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320" r:id="rId2"/>
    <p:sldId id="554" r:id="rId3"/>
    <p:sldId id="586" r:id="rId4"/>
    <p:sldId id="591" r:id="rId5"/>
    <p:sldId id="592" r:id="rId6"/>
    <p:sldId id="593" r:id="rId7"/>
    <p:sldId id="594" r:id="rId8"/>
    <p:sldId id="595" r:id="rId9"/>
    <p:sldId id="598" r:id="rId10"/>
    <p:sldId id="604" r:id="rId11"/>
    <p:sldId id="596" r:id="rId12"/>
    <p:sldId id="597" r:id="rId13"/>
    <p:sldId id="605" r:id="rId14"/>
    <p:sldId id="550" r:id="rId15"/>
    <p:sldId id="600" r:id="rId16"/>
    <p:sldId id="599" r:id="rId17"/>
    <p:sldId id="601" r:id="rId18"/>
    <p:sldId id="602" r:id="rId19"/>
    <p:sldId id="603" r:id="rId20"/>
    <p:sldId id="519" r:id="rId21"/>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85CA3A"/>
    <a:srgbClr val="4B3399"/>
    <a:srgbClr val="FF9933"/>
    <a:srgbClr val="FF0000"/>
    <a:srgbClr val="FF6969"/>
    <a:srgbClr val="FDF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45" autoAdjust="0"/>
    <p:restoredTop sz="93741" autoAdjust="0"/>
  </p:normalViewPr>
  <p:slideViewPr>
    <p:cSldViewPr snapToGrid="0">
      <p:cViewPr>
        <p:scale>
          <a:sx n="50" d="100"/>
          <a:sy n="50" d="100"/>
        </p:scale>
        <p:origin x="384"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08375A-1B8F-413A-B2C0-C58E5A160CF1}"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GB"/>
        </a:p>
      </dgm:t>
    </dgm:pt>
    <dgm:pt modelId="{463B5C35-4F7E-4D81-9C7A-E63934438D41}">
      <dgm:prSet phldrT="[Text]"/>
      <dgm:spPr/>
      <dgm:t>
        <a:bodyPr/>
        <a:lstStyle/>
        <a:p>
          <a:r>
            <a:rPr lang="en-GB"/>
            <a:t>Antimicrobial usage</a:t>
          </a:r>
        </a:p>
      </dgm:t>
    </dgm:pt>
    <dgm:pt modelId="{90EB2A93-5019-4D2F-8DCF-7A5CA26422C3}" type="parTrans" cxnId="{34AA4DFB-302C-45A7-A4BF-2CDAC76A090D}">
      <dgm:prSet/>
      <dgm:spPr/>
      <dgm:t>
        <a:bodyPr/>
        <a:lstStyle/>
        <a:p>
          <a:endParaRPr lang="en-GB"/>
        </a:p>
      </dgm:t>
    </dgm:pt>
    <dgm:pt modelId="{08FC3AE8-CD3B-41E7-BFAB-19E1AE178055}" type="sibTrans" cxnId="{34AA4DFB-302C-45A7-A4BF-2CDAC76A090D}">
      <dgm:prSet/>
      <dgm:spPr/>
      <dgm:t>
        <a:bodyPr/>
        <a:lstStyle/>
        <a:p>
          <a:endParaRPr lang="en-GB"/>
        </a:p>
      </dgm:t>
    </dgm:pt>
    <dgm:pt modelId="{30B57D6B-9B0B-4CB6-9552-D7B2A36B0433}">
      <dgm:prSet phldrT="[Text]"/>
      <dgm:spPr/>
      <dgm:t>
        <a:bodyPr/>
        <a:lstStyle/>
        <a:p>
          <a:r>
            <a:rPr lang="en-GB" dirty="0"/>
            <a:t>AMS policy/</a:t>
          </a:r>
        </a:p>
        <a:p>
          <a:r>
            <a:rPr lang="en-GB"/>
            <a:t>interventions</a:t>
          </a:r>
        </a:p>
      </dgm:t>
    </dgm:pt>
    <dgm:pt modelId="{F1C39A53-4ED4-436F-BCDB-B0F9265780D3}" type="parTrans" cxnId="{712F056A-F784-4BBD-9FE5-DF483EC8C14F}">
      <dgm:prSet/>
      <dgm:spPr/>
      <dgm:t>
        <a:bodyPr/>
        <a:lstStyle/>
        <a:p>
          <a:endParaRPr lang="en-GB"/>
        </a:p>
      </dgm:t>
    </dgm:pt>
    <dgm:pt modelId="{3EA34B2C-853C-4F27-A820-06004FCFA8DC}" type="sibTrans" cxnId="{712F056A-F784-4BBD-9FE5-DF483EC8C14F}">
      <dgm:prSet/>
      <dgm:spPr/>
      <dgm:t>
        <a:bodyPr/>
        <a:lstStyle/>
        <a:p>
          <a:endParaRPr lang="en-GB"/>
        </a:p>
      </dgm:t>
    </dgm:pt>
    <dgm:pt modelId="{957C98A0-9962-47F2-9A9E-B80BD6DC9736}">
      <dgm:prSet phldrT="[Text]"/>
      <dgm:spPr/>
      <dgm:t>
        <a:bodyPr/>
        <a:lstStyle/>
        <a:p>
          <a:r>
            <a:rPr lang="en-GB"/>
            <a:t>AMR surveillance</a:t>
          </a:r>
        </a:p>
      </dgm:t>
    </dgm:pt>
    <dgm:pt modelId="{3F9ADE35-C663-45A9-A8A9-618A5A25DCD8}" type="parTrans" cxnId="{F90C258B-0D62-47F3-A0AA-013BACEF37A1}">
      <dgm:prSet/>
      <dgm:spPr/>
      <dgm:t>
        <a:bodyPr/>
        <a:lstStyle/>
        <a:p>
          <a:endParaRPr lang="en-GB"/>
        </a:p>
      </dgm:t>
    </dgm:pt>
    <dgm:pt modelId="{68FB4ED1-AC93-4A88-BC52-64C9D9FFE055}" type="sibTrans" cxnId="{F90C258B-0D62-47F3-A0AA-013BACEF37A1}">
      <dgm:prSet/>
      <dgm:spPr/>
      <dgm:t>
        <a:bodyPr/>
        <a:lstStyle/>
        <a:p>
          <a:endParaRPr lang="en-GB"/>
        </a:p>
      </dgm:t>
    </dgm:pt>
    <dgm:pt modelId="{74BAC03D-A728-4F57-8C11-D6CDF5AC9DDA}" type="pres">
      <dgm:prSet presAssocID="{5908375A-1B8F-413A-B2C0-C58E5A160CF1}" presName="Name0" presStyleCnt="0">
        <dgm:presLayoutVars>
          <dgm:dir/>
          <dgm:resizeHandles val="exact"/>
        </dgm:presLayoutVars>
      </dgm:prSet>
      <dgm:spPr/>
    </dgm:pt>
    <dgm:pt modelId="{51776B04-0BF8-4604-BAA2-E940F30843E1}" type="pres">
      <dgm:prSet presAssocID="{463B5C35-4F7E-4D81-9C7A-E63934438D41}" presName="node" presStyleLbl="node1" presStyleIdx="0" presStyleCnt="3">
        <dgm:presLayoutVars>
          <dgm:bulletEnabled val="1"/>
        </dgm:presLayoutVars>
      </dgm:prSet>
      <dgm:spPr/>
    </dgm:pt>
    <dgm:pt modelId="{9AA7D152-E434-4C6E-8442-565BE4E4206B}" type="pres">
      <dgm:prSet presAssocID="{08FC3AE8-CD3B-41E7-BFAB-19E1AE178055}" presName="sibTrans" presStyleLbl="sibTrans2D1" presStyleIdx="0" presStyleCnt="3"/>
      <dgm:spPr/>
    </dgm:pt>
    <dgm:pt modelId="{C7694EC9-7B25-48FC-9EDD-BECF1E01B023}" type="pres">
      <dgm:prSet presAssocID="{08FC3AE8-CD3B-41E7-BFAB-19E1AE178055}" presName="connectorText" presStyleLbl="sibTrans2D1" presStyleIdx="0" presStyleCnt="3"/>
      <dgm:spPr/>
    </dgm:pt>
    <dgm:pt modelId="{5ED24393-3035-4553-AFD5-E104E5BA6BDA}" type="pres">
      <dgm:prSet presAssocID="{30B57D6B-9B0B-4CB6-9552-D7B2A36B0433}" presName="node" presStyleLbl="node1" presStyleIdx="1" presStyleCnt="3">
        <dgm:presLayoutVars>
          <dgm:bulletEnabled val="1"/>
        </dgm:presLayoutVars>
      </dgm:prSet>
      <dgm:spPr/>
    </dgm:pt>
    <dgm:pt modelId="{D2F4735B-8721-4114-8F69-D104DB6B9756}" type="pres">
      <dgm:prSet presAssocID="{3EA34B2C-853C-4F27-A820-06004FCFA8DC}" presName="sibTrans" presStyleLbl="sibTrans2D1" presStyleIdx="1" presStyleCnt="3"/>
      <dgm:spPr/>
    </dgm:pt>
    <dgm:pt modelId="{436D728D-6EA3-4E64-886A-4EFFB18CEC32}" type="pres">
      <dgm:prSet presAssocID="{3EA34B2C-853C-4F27-A820-06004FCFA8DC}" presName="connectorText" presStyleLbl="sibTrans2D1" presStyleIdx="1" presStyleCnt="3"/>
      <dgm:spPr/>
    </dgm:pt>
    <dgm:pt modelId="{DE9ED064-9977-44E0-A06A-B3A552B0586D}" type="pres">
      <dgm:prSet presAssocID="{957C98A0-9962-47F2-9A9E-B80BD6DC9736}" presName="node" presStyleLbl="node1" presStyleIdx="2" presStyleCnt="3">
        <dgm:presLayoutVars>
          <dgm:bulletEnabled val="1"/>
        </dgm:presLayoutVars>
      </dgm:prSet>
      <dgm:spPr/>
    </dgm:pt>
    <dgm:pt modelId="{338C3C3E-92C1-4B3E-86BB-5398CA35CB38}" type="pres">
      <dgm:prSet presAssocID="{68FB4ED1-AC93-4A88-BC52-64C9D9FFE055}" presName="sibTrans" presStyleLbl="sibTrans2D1" presStyleIdx="2" presStyleCnt="3"/>
      <dgm:spPr/>
    </dgm:pt>
    <dgm:pt modelId="{A7160B14-0870-4E1A-97C5-37726E5FEAFD}" type="pres">
      <dgm:prSet presAssocID="{68FB4ED1-AC93-4A88-BC52-64C9D9FFE055}" presName="connectorText" presStyleLbl="sibTrans2D1" presStyleIdx="2" presStyleCnt="3"/>
      <dgm:spPr/>
    </dgm:pt>
  </dgm:ptLst>
  <dgm:cxnLst>
    <dgm:cxn modelId="{8619F304-21CC-4599-8432-5499D5147F16}" type="presOf" srcId="{3EA34B2C-853C-4F27-A820-06004FCFA8DC}" destId="{D2F4735B-8721-4114-8F69-D104DB6B9756}" srcOrd="0" destOrd="0" presId="urn:microsoft.com/office/officeart/2005/8/layout/cycle7"/>
    <dgm:cxn modelId="{A8954C17-5C83-4E0A-A781-FB0ED45CA060}" type="presOf" srcId="{08FC3AE8-CD3B-41E7-BFAB-19E1AE178055}" destId="{9AA7D152-E434-4C6E-8442-565BE4E4206B}" srcOrd="0" destOrd="0" presId="urn:microsoft.com/office/officeart/2005/8/layout/cycle7"/>
    <dgm:cxn modelId="{441DA51C-2121-4F78-B49A-75EF6A85A40E}" type="presOf" srcId="{957C98A0-9962-47F2-9A9E-B80BD6DC9736}" destId="{DE9ED064-9977-44E0-A06A-B3A552B0586D}" srcOrd="0" destOrd="0" presId="urn:microsoft.com/office/officeart/2005/8/layout/cycle7"/>
    <dgm:cxn modelId="{955DBC1E-EE19-45A2-92B3-9AFDCE1490DF}" type="presOf" srcId="{3EA34B2C-853C-4F27-A820-06004FCFA8DC}" destId="{436D728D-6EA3-4E64-886A-4EFFB18CEC32}" srcOrd="1" destOrd="0" presId="urn:microsoft.com/office/officeart/2005/8/layout/cycle7"/>
    <dgm:cxn modelId="{712F056A-F784-4BBD-9FE5-DF483EC8C14F}" srcId="{5908375A-1B8F-413A-B2C0-C58E5A160CF1}" destId="{30B57D6B-9B0B-4CB6-9552-D7B2A36B0433}" srcOrd="1" destOrd="0" parTransId="{F1C39A53-4ED4-436F-BCDB-B0F9265780D3}" sibTransId="{3EA34B2C-853C-4F27-A820-06004FCFA8DC}"/>
    <dgm:cxn modelId="{D7604F4B-4D13-45D4-90EF-54EFA3008DA0}" type="presOf" srcId="{5908375A-1B8F-413A-B2C0-C58E5A160CF1}" destId="{74BAC03D-A728-4F57-8C11-D6CDF5AC9DDA}" srcOrd="0" destOrd="0" presId="urn:microsoft.com/office/officeart/2005/8/layout/cycle7"/>
    <dgm:cxn modelId="{37597372-57DC-4276-90EE-8663449895D2}" type="presOf" srcId="{68FB4ED1-AC93-4A88-BC52-64C9D9FFE055}" destId="{A7160B14-0870-4E1A-97C5-37726E5FEAFD}" srcOrd="1" destOrd="0" presId="urn:microsoft.com/office/officeart/2005/8/layout/cycle7"/>
    <dgm:cxn modelId="{7ABE1854-D34B-48F2-98F2-80DF9AD72684}" type="presOf" srcId="{30B57D6B-9B0B-4CB6-9552-D7B2A36B0433}" destId="{5ED24393-3035-4553-AFD5-E104E5BA6BDA}" srcOrd="0" destOrd="0" presId="urn:microsoft.com/office/officeart/2005/8/layout/cycle7"/>
    <dgm:cxn modelId="{D828AD7E-A66F-476F-9CFA-21EED7939E49}" type="presOf" srcId="{463B5C35-4F7E-4D81-9C7A-E63934438D41}" destId="{51776B04-0BF8-4604-BAA2-E940F30843E1}" srcOrd="0" destOrd="0" presId="urn:microsoft.com/office/officeart/2005/8/layout/cycle7"/>
    <dgm:cxn modelId="{F90C258B-0D62-47F3-A0AA-013BACEF37A1}" srcId="{5908375A-1B8F-413A-B2C0-C58E5A160CF1}" destId="{957C98A0-9962-47F2-9A9E-B80BD6DC9736}" srcOrd="2" destOrd="0" parTransId="{3F9ADE35-C663-45A9-A8A9-618A5A25DCD8}" sibTransId="{68FB4ED1-AC93-4A88-BC52-64C9D9FFE055}"/>
    <dgm:cxn modelId="{EA0F09C5-9AFF-4100-9352-6F64A0CEDACC}" type="presOf" srcId="{68FB4ED1-AC93-4A88-BC52-64C9D9FFE055}" destId="{338C3C3E-92C1-4B3E-86BB-5398CA35CB38}" srcOrd="0" destOrd="0" presId="urn:microsoft.com/office/officeart/2005/8/layout/cycle7"/>
    <dgm:cxn modelId="{5E7784F8-BD0E-4F27-9088-D5173F49832A}" type="presOf" srcId="{08FC3AE8-CD3B-41E7-BFAB-19E1AE178055}" destId="{C7694EC9-7B25-48FC-9EDD-BECF1E01B023}" srcOrd="1" destOrd="0" presId="urn:microsoft.com/office/officeart/2005/8/layout/cycle7"/>
    <dgm:cxn modelId="{34AA4DFB-302C-45A7-A4BF-2CDAC76A090D}" srcId="{5908375A-1B8F-413A-B2C0-C58E5A160CF1}" destId="{463B5C35-4F7E-4D81-9C7A-E63934438D41}" srcOrd="0" destOrd="0" parTransId="{90EB2A93-5019-4D2F-8DCF-7A5CA26422C3}" sibTransId="{08FC3AE8-CD3B-41E7-BFAB-19E1AE178055}"/>
    <dgm:cxn modelId="{9735E38C-D031-4FA4-807D-0D2D75AC0ED9}" type="presParOf" srcId="{74BAC03D-A728-4F57-8C11-D6CDF5AC9DDA}" destId="{51776B04-0BF8-4604-BAA2-E940F30843E1}" srcOrd="0" destOrd="0" presId="urn:microsoft.com/office/officeart/2005/8/layout/cycle7"/>
    <dgm:cxn modelId="{B86D67AD-7F23-43A2-8051-983556C46830}" type="presParOf" srcId="{74BAC03D-A728-4F57-8C11-D6CDF5AC9DDA}" destId="{9AA7D152-E434-4C6E-8442-565BE4E4206B}" srcOrd="1" destOrd="0" presId="urn:microsoft.com/office/officeart/2005/8/layout/cycle7"/>
    <dgm:cxn modelId="{BC3345ED-8576-4C3F-AAE4-46B3D8DBD868}" type="presParOf" srcId="{9AA7D152-E434-4C6E-8442-565BE4E4206B}" destId="{C7694EC9-7B25-48FC-9EDD-BECF1E01B023}" srcOrd="0" destOrd="0" presId="urn:microsoft.com/office/officeart/2005/8/layout/cycle7"/>
    <dgm:cxn modelId="{E614EBD3-AC80-4D3A-BD27-52FFB967D2AA}" type="presParOf" srcId="{74BAC03D-A728-4F57-8C11-D6CDF5AC9DDA}" destId="{5ED24393-3035-4553-AFD5-E104E5BA6BDA}" srcOrd="2" destOrd="0" presId="urn:microsoft.com/office/officeart/2005/8/layout/cycle7"/>
    <dgm:cxn modelId="{8F30E99B-057F-473A-B1B4-0E6AA3584183}" type="presParOf" srcId="{74BAC03D-A728-4F57-8C11-D6CDF5AC9DDA}" destId="{D2F4735B-8721-4114-8F69-D104DB6B9756}" srcOrd="3" destOrd="0" presId="urn:microsoft.com/office/officeart/2005/8/layout/cycle7"/>
    <dgm:cxn modelId="{03639ACA-0312-4649-968C-28116A32D460}" type="presParOf" srcId="{D2F4735B-8721-4114-8F69-D104DB6B9756}" destId="{436D728D-6EA3-4E64-886A-4EFFB18CEC32}" srcOrd="0" destOrd="0" presId="urn:microsoft.com/office/officeart/2005/8/layout/cycle7"/>
    <dgm:cxn modelId="{43DD10B4-55F9-446F-A048-08D9F2150FDC}" type="presParOf" srcId="{74BAC03D-A728-4F57-8C11-D6CDF5AC9DDA}" destId="{DE9ED064-9977-44E0-A06A-B3A552B0586D}" srcOrd="4" destOrd="0" presId="urn:microsoft.com/office/officeart/2005/8/layout/cycle7"/>
    <dgm:cxn modelId="{31EB3FCB-20E7-4493-A3C8-F65CF1CA4D13}" type="presParOf" srcId="{74BAC03D-A728-4F57-8C11-D6CDF5AC9DDA}" destId="{338C3C3E-92C1-4B3E-86BB-5398CA35CB38}" srcOrd="5" destOrd="0" presId="urn:microsoft.com/office/officeart/2005/8/layout/cycle7"/>
    <dgm:cxn modelId="{CF81253A-6CC1-4E4D-8CF5-5E4B276F9C4C}" type="presParOf" srcId="{338C3C3E-92C1-4B3E-86BB-5398CA35CB38}" destId="{A7160B14-0870-4E1A-97C5-37726E5FEAFD}"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76B04-0BF8-4604-BAA2-E940F30843E1}">
      <dsp:nvSpPr>
        <dsp:cNvPr id="0" name=""/>
        <dsp:cNvSpPr/>
      </dsp:nvSpPr>
      <dsp:spPr>
        <a:xfrm>
          <a:off x="1746989" y="671"/>
          <a:ext cx="1210602" cy="6053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Antimicrobial usage</a:t>
          </a:r>
        </a:p>
      </dsp:txBody>
      <dsp:txXfrm>
        <a:off x="1764718" y="18400"/>
        <a:ext cx="1175144" cy="569843"/>
      </dsp:txXfrm>
    </dsp:sp>
    <dsp:sp modelId="{9AA7D152-E434-4C6E-8442-565BE4E4206B}">
      <dsp:nvSpPr>
        <dsp:cNvPr id="0" name=""/>
        <dsp:cNvSpPr/>
      </dsp:nvSpPr>
      <dsp:spPr>
        <a:xfrm rot="3600000">
          <a:off x="2536661" y="1063046"/>
          <a:ext cx="630827" cy="211855"/>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2600218" y="1105417"/>
        <a:ext cx="503714" cy="127113"/>
      </dsp:txXfrm>
    </dsp:sp>
    <dsp:sp modelId="{5ED24393-3035-4553-AFD5-E104E5BA6BDA}">
      <dsp:nvSpPr>
        <dsp:cNvPr id="0" name=""/>
        <dsp:cNvSpPr/>
      </dsp:nvSpPr>
      <dsp:spPr>
        <a:xfrm>
          <a:off x="2746558" y="1731975"/>
          <a:ext cx="1210602" cy="6053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AMS policy/</a:t>
          </a:r>
        </a:p>
        <a:p>
          <a:pPr marL="0" lvl="0" indent="0" algn="ctr" defTabSz="577850">
            <a:lnSpc>
              <a:spcPct val="90000"/>
            </a:lnSpc>
            <a:spcBef>
              <a:spcPct val="0"/>
            </a:spcBef>
            <a:spcAft>
              <a:spcPct val="35000"/>
            </a:spcAft>
            <a:buNone/>
          </a:pPr>
          <a:r>
            <a:rPr lang="en-GB" sz="1300" kern="1200"/>
            <a:t>interventions</a:t>
          </a:r>
        </a:p>
      </dsp:txBody>
      <dsp:txXfrm>
        <a:off x="2764287" y="1749704"/>
        <a:ext cx="1175144" cy="569843"/>
      </dsp:txXfrm>
    </dsp:sp>
    <dsp:sp modelId="{D2F4735B-8721-4114-8F69-D104DB6B9756}">
      <dsp:nvSpPr>
        <dsp:cNvPr id="0" name=""/>
        <dsp:cNvSpPr/>
      </dsp:nvSpPr>
      <dsp:spPr>
        <a:xfrm rot="10800000">
          <a:off x="2036877" y="1928698"/>
          <a:ext cx="630827" cy="211855"/>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rot="10800000">
        <a:off x="2100433" y="1971069"/>
        <a:ext cx="503714" cy="127113"/>
      </dsp:txXfrm>
    </dsp:sp>
    <dsp:sp modelId="{DE9ED064-9977-44E0-A06A-B3A552B0586D}">
      <dsp:nvSpPr>
        <dsp:cNvPr id="0" name=""/>
        <dsp:cNvSpPr/>
      </dsp:nvSpPr>
      <dsp:spPr>
        <a:xfrm>
          <a:off x="747420" y="1731975"/>
          <a:ext cx="1210602" cy="60530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AMR surveillance</a:t>
          </a:r>
        </a:p>
      </dsp:txBody>
      <dsp:txXfrm>
        <a:off x="765149" y="1749704"/>
        <a:ext cx="1175144" cy="569843"/>
      </dsp:txXfrm>
    </dsp:sp>
    <dsp:sp modelId="{338C3C3E-92C1-4B3E-86BB-5398CA35CB38}">
      <dsp:nvSpPr>
        <dsp:cNvPr id="0" name=""/>
        <dsp:cNvSpPr/>
      </dsp:nvSpPr>
      <dsp:spPr>
        <a:xfrm rot="18000000">
          <a:off x="1537092" y="1063046"/>
          <a:ext cx="630827" cy="211855"/>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GB" sz="900" kern="1200"/>
        </a:p>
      </dsp:txBody>
      <dsp:txXfrm>
        <a:off x="1600649" y="1105417"/>
        <a:ext cx="503714" cy="127113"/>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GB"/>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B56E9D93-FFAC-4D23-98DB-79C85697C02C}" type="datetimeFigureOut">
              <a:rPr lang="en-GB" smtClean="0"/>
              <a:t>07/11/2022</a:t>
            </a:fld>
            <a:endParaRPr lang="en-GB"/>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GB"/>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GB"/>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1FA45B56-1790-4D29-9BE8-F7D6B00BD694}" type="slidenum">
              <a:rPr lang="en-GB" smtClean="0"/>
              <a:t>‹#›</a:t>
            </a:fld>
            <a:endParaRPr lang="en-GB"/>
          </a:p>
        </p:txBody>
      </p:sp>
    </p:spTree>
    <p:extLst>
      <p:ext uri="{BB962C8B-B14F-4D97-AF65-F5344CB8AC3E}">
        <p14:creationId xmlns:p14="http://schemas.microsoft.com/office/powerpoint/2010/main" val="3596526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A45B56-1790-4D29-9BE8-F7D6B00BD694}" type="slidenum">
              <a:rPr lang="en-GB" smtClean="0"/>
              <a:t>1</a:t>
            </a:fld>
            <a:endParaRPr lang="en-GB"/>
          </a:p>
        </p:txBody>
      </p:sp>
    </p:spTree>
    <p:extLst>
      <p:ext uri="{BB962C8B-B14F-4D97-AF65-F5344CB8AC3E}">
        <p14:creationId xmlns:p14="http://schemas.microsoft.com/office/powerpoint/2010/main" val="3001623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5"/>
          </p:nvPr>
        </p:nvSpPr>
        <p:spPr/>
        <p:txBody>
          <a:bodyPr/>
          <a:lstStyle/>
          <a:p>
            <a:fld id="{1FA45B56-1790-4D29-9BE8-F7D6B00BD694}" type="slidenum">
              <a:rPr lang="en-GB" smtClean="0"/>
              <a:t>12</a:t>
            </a:fld>
            <a:endParaRPr lang="en-GB"/>
          </a:p>
        </p:txBody>
      </p:sp>
    </p:spTree>
    <p:extLst>
      <p:ext uri="{BB962C8B-B14F-4D97-AF65-F5344CB8AC3E}">
        <p14:creationId xmlns:p14="http://schemas.microsoft.com/office/powerpoint/2010/main" val="4032080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A45B56-1790-4D29-9BE8-F7D6B00BD694}" type="slidenum">
              <a:rPr lang="en-GB" smtClean="0"/>
              <a:t>14</a:t>
            </a:fld>
            <a:endParaRPr lang="en-GB"/>
          </a:p>
        </p:txBody>
      </p:sp>
    </p:spTree>
    <p:extLst>
      <p:ext uri="{BB962C8B-B14F-4D97-AF65-F5344CB8AC3E}">
        <p14:creationId xmlns:p14="http://schemas.microsoft.com/office/powerpoint/2010/main" val="1144422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A45B56-1790-4D29-9BE8-F7D6B00BD694}" type="slidenum">
              <a:rPr lang="en-GB" smtClean="0"/>
              <a:t>15</a:t>
            </a:fld>
            <a:endParaRPr lang="en-GB"/>
          </a:p>
        </p:txBody>
      </p:sp>
    </p:spTree>
    <p:extLst>
      <p:ext uri="{BB962C8B-B14F-4D97-AF65-F5344CB8AC3E}">
        <p14:creationId xmlns:p14="http://schemas.microsoft.com/office/powerpoint/2010/main" val="1828396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A45B56-1790-4D29-9BE8-F7D6B00BD694}" type="slidenum">
              <a:rPr lang="en-GB" smtClean="0"/>
              <a:t>16</a:t>
            </a:fld>
            <a:endParaRPr lang="en-GB"/>
          </a:p>
        </p:txBody>
      </p:sp>
    </p:spTree>
    <p:extLst>
      <p:ext uri="{BB962C8B-B14F-4D97-AF65-F5344CB8AC3E}">
        <p14:creationId xmlns:p14="http://schemas.microsoft.com/office/powerpoint/2010/main" val="1432383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A45B56-1790-4D29-9BE8-F7D6B00BD694}" type="slidenum">
              <a:rPr lang="en-GB" smtClean="0"/>
              <a:t>17</a:t>
            </a:fld>
            <a:endParaRPr lang="en-GB"/>
          </a:p>
        </p:txBody>
      </p:sp>
    </p:spTree>
    <p:extLst>
      <p:ext uri="{BB962C8B-B14F-4D97-AF65-F5344CB8AC3E}">
        <p14:creationId xmlns:p14="http://schemas.microsoft.com/office/powerpoint/2010/main" val="2083800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A45B56-1790-4D29-9BE8-F7D6B00BD694}" type="slidenum">
              <a:rPr lang="en-GB" smtClean="0"/>
              <a:t>18</a:t>
            </a:fld>
            <a:endParaRPr lang="en-GB"/>
          </a:p>
        </p:txBody>
      </p:sp>
    </p:spTree>
    <p:extLst>
      <p:ext uri="{BB962C8B-B14F-4D97-AF65-F5344CB8AC3E}">
        <p14:creationId xmlns:p14="http://schemas.microsoft.com/office/powerpoint/2010/main" val="3291102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A45B56-1790-4D29-9BE8-F7D6B00BD694}" type="slidenum">
              <a:rPr lang="en-GB" smtClean="0"/>
              <a:t>19</a:t>
            </a:fld>
            <a:endParaRPr lang="en-GB"/>
          </a:p>
        </p:txBody>
      </p:sp>
    </p:spTree>
    <p:extLst>
      <p:ext uri="{BB962C8B-B14F-4D97-AF65-F5344CB8AC3E}">
        <p14:creationId xmlns:p14="http://schemas.microsoft.com/office/powerpoint/2010/main" val="2898749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FA45B56-1790-4D29-9BE8-F7D6B00BD694}" type="slidenum">
              <a:rPr lang="en-GB" smtClean="0"/>
              <a:t>20</a:t>
            </a:fld>
            <a:endParaRPr lang="en-GB"/>
          </a:p>
        </p:txBody>
      </p:sp>
    </p:spTree>
    <p:extLst>
      <p:ext uri="{BB962C8B-B14F-4D97-AF65-F5344CB8AC3E}">
        <p14:creationId xmlns:p14="http://schemas.microsoft.com/office/powerpoint/2010/main" val="893732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We need to be able to effectively monitor antimicrobial use (antibiotics, antivirals, etc) to be able to understand what are the issues, and how to best spend resources improving prescribing practices. How do we improve if we don’t know the baseline? How do we share best practices if we don’t know who is doing best? How do we research strategies to improve prescribing and to reduce AMR if we don’t know what prescribing patterns are?</a:t>
            </a:r>
          </a:p>
          <a:p>
            <a:pPr marL="228600" indent="-228600">
              <a:buAutoNum type="arabicPeriod"/>
            </a:pPr>
            <a:r>
              <a:rPr lang="en-GB" dirty="0"/>
              <a:t>AMR is a particularly big issue in children, with young children highlighted as a key </a:t>
            </a:r>
          </a:p>
          <a:p>
            <a:pPr marL="228600" indent="-228600">
              <a:buAutoNum type="arabicPeriod"/>
            </a:pPr>
            <a:r>
              <a:rPr lang="en-GB" dirty="0"/>
              <a:t>Methods used to assess antimicrobial use in children are very biased towards adult populations, and so they heavily limit the use of this data.</a:t>
            </a:r>
          </a:p>
          <a:p>
            <a:pPr marL="228600" indent="-228600">
              <a:buAutoNum type="arabicPeriod"/>
            </a:pPr>
            <a:r>
              <a:rPr lang="en-GB" dirty="0"/>
              <a:t>As a result, very few systematic data are available</a:t>
            </a:r>
          </a:p>
        </p:txBody>
      </p:sp>
      <p:sp>
        <p:nvSpPr>
          <p:cNvPr id="4" name="Slide Number Placeholder 3"/>
          <p:cNvSpPr>
            <a:spLocks noGrp="1"/>
          </p:cNvSpPr>
          <p:nvPr>
            <p:ph type="sldNum" sz="quarter" idx="5"/>
          </p:nvPr>
        </p:nvSpPr>
        <p:spPr/>
        <p:txBody>
          <a:bodyPr/>
          <a:lstStyle/>
          <a:p>
            <a:fld id="{1FA45B56-1790-4D29-9BE8-F7D6B00BD694}" type="slidenum">
              <a:rPr lang="en-GB" smtClean="0"/>
              <a:t>2</a:t>
            </a:fld>
            <a:endParaRPr lang="en-GB"/>
          </a:p>
        </p:txBody>
      </p:sp>
    </p:spTree>
    <p:extLst>
      <p:ext uri="{BB962C8B-B14F-4D97-AF65-F5344CB8AC3E}">
        <p14:creationId xmlns:p14="http://schemas.microsoft.com/office/powerpoint/2010/main" val="257996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u="sng" dirty="0"/>
          </a:p>
        </p:txBody>
      </p:sp>
      <p:sp>
        <p:nvSpPr>
          <p:cNvPr id="4" name="Slide Number Placeholder 3"/>
          <p:cNvSpPr>
            <a:spLocks noGrp="1"/>
          </p:cNvSpPr>
          <p:nvPr>
            <p:ph type="sldNum" sz="quarter" idx="5"/>
          </p:nvPr>
        </p:nvSpPr>
        <p:spPr/>
        <p:txBody>
          <a:bodyPr/>
          <a:lstStyle/>
          <a:p>
            <a:fld id="{1FA45B56-1790-4D29-9BE8-F7D6B00BD694}" type="slidenum">
              <a:rPr lang="en-GB" smtClean="0"/>
              <a:t>3</a:t>
            </a:fld>
            <a:endParaRPr lang="en-GB"/>
          </a:p>
        </p:txBody>
      </p:sp>
    </p:spTree>
    <p:extLst>
      <p:ext uri="{BB962C8B-B14F-4D97-AF65-F5344CB8AC3E}">
        <p14:creationId xmlns:p14="http://schemas.microsoft.com/office/powerpoint/2010/main" val="199094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Realisation that electronic prescribing records all the data we need – not being used!</a:t>
            </a:r>
          </a:p>
          <a:p>
            <a:pPr marL="228600" indent="-228600">
              <a:buAutoNum type="arabicPeriod"/>
            </a:pPr>
            <a:r>
              <a:rPr lang="en-GB" dirty="0"/>
              <a:t>Previous work at GOSH demonstrated the additional insights we get from using electronic prescribing data:</a:t>
            </a:r>
          </a:p>
          <a:p>
            <a:pPr marL="685800" lvl="1" indent="-228600">
              <a:buAutoNum type="arabicPeriod"/>
            </a:pPr>
            <a:r>
              <a:rPr lang="en-GB" dirty="0"/>
              <a:t>Direct comparison of metrics</a:t>
            </a:r>
          </a:p>
          <a:p>
            <a:pPr marL="685800" lvl="1" indent="-228600">
              <a:buAutoNum type="arabicPeriod"/>
            </a:pPr>
            <a:r>
              <a:rPr lang="en-GB" dirty="0"/>
              <a:t>Evaluation of initiatives to improve prescribing</a:t>
            </a:r>
          </a:p>
          <a:p>
            <a:pPr marL="685800" lvl="1" indent="-228600">
              <a:buAutoNum type="arabicPeriod"/>
            </a:pPr>
            <a:r>
              <a:rPr lang="en-GB" dirty="0"/>
              <a:t>Can account for additional factors explaining variability in the data – </a:t>
            </a:r>
            <a:r>
              <a:rPr lang="en-GB" dirty="0" err="1"/>
              <a:t>eg.</a:t>
            </a:r>
            <a:r>
              <a:rPr lang="en-GB" dirty="0"/>
              <a:t> The day of the week, periodic effect, etc. (more statistically robust)</a:t>
            </a:r>
          </a:p>
          <a:p>
            <a:pPr marL="228600" lvl="0" indent="-228600">
              <a:buAutoNum type="arabicPeriod"/>
            </a:pPr>
            <a:r>
              <a:rPr lang="en-GB" dirty="0"/>
              <a:t>Wanted to make best possible use of this data – allow clinicians/pharmacists to access the data easily in a format that is useful for them</a:t>
            </a:r>
          </a:p>
          <a:p>
            <a:pPr marL="685800" lvl="1" indent="-228600">
              <a:buAutoNum type="arabicPeriod"/>
            </a:pPr>
            <a:endParaRPr lang="en-GB" dirty="0"/>
          </a:p>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1FA45B56-1790-4D29-9BE8-F7D6B00BD694}" type="slidenum">
              <a:rPr lang="en-GB" smtClean="0"/>
              <a:t>4</a:t>
            </a:fld>
            <a:endParaRPr lang="en-GB"/>
          </a:p>
        </p:txBody>
      </p:sp>
    </p:spTree>
    <p:extLst>
      <p:ext uri="{BB962C8B-B14F-4D97-AF65-F5344CB8AC3E}">
        <p14:creationId xmlns:p14="http://schemas.microsoft.com/office/powerpoint/2010/main" val="1964564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Comparison of continuous data and simulated point-prevalence data to estimate trends (for Meropenem)</a:t>
            </a:r>
          </a:p>
          <a:p>
            <a:r>
              <a:rPr lang="en-GB" dirty="0"/>
              <a:t>Granularity of the data immediately apparent – but not being used by most centres!</a:t>
            </a:r>
          </a:p>
        </p:txBody>
      </p:sp>
      <p:sp>
        <p:nvSpPr>
          <p:cNvPr id="4" name="Slide Number Placeholder 3"/>
          <p:cNvSpPr>
            <a:spLocks noGrp="1"/>
          </p:cNvSpPr>
          <p:nvPr>
            <p:ph type="sldNum" sz="quarter" idx="5"/>
          </p:nvPr>
        </p:nvSpPr>
        <p:spPr/>
        <p:txBody>
          <a:bodyPr/>
          <a:lstStyle/>
          <a:p>
            <a:fld id="{1FA45B56-1790-4D29-9BE8-F7D6B00BD694}" type="slidenum">
              <a:rPr lang="en-GB" smtClean="0"/>
              <a:t>5</a:t>
            </a:fld>
            <a:endParaRPr lang="en-GB"/>
          </a:p>
        </p:txBody>
      </p:sp>
    </p:spTree>
    <p:extLst>
      <p:ext uri="{BB962C8B-B14F-4D97-AF65-F5344CB8AC3E}">
        <p14:creationId xmlns:p14="http://schemas.microsoft.com/office/powerpoint/2010/main" val="201528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5"/>
          </p:nvPr>
        </p:nvSpPr>
        <p:spPr/>
        <p:txBody>
          <a:bodyPr/>
          <a:lstStyle/>
          <a:p>
            <a:fld id="{1FA45B56-1790-4D29-9BE8-F7D6B00BD694}" type="slidenum">
              <a:rPr lang="en-GB" smtClean="0"/>
              <a:t>6</a:t>
            </a:fld>
            <a:endParaRPr lang="en-GB"/>
          </a:p>
        </p:txBody>
      </p:sp>
    </p:spTree>
    <p:extLst>
      <p:ext uri="{BB962C8B-B14F-4D97-AF65-F5344CB8AC3E}">
        <p14:creationId xmlns:p14="http://schemas.microsoft.com/office/powerpoint/2010/main" val="975506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5"/>
          </p:nvPr>
        </p:nvSpPr>
        <p:spPr/>
        <p:txBody>
          <a:bodyPr/>
          <a:lstStyle/>
          <a:p>
            <a:fld id="{1FA45B56-1790-4D29-9BE8-F7D6B00BD694}" type="slidenum">
              <a:rPr lang="en-GB" smtClean="0"/>
              <a:t>7</a:t>
            </a:fld>
            <a:endParaRPr lang="en-GB"/>
          </a:p>
        </p:txBody>
      </p:sp>
    </p:spTree>
    <p:extLst>
      <p:ext uri="{BB962C8B-B14F-4D97-AF65-F5344CB8AC3E}">
        <p14:creationId xmlns:p14="http://schemas.microsoft.com/office/powerpoint/2010/main" val="101135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5"/>
          </p:nvPr>
        </p:nvSpPr>
        <p:spPr/>
        <p:txBody>
          <a:bodyPr/>
          <a:lstStyle/>
          <a:p>
            <a:fld id="{1FA45B56-1790-4D29-9BE8-F7D6B00BD694}" type="slidenum">
              <a:rPr lang="en-GB" smtClean="0"/>
              <a:t>8</a:t>
            </a:fld>
            <a:endParaRPr lang="en-GB"/>
          </a:p>
        </p:txBody>
      </p:sp>
    </p:spTree>
    <p:extLst>
      <p:ext uri="{BB962C8B-B14F-4D97-AF65-F5344CB8AC3E}">
        <p14:creationId xmlns:p14="http://schemas.microsoft.com/office/powerpoint/2010/main" val="3950092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5"/>
          </p:nvPr>
        </p:nvSpPr>
        <p:spPr/>
        <p:txBody>
          <a:bodyPr/>
          <a:lstStyle/>
          <a:p>
            <a:fld id="{1FA45B56-1790-4D29-9BE8-F7D6B00BD694}" type="slidenum">
              <a:rPr lang="en-GB" smtClean="0"/>
              <a:t>11</a:t>
            </a:fld>
            <a:endParaRPr lang="en-GB"/>
          </a:p>
        </p:txBody>
      </p:sp>
    </p:spTree>
    <p:extLst>
      <p:ext uri="{BB962C8B-B14F-4D97-AF65-F5344CB8AC3E}">
        <p14:creationId xmlns:p14="http://schemas.microsoft.com/office/powerpoint/2010/main" val="153867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49DE-7010-AC9A-1037-767CD8BC0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0C61581-4968-8884-02B7-C930E1450B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C748518-7DA8-C388-CA46-5B8DF841EC1B}"/>
              </a:ext>
            </a:extLst>
          </p:cNvPr>
          <p:cNvSpPr>
            <a:spLocks noGrp="1"/>
          </p:cNvSpPr>
          <p:nvPr>
            <p:ph type="dt" sz="half" idx="10"/>
          </p:nvPr>
        </p:nvSpPr>
        <p:spPr/>
        <p:txBody>
          <a:bodyPr/>
          <a:lstStyle/>
          <a:p>
            <a:fld id="{59BC7EF6-0A36-474C-9FE2-824170F8A7B1}" type="datetimeFigureOut">
              <a:rPr lang="en-GB" smtClean="0"/>
              <a:t>07/11/2022</a:t>
            </a:fld>
            <a:endParaRPr lang="en-GB"/>
          </a:p>
        </p:txBody>
      </p:sp>
      <p:sp>
        <p:nvSpPr>
          <p:cNvPr id="5" name="Footer Placeholder 4">
            <a:extLst>
              <a:ext uri="{FF2B5EF4-FFF2-40B4-BE49-F238E27FC236}">
                <a16:creationId xmlns:a16="http://schemas.microsoft.com/office/drawing/2014/main" id="{4C69A932-08C8-662F-3C6F-950D77E6B0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8CD5D3-A2D6-7306-6252-47D0492892EB}"/>
              </a:ext>
            </a:extLst>
          </p:cNvPr>
          <p:cNvSpPr>
            <a:spLocks noGrp="1"/>
          </p:cNvSpPr>
          <p:nvPr>
            <p:ph type="sldNum" sz="quarter" idx="12"/>
          </p:nvPr>
        </p:nvSpPr>
        <p:spPr/>
        <p:txBody>
          <a:bodyPr/>
          <a:lstStyle/>
          <a:p>
            <a:fld id="{9FA6AEF3-D27A-4CC9-82AF-A69BE0C27162}" type="slidenum">
              <a:rPr lang="en-GB" smtClean="0"/>
              <a:t>‹#›</a:t>
            </a:fld>
            <a:endParaRPr lang="en-GB"/>
          </a:p>
        </p:txBody>
      </p:sp>
    </p:spTree>
    <p:extLst>
      <p:ext uri="{BB962C8B-B14F-4D97-AF65-F5344CB8AC3E}">
        <p14:creationId xmlns:p14="http://schemas.microsoft.com/office/powerpoint/2010/main" val="3332225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3E04-F9B5-F368-DE04-2BEC419F427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41C64F-D015-9F38-C4CE-6105F9A0C4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B9C95F-001F-0B59-3B36-5D5D895CD537}"/>
              </a:ext>
            </a:extLst>
          </p:cNvPr>
          <p:cNvSpPr>
            <a:spLocks noGrp="1"/>
          </p:cNvSpPr>
          <p:nvPr>
            <p:ph type="dt" sz="half" idx="10"/>
          </p:nvPr>
        </p:nvSpPr>
        <p:spPr/>
        <p:txBody>
          <a:bodyPr/>
          <a:lstStyle/>
          <a:p>
            <a:fld id="{59BC7EF6-0A36-474C-9FE2-824170F8A7B1}" type="datetimeFigureOut">
              <a:rPr lang="en-GB" smtClean="0"/>
              <a:t>07/11/2022</a:t>
            </a:fld>
            <a:endParaRPr lang="en-GB"/>
          </a:p>
        </p:txBody>
      </p:sp>
      <p:sp>
        <p:nvSpPr>
          <p:cNvPr id="5" name="Footer Placeholder 4">
            <a:extLst>
              <a:ext uri="{FF2B5EF4-FFF2-40B4-BE49-F238E27FC236}">
                <a16:creationId xmlns:a16="http://schemas.microsoft.com/office/drawing/2014/main" id="{212C9774-B87A-D820-3CAC-9A845125D8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7B499F-0738-0BDA-0F49-4C66C45A8FD3}"/>
              </a:ext>
            </a:extLst>
          </p:cNvPr>
          <p:cNvSpPr>
            <a:spLocks noGrp="1"/>
          </p:cNvSpPr>
          <p:nvPr>
            <p:ph type="sldNum" sz="quarter" idx="12"/>
          </p:nvPr>
        </p:nvSpPr>
        <p:spPr/>
        <p:txBody>
          <a:bodyPr/>
          <a:lstStyle/>
          <a:p>
            <a:fld id="{9FA6AEF3-D27A-4CC9-82AF-A69BE0C27162}" type="slidenum">
              <a:rPr lang="en-GB" smtClean="0"/>
              <a:t>‹#›</a:t>
            </a:fld>
            <a:endParaRPr lang="en-GB"/>
          </a:p>
        </p:txBody>
      </p:sp>
    </p:spTree>
    <p:extLst>
      <p:ext uri="{BB962C8B-B14F-4D97-AF65-F5344CB8AC3E}">
        <p14:creationId xmlns:p14="http://schemas.microsoft.com/office/powerpoint/2010/main" val="766235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50E795-8753-9934-7D9C-C9F138CE88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D00A38-7921-5BFD-E7D8-8B1F6DCDF9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E36B5B-B02B-DE19-808A-E39480249E15}"/>
              </a:ext>
            </a:extLst>
          </p:cNvPr>
          <p:cNvSpPr>
            <a:spLocks noGrp="1"/>
          </p:cNvSpPr>
          <p:nvPr>
            <p:ph type="dt" sz="half" idx="10"/>
          </p:nvPr>
        </p:nvSpPr>
        <p:spPr/>
        <p:txBody>
          <a:bodyPr/>
          <a:lstStyle/>
          <a:p>
            <a:fld id="{59BC7EF6-0A36-474C-9FE2-824170F8A7B1}" type="datetimeFigureOut">
              <a:rPr lang="en-GB" smtClean="0"/>
              <a:t>07/11/2022</a:t>
            </a:fld>
            <a:endParaRPr lang="en-GB"/>
          </a:p>
        </p:txBody>
      </p:sp>
      <p:sp>
        <p:nvSpPr>
          <p:cNvPr id="5" name="Footer Placeholder 4">
            <a:extLst>
              <a:ext uri="{FF2B5EF4-FFF2-40B4-BE49-F238E27FC236}">
                <a16:creationId xmlns:a16="http://schemas.microsoft.com/office/drawing/2014/main" id="{628A44AC-A850-73A4-B58C-92FEF63FF7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8C1DB9-BB6C-25D9-721D-5625E5AFFC5E}"/>
              </a:ext>
            </a:extLst>
          </p:cNvPr>
          <p:cNvSpPr>
            <a:spLocks noGrp="1"/>
          </p:cNvSpPr>
          <p:nvPr>
            <p:ph type="sldNum" sz="quarter" idx="12"/>
          </p:nvPr>
        </p:nvSpPr>
        <p:spPr/>
        <p:txBody>
          <a:bodyPr/>
          <a:lstStyle/>
          <a:p>
            <a:fld id="{9FA6AEF3-D27A-4CC9-82AF-A69BE0C27162}" type="slidenum">
              <a:rPr lang="en-GB" smtClean="0"/>
              <a:t>‹#›</a:t>
            </a:fld>
            <a:endParaRPr lang="en-GB"/>
          </a:p>
        </p:txBody>
      </p:sp>
    </p:spTree>
    <p:extLst>
      <p:ext uri="{BB962C8B-B14F-4D97-AF65-F5344CB8AC3E}">
        <p14:creationId xmlns:p14="http://schemas.microsoft.com/office/powerpoint/2010/main" val="38546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A1A85-4423-C643-8386-2A442D07F63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44BACB7-8867-23C6-81E7-AA77C81032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ADD2D88-EEC8-9EFD-12D2-1CD26AD6FB0D}"/>
              </a:ext>
            </a:extLst>
          </p:cNvPr>
          <p:cNvSpPr>
            <a:spLocks noGrp="1"/>
          </p:cNvSpPr>
          <p:nvPr>
            <p:ph type="dt" sz="half" idx="10"/>
          </p:nvPr>
        </p:nvSpPr>
        <p:spPr/>
        <p:txBody>
          <a:bodyPr/>
          <a:lstStyle/>
          <a:p>
            <a:fld id="{59BC7EF6-0A36-474C-9FE2-824170F8A7B1}" type="datetimeFigureOut">
              <a:rPr lang="en-GB" smtClean="0"/>
              <a:t>07/11/2022</a:t>
            </a:fld>
            <a:endParaRPr lang="en-GB"/>
          </a:p>
        </p:txBody>
      </p:sp>
      <p:sp>
        <p:nvSpPr>
          <p:cNvPr id="5" name="Footer Placeholder 4">
            <a:extLst>
              <a:ext uri="{FF2B5EF4-FFF2-40B4-BE49-F238E27FC236}">
                <a16:creationId xmlns:a16="http://schemas.microsoft.com/office/drawing/2014/main" id="{4E6C858F-1E9F-14C9-0405-9715B7613C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2DE8AE-40D7-BB24-3E8B-50768E9AF4C1}"/>
              </a:ext>
            </a:extLst>
          </p:cNvPr>
          <p:cNvSpPr>
            <a:spLocks noGrp="1"/>
          </p:cNvSpPr>
          <p:nvPr>
            <p:ph type="sldNum" sz="quarter" idx="12"/>
          </p:nvPr>
        </p:nvSpPr>
        <p:spPr/>
        <p:txBody>
          <a:bodyPr/>
          <a:lstStyle/>
          <a:p>
            <a:fld id="{9FA6AEF3-D27A-4CC9-82AF-A69BE0C27162}" type="slidenum">
              <a:rPr lang="en-GB" smtClean="0"/>
              <a:t>‹#›</a:t>
            </a:fld>
            <a:endParaRPr lang="en-GB"/>
          </a:p>
        </p:txBody>
      </p:sp>
    </p:spTree>
    <p:extLst>
      <p:ext uri="{BB962C8B-B14F-4D97-AF65-F5344CB8AC3E}">
        <p14:creationId xmlns:p14="http://schemas.microsoft.com/office/powerpoint/2010/main" val="3008376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F08F6-D3B1-7AD6-0902-08FD4A2B20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5C0CFC-D298-B431-9914-4946F4B41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3676EB-34D8-FB97-FFE7-83271641FA88}"/>
              </a:ext>
            </a:extLst>
          </p:cNvPr>
          <p:cNvSpPr>
            <a:spLocks noGrp="1"/>
          </p:cNvSpPr>
          <p:nvPr>
            <p:ph type="dt" sz="half" idx="10"/>
          </p:nvPr>
        </p:nvSpPr>
        <p:spPr/>
        <p:txBody>
          <a:bodyPr/>
          <a:lstStyle/>
          <a:p>
            <a:fld id="{59BC7EF6-0A36-474C-9FE2-824170F8A7B1}" type="datetimeFigureOut">
              <a:rPr lang="en-GB" smtClean="0"/>
              <a:t>07/11/2022</a:t>
            </a:fld>
            <a:endParaRPr lang="en-GB"/>
          </a:p>
        </p:txBody>
      </p:sp>
      <p:sp>
        <p:nvSpPr>
          <p:cNvPr id="5" name="Footer Placeholder 4">
            <a:extLst>
              <a:ext uri="{FF2B5EF4-FFF2-40B4-BE49-F238E27FC236}">
                <a16:creationId xmlns:a16="http://schemas.microsoft.com/office/drawing/2014/main" id="{D94FF89A-1A35-DD60-A38C-97E96BD277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2832C44-CE28-848B-FEB8-543F6DB3336C}"/>
              </a:ext>
            </a:extLst>
          </p:cNvPr>
          <p:cNvSpPr>
            <a:spLocks noGrp="1"/>
          </p:cNvSpPr>
          <p:nvPr>
            <p:ph type="sldNum" sz="quarter" idx="12"/>
          </p:nvPr>
        </p:nvSpPr>
        <p:spPr/>
        <p:txBody>
          <a:bodyPr/>
          <a:lstStyle/>
          <a:p>
            <a:fld id="{9FA6AEF3-D27A-4CC9-82AF-A69BE0C27162}" type="slidenum">
              <a:rPr lang="en-GB" smtClean="0"/>
              <a:t>‹#›</a:t>
            </a:fld>
            <a:endParaRPr lang="en-GB"/>
          </a:p>
        </p:txBody>
      </p:sp>
    </p:spTree>
    <p:extLst>
      <p:ext uri="{BB962C8B-B14F-4D97-AF65-F5344CB8AC3E}">
        <p14:creationId xmlns:p14="http://schemas.microsoft.com/office/powerpoint/2010/main" val="1522088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83AE-0A45-54BF-225C-A25EDB7614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386728E-4960-A51F-4E83-9CFE98514B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EFE2DAA-5798-9644-E631-14F7B77908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E8B47E9-F20D-058A-CC96-EEF828585FB5}"/>
              </a:ext>
            </a:extLst>
          </p:cNvPr>
          <p:cNvSpPr>
            <a:spLocks noGrp="1"/>
          </p:cNvSpPr>
          <p:nvPr>
            <p:ph type="dt" sz="half" idx="10"/>
          </p:nvPr>
        </p:nvSpPr>
        <p:spPr/>
        <p:txBody>
          <a:bodyPr/>
          <a:lstStyle/>
          <a:p>
            <a:fld id="{59BC7EF6-0A36-474C-9FE2-824170F8A7B1}" type="datetimeFigureOut">
              <a:rPr lang="en-GB" smtClean="0"/>
              <a:t>07/11/2022</a:t>
            </a:fld>
            <a:endParaRPr lang="en-GB"/>
          </a:p>
        </p:txBody>
      </p:sp>
      <p:sp>
        <p:nvSpPr>
          <p:cNvPr id="6" name="Footer Placeholder 5">
            <a:extLst>
              <a:ext uri="{FF2B5EF4-FFF2-40B4-BE49-F238E27FC236}">
                <a16:creationId xmlns:a16="http://schemas.microsoft.com/office/drawing/2014/main" id="{92AA3597-E288-C1E3-DE1C-F4D26E4018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BE35DC-73DC-B6EF-0990-D3970F418F87}"/>
              </a:ext>
            </a:extLst>
          </p:cNvPr>
          <p:cNvSpPr>
            <a:spLocks noGrp="1"/>
          </p:cNvSpPr>
          <p:nvPr>
            <p:ph type="sldNum" sz="quarter" idx="12"/>
          </p:nvPr>
        </p:nvSpPr>
        <p:spPr/>
        <p:txBody>
          <a:bodyPr/>
          <a:lstStyle/>
          <a:p>
            <a:fld id="{9FA6AEF3-D27A-4CC9-82AF-A69BE0C27162}" type="slidenum">
              <a:rPr lang="en-GB" smtClean="0"/>
              <a:t>‹#›</a:t>
            </a:fld>
            <a:endParaRPr lang="en-GB"/>
          </a:p>
        </p:txBody>
      </p:sp>
    </p:spTree>
    <p:extLst>
      <p:ext uri="{BB962C8B-B14F-4D97-AF65-F5344CB8AC3E}">
        <p14:creationId xmlns:p14="http://schemas.microsoft.com/office/powerpoint/2010/main" val="1701549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2742-E906-C997-9634-FCC68A2A43E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41C954B-32F5-AA7A-6048-8F84FA6659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83118C-EE64-5679-61E7-21BE4CDDD4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F40ED10-AC4C-A9FC-4841-AC6E266792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58030D-F8DD-1FB3-116E-86193ECB09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AFDDA9C-7069-07A4-A2BC-2CA87E290FB1}"/>
              </a:ext>
            </a:extLst>
          </p:cNvPr>
          <p:cNvSpPr>
            <a:spLocks noGrp="1"/>
          </p:cNvSpPr>
          <p:nvPr>
            <p:ph type="dt" sz="half" idx="10"/>
          </p:nvPr>
        </p:nvSpPr>
        <p:spPr/>
        <p:txBody>
          <a:bodyPr/>
          <a:lstStyle/>
          <a:p>
            <a:fld id="{59BC7EF6-0A36-474C-9FE2-824170F8A7B1}" type="datetimeFigureOut">
              <a:rPr lang="en-GB" smtClean="0"/>
              <a:t>07/11/2022</a:t>
            </a:fld>
            <a:endParaRPr lang="en-GB"/>
          </a:p>
        </p:txBody>
      </p:sp>
      <p:sp>
        <p:nvSpPr>
          <p:cNvPr id="8" name="Footer Placeholder 7">
            <a:extLst>
              <a:ext uri="{FF2B5EF4-FFF2-40B4-BE49-F238E27FC236}">
                <a16:creationId xmlns:a16="http://schemas.microsoft.com/office/drawing/2014/main" id="{E8E90C2C-B4DB-4AD4-9507-A14BD3254E5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8C83E0B-7989-1960-823F-C117C0E1E56A}"/>
              </a:ext>
            </a:extLst>
          </p:cNvPr>
          <p:cNvSpPr>
            <a:spLocks noGrp="1"/>
          </p:cNvSpPr>
          <p:nvPr>
            <p:ph type="sldNum" sz="quarter" idx="12"/>
          </p:nvPr>
        </p:nvSpPr>
        <p:spPr/>
        <p:txBody>
          <a:bodyPr/>
          <a:lstStyle/>
          <a:p>
            <a:fld id="{9FA6AEF3-D27A-4CC9-82AF-A69BE0C27162}" type="slidenum">
              <a:rPr lang="en-GB" smtClean="0"/>
              <a:t>‹#›</a:t>
            </a:fld>
            <a:endParaRPr lang="en-GB"/>
          </a:p>
        </p:txBody>
      </p:sp>
    </p:spTree>
    <p:extLst>
      <p:ext uri="{BB962C8B-B14F-4D97-AF65-F5344CB8AC3E}">
        <p14:creationId xmlns:p14="http://schemas.microsoft.com/office/powerpoint/2010/main" val="3808317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615C-079E-902D-292D-636856F2C8D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727CCE5-11D8-C83A-017B-25E9AB444B1E}"/>
              </a:ext>
            </a:extLst>
          </p:cNvPr>
          <p:cNvSpPr>
            <a:spLocks noGrp="1"/>
          </p:cNvSpPr>
          <p:nvPr>
            <p:ph type="dt" sz="half" idx="10"/>
          </p:nvPr>
        </p:nvSpPr>
        <p:spPr/>
        <p:txBody>
          <a:bodyPr/>
          <a:lstStyle/>
          <a:p>
            <a:fld id="{59BC7EF6-0A36-474C-9FE2-824170F8A7B1}" type="datetimeFigureOut">
              <a:rPr lang="en-GB" smtClean="0"/>
              <a:t>07/11/2022</a:t>
            </a:fld>
            <a:endParaRPr lang="en-GB"/>
          </a:p>
        </p:txBody>
      </p:sp>
      <p:sp>
        <p:nvSpPr>
          <p:cNvPr id="4" name="Footer Placeholder 3">
            <a:extLst>
              <a:ext uri="{FF2B5EF4-FFF2-40B4-BE49-F238E27FC236}">
                <a16:creationId xmlns:a16="http://schemas.microsoft.com/office/drawing/2014/main" id="{6472CC73-711D-FDEE-1334-06B1188D6D2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28A5AAA-3AD4-CEC3-6CD9-91966DA4DB19}"/>
              </a:ext>
            </a:extLst>
          </p:cNvPr>
          <p:cNvSpPr>
            <a:spLocks noGrp="1"/>
          </p:cNvSpPr>
          <p:nvPr>
            <p:ph type="sldNum" sz="quarter" idx="12"/>
          </p:nvPr>
        </p:nvSpPr>
        <p:spPr/>
        <p:txBody>
          <a:bodyPr/>
          <a:lstStyle/>
          <a:p>
            <a:fld id="{9FA6AEF3-D27A-4CC9-82AF-A69BE0C27162}" type="slidenum">
              <a:rPr lang="en-GB" smtClean="0"/>
              <a:t>‹#›</a:t>
            </a:fld>
            <a:endParaRPr lang="en-GB"/>
          </a:p>
        </p:txBody>
      </p:sp>
    </p:spTree>
    <p:extLst>
      <p:ext uri="{BB962C8B-B14F-4D97-AF65-F5344CB8AC3E}">
        <p14:creationId xmlns:p14="http://schemas.microsoft.com/office/powerpoint/2010/main" val="3741779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7A326-0B82-7ED9-0F6E-81665D195202}"/>
              </a:ext>
            </a:extLst>
          </p:cNvPr>
          <p:cNvSpPr>
            <a:spLocks noGrp="1"/>
          </p:cNvSpPr>
          <p:nvPr>
            <p:ph type="dt" sz="half" idx="10"/>
          </p:nvPr>
        </p:nvSpPr>
        <p:spPr/>
        <p:txBody>
          <a:bodyPr/>
          <a:lstStyle/>
          <a:p>
            <a:fld id="{59BC7EF6-0A36-474C-9FE2-824170F8A7B1}" type="datetimeFigureOut">
              <a:rPr lang="en-GB" smtClean="0"/>
              <a:t>07/11/2022</a:t>
            </a:fld>
            <a:endParaRPr lang="en-GB"/>
          </a:p>
        </p:txBody>
      </p:sp>
      <p:sp>
        <p:nvSpPr>
          <p:cNvPr id="3" name="Footer Placeholder 2">
            <a:extLst>
              <a:ext uri="{FF2B5EF4-FFF2-40B4-BE49-F238E27FC236}">
                <a16:creationId xmlns:a16="http://schemas.microsoft.com/office/drawing/2014/main" id="{8E2BA18C-45C5-1199-1BF9-ED0E99BD99D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38F0F9E-0B91-90D3-225F-E45E18F96952}"/>
              </a:ext>
            </a:extLst>
          </p:cNvPr>
          <p:cNvSpPr>
            <a:spLocks noGrp="1"/>
          </p:cNvSpPr>
          <p:nvPr>
            <p:ph type="sldNum" sz="quarter" idx="12"/>
          </p:nvPr>
        </p:nvSpPr>
        <p:spPr/>
        <p:txBody>
          <a:bodyPr/>
          <a:lstStyle/>
          <a:p>
            <a:fld id="{9FA6AEF3-D27A-4CC9-82AF-A69BE0C27162}" type="slidenum">
              <a:rPr lang="en-GB" smtClean="0"/>
              <a:t>‹#›</a:t>
            </a:fld>
            <a:endParaRPr lang="en-GB"/>
          </a:p>
        </p:txBody>
      </p:sp>
    </p:spTree>
    <p:extLst>
      <p:ext uri="{BB962C8B-B14F-4D97-AF65-F5344CB8AC3E}">
        <p14:creationId xmlns:p14="http://schemas.microsoft.com/office/powerpoint/2010/main" val="1704063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C32E-A53E-229F-0D2A-F2E8025B9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C753B0A-0B36-6C06-BCE4-B69AE669DF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9992A98-E837-5C2E-75BF-B6F664AB6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D61CB9-4E9C-C022-253C-F3472D280510}"/>
              </a:ext>
            </a:extLst>
          </p:cNvPr>
          <p:cNvSpPr>
            <a:spLocks noGrp="1"/>
          </p:cNvSpPr>
          <p:nvPr>
            <p:ph type="dt" sz="half" idx="10"/>
          </p:nvPr>
        </p:nvSpPr>
        <p:spPr/>
        <p:txBody>
          <a:bodyPr/>
          <a:lstStyle/>
          <a:p>
            <a:fld id="{59BC7EF6-0A36-474C-9FE2-824170F8A7B1}" type="datetimeFigureOut">
              <a:rPr lang="en-GB" smtClean="0"/>
              <a:t>07/11/2022</a:t>
            </a:fld>
            <a:endParaRPr lang="en-GB"/>
          </a:p>
        </p:txBody>
      </p:sp>
      <p:sp>
        <p:nvSpPr>
          <p:cNvPr id="6" name="Footer Placeholder 5">
            <a:extLst>
              <a:ext uri="{FF2B5EF4-FFF2-40B4-BE49-F238E27FC236}">
                <a16:creationId xmlns:a16="http://schemas.microsoft.com/office/drawing/2014/main" id="{43FACE58-C7C8-2F08-3AC5-9ED1134057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69EE6C-197D-DF91-9C7E-A6E102CEE722}"/>
              </a:ext>
            </a:extLst>
          </p:cNvPr>
          <p:cNvSpPr>
            <a:spLocks noGrp="1"/>
          </p:cNvSpPr>
          <p:nvPr>
            <p:ph type="sldNum" sz="quarter" idx="12"/>
          </p:nvPr>
        </p:nvSpPr>
        <p:spPr/>
        <p:txBody>
          <a:bodyPr/>
          <a:lstStyle/>
          <a:p>
            <a:fld id="{9FA6AEF3-D27A-4CC9-82AF-A69BE0C27162}" type="slidenum">
              <a:rPr lang="en-GB" smtClean="0"/>
              <a:t>‹#›</a:t>
            </a:fld>
            <a:endParaRPr lang="en-GB"/>
          </a:p>
        </p:txBody>
      </p:sp>
    </p:spTree>
    <p:extLst>
      <p:ext uri="{BB962C8B-B14F-4D97-AF65-F5344CB8AC3E}">
        <p14:creationId xmlns:p14="http://schemas.microsoft.com/office/powerpoint/2010/main" val="4145867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26AF-1EE7-A74A-D521-9504E06961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151CC3D-1717-85BA-886A-9132CC600A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41132C2-30E0-B3E3-D289-B9CBE65C2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02A46-2C72-8A15-993B-B81BBB5F0627}"/>
              </a:ext>
            </a:extLst>
          </p:cNvPr>
          <p:cNvSpPr>
            <a:spLocks noGrp="1"/>
          </p:cNvSpPr>
          <p:nvPr>
            <p:ph type="dt" sz="half" idx="10"/>
          </p:nvPr>
        </p:nvSpPr>
        <p:spPr/>
        <p:txBody>
          <a:bodyPr/>
          <a:lstStyle/>
          <a:p>
            <a:fld id="{59BC7EF6-0A36-474C-9FE2-824170F8A7B1}" type="datetimeFigureOut">
              <a:rPr lang="en-GB" smtClean="0"/>
              <a:t>07/11/2022</a:t>
            </a:fld>
            <a:endParaRPr lang="en-GB"/>
          </a:p>
        </p:txBody>
      </p:sp>
      <p:sp>
        <p:nvSpPr>
          <p:cNvPr id="6" name="Footer Placeholder 5">
            <a:extLst>
              <a:ext uri="{FF2B5EF4-FFF2-40B4-BE49-F238E27FC236}">
                <a16:creationId xmlns:a16="http://schemas.microsoft.com/office/drawing/2014/main" id="{BC5BF37E-2061-1864-1F39-703BF2C3351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669F80-08E5-37C5-FAF0-8E02365FACDD}"/>
              </a:ext>
            </a:extLst>
          </p:cNvPr>
          <p:cNvSpPr>
            <a:spLocks noGrp="1"/>
          </p:cNvSpPr>
          <p:nvPr>
            <p:ph type="sldNum" sz="quarter" idx="12"/>
          </p:nvPr>
        </p:nvSpPr>
        <p:spPr/>
        <p:txBody>
          <a:bodyPr/>
          <a:lstStyle/>
          <a:p>
            <a:fld id="{9FA6AEF3-D27A-4CC9-82AF-A69BE0C27162}" type="slidenum">
              <a:rPr lang="en-GB" smtClean="0"/>
              <a:t>‹#›</a:t>
            </a:fld>
            <a:endParaRPr lang="en-GB"/>
          </a:p>
        </p:txBody>
      </p:sp>
    </p:spTree>
    <p:extLst>
      <p:ext uri="{BB962C8B-B14F-4D97-AF65-F5344CB8AC3E}">
        <p14:creationId xmlns:p14="http://schemas.microsoft.com/office/powerpoint/2010/main" val="4043541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70FCF0-F383-1E13-CCA7-89A2B68253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38F2385-910E-48B5-40D6-0A662BBABB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B17170-EED5-BE0C-E5DB-C87C66F569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C7EF6-0A36-474C-9FE2-824170F8A7B1}" type="datetimeFigureOut">
              <a:rPr lang="en-GB" smtClean="0"/>
              <a:t>07/11/2022</a:t>
            </a:fld>
            <a:endParaRPr lang="en-GB"/>
          </a:p>
        </p:txBody>
      </p:sp>
      <p:sp>
        <p:nvSpPr>
          <p:cNvPr id="5" name="Footer Placeholder 4">
            <a:extLst>
              <a:ext uri="{FF2B5EF4-FFF2-40B4-BE49-F238E27FC236}">
                <a16:creationId xmlns:a16="http://schemas.microsoft.com/office/drawing/2014/main" id="{DA4FBF7F-D874-545D-CB51-3F8D07FB95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22E20C2-B64C-7A42-11DB-65D762ED69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6AEF3-D27A-4CC9-82AF-A69BE0C27162}" type="slidenum">
              <a:rPr lang="en-GB" smtClean="0"/>
              <a:t>‹#›</a:t>
            </a:fld>
            <a:endParaRPr lang="en-GB"/>
          </a:p>
        </p:txBody>
      </p:sp>
    </p:spTree>
    <p:extLst>
      <p:ext uri="{BB962C8B-B14F-4D97-AF65-F5344CB8AC3E}">
        <p14:creationId xmlns:p14="http://schemas.microsoft.com/office/powerpoint/2010/main" val="5464059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8197B-8490-46F1-91A4-CD7FA996F21D}"/>
              </a:ext>
            </a:extLst>
          </p:cNvPr>
          <p:cNvSpPr>
            <a:spLocks noGrp="1"/>
          </p:cNvSpPr>
          <p:nvPr>
            <p:ph type="ctrTitle"/>
          </p:nvPr>
        </p:nvSpPr>
        <p:spPr>
          <a:xfrm>
            <a:off x="1097280" y="758952"/>
            <a:ext cx="10058400" cy="3508248"/>
          </a:xfrm>
        </p:spPr>
        <p:txBody>
          <a:bodyPr>
            <a:normAutofit/>
          </a:bodyPr>
          <a:lstStyle/>
          <a:p>
            <a:pPr algn="ctr">
              <a:lnSpc>
                <a:spcPct val="100000"/>
              </a:lnSpc>
            </a:pPr>
            <a:r>
              <a:rPr lang="en-US" sz="4000" dirty="0" err="1"/>
              <a:t>Modernising</a:t>
            </a:r>
            <a:r>
              <a:rPr lang="en-US" sz="4000" dirty="0"/>
              <a:t> Paediatric antimicrobial medicines surveillance: A data science approach</a:t>
            </a:r>
            <a:br>
              <a:rPr lang="en-US" sz="4000" dirty="0"/>
            </a:br>
            <a:endParaRPr lang="en-GB" sz="4000" dirty="0"/>
          </a:p>
        </p:txBody>
      </p:sp>
      <p:sp>
        <p:nvSpPr>
          <p:cNvPr id="3" name="Subtitle 2">
            <a:extLst>
              <a:ext uri="{FF2B5EF4-FFF2-40B4-BE49-F238E27FC236}">
                <a16:creationId xmlns:a16="http://schemas.microsoft.com/office/drawing/2014/main" id="{C8ED6EB7-9F19-43F0-9B43-00D3E6320B1F}"/>
              </a:ext>
            </a:extLst>
          </p:cNvPr>
          <p:cNvSpPr>
            <a:spLocks noGrp="1"/>
          </p:cNvSpPr>
          <p:nvPr>
            <p:ph type="subTitle" idx="1"/>
          </p:nvPr>
        </p:nvSpPr>
        <p:spPr>
          <a:xfrm>
            <a:off x="1100051" y="4455620"/>
            <a:ext cx="10058400" cy="1643428"/>
          </a:xfrm>
        </p:spPr>
        <p:txBody>
          <a:bodyPr>
            <a:noAutofit/>
          </a:bodyPr>
          <a:lstStyle/>
          <a:p>
            <a:pPr algn="ctr">
              <a:lnSpc>
                <a:spcPct val="100000"/>
              </a:lnSpc>
            </a:pPr>
            <a:r>
              <a:rPr lang="en-GB" sz="1800" dirty="0"/>
              <a:t>Dr S Channon-Wells</a:t>
            </a:r>
          </a:p>
          <a:p>
            <a:pPr algn="ctr">
              <a:lnSpc>
                <a:spcPct val="100000"/>
              </a:lnSpc>
            </a:pPr>
            <a:r>
              <a:rPr lang="en-GB" sz="1800" dirty="0"/>
              <a:t>Clinical PhD fellow in Paediatric Infectious Disease</a:t>
            </a:r>
          </a:p>
          <a:p>
            <a:pPr algn="ctr">
              <a:lnSpc>
                <a:spcPct val="100000"/>
              </a:lnSpc>
            </a:pPr>
            <a:r>
              <a:rPr lang="en-GB" sz="1800" dirty="0"/>
              <a:t>Imperial College London</a:t>
            </a:r>
          </a:p>
        </p:txBody>
      </p:sp>
    </p:spTree>
    <p:extLst>
      <p:ext uri="{BB962C8B-B14F-4D97-AF65-F5344CB8AC3E}">
        <p14:creationId xmlns:p14="http://schemas.microsoft.com/office/powerpoint/2010/main" val="26578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3FF283-A5A5-6B10-F040-6959DAC30C41}"/>
              </a:ext>
            </a:extLst>
          </p:cNvPr>
          <p:cNvPicPr>
            <a:picLocks noChangeAspect="1"/>
          </p:cNvPicPr>
          <p:nvPr/>
        </p:nvPicPr>
        <p:blipFill>
          <a:blip r:embed="rId2"/>
          <a:stretch>
            <a:fillRect/>
          </a:stretch>
        </p:blipFill>
        <p:spPr>
          <a:xfrm>
            <a:off x="774460" y="414267"/>
            <a:ext cx="10304139" cy="60294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Rounded Corners 3">
            <a:extLst>
              <a:ext uri="{FF2B5EF4-FFF2-40B4-BE49-F238E27FC236}">
                <a16:creationId xmlns:a16="http://schemas.microsoft.com/office/drawing/2014/main" id="{23E9FB23-CAB4-3753-1759-5CEF7F984ADC}"/>
              </a:ext>
            </a:extLst>
          </p:cNvPr>
          <p:cNvSpPr/>
          <p:nvPr/>
        </p:nvSpPr>
        <p:spPr>
          <a:xfrm>
            <a:off x="1113401" y="4543382"/>
            <a:ext cx="1613140" cy="1116896"/>
          </a:xfrm>
          <a:prstGeom prst="roundRect">
            <a:avLst>
              <a:gd name="adj" fmla="val 2412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rtlCol="0" anchor="ctr" anchorCtr="1"/>
          <a:lstStyle/>
          <a:p>
            <a:pPr algn="ctr"/>
            <a:r>
              <a:rPr lang="en-GB" sz="1600" b="1" dirty="0">
                <a:solidFill>
                  <a:schemeClr val="bg1"/>
                </a:solidFill>
                <a:latin typeface="Yu Gothic" panose="020B0400000000000000" pitchFamily="34" charset="-128"/>
                <a:ea typeface="Yu Gothic" panose="020B0400000000000000" pitchFamily="34" charset="-128"/>
              </a:rPr>
              <a:t>Choice of plot type</a:t>
            </a:r>
          </a:p>
          <a:p>
            <a:pPr algn="ctr"/>
            <a:endParaRPr lang="en-GB" sz="1600" dirty="0"/>
          </a:p>
        </p:txBody>
      </p:sp>
    </p:spTree>
    <p:extLst>
      <p:ext uri="{BB962C8B-B14F-4D97-AF65-F5344CB8AC3E}">
        <p14:creationId xmlns:p14="http://schemas.microsoft.com/office/powerpoint/2010/main" val="1010524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 Do, Study, Act (PDSA) cycles | Quality Improvement">
            <a:extLst>
              <a:ext uri="{FF2B5EF4-FFF2-40B4-BE49-F238E27FC236}">
                <a16:creationId xmlns:a16="http://schemas.microsoft.com/office/drawing/2014/main" id="{06B89B65-43AD-12EA-6BC3-234CDD87FF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0340" y="1155561"/>
            <a:ext cx="5019262" cy="5019262"/>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E6A39FD0-6485-A846-6A45-A5D7108B1F02}"/>
              </a:ext>
            </a:extLst>
          </p:cNvPr>
          <p:cNvSpPr txBox="1">
            <a:spLocks/>
          </p:cNvSpPr>
          <p:nvPr/>
        </p:nvSpPr>
        <p:spPr>
          <a:xfrm>
            <a:off x="8156716" y="114300"/>
            <a:ext cx="4890051" cy="331469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GB" sz="2400" b="1" dirty="0">
                <a:solidFill>
                  <a:srgbClr val="4B3399"/>
                </a:solidFill>
                <a:latin typeface="Calibri (Body)"/>
              </a:rPr>
              <a:t>Informatics team</a:t>
            </a:r>
          </a:p>
          <a:p>
            <a:pPr marL="0" indent="0">
              <a:lnSpc>
                <a:spcPct val="100000"/>
              </a:lnSpc>
              <a:buNone/>
            </a:pPr>
            <a:r>
              <a:rPr lang="en-GB" sz="2400" b="1" dirty="0">
                <a:solidFill>
                  <a:srgbClr val="4B3399"/>
                </a:solidFill>
                <a:latin typeface="Calibri (Body)"/>
              </a:rPr>
              <a:t>Information governance team</a:t>
            </a:r>
          </a:p>
          <a:p>
            <a:pPr marL="0" indent="0">
              <a:lnSpc>
                <a:spcPct val="100000"/>
              </a:lnSpc>
              <a:buNone/>
            </a:pPr>
            <a:r>
              <a:rPr lang="en-GB" sz="2400" b="1" dirty="0">
                <a:solidFill>
                  <a:srgbClr val="4B3399"/>
                </a:solidFill>
              </a:rPr>
              <a:t>Clinicians</a:t>
            </a:r>
          </a:p>
          <a:p>
            <a:pPr marL="0" indent="0">
              <a:lnSpc>
                <a:spcPct val="100000"/>
              </a:lnSpc>
              <a:buNone/>
            </a:pPr>
            <a:r>
              <a:rPr lang="en-GB" sz="2400" b="1" dirty="0">
                <a:solidFill>
                  <a:srgbClr val="4B3399"/>
                </a:solidFill>
              </a:rPr>
              <a:t>Pharmacists</a:t>
            </a:r>
          </a:p>
          <a:p>
            <a:pPr marL="0" indent="0">
              <a:lnSpc>
                <a:spcPct val="100000"/>
              </a:lnSpc>
              <a:buNone/>
            </a:pPr>
            <a:r>
              <a:rPr lang="en-GB" sz="2400" b="1" dirty="0">
                <a:solidFill>
                  <a:srgbClr val="4B3399"/>
                </a:solidFill>
              </a:rPr>
              <a:t>Previous experience</a:t>
            </a:r>
          </a:p>
          <a:p>
            <a:pPr marL="0" indent="0">
              <a:lnSpc>
                <a:spcPct val="100000"/>
              </a:lnSpc>
              <a:buNone/>
            </a:pPr>
            <a:r>
              <a:rPr lang="en-GB" sz="2400" b="1" dirty="0">
                <a:solidFill>
                  <a:srgbClr val="4B3399"/>
                </a:solidFill>
              </a:rPr>
              <a:t>Identify existing packages</a:t>
            </a:r>
          </a:p>
        </p:txBody>
      </p:sp>
      <p:sp>
        <p:nvSpPr>
          <p:cNvPr id="6" name="Content Placeholder 2">
            <a:extLst>
              <a:ext uri="{FF2B5EF4-FFF2-40B4-BE49-F238E27FC236}">
                <a16:creationId xmlns:a16="http://schemas.microsoft.com/office/drawing/2014/main" id="{7E2DB8E6-C207-1D19-034D-6D9BD7FEEC57}"/>
              </a:ext>
            </a:extLst>
          </p:cNvPr>
          <p:cNvSpPr txBox="1">
            <a:spLocks/>
          </p:cNvSpPr>
          <p:nvPr/>
        </p:nvSpPr>
        <p:spPr>
          <a:xfrm>
            <a:off x="361128" y="4406900"/>
            <a:ext cx="3548267" cy="213967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GB" sz="2400" b="1" dirty="0">
                <a:solidFill>
                  <a:srgbClr val="0070C0"/>
                </a:solidFill>
                <a:latin typeface="Calibri (Body)"/>
              </a:rPr>
              <a:t>Review data against expectations</a:t>
            </a:r>
          </a:p>
          <a:p>
            <a:pPr marL="0" indent="0">
              <a:lnSpc>
                <a:spcPct val="100000"/>
              </a:lnSpc>
              <a:buNone/>
            </a:pPr>
            <a:r>
              <a:rPr lang="en-GB" sz="2400" b="1" dirty="0">
                <a:solidFill>
                  <a:srgbClr val="0070C0"/>
                </a:solidFill>
                <a:latin typeface="Calibri (Body)"/>
              </a:rPr>
              <a:t>Review by end-users</a:t>
            </a:r>
          </a:p>
          <a:p>
            <a:pPr marL="0" indent="0">
              <a:lnSpc>
                <a:spcPct val="100000"/>
              </a:lnSpc>
              <a:buNone/>
            </a:pPr>
            <a:r>
              <a:rPr lang="en-GB" sz="2400" b="1" dirty="0">
                <a:solidFill>
                  <a:srgbClr val="0070C0"/>
                </a:solidFill>
                <a:latin typeface="Calibri (Body)"/>
              </a:rPr>
              <a:t>Identified additional functionalities required</a:t>
            </a:r>
            <a:endParaRPr lang="en-GB" sz="2400" b="1" dirty="0">
              <a:solidFill>
                <a:srgbClr val="0070C0"/>
              </a:solidFill>
            </a:endParaRPr>
          </a:p>
        </p:txBody>
      </p:sp>
      <p:sp>
        <p:nvSpPr>
          <p:cNvPr id="7" name="Content Placeholder 2">
            <a:extLst>
              <a:ext uri="{FF2B5EF4-FFF2-40B4-BE49-F238E27FC236}">
                <a16:creationId xmlns:a16="http://schemas.microsoft.com/office/drawing/2014/main" id="{0B50ABC6-CD78-AA64-2EA1-F907C2E34D60}"/>
              </a:ext>
            </a:extLst>
          </p:cNvPr>
          <p:cNvSpPr txBox="1">
            <a:spLocks/>
          </p:cNvSpPr>
          <p:nvPr/>
        </p:nvSpPr>
        <p:spPr>
          <a:xfrm>
            <a:off x="8156716" y="4013200"/>
            <a:ext cx="3832084" cy="24796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GB" sz="2400" b="1" dirty="0">
                <a:solidFill>
                  <a:srgbClr val="85CA3A"/>
                </a:solidFill>
                <a:latin typeface="Calibri (Body)"/>
              </a:rPr>
              <a:t>Static data export</a:t>
            </a:r>
          </a:p>
          <a:p>
            <a:pPr marL="0" indent="0">
              <a:lnSpc>
                <a:spcPct val="100000"/>
              </a:lnSpc>
              <a:buNone/>
            </a:pPr>
            <a:r>
              <a:rPr lang="en-GB" sz="2400" b="1" dirty="0">
                <a:solidFill>
                  <a:srgbClr val="85CA3A"/>
                </a:solidFill>
                <a:latin typeface="Calibri (Body)"/>
              </a:rPr>
              <a:t>Establish data cleaning pipeline</a:t>
            </a:r>
          </a:p>
          <a:p>
            <a:pPr marL="0" indent="0">
              <a:lnSpc>
                <a:spcPct val="100000"/>
              </a:lnSpc>
              <a:buNone/>
            </a:pPr>
            <a:r>
              <a:rPr lang="en-GB" sz="2400" b="1" dirty="0">
                <a:solidFill>
                  <a:srgbClr val="85CA3A"/>
                </a:solidFill>
                <a:latin typeface="Calibri (Body)"/>
              </a:rPr>
              <a:t>Built prototype dashboard</a:t>
            </a:r>
          </a:p>
          <a:p>
            <a:pPr marL="0" indent="0">
              <a:lnSpc>
                <a:spcPct val="100000"/>
              </a:lnSpc>
              <a:buNone/>
            </a:pPr>
            <a:r>
              <a:rPr lang="en-GB" sz="2400" b="1" dirty="0">
                <a:solidFill>
                  <a:srgbClr val="85CA3A"/>
                </a:solidFill>
                <a:latin typeface="Calibri (Body)"/>
              </a:rPr>
              <a:t>R and R-shiny</a:t>
            </a:r>
            <a:endParaRPr lang="en-GB" sz="2400" b="1" dirty="0">
              <a:solidFill>
                <a:srgbClr val="85CA3A"/>
              </a:solidFill>
            </a:endParaRPr>
          </a:p>
        </p:txBody>
      </p:sp>
    </p:spTree>
    <p:extLst>
      <p:ext uri="{BB962C8B-B14F-4D97-AF65-F5344CB8AC3E}">
        <p14:creationId xmlns:p14="http://schemas.microsoft.com/office/powerpoint/2010/main" val="3270875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 Do, Study, Act (PDSA) cycles | Quality Improvement">
            <a:extLst>
              <a:ext uri="{FF2B5EF4-FFF2-40B4-BE49-F238E27FC236}">
                <a16:creationId xmlns:a16="http://schemas.microsoft.com/office/drawing/2014/main" id="{06B89B65-43AD-12EA-6BC3-234CDD87FF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0340" y="1155561"/>
            <a:ext cx="5019262" cy="501926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32DC8F25-D1B1-34C5-2002-0092EA99A136}"/>
              </a:ext>
            </a:extLst>
          </p:cNvPr>
          <p:cNvSpPr txBox="1">
            <a:spLocks/>
          </p:cNvSpPr>
          <p:nvPr/>
        </p:nvSpPr>
        <p:spPr>
          <a:xfrm>
            <a:off x="361128" y="4406900"/>
            <a:ext cx="3982273" cy="213967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GB" sz="2400" b="1" dirty="0">
                <a:solidFill>
                  <a:srgbClr val="0070C0"/>
                </a:solidFill>
                <a:latin typeface="Calibri (Body)"/>
              </a:rPr>
              <a:t>Review data against expectations</a:t>
            </a:r>
          </a:p>
          <a:p>
            <a:pPr marL="0" indent="0">
              <a:lnSpc>
                <a:spcPct val="100000"/>
              </a:lnSpc>
              <a:buNone/>
            </a:pPr>
            <a:r>
              <a:rPr lang="en-GB" sz="2400" b="1" dirty="0">
                <a:solidFill>
                  <a:srgbClr val="0070C0"/>
                </a:solidFill>
                <a:latin typeface="Calibri (Body)"/>
              </a:rPr>
              <a:t>Review by end-users</a:t>
            </a:r>
          </a:p>
          <a:p>
            <a:pPr marL="0" indent="0">
              <a:lnSpc>
                <a:spcPct val="100000"/>
              </a:lnSpc>
              <a:buNone/>
            </a:pPr>
            <a:r>
              <a:rPr lang="en-GB" sz="2400" b="1" dirty="0">
                <a:solidFill>
                  <a:srgbClr val="0070C0"/>
                </a:solidFill>
                <a:latin typeface="Calibri (Body)"/>
              </a:rPr>
              <a:t>Identified additional functionalities required</a:t>
            </a:r>
            <a:endParaRPr lang="en-GB" sz="2400" b="1" dirty="0">
              <a:solidFill>
                <a:srgbClr val="0070C0"/>
              </a:solidFill>
            </a:endParaRPr>
          </a:p>
        </p:txBody>
      </p:sp>
      <p:sp>
        <p:nvSpPr>
          <p:cNvPr id="2" name="Content Placeholder 2">
            <a:extLst>
              <a:ext uri="{FF2B5EF4-FFF2-40B4-BE49-F238E27FC236}">
                <a16:creationId xmlns:a16="http://schemas.microsoft.com/office/drawing/2014/main" id="{AA9DC3D9-BFD9-3EF2-0E97-FB7B6EE0474B}"/>
              </a:ext>
            </a:extLst>
          </p:cNvPr>
          <p:cNvSpPr txBox="1">
            <a:spLocks/>
          </p:cNvSpPr>
          <p:nvPr/>
        </p:nvSpPr>
        <p:spPr>
          <a:xfrm>
            <a:off x="8156716" y="114300"/>
            <a:ext cx="4890051" cy="331469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GB" sz="2400" b="1" dirty="0">
                <a:solidFill>
                  <a:srgbClr val="4B3399"/>
                </a:solidFill>
                <a:latin typeface="Calibri (Body)"/>
              </a:rPr>
              <a:t>Informatics team</a:t>
            </a:r>
          </a:p>
          <a:p>
            <a:pPr marL="0" indent="0">
              <a:lnSpc>
                <a:spcPct val="100000"/>
              </a:lnSpc>
              <a:buNone/>
            </a:pPr>
            <a:r>
              <a:rPr lang="en-GB" sz="2400" b="1" dirty="0">
                <a:solidFill>
                  <a:srgbClr val="4B3399"/>
                </a:solidFill>
                <a:latin typeface="Calibri (Body)"/>
              </a:rPr>
              <a:t>Information governance team</a:t>
            </a:r>
          </a:p>
          <a:p>
            <a:pPr marL="0" indent="0">
              <a:lnSpc>
                <a:spcPct val="100000"/>
              </a:lnSpc>
              <a:buNone/>
            </a:pPr>
            <a:r>
              <a:rPr lang="en-GB" sz="2400" b="1" dirty="0">
                <a:solidFill>
                  <a:srgbClr val="4B3399"/>
                </a:solidFill>
              </a:rPr>
              <a:t>Clinicians</a:t>
            </a:r>
          </a:p>
          <a:p>
            <a:pPr marL="0" indent="0">
              <a:lnSpc>
                <a:spcPct val="100000"/>
              </a:lnSpc>
              <a:buNone/>
            </a:pPr>
            <a:r>
              <a:rPr lang="en-GB" sz="2400" b="1" dirty="0">
                <a:solidFill>
                  <a:srgbClr val="4B3399"/>
                </a:solidFill>
              </a:rPr>
              <a:t>Pharmacists</a:t>
            </a:r>
          </a:p>
          <a:p>
            <a:pPr marL="0" indent="0">
              <a:lnSpc>
                <a:spcPct val="100000"/>
              </a:lnSpc>
              <a:buNone/>
            </a:pPr>
            <a:r>
              <a:rPr lang="en-GB" sz="2400" b="1" dirty="0">
                <a:solidFill>
                  <a:srgbClr val="4B3399"/>
                </a:solidFill>
              </a:rPr>
              <a:t>Previous experience</a:t>
            </a:r>
          </a:p>
          <a:p>
            <a:pPr marL="0" indent="0">
              <a:lnSpc>
                <a:spcPct val="100000"/>
              </a:lnSpc>
              <a:buNone/>
            </a:pPr>
            <a:r>
              <a:rPr lang="en-GB" sz="2400" b="1" dirty="0">
                <a:solidFill>
                  <a:srgbClr val="4B3399"/>
                </a:solidFill>
              </a:rPr>
              <a:t>Identify existing packages</a:t>
            </a:r>
          </a:p>
        </p:txBody>
      </p:sp>
      <p:sp>
        <p:nvSpPr>
          <p:cNvPr id="6" name="Content Placeholder 2">
            <a:extLst>
              <a:ext uri="{FF2B5EF4-FFF2-40B4-BE49-F238E27FC236}">
                <a16:creationId xmlns:a16="http://schemas.microsoft.com/office/drawing/2014/main" id="{6E6BF49F-1C94-06AF-9916-889DA5903DC3}"/>
              </a:ext>
            </a:extLst>
          </p:cNvPr>
          <p:cNvSpPr txBox="1">
            <a:spLocks/>
          </p:cNvSpPr>
          <p:nvPr/>
        </p:nvSpPr>
        <p:spPr>
          <a:xfrm>
            <a:off x="361128" y="120925"/>
            <a:ext cx="3982273" cy="29778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GB" sz="2400" b="1" dirty="0">
                <a:solidFill>
                  <a:srgbClr val="CC0099"/>
                </a:solidFill>
                <a:latin typeface="Calibri (Body)"/>
              </a:rPr>
              <a:t>Adjust/enhance functionality</a:t>
            </a:r>
          </a:p>
          <a:p>
            <a:pPr marL="0" indent="0">
              <a:lnSpc>
                <a:spcPct val="100000"/>
              </a:lnSpc>
              <a:buNone/>
            </a:pPr>
            <a:r>
              <a:rPr lang="en-GB" sz="2400" b="1" dirty="0">
                <a:solidFill>
                  <a:srgbClr val="CC0099"/>
                </a:solidFill>
                <a:latin typeface="Calibri (Body)"/>
              </a:rPr>
              <a:t>First implementation</a:t>
            </a:r>
          </a:p>
          <a:p>
            <a:pPr marL="0" indent="0">
              <a:lnSpc>
                <a:spcPct val="100000"/>
              </a:lnSpc>
              <a:buNone/>
            </a:pPr>
            <a:r>
              <a:rPr lang="en-GB" sz="2400" b="1" dirty="0">
                <a:solidFill>
                  <a:srgbClr val="CC0099"/>
                </a:solidFill>
              </a:rPr>
              <a:t>Allow monthly data updates</a:t>
            </a:r>
          </a:p>
          <a:p>
            <a:pPr marL="0" indent="0">
              <a:lnSpc>
                <a:spcPct val="100000"/>
              </a:lnSpc>
              <a:buNone/>
            </a:pPr>
            <a:r>
              <a:rPr lang="en-GB" sz="2400" b="1" dirty="0">
                <a:solidFill>
                  <a:srgbClr val="CC0099"/>
                </a:solidFill>
              </a:rPr>
              <a:t>Regular performance review</a:t>
            </a:r>
          </a:p>
        </p:txBody>
      </p:sp>
      <p:sp>
        <p:nvSpPr>
          <p:cNvPr id="7" name="Content Placeholder 2">
            <a:extLst>
              <a:ext uri="{FF2B5EF4-FFF2-40B4-BE49-F238E27FC236}">
                <a16:creationId xmlns:a16="http://schemas.microsoft.com/office/drawing/2014/main" id="{D2642DA0-84FA-3903-C5AB-CECC67672354}"/>
              </a:ext>
            </a:extLst>
          </p:cNvPr>
          <p:cNvSpPr txBox="1">
            <a:spLocks/>
          </p:cNvSpPr>
          <p:nvPr/>
        </p:nvSpPr>
        <p:spPr>
          <a:xfrm>
            <a:off x="8156716" y="4013200"/>
            <a:ext cx="3832084" cy="24796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GB" sz="2400" b="1" dirty="0">
                <a:solidFill>
                  <a:srgbClr val="85CA3A"/>
                </a:solidFill>
                <a:latin typeface="Calibri (Body)"/>
              </a:rPr>
              <a:t>Static data export</a:t>
            </a:r>
          </a:p>
          <a:p>
            <a:pPr marL="0" indent="0">
              <a:lnSpc>
                <a:spcPct val="100000"/>
              </a:lnSpc>
              <a:buNone/>
            </a:pPr>
            <a:r>
              <a:rPr lang="en-GB" sz="2400" b="1" dirty="0">
                <a:solidFill>
                  <a:srgbClr val="85CA3A"/>
                </a:solidFill>
                <a:latin typeface="Calibri (Body)"/>
              </a:rPr>
              <a:t>Establish data cleaning pipeline</a:t>
            </a:r>
          </a:p>
          <a:p>
            <a:pPr marL="0" indent="0">
              <a:lnSpc>
                <a:spcPct val="100000"/>
              </a:lnSpc>
              <a:buNone/>
            </a:pPr>
            <a:r>
              <a:rPr lang="en-GB" sz="2400" b="1" dirty="0">
                <a:solidFill>
                  <a:srgbClr val="85CA3A"/>
                </a:solidFill>
                <a:latin typeface="Calibri (Body)"/>
              </a:rPr>
              <a:t>Built prototype dashboard</a:t>
            </a:r>
          </a:p>
          <a:p>
            <a:pPr marL="0" indent="0">
              <a:lnSpc>
                <a:spcPct val="100000"/>
              </a:lnSpc>
              <a:buNone/>
            </a:pPr>
            <a:r>
              <a:rPr lang="en-GB" sz="2400" b="1" dirty="0">
                <a:solidFill>
                  <a:srgbClr val="85CA3A"/>
                </a:solidFill>
                <a:latin typeface="Calibri (Body)"/>
              </a:rPr>
              <a:t>R and R-shiny</a:t>
            </a:r>
            <a:endParaRPr lang="en-GB" sz="2400" b="1" dirty="0">
              <a:solidFill>
                <a:srgbClr val="85CA3A"/>
              </a:solidFill>
            </a:endParaRPr>
          </a:p>
        </p:txBody>
      </p:sp>
    </p:spTree>
    <p:extLst>
      <p:ext uri="{BB962C8B-B14F-4D97-AF65-F5344CB8AC3E}">
        <p14:creationId xmlns:p14="http://schemas.microsoft.com/office/powerpoint/2010/main" val="248935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D235AC-7639-DCA1-FEFB-BCD5A1BF9CAE}"/>
              </a:ext>
            </a:extLst>
          </p:cNvPr>
          <p:cNvPicPr>
            <a:picLocks noChangeAspect="1"/>
          </p:cNvPicPr>
          <p:nvPr/>
        </p:nvPicPr>
        <p:blipFill>
          <a:blip r:embed="rId2"/>
          <a:stretch>
            <a:fillRect/>
          </a:stretch>
        </p:blipFill>
        <p:spPr>
          <a:xfrm>
            <a:off x="1178490" y="640064"/>
            <a:ext cx="9835019" cy="55778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Rounded Corners 4">
            <a:extLst>
              <a:ext uri="{FF2B5EF4-FFF2-40B4-BE49-F238E27FC236}">
                <a16:creationId xmlns:a16="http://schemas.microsoft.com/office/drawing/2014/main" id="{315EF3AE-9265-16D0-9BF5-8A6120821F14}"/>
              </a:ext>
            </a:extLst>
          </p:cNvPr>
          <p:cNvSpPr/>
          <p:nvPr/>
        </p:nvSpPr>
        <p:spPr>
          <a:xfrm>
            <a:off x="3890112" y="4515588"/>
            <a:ext cx="2015388" cy="1316744"/>
          </a:xfrm>
          <a:prstGeom prst="roundRect">
            <a:avLst>
              <a:gd name="adj" fmla="val 2412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rtlCol="0" anchor="ctr" anchorCtr="1"/>
          <a:lstStyle/>
          <a:p>
            <a:pPr algn="ctr"/>
            <a:r>
              <a:rPr lang="en-GB" sz="1600" b="1" dirty="0">
                <a:solidFill>
                  <a:schemeClr val="bg1"/>
                </a:solidFill>
                <a:latin typeface="Yu Gothic" panose="020B0400000000000000" pitchFamily="34" charset="-128"/>
                <a:ea typeface="Yu Gothic" panose="020B0400000000000000" pitchFamily="34" charset="-128"/>
              </a:rPr>
              <a:t>Exportable tables for further analysis</a:t>
            </a:r>
          </a:p>
          <a:p>
            <a:pPr algn="ctr"/>
            <a:endParaRPr lang="en-GB" sz="1600" dirty="0"/>
          </a:p>
        </p:txBody>
      </p:sp>
    </p:spTree>
    <p:extLst>
      <p:ext uri="{BB962C8B-B14F-4D97-AF65-F5344CB8AC3E}">
        <p14:creationId xmlns:p14="http://schemas.microsoft.com/office/powerpoint/2010/main" val="36766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CAB9-BB1E-4060-B41D-495521B06E26}"/>
              </a:ext>
            </a:extLst>
          </p:cNvPr>
          <p:cNvSpPr>
            <a:spLocks noGrp="1"/>
          </p:cNvSpPr>
          <p:nvPr>
            <p:ph type="title"/>
          </p:nvPr>
        </p:nvSpPr>
        <p:spPr/>
        <p:txBody>
          <a:bodyPr/>
          <a:lstStyle/>
          <a:p>
            <a:r>
              <a:rPr lang="en-GB" dirty="0"/>
              <a:t>Impact so far</a:t>
            </a:r>
          </a:p>
        </p:txBody>
      </p:sp>
      <p:sp>
        <p:nvSpPr>
          <p:cNvPr id="3" name="Content Placeholder 2">
            <a:extLst>
              <a:ext uri="{FF2B5EF4-FFF2-40B4-BE49-F238E27FC236}">
                <a16:creationId xmlns:a16="http://schemas.microsoft.com/office/drawing/2014/main" id="{C0A6BAC6-4FCD-2737-A234-1F71832AC0DD}"/>
              </a:ext>
            </a:extLst>
          </p:cNvPr>
          <p:cNvSpPr txBox="1">
            <a:spLocks/>
          </p:cNvSpPr>
          <p:nvPr/>
        </p:nvSpPr>
        <p:spPr>
          <a:xfrm>
            <a:off x="812344" y="1690688"/>
            <a:ext cx="6944153" cy="388030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715518" lvl="1" indent="-514350">
              <a:lnSpc>
                <a:spcPct val="100000"/>
              </a:lnSpc>
              <a:spcAft>
                <a:spcPts val="800"/>
              </a:spcAft>
              <a:buFont typeface="+mj-lt"/>
              <a:buAutoNum type="arabicPeriod"/>
            </a:pPr>
            <a:r>
              <a:rPr lang="en-US" sz="2400" dirty="0">
                <a:latin typeface="Calibri (Body)"/>
              </a:rPr>
              <a:t>Demonstrated reduction in overall antibiotic use after stewardship intervention</a:t>
            </a:r>
          </a:p>
          <a:p>
            <a:pPr marL="715518" lvl="1" indent="-514350">
              <a:lnSpc>
                <a:spcPct val="100000"/>
              </a:lnSpc>
              <a:spcAft>
                <a:spcPts val="800"/>
              </a:spcAft>
              <a:buFont typeface="+mj-lt"/>
              <a:buAutoNum type="arabicPeriod"/>
            </a:pPr>
            <a:r>
              <a:rPr lang="en-GB" sz="2400" dirty="0"/>
              <a:t>Facilitates prompt detection of abnormal trends needing further investigation</a:t>
            </a:r>
          </a:p>
        </p:txBody>
      </p:sp>
      <p:pic>
        <p:nvPicPr>
          <p:cNvPr id="8" name="Picture 7">
            <a:extLst>
              <a:ext uri="{FF2B5EF4-FFF2-40B4-BE49-F238E27FC236}">
                <a16:creationId xmlns:a16="http://schemas.microsoft.com/office/drawing/2014/main" id="{1878349C-1686-F596-4C08-62F39C0564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5457" y="1027906"/>
            <a:ext cx="3396964" cy="2466036"/>
          </a:xfrm>
          <a:prstGeom prst="rect">
            <a:avLst/>
          </a:prstGeom>
        </p:spPr>
      </p:pic>
      <p:pic>
        <p:nvPicPr>
          <p:cNvPr id="12" name="Picture 11">
            <a:extLst>
              <a:ext uri="{FF2B5EF4-FFF2-40B4-BE49-F238E27FC236}">
                <a16:creationId xmlns:a16="http://schemas.microsoft.com/office/drawing/2014/main" id="{7D18EB34-BF45-D673-16EC-1D5B1DE14C2E}"/>
              </a:ext>
            </a:extLst>
          </p:cNvPr>
          <p:cNvPicPr>
            <a:picLocks noChangeAspect="1"/>
          </p:cNvPicPr>
          <p:nvPr/>
        </p:nvPicPr>
        <p:blipFill rotWithShape="1">
          <a:blip r:embed="rId4">
            <a:extLst>
              <a:ext uri="{28A0092B-C50C-407E-A947-70E740481C1C}">
                <a14:useLocalDpi xmlns:a14="http://schemas.microsoft.com/office/drawing/2010/main" val="0"/>
              </a:ext>
            </a:extLst>
          </a:blip>
          <a:srcRect t="24585" r="12199"/>
          <a:stretch/>
        </p:blipFill>
        <p:spPr>
          <a:xfrm>
            <a:off x="1238591" y="4509530"/>
            <a:ext cx="8289612" cy="1983345"/>
          </a:xfrm>
          <a:prstGeom prst="rect">
            <a:avLst/>
          </a:prstGeom>
        </p:spPr>
      </p:pic>
      <p:sp>
        <p:nvSpPr>
          <p:cNvPr id="13" name="Rectangle 12">
            <a:extLst>
              <a:ext uri="{FF2B5EF4-FFF2-40B4-BE49-F238E27FC236}">
                <a16:creationId xmlns:a16="http://schemas.microsoft.com/office/drawing/2014/main" id="{932CD4B0-A50A-8C9C-B05E-A4161FF6CD30}"/>
              </a:ext>
            </a:extLst>
          </p:cNvPr>
          <p:cNvSpPr/>
          <p:nvPr/>
        </p:nvSpPr>
        <p:spPr>
          <a:xfrm>
            <a:off x="7756497" y="4230473"/>
            <a:ext cx="1905000" cy="5581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Abnormally high meropenem use</a:t>
            </a:r>
          </a:p>
        </p:txBody>
      </p:sp>
      <p:cxnSp>
        <p:nvCxnSpPr>
          <p:cNvPr id="15" name="Straight Arrow Connector 14">
            <a:extLst>
              <a:ext uri="{FF2B5EF4-FFF2-40B4-BE49-F238E27FC236}">
                <a16:creationId xmlns:a16="http://schemas.microsoft.com/office/drawing/2014/main" id="{828A5AD2-B26F-056C-4C93-8571766DBBC3}"/>
              </a:ext>
            </a:extLst>
          </p:cNvPr>
          <p:cNvCxnSpPr>
            <a:stCxn id="13" idx="2"/>
          </p:cNvCxnSpPr>
          <p:nvPr/>
        </p:nvCxnSpPr>
        <p:spPr>
          <a:xfrm>
            <a:off x="8708997" y="4788586"/>
            <a:ext cx="0" cy="2917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C550401-B0A5-7FFF-28CA-4367DAAC2F8A}"/>
              </a:ext>
            </a:extLst>
          </p:cNvPr>
          <p:cNvCxnSpPr>
            <a:cxnSpLocks/>
          </p:cNvCxnSpPr>
          <p:nvPr/>
        </p:nvCxnSpPr>
        <p:spPr>
          <a:xfrm>
            <a:off x="8664947" y="966788"/>
            <a:ext cx="2838164" cy="72390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369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CAB9-BB1E-4060-B41D-495521B06E26}"/>
              </a:ext>
            </a:extLst>
          </p:cNvPr>
          <p:cNvSpPr>
            <a:spLocks noGrp="1"/>
          </p:cNvSpPr>
          <p:nvPr>
            <p:ph type="title"/>
          </p:nvPr>
        </p:nvSpPr>
        <p:spPr/>
        <p:txBody>
          <a:bodyPr/>
          <a:lstStyle/>
          <a:p>
            <a:r>
              <a:rPr lang="en-GB" dirty="0"/>
              <a:t>Impact so far</a:t>
            </a:r>
          </a:p>
        </p:txBody>
      </p:sp>
      <p:sp>
        <p:nvSpPr>
          <p:cNvPr id="3" name="Content Placeholder 2">
            <a:extLst>
              <a:ext uri="{FF2B5EF4-FFF2-40B4-BE49-F238E27FC236}">
                <a16:creationId xmlns:a16="http://schemas.microsoft.com/office/drawing/2014/main" id="{C0A6BAC6-4FCD-2737-A234-1F71832AC0DD}"/>
              </a:ext>
            </a:extLst>
          </p:cNvPr>
          <p:cNvSpPr txBox="1">
            <a:spLocks/>
          </p:cNvSpPr>
          <p:nvPr/>
        </p:nvSpPr>
        <p:spPr>
          <a:xfrm>
            <a:off x="812344" y="1690688"/>
            <a:ext cx="6944153" cy="388030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715518" lvl="1" indent="-514350">
              <a:lnSpc>
                <a:spcPct val="100000"/>
              </a:lnSpc>
              <a:spcAft>
                <a:spcPts val="800"/>
              </a:spcAft>
              <a:buFont typeface="+mj-lt"/>
              <a:buAutoNum type="arabicPeriod" startAt="3"/>
            </a:pPr>
            <a:r>
              <a:rPr lang="en-GB" sz="2400" dirty="0"/>
              <a:t>Enabled pilot project in collaboration with another children's hospital</a:t>
            </a:r>
          </a:p>
        </p:txBody>
      </p:sp>
      <p:pic>
        <p:nvPicPr>
          <p:cNvPr id="4" name="Picture 3">
            <a:extLst>
              <a:ext uri="{FF2B5EF4-FFF2-40B4-BE49-F238E27FC236}">
                <a16:creationId xmlns:a16="http://schemas.microsoft.com/office/drawing/2014/main" id="{199108F2-9626-1580-6CCD-249EE91A6FA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12" t="6128" r="15362" b="53593"/>
          <a:stretch/>
        </p:blipFill>
        <p:spPr>
          <a:xfrm>
            <a:off x="1963553" y="2832101"/>
            <a:ext cx="8348749" cy="1693710"/>
          </a:xfrm>
          <a:prstGeom prst="rect">
            <a:avLst/>
          </a:prstGeom>
        </p:spPr>
      </p:pic>
      <p:pic>
        <p:nvPicPr>
          <p:cNvPr id="5" name="Picture 4">
            <a:extLst>
              <a:ext uri="{FF2B5EF4-FFF2-40B4-BE49-F238E27FC236}">
                <a16:creationId xmlns:a16="http://schemas.microsoft.com/office/drawing/2014/main" id="{1822F64D-F5A3-EF74-3519-D78C3F23E26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913" t="51709" r="15362"/>
          <a:stretch/>
        </p:blipFill>
        <p:spPr>
          <a:xfrm>
            <a:off x="1963553" y="4743695"/>
            <a:ext cx="8348749" cy="2030628"/>
          </a:xfrm>
          <a:prstGeom prst="rect">
            <a:avLst/>
          </a:prstGeom>
        </p:spPr>
      </p:pic>
      <p:pic>
        <p:nvPicPr>
          <p:cNvPr id="6" name="Picture 5">
            <a:extLst>
              <a:ext uri="{FF2B5EF4-FFF2-40B4-BE49-F238E27FC236}">
                <a16:creationId xmlns:a16="http://schemas.microsoft.com/office/drawing/2014/main" id="{D54686C0-9983-DDE2-7E89-A6B01FB9559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7" t="32416" r="97888" b="35207"/>
          <a:stretch/>
        </p:blipFill>
        <p:spPr>
          <a:xfrm>
            <a:off x="1555750" y="3589565"/>
            <a:ext cx="323948" cy="2169444"/>
          </a:xfrm>
          <a:prstGeom prst="rect">
            <a:avLst/>
          </a:prstGeom>
        </p:spPr>
      </p:pic>
    </p:spTree>
    <p:extLst>
      <p:ext uri="{BB962C8B-B14F-4D97-AF65-F5344CB8AC3E}">
        <p14:creationId xmlns:p14="http://schemas.microsoft.com/office/powerpoint/2010/main" val="4132526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CAB9-BB1E-4060-B41D-495521B06E26}"/>
              </a:ext>
            </a:extLst>
          </p:cNvPr>
          <p:cNvSpPr>
            <a:spLocks noGrp="1"/>
          </p:cNvSpPr>
          <p:nvPr>
            <p:ph type="title"/>
          </p:nvPr>
        </p:nvSpPr>
        <p:spPr/>
        <p:txBody>
          <a:bodyPr/>
          <a:lstStyle/>
          <a:p>
            <a:r>
              <a:rPr lang="en-GB" dirty="0"/>
              <a:t>Challenges</a:t>
            </a:r>
          </a:p>
        </p:txBody>
      </p:sp>
      <p:sp>
        <p:nvSpPr>
          <p:cNvPr id="3" name="Content Placeholder 2">
            <a:extLst>
              <a:ext uri="{FF2B5EF4-FFF2-40B4-BE49-F238E27FC236}">
                <a16:creationId xmlns:a16="http://schemas.microsoft.com/office/drawing/2014/main" id="{C0A6BAC6-4FCD-2737-A234-1F71832AC0DD}"/>
              </a:ext>
            </a:extLst>
          </p:cNvPr>
          <p:cNvSpPr txBox="1">
            <a:spLocks/>
          </p:cNvSpPr>
          <p:nvPr/>
        </p:nvSpPr>
        <p:spPr>
          <a:xfrm>
            <a:off x="838200" y="1918494"/>
            <a:ext cx="10239120" cy="416401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715518" lvl="1" indent="-514350">
              <a:lnSpc>
                <a:spcPct val="100000"/>
              </a:lnSpc>
              <a:buFont typeface="+mj-lt"/>
              <a:buAutoNum type="arabicPeriod"/>
            </a:pPr>
            <a:r>
              <a:rPr lang="en-GB" sz="2400" dirty="0">
                <a:latin typeface="Calibri (Body)"/>
              </a:rPr>
              <a:t>Information governance</a:t>
            </a:r>
          </a:p>
          <a:p>
            <a:pPr marL="715518" lvl="1" indent="-514350">
              <a:lnSpc>
                <a:spcPct val="100000"/>
              </a:lnSpc>
              <a:buFont typeface="+mj-lt"/>
              <a:buAutoNum type="arabicPeriod"/>
            </a:pPr>
            <a:r>
              <a:rPr lang="en-GB" sz="2400" dirty="0"/>
              <a:t>Internal IT infrastructure</a:t>
            </a:r>
          </a:p>
          <a:p>
            <a:pPr lvl="5">
              <a:lnSpc>
                <a:spcPct val="100000"/>
              </a:lnSpc>
              <a:buFont typeface="Wingdings" panose="05000000000000000000" pitchFamily="2" charset="2"/>
              <a:buChar char="§"/>
            </a:pPr>
            <a:r>
              <a:rPr lang="en-GB" sz="2400" dirty="0"/>
              <a:t>Lack of familiarity with R</a:t>
            </a:r>
          </a:p>
          <a:p>
            <a:pPr lvl="5">
              <a:lnSpc>
                <a:spcPct val="100000"/>
              </a:lnSpc>
              <a:buFont typeface="Wingdings" panose="05000000000000000000" pitchFamily="2" charset="2"/>
              <a:buChar char="§"/>
            </a:pPr>
            <a:r>
              <a:rPr lang="en-GB" sz="2400" dirty="0"/>
              <a:t>Difficult to assimilate with existing infrastructure</a:t>
            </a:r>
          </a:p>
          <a:p>
            <a:pPr marL="715518" lvl="1" indent="-514350">
              <a:lnSpc>
                <a:spcPct val="100000"/>
              </a:lnSpc>
              <a:buFont typeface="+mj-lt"/>
              <a:buAutoNum type="arabicPeriod"/>
            </a:pPr>
            <a:r>
              <a:rPr lang="en-GB" sz="2400" dirty="0"/>
              <a:t>Maintenance</a:t>
            </a:r>
          </a:p>
          <a:p>
            <a:pPr lvl="5">
              <a:lnSpc>
                <a:spcPct val="100000"/>
              </a:lnSpc>
              <a:buFont typeface="Wingdings" panose="05000000000000000000" pitchFamily="2" charset="2"/>
              <a:buChar char="§"/>
            </a:pPr>
            <a:r>
              <a:rPr lang="en-GB" sz="2400" dirty="0"/>
              <a:t>Data downloads and quality checks</a:t>
            </a:r>
          </a:p>
          <a:p>
            <a:pPr lvl="5">
              <a:lnSpc>
                <a:spcPct val="100000"/>
              </a:lnSpc>
              <a:buFont typeface="Wingdings" panose="05000000000000000000" pitchFamily="2" charset="2"/>
              <a:buChar char="§"/>
            </a:pPr>
            <a:r>
              <a:rPr lang="en-GB" sz="2400" dirty="0"/>
              <a:t>Platform maintenance – debugging/updating</a:t>
            </a:r>
          </a:p>
          <a:p>
            <a:pPr lvl="5">
              <a:lnSpc>
                <a:spcPct val="100000"/>
              </a:lnSpc>
              <a:buFont typeface="Wingdings" panose="05000000000000000000" pitchFamily="2" charset="2"/>
              <a:buChar char="§"/>
            </a:pPr>
            <a:r>
              <a:rPr lang="en-GB" sz="2400" dirty="0"/>
              <a:t>Not funded – goodwill project</a:t>
            </a:r>
          </a:p>
          <a:p>
            <a:pPr marL="566928" lvl="3" indent="0">
              <a:lnSpc>
                <a:spcPct val="100000"/>
              </a:lnSpc>
              <a:buNone/>
            </a:pPr>
            <a:endParaRPr lang="en-GB" sz="2400" dirty="0"/>
          </a:p>
          <a:p>
            <a:pPr marL="201168" lvl="1" indent="0">
              <a:lnSpc>
                <a:spcPct val="100000"/>
              </a:lnSpc>
              <a:buNone/>
            </a:pPr>
            <a:endParaRPr lang="en-GB" sz="2400" dirty="0"/>
          </a:p>
          <a:p>
            <a:pPr marL="715518" lvl="1" indent="-514350">
              <a:lnSpc>
                <a:spcPct val="100000"/>
              </a:lnSpc>
              <a:buFont typeface="+mj-lt"/>
              <a:buAutoNum type="arabicPeriod"/>
            </a:pPr>
            <a:endParaRPr lang="en-GB" sz="2400" dirty="0"/>
          </a:p>
        </p:txBody>
      </p:sp>
      <p:pic>
        <p:nvPicPr>
          <p:cNvPr id="7" name="Picture 6" descr="Data Management Best Practices">
            <a:extLst>
              <a:ext uri="{FF2B5EF4-FFF2-40B4-BE49-F238E27FC236}">
                <a16:creationId xmlns:a16="http://schemas.microsoft.com/office/drawing/2014/main" id="{8986F93A-D05D-F95B-34A8-3E33E66507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262"/>
          <a:stretch/>
        </p:blipFill>
        <p:spPr bwMode="auto">
          <a:xfrm>
            <a:off x="7104573" y="669774"/>
            <a:ext cx="3972747" cy="234647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aintenance icon - Free download on Iconfinder">
            <a:extLst>
              <a:ext uri="{FF2B5EF4-FFF2-40B4-BE49-F238E27FC236}">
                <a16:creationId xmlns:a16="http://schemas.microsoft.com/office/drawing/2014/main" id="{1443974E-2D09-0102-6DAB-42E2E14A85F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0100" y="4000500"/>
            <a:ext cx="23622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486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CAB9-BB1E-4060-B41D-495521B06E26}"/>
              </a:ext>
            </a:extLst>
          </p:cNvPr>
          <p:cNvSpPr>
            <a:spLocks noGrp="1"/>
          </p:cNvSpPr>
          <p:nvPr>
            <p:ph type="title"/>
          </p:nvPr>
        </p:nvSpPr>
        <p:spPr/>
        <p:txBody>
          <a:bodyPr/>
          <a:lstStyle/>
          <a:p>
            <a:r>
              <a:rPr lang="en-GB" dirty="0"/>
              <a:t>Future aims</a:t>
            </a:r>
          </a:p>
        </p:txBody>
      </p:sp>
      <p:sp>
        <p:nvSpPr>
          <p:cNvPr id="3" name="Content Placeholder 2">
            <a:extLst>
              <a:ext uri="{FF2B5EF4-FFF2-40B4-BE49-F238E27FC236}">
                <a16:creationId xmlns:a16="http://schemas.microsoft.com/office/drawing/2014/main" id="{C0A6BAC6-4FCD-2737-A234-1F71832AC0DD}"/>
              </a:ext>
            </a:extLst>
          </p:cNvPr>
          <p:cNvSpPr txBox="1">
            <a:spLocks/>
          </p:cNvSpPr>
          <p:nvPr/>
        </p:nvSpPr>
        <p:spPr>
          <a:xfrm>
            <a:off x="838200" y="1587500"/>
            <a:ext cx="10756900" cy="47752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715518" lvl="1" indent="-514350">
              <a:lnSpc>
                <a:spcPct val="100000"/>
              </a:lnSpc>
              <a:buFont typeface="+mj-lt"/>
              <a:buAutoNum type="arabicPeriod"/>
            </a:pPr>
            <a:r>
              <a:rPr lang="en-GB" sz="2400" dirty="0">
                <a:latin typeface="Calibri (Body)"/>
              </a:rPr>
              <a:t>Enhance functionality of dashboard</a:t>
            </a:r>
          </a:p>
          <a:p>
            <a:pPr marL="715518" lvl="1" indent="-514350">
              <a:lnSpc>
                <a:spcPct val="100000"/>
              </a:lnSpc>
              <a:buFont typeface="+mj-lt"/>
              <a:buAutoNum type="arabicPeriod"/>
            </a:pPr>
            <a:r>
              <a:rPr lang="en-GB" sz="2400" dirty="0"/>
              <a:t>Use dashboard results to evaluate and enhance existing AMS projects at the trust</a:t>
            </a:r>
          </a:p>
          <a:p>
            <a:pPr marL="715518" lvl="1" indent="-514350">
              <a:lnSpc>
                <a:spcPct val="100000"/>
              </a:lnSpc>
              <a:buFont typeface="+mj-lt"/>
              <a:buAutoNum type="arabicPeriod"/>
            </a:pPr>
            <a:r>
              <a:rPr lang="en-GB" sz="2400" dirty="0"/>
              <a:t>Expand to additional centres – benchmarking between sites/sharing best practice</a:t>
            </a:r>
          </a:p>
          <a:p>
            <a:pPr marL="715518" lvl="1" indent="-514350">
              <a:lnSpc>
                <a:spcPct val="100000"/>
              </a:lnSpc>
              <a:buFont typeface="+mj-lt"/>
              <a:buAutoNum type="arabicPeriod"/>
            </a:pPr>
            <a:r>
              <a:rPr lang="en-GB" sz="2400" dirty="0"/>
              <a:t>Incorporate antimicrobial resistance data – would allow us to explore relationship between prescribing and resistance</a:t>
            </a:r>
          </a:p>
          <a:p>
            <a:pPr marL="715518" lvl="1" indent="-514350">
              <a:lnSpc>
                <a:spcPct val="100000"/>
              </a:lnSpc>
              <a:buFont typeface="+mj-lt"/>
              <a:buAutoNum type="arabicPeriod"/>
            </a:pPr>
            <a:r>
              <a:rPr lang="en-GB" sz="2400" dirty="0"/>
              <a:t>Request funding to ensure durability</a:t>
            </a:r>
          </a:p>
          <a:p>
            <a:pPr marL="715518" lvl="1" indent="-514350">
              <a:lnSpc>
                <a:spcPct val="100000"/>
              </a:lnSpc>
              <a:buFont typeface="+mj-lt"/>
              <a:buAutoNum type="arabicPeriod"/>
            </a:pPr>
            <a:r>
              <a:rPr lang="en-GB" sz="2400" dirty="0"/>
              <a:t>Develop into R-package?</a:t>
            </a:r>
          </a:p>
        </p:txBody>
      </p:sp>
      <p:graphicFrame>
        <p:nvGraphicFramePr>
          <p:cNvPr id="5" name="Diagram 4">
            <a:extLst>
              <a:ext uri="{FF2B5EF4-FFF2-40B4-BE49-F238E27FC236}">
                <a16:creationId xmlns:a16="http://schemas.microsoft.com/office/drawing/2014/main" id="{95FE2972-5691-47E1-3E58-CC1B33DED35A}"/>
              </a:ext>
            </a:extLst>
          </p:cNvPr>
          <p:cNvGraphicFramePr/>
          <p:nvPr>
            <p:extLst>
              <p:ext uri="{D42A27DB-BD31-4B8C-83A1-F6EECF244321}">
                <p14:modId xmlns:p14="http://schemas.microsoft.com/office/powerpoint/2010/main" val="1192986029"/>
              </p:ext>
            </p:extLst>
          </p:nvPr>
        </p:nvGraphicFramePr>
        <p:xfrm>
          <a:off x="6382795" y="4024752"/>
          <a:ext cx="4704582" cy="2337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5762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CAB9-BB1E-4060-B41D-495521B06E26}"/>
              </a:ext>
            </a:extLst>
          </p:cNvPr>
          <p:cNvSpPr>
            <a:spLocks noGrp="1"/>
          </p:cNvSpPr>
          <p:nvPr>
            <p:ph type="title"/>
          </p:nvPr>
        </p:nvSpPr>
        <p:spPr/>
        <p:txBody>
          <a:bodyPr/>
          <a:lstStyle/>
          <a:p>
            <a:r>
              <a:rPr lang="en-GB" dirty="0"/>
              <a:t>Take home messages</a:t>
            </a:r>
          </a:p>
        </p:txBody>
      </p:sp>
      <p:sp>
        <p:nvSpPr>
          <p:cNvPr id="3" name="Content Placeholder 2">
            <a:extLst>
              <a:ext uri="{FF2B5EF4-FFF2-40B4-BE49-F238E27FC236}">
                <a16:creationId xmlns:a16="http://schemas.microsoft.com/office/drawing/2014/main" id="{C0A6BAC6-4FCD-2737-A234-1F71832AC0DD}"/>
              </a:ext>
            </a:extLst>
          </p:cNvPr>
          <p:cNvSpPr txBox="1">
            <a:spLocks/>
          </p:cNvSpPr>
          <p:nvPr/>
        </p:nvSpPr>
        <p:spPr>
          <a:xfrm>
            <a:off x="838200" y="1690688"/>
            <a:ext cx="10239120" cy="467201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nSpc>
                <a:spcPct val="100000"/>
              </a:lnSpc>
              <a:buFont typeface="Wingdings" panose="05000000000000000000" pitchFamily="2" charset="2"/>
              <a:buChar char="§"/>
            </a:pPr>
            <a:r>
              <a:rPr lang="en-GB" sz="2800" dirty="0">
                <a:latin typeface="Calibri (Body)"/>
              </a:rPr>
              <a:t> Vast amounts of data not currently being used</a:t>
            </a:r>
          </a:p>
          <a:p>
            <a:pPr lvl="1">
              <a:lnSpc>
                <a:spcPct val="100000"/>
              </a:lnSpc>
              <a:buFont typeface="Wingdings" panose="05000000000000000000" pitchFamily="2" charset="2"/>
              <a:buChar char="§"/>
            </a:pPr>
            <a:r>
              <a:rPr lang="en-GB" sz="2800" dirty="0"/>
              <a:t> Increasing </a:t>
            </a:r>
            <a:r>
              <a:rPr lang="en-GB" sz="2800" u="sng" dirty="0"/>
              <a:t>visibility</a:t>
            </a:r>
            <a:r>
              <a:rPr lang="en-GB" sz="2800" dirty="0"/>
              <a:t> and </a:t>
            </a:r>
            <a:r>
              <a:rPr lang="en-GB" sz="2800" u="sng" dirty="0"/>
              <a:t>interpretability</a:t>
            </a:r>
            <a:r>
              <a:rPr lang="en-GB" sz="2800" dirty="0"/>
              <a:t> of the data is powerful</a:t>
            </a:r>
          </a:p>
          <a:p>
            <a:pPr lvl="1">
              <a:lnSpc>
                <a:spcPct val="100000"/>
              </a:lnSpc>
              <a:buFont typeface="Wingdings" panose="05000000000000000000" pitchFamily="2" charset="2"/>
              <a:buChar char="§"/>
            </a:pPr>
            <a:r>
              <a:rPr lang="en-GB" sz="2800" dirty="0"/>
              <a:t> Don’t need complex methods/statistics to be impactful</a:t>
            </a:r>
          </a:p>
          <a:p>
            <a:pPr lvl="1">
              <a:lnSpc>
                <a:spcPct val="100000"/>
              </a:lnSpc>
              <a:buFont typeface="Wingdings" panose="05000000000000000000" pitchFamily="2" charset="2"/>
              <a:buChar char="§"/>
            </a:pPr>
            <a:r>
              <a:rPr lang="en-GB" sz="2800" dirty="0"/>
              <a:t> Hardest parts</a:t>
            </a:r>
          </a:p>
          <a:p>
            <a:pPr marL="1264158" lvl="4" indent="-514350">
              <a:lnSpc>
                <a:spcPct val="100000"/>
              </a:lnSpc>
              <a:buFont typeface="+mj-lt"/>
              <a:buAutoNum type="romanUcPeriod"/>
            </a:pPr>
            <a:r>
              <a:rPr lang="en-GB" sz="2400" dirty="0"/>
              <a:t>Data management/information governance</a:t>
            </a:r>
          </a:p>
          <a:p>
            <a:pPr marL="1264158" lvl="4" indent="-514350">
              <a:lnSpc>
                <a:spcPct val="100000"/>
              </a:lnSpc>
              <a:buFont typeface="+mj-lt"/>
              <a:buAutoNum type="romanUcPeriod"/>
            </a:pPr>
            <a:r>
              <a:rPr lang="en-GB" sz="2400" dirty="0"/>
              <a:t>Implementation/integration of R-shiny in trust IT infrastructure</a:t>
            </a:r>
          </a:p>
          <a:p>
            <a:pPr marL="1264158" lvl="4" indent="-514350">
              <a:lnSpc>
                <a:spcPct val="100000"/>
              </a:lnSpc>
              <a:buFont typeface="+mj-lt"/>
              <a:buAutoNum type="romanUcPeriod"/>
            </a:pPr>
            <a:r>
              <a:rPr lang="en-GB" sz="2400" dirty="0"/>
              <a:t>Maintenance</a:t>
            </a:r>
          </a:p>
        </p:txBody>
      </p:sp>
    </p:spTree>
    <p:extLst>
      <p:ext uri="{BB962C8B-B14F-4D97-AF65-F5344CB8AC3E}">
        <p14:creationId xmlns:p14="http://schemas.microsoft.com/office/powerpoint/2010/main" val="231037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9C22ED-8294-F749-957D-1599BA2287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6825" y="1518397"/>
            <a:ext cx="5581650" cy="3939988"/>
          </a:xfrm>
          <a:prstGeom prst="rect">
            <a:avLst/>
          </a:prstGeom>
        </p:spPr>
      </p:pic>
      <p:pic>
        <p:nvPicPr>
          <p:cNvPr id="9" name="Picture 8">
            <a:extLst>
              <a:ext uri="{FF2B5EF4-FFF2-40B4-BE49-F238E27FC236}">
                <a16:creationId xmlns:a16="http://schemas.microsoft.com/office/drawing/2014/main" id="{DD5477D3-188B-AE89-E09D-D879C051E1D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525" y="1518396"/>
            <a:ext cx="5801255" cy="4095003"/>
          </a:xfrm>
          <a:prstGeom prst="rect">
            <a:avLst/>
          </a:prstGeom>
        </p:spPr>
      </p:pic>
      <p:cxnSp>
        <p:nvCxnSpPr>
          <p:cNvPr id="11" name="Straight Connector 10">
            <a:extLst>
              <a:ext uri="{FF2B5EF4-FFF2-40B4-BE49-F238E27FC236}">
                <a16:creationId xmlns:a16="http://schemas.microsoft.com/office/drawing/2014/main" id="{2109198B-81ED-D051-9904-6A6660F42D14}"/>
              </a:ext>
            </a:extLst>
          </p:cNvPr>
          <p:cNvCxnSpPr>
            <a:cxnSpLocks/>
          </p:cNvCxnSpPr>
          <p:nvPr/>
        </p:nvCxnSpPr>
        <p:spPr>
          <a:xfrm>
            <a:off x="6140980" y="774700"/>
            <a:ext cx="0" cy="52959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448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CAB9-BB1E-4060-B41D-495521B06E26}"/>
              </a:ext>
            </a:extLst>
          </p:cNvPr>
          <p:cNvSpPr>
            <a:spLocks noGrp="1"/>
          </p:cNvSpPr>
          <p:nvPr>
            <p:ph type="title"/>
          </p:nvPr>
        </p:nvSpPr>
        <p:spPr/>
        <p:txBody>
          <a:bodyPr/>
          <a:lstStyle/>
          <a:p>
            <a:r>
              <a:rPr lang="en-GB" dirty="0"/>
              <a:t>The problem</a:t>
            </a:r>
          </a:p>
        </p:txBody>
      </p:sp>
      <p:sp>
        <p:nvSpPr>
          <p:cNvPr id="7" name="Content Placeholder 2">
            <a:extLst>
              <a:ext uri="{FF2B5EF4-FFF2-40B4-BE49-F238E27FC236}">
                <a16:creationId xmlns:a16="http://schemas.microsoft.com/office/drawing/2014/main" id="{31CF2A52-206A-4757-8C43-384DF5EAFD97}"/>
              </a:ext>
            </a:extLst>
          </p:cNvPr>
          <p:cNvSpPr txBox="1">
            <a:spLocks/>
          </p:cNvSpPr>
          <p:nvPr/>
        </p:nvSpPr>
        <p:spPr>
          <a:xfrm>
            <a:off x="1053542" y="1917883"/>
            <a:ext cx="7207174"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1800"/>
              </a:spcBef>
              <a:buNone/>
            </a:pPr>
            <a:r>
              <a:rPr lang="en-GB" sz="2400" dirty="0">
                <a:latin typeface="Calibri (Body)"/>
              </a:rPr>
              <a:t>Antimicrobial consumption levels are a key metric for effective stewardship</a:t>
            </a:r>
          </a:p>
          <a:p>
            <a:pPr marL="0" indent="0">
              <a:lnSpc>
                <a:spcPct val="100000"/>
              </a:lnSpc>
              <a:spcBef>
                <a:spcPts val="1800"/>
              </a:spcBef>
              <a:buNone/>
            </a:pPr>
            <a:r>
              <a:rPr lang="en-GB" sz="2400" dirty="0">
                <a:latin typeface="Calibri (Body)"/>
              </a:rPr>
              <a:t>Children are particularly at risk from antimicrobial resistance (Lancet: GRAM report 2022)</a:t>
            </a:r>
          </a:p>
          <a:p>
            <a:pPr marL="0" indent="0">
              <a:lnSpc>
                <a:spcPct val="100000"/>
              </a:lnSpc>
              <a:spcBef>
                <a:spcPts val="1800"/>
              </a:spcBef>
              <a:buNone/>
            </a:pPr>
            <a:r>
              <a:rPr lang="en-GB" sz="2400" dirty="0">
                <a:latin typeface="Calibri (Body)"/>
              </a:rPr>
              <a:t>The methods used to assess antimicrobial use in children are very limited</a:t>
            </a:r>
          </a:p>
          <a:p>
            <a:pPr marL="0" indent="0">
              <a:lnSpc>
                <a:spcPct val="100000"/>
              </a:lnSpc>
              <a:spcBef>
                <a:spcPts val="1800"/>
              </a:spcBef>
              <a:buNone/>
            </a:pPr>
            <a:r>
              <a:rPr lang="en-GB" sz="2400" dirty="0"/>
              <a:t>Minimal systematic data available for paediatric prescribing, especially in hospital patients (</a:t>
            </a:r>
            <a:r>
              <a:rPr lang="en-GB" sz="2400" u="sng" dirty="0"/>
              <a:t>highest risk</a:t>
            </a:r>
            <a:r>
              <a:rPr lang="en-GB" sz="2400" dirty="0"/>
              <a:t>)</a:t>
            </a:r>
          </a:p>
          <a:p>
            <a:pPr marL="201168" lvl="1" indent="0">
              <a:spcBef>
                <a:spcPts val="1800"/>
              </a:spcBef>
              <a:buNone/>
            </a:pPr>
            <a:endParaRPr lang="en-GB" sz="2400" dirty="0"/>
          </a:p>
          <a:p>
            <a:pPr marL="201168" lvl="1" indent="0">
              <a:spcBef>
                <a:spcPts val="1800"/>
              </a:spcBef>
              <a:buNone/>
            </a:pPr>
            <a:endParaRPr lang="en-GB" sz="2400" dirty="0"/>
          </a:p>
        </p:txBody>
      </p:sp>
      <p:pic>
        <p:nvPicPr>
          <p:cNvPr id="9" name="Picture 8">
            <a:extLst>
              <a:ext uri="{FF2B5EF4-FFF2-40B4-BE49-F238E27FC236}">
                <a16:creationId xmlns:a16="http://schemas.microsoft.com/office/drawing/2014/main" id="{3B5FD1B3-2678-A005-4E58-BC4F3428FA83}"/>
              </a:ext>
            </a:extLst>
          </p:cNvPr>
          <p:cNvPicPr>
            <a:picLocks noChangeAspect="1"/>
          </p:cNvPicPr>
          <p:nvPr/>
        </p:nvPicPr>
        <p:blipFill>
          <a:blip r:embed="rId3"/>
          <a:stretch>
            <a:fillRect/>
          </a:stretch>
        </p:blipFill>
        <p:spPr>
          <a:xfrm>
            <a:off x="8888901" y="1478553"/>
            <a:ext cx="2249557" cy="2451010"/>
          </a:xfrm>
          <a:prstGeom prst="rect">
            <a:avLst/>
          </a:prstGeom>
        </p:spPr>
      </p:pic>
      <p:pic>
        <p:nvPicPr>
          <p:cNvPr id="13" name="Picture 12">
            <a:extLst>
              <a:ext uri="{FF2B5EF4-FFF2-40B4-BE49-F238E27FC236}">
                <a16:creationId xmlns:a16="http://schemas.microsoft.com/office/drawing/2014/main" id="{8AA97A69-98D9-DB78-5FFA-04F15EEBCE4B}"/>
              </a:ext>
            </a:extLst>
          </p:cNvPr>
          <p:cNvPicPr>
            <a:picLocks noChangeAspect="1"/>
          </p:cNvPicPr>
          <p:nvPr/>
        </p:nvPicPr>
        <p:blipFill>
          <a:blip r:embed="rId4"/>
          <a:stretch>
            <a:fillRect/>
          </a:stretch>
        </p:blipFill>
        <p:spPr>
          <a:xfrm>
            <a:off x="8618530" y="3929563"/>
            <a:ext cx="2959252" cy="1333569"/>
          </a:xfrm>
          <a:prstGeom prst="rect">
            <a:avLst/>
          </a:prstGeom>
        </p:spPr>
      </p:pic>
    </p:spTree>
    <p:extLst>
      <p:ext uri="{BB962C8B-B14F-4D97-AF65-F5344CB8AC3E}">
        <p14:creationId xmlns:p14="http://schemas.microsoft.com/office/powerpoint/2010/main" val="3772709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EE628-7E76-4187-8C6B-EFE06CFC0094}"/>
              </a:ext>
            </a:extLst>
          </p:cNvPr>
          <p:cNvSpPr>
            <a:spLocks noGrp="1"/>
          </p:cNvSpPr>
          <p:nvPr>
            <p:ph type="title"/>
          </p:nvPr>
        </p:nvSpPr>
        <p:spPr/>
        <p:txBody>
          <a:bodyPr/>
          <a:lstStyle/>
          <a:p>
            <a:r>
              <a:rPr lang="en-GB"/>
              <a:t>Acknowledgements</a:t>
            </a:r>
          </a:p>
        </p:txBody>
      </p:sp>
      <p:sp>
        <p:nvSpPr>
          <p:cNvPr id="3" name="TextBox 2">
            <a:extLst>
              <a:ext uri="{FF2B5EF4-FFF2-40B4-BE49-F238E27FC236}">
                <a16:creationId xmlns:a16="http://schemas.microsoft.com/office/drawing/2014/main" id="{5627EE4E-5B6E-46D6-9A3F-23EE569B3EE9}"/>
              </a:ext>
            </a:extLst>
          </p:cNvPr>
          <p:cNvSpPr txBox="1"/>
          <p:nvPr/>
        </p:nvSpPr>
        <p:spPr>
          <a:xfrm>
            <a:off x="7190722" y="1534571"/>
            <a:ext cx="4690165" cy="3788858"/>
          </a:xfrm>
          <a:prstGeom prst="rect">
            <a:avLst/>
          </a:prstGeom>
          <a:noFill/>
        </p:spPr>
        <p:txBody>
          <a:bodyPr wrap="square" rtlCol="0">
            <a:spAutoFit/>
          </a:bodyPr>
          <a:lstStyle/>
          <a:p>
            <a:pPr lvl="1">
              <a:lnSpc>
                <a:spcPct val="150000"/>
              </a:lnSpc>
            </a:pPr>
            <a:r>
              <a:rPr lang="en-GB" dirty="0"/>
              <a:t>Others:</a:t>
            </a:r>
          </a:p>
          <a:p>
            <a:pPr lvl="1">
              <a:lnSpc>
                <a:spcPct val="150000"/>
              </a:lnSpc>
            </a:pPr>
            <a:r>
              <a:rPr lang="en-GB" dirty="0"/>
              <a:t>	Adam Irwin</a:t>
            </a:r>
            <a:endParaRPr lang="en-GB" b="1" dirty="0"/>
          </a:p>
          <a:p>
            <a:pPr lvl="1">
              <a:lnSpc>
                <a:spcPct val="150000"/>
              </a:lnSpc>
            </a:pPr>
            <a:r>
              <a:rPr lang="en-GB" dirty="0"/>
              <a:t>	Peter Diggle</a:t>
            </a:r>
          </a:p>
          <a:p>
            <a:pPr lvl="1">
              <a:lnSpc>
                <a:spcPct val="150000"/>
              </a:lnSpc>
            </a:pPr>
            <a:r>
              <a:rPr lang="en-GB" dirty="0"/>
              <a:t>	Joe Standing</a:t>
            </a:r>
            <a:endParaRPr lang="en-GB" b="1" dirty="0"/>
          </a:p>
          <a:p>
            <a:pPr lvl="1">
              <a:lnSpc>
                <a:spcPct val="150000"/>
              </a:lnSpc>
            </a:pPr>
            <a:r>
              <a:rPr lang="en-GB" dirty="0"/>
              <a:t>	Jonah Kwok</a:t>
            </a:r>
            <a:endParaRPr lang="en-GB" b="1" dirty="0"/>
          </a:p>
          <a:p>
            <a:pPr lvl="1">
              <a:lnSpc>
                <a:spcPct val="150000"/>
              </a:lnSpc>
            </a:pPr>
            <a:r>
              <a:rPr lang="en-GB" dirty="0"/>
              <a:t>	John Booth</a:t>
            </a:r>
          </a:p>
          <a:p>
            <a:pPr lvl="1">
              <a:lnSpc>
                <a:spcPct val="150000"/>
              </a:lnSpc>
            </a:pPr>
            <a:r>
              <a:rPr lang="en-GB" dirty="0"/>
              <a:t>	Garth Dixon</a:t>
            </a:r>
          </a:p>
          <a:p>
            <a:pPr lvl="1">
              <a:lnSpc>
                <a:spcPct val="150000"/>
              </a:lnSpc>
            </a:pPr>
            <a:r>
              <a:rPr lang="en-GB" dirty="0"/>
              <a:t>	Alasdair Bamford</a:t>
            </a:r>
          </a:p>
          <a:p>
            <a:pPr lvl="1">
              <a:lnSpc>
                <a:spcPct val="150000"/>
              </a:lnSpc>
            </a:pPr>
            <a:endParaRPr lang="en-GB" dirty="0"/>
          </a:p>
        </p:txBody>
      </p:sp>
      <p:sp>
        <p:nvSpPr>
          <p:cNvPr id="11" name="Rectangle 10">
            <a:extLst>
              <a:ext uri="{FF2B5EF4-FFF2-40B4-BE49-F238E27FC236}">
                <a16:creationId xmlns:a16="http://schemas.microsoft.com/office/drawing/2014/main" id="{58307C71-4FD3-4432-BC63-7FB067D24A90}"/>
              </a:ext>
            </a:extLst>
          </p:cNvPr>
          <p:cNvSpPr/>
          <p:nvPr/>
        </p:nvSpPr>
        <p:spPr>
          <a:xfrm>
            <a:off x="10963593" y="4087710"/>
            <a:ext cx="8347393" cy="830997"/>
          </a:xfrm>
          <a:prstGeom prst="rect">
            <a:avLst/>
          </a:prstGeom>
        </p:spPr>
        <p:txBody>
          <a:bodyPr wrap="square">
            <a:spAutoFit/>
          </a:bodyPr>
          <a:lstStyle/>
          <a:p>
            <a:endParaRPr lang="en-GB" sz="2400">
              <a:latin typeface="Calibri (Body)"/>
              <a:ea typeface="Verdana" panose="020B0604030504040204" pitchFamily="34" charset="0"/>
            </a:endParaRPr>
          </a:p>
          <a:p>
            <a:endParaRPr lang="en-GB" sz="2400">
              <a:latin typeface="Calibri (Body)"/>
            </a:endParaRPr>
          </a:p>
        </p:txBody>
      </p:sp>
      <p:pic>
        <p:nvPicPr>
          <p:cNvPr id="12" name="Picture 11">
            <a:extLst>
              <a:ext uri="{FF2B5EF4-FFF2-40B4-BE49-F238E27FC236}">
                <a16:creationId xmlns:a16="http://schemas.microsoft.com/office/drawing/2014/main" id="{58148261-96B3-4F01-88DC-13A44236F0FA}"/>
              </a:ext>
            </a:extLst>
          </p:cNvPr>
          <p:cNvPicPr>
            <a:picLocks noChangeAspect="1"/>
          </p:cNvPicPr>
          <p:nvPr/>
        </p:nvPicPr>
        <p:blipFill>
          <a:blip r:embed="rId3"/>
          <a:stretch>
            <a:fillRect/>
          </a:stretch>
        </p:blipFill>
        <p:spPr>
          <a:xfrm>
            <a:off x="7190722" y="5157663"/>
            <a:ext cx="3947026" cy="690982"/>
          </a:xfrm>
          <a:prstGeom prst="rect">
            <a:avLst/>
          </a:prstGeom>
        </p:spPr>
      </p:pic>
      <p:pic>
        <p:nvPicPr>
          <p:cNvPr id="15" name="Picture 14">
            <a:extLst>
              <a:ext uri="{FF2B5EF4-FFF2-40B4-BE49-F238E27FC236}">
                <a16:creationId xmlns:a16="http://schemas.microsoft.com/office/drawing/2014/main" id="{A697FE0B-FE72-4E6A-BD92-D6E5D3841759}"/>
              </a:ext>
            </a:extLst>
          </p:cNvPr>
          <p:cNvPicPr>
            <a:picLocks noChangeAspect="1"/>
          </p:cNvPicPr>
          <p:nvPr/>
        </p:nvPicPr>
        <p:blipFill>
          <a:blip r:embed="rId4"/>
          <a:stretch>
            <a:fillRect/>
          </a:stretch>
        </p:blipFill>
        <p:spPr>
          <a:xfrm>
            <a:off x="6696006" y="5794118"/>
            <a:ext cx="1899899" cy="1014930"/>
          </a:xfrm>
          <a:prstGeom prst="rect">
            <a:avLst/>
          </a:prstGeom>
        </p:spPr>
      </p:pic>
      <p:pic>
        <p:nvPicPr>
          <p:cNvPr id="16" name="Picture 15">
            <a:extLst>
              <a:ext uri="{FF2B5EF4-FFF2-40B4-BE49-F238E27FC236}">
                <a16:creationId xmlns:a16="http://schemas.microsoft.com/office/drawing/2014/main" id="{7834C5E1-DFB1-4A10-AA6F-DD72C98703A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64235" y="5908432"/>
            <a:ext cx="2314414" cy="813803"/>
          </a:xfrm>
          <a:prstGeom prst="rect">
            <a:avLst/>
          </a:prstGeom>
        </p:spPr>
      </p:pic>
      <p:sp>
        <p:nvSpPr>
          <p:cNvPr id="17" name="TextBox 16">
            <a:extLst>
              <a:ext uri="{FF2B5EF4-FFF2-40B4-BE49-F238E27FC236}">
                <a16:creationId xmlns:a16="http://schemas.microsoft.com/office/drawing/2014/main" id="{673604A5-2D22-47EC-930F-A3C77E5B2F34}"/>
              </a:ext>
            </a:extLst>
          </p:cNvPr>
          <p:cNvSpPr txBox="1"/>
          <p:nvPr/>
        </p:nvSpPr>
        <p:spPr>
          <a:xfrm>
            <a:off x="796101" y="1545347"/>
            <a:ext cx="4690165" cy="2542363"/>
          </a:xfrm>
          <a:prstGeom prst="rect">
            <a:avLst/>
          </a:prstGeom>
          <a:noFill/>
        </p:spPr>
        <p:txBody>
          <a:bodyPr wrap="square" rtlCol="0">
            <a:spAutoFit/>
          </a:bodyPr>
          <a:lstStyle/>
          <a:p>
            <a:pPr lvl="1">
              <a:lnSpc>
                <a:spcPct val="150000"/>
              </a:lnSpc>
            </a:pPr>
            <a:r>
              <a:rPr lang="en-GB" dirty="0"/>
              <a:t>Oxford:</a:t>
            </a:r>
          </a:p>
          <a:p>
            <a:pPr lvl="1">
              <a:lnSpc>
                <a:spcPct val="150000"/>
              </a:lnSpc>
            </a:pPr>
            <a:r>
              <a:rPr lang="en-GB" dirty="0"/>
              <a:t>	Stéphane Paulus</a:t>
            </a:r>
          </a:p>
          <a:p>
            <a:pPr lvl="1">
              <a:lnSpc>
                <a:spcPct val="150000"/>
              </a:lnSpc>
            </a:pPr>
            <a:r>
              <a:rPr lang="en-GB" dirty="0"/>
              <a:t>	Caroline Herin</a:t>
            </a:r>
          </a:p>
          <a:p>
            <a:pPr lvl="1">
              <a:lnSpc>
                <a:spcPct val="150000"/>
              </a:lnSpc>
            </a:pPr>
            <a:r>
              <a:rPr lang="en-GB" dirty="0"/>
              <a:t>	Informatics teams at </a:t>
            </a:r>
          </a:p>
          <a:p>
            <a:pPr lvl="1">
              <a:lnSpc>
                <a:spcPct val="150000"/>
              </a:lnSpc>
            </a:pPr>
            <a:r>
              <a:rPr lang="en-GB" dirty="0"/>
              <a:t>Southampton:</a:t>
            </a:r>
          </a:p>
          <a:p>
            <a:pPr lvl="1">
              <a:lnSpc>
                <a:spcPct val="150000"/>
              </a:lnSpc>
            </a:pPr>
            <a:r>
              <a:rPr lang="en-GB" dirty="0"/>
              <a:t>	Sanjay Patel</a:t>
            </a:r>
          </a:p>
        </p:txBody>
      </p:sp>
      <p:pic>
        <p:nvPicPr>
          <p:cNvPr id="1026" name="Picture 2" descr="University Hospital Southampton NHS Foundation Trust - Wikipedia">
            <a:extLst>
              <a:ext uri="{FF2B5EF4-FFF2-40B4-BE49-F238E27FC236}">
                <a16:creationId xmlns:a16="http://schemas.microsoft.com/office/drawing/2014/main" id="{D0B3A629-4CB2-273E-2515-05358D676B9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09433" y="5472296"/>
            <a:ext cx="2314413" cy="11437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xford University Hospitals (OUH) - Patient Advice and Liaison Service  (PALS) - Oxfordshire Mind Guide">
            <a:extLst>
              <a:ext uri="{FF2B5EF4-FFF2-40B4-BE49-F238E27FC236}">
                <a16:creationId xmlns:a16="http://schemas.microsoft.com/office/drawing/2014/main" id="{B443E278-E0C8-B4C7-AE7D-AA9E4CC5FE1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6605" y="4700932"/>
            <a:ext cx="2876496" cy="749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362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FD651DA1-DACF-3B7F-1C69-BE60FFC47E28}"/>
              </a:ext>
            </a:extLst>
          </p:cNvPr>
          <p:cNvSpPr txBox="1">
            <a:spLocks/>
          </p:cNvSpPr>
          <p:nvPr/>
        </p:nvSpPr>
        <p:spPr>
          <a:xfrm>
            <a:off x="1079499" y="1532238"/>
            <a:ext cx="6620013" cy="473263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1800"/>
              </a:spcBef>
              <a:buNone/>
            </a:pPr>
            <a:r>
              <a:rPr lang="en-US" sz="2400" dirty="0">
                <a:latin typeface="Calibri (Body)"/>
              </a:rPr>
              <a:t>Few reports separate </a:t>
            </a:r>
            <a:r>
              <a:rPr lang="en-US" sz="2400" dirty="0" err="1">
                <a:latin typeface="Calibri (Body)"/>
              </a:rPr>
              <a:t>paediatric</a:t>
            </a:r>
            <a:r>
              <a:rPr lang="en-US" sz="2400" dirty="0">
                <a:latin typeface="Calibri (Body)"/>
              </a:rPr>
              <a:t> and adult data</a:t>
            </a:r>
          </a:p>
          <a:p>
            <a:pPr marL="0" indent="0">
              <a:lnSpc>
                <a:spcPct val="100000"/>
              </a:lnSpc>
              <a:spcBef>
                <a:spcPts val="1800"/>
              </a:spcBef>
              <a:buNone/>
            </a:pPr>
            <a:r>
              <a:rPr lang="en-US" sz="2400" dirty="0">
                <a:latin typeface="Calibri (Body)"/>
              </a:rPr>
              <a:t>Primary care ahead of secondary care in UK (ePact2)</a:t>
            </a:r>
          </a:p>
          <a:p>
            <a:pPr marL="0" indent="0">
              <a:lnSpc>
                <a:spcPct val="100000"/>
              </a:lnSpc>
              <a:spcBef>
                <a:spcPts val="1800"/>
              </a:spcBef>
              <a:buNone/>
            </a:pPr>
            <a:r>
              <a:rPr lang="en-US" sz="2400" dirty="0">
                <a:latin typeface="Calibri (Body)"/>
              </a:rPr>
              <a:t>Inappropriate metrics for children</a:t>
            </a:r>
          </a:p>
          <a:p>
            <a:pPr marL="0" indent="0">
              <a:lnSpc>
                <a:spcPct val="100000"/>
              </a:lnSpc>
              <a:spcBef>
                <a:spcPts val="1800"/>
              </a:spcBef>
              <a:buNone/>
            </a:pPr>
            <a:r>
              <a:rPr lang="en-US" sz="2400" dirty="0">
                <a:latin typeface="Calibri (Body)"/>
              </a:rPr>
              <a:t>Secondary care data taken mostly from </a:t>
            </a:r>
            <a:r>
              <a:rPr lang="en-US" sz="2400" u="sng" dirty="0">
                <a:latin typeface="Calibri (Body)"/>
              </a:rPr>
              <a:t>dispensary records</a:t>
            </a:r>
            <a:r>
              <a:rPr lang="en-US" sz="2400" dirty="0">
                <a:latin typeface="Calibri (Body)"/>
              </a:rPr>
              <a:t> or </a:t>
            </a:r>
            <a:r>
              <a:rPr lang="en-US" sz="2400" u="sng" dirty="0">
                <a:latin typeface="Calibri (Body)"/>
              </a:rPr>
              <a:t>point-prevalence surveys</a:t>
            </a:r>
          </a:p>
          <a:p>
            <a:pPr marL="0" indent="0">
              <a:lnSpc>
                <a:spcPct val="100000"/>
              </a:lnSpc>
              <a:spcBef>
                <a:spcPts val="1800"/>
              </a:spcBef>
              <a:buNone/>
            </a:pPr>
            <a:r>
              <a:rPr lang="en-US" sz="2400" dirty="0">
                <a:latin typeface="Calibri (Body)"/>
              </a:rPr>
              <a:t>Understanding trends in </a:t>
            </a:r>
            <a:r>
              <a:rPr lang="en-US" sz="2400" dirty="0" err="1">
                <a:latin typeface="Calibri (Body)"/>
              </a:rPr>
              <a:t>paediatric</a:t>
            </a:r>
            <a:r>
              <a:rPr lang="en-US" sz="2400" dirty="0">
                <a:latin typeface="Calibri (Body)"/>
              </a:rPr>
              <a:t> consumption is particularly challenging – high variability (inter- and intra-trust)</a:t>
            </a:r>
            <a:endParaRPr lang="en-GB" sz="2800" dirty="0"/>
          </a:p>
        </p:txBody>
      </p:sp>
      <p:sp>
        <p:nvSpPr>
          <p:cNvPr id="2" name="Title 1">
            <a:extLst>
              <a:ext uri="{FF2B5EF4-FFF2-40B4-BE49-F238E27FC236}">
                <a16:creationId xmlns:a16="http://schemas.microsoft.com/office/drawing/2014/main" id="{5595CAB9-BB1E-4060-B41D-495521B06E26}"/>
              </a:ext>
            </a:extLst>
          </p:cNvPr>
          <p:cNvSpPr>
            <a:spLocks noGrp="1"/>
          </p:cNvSpPr>
          <p:nvPr>
            <p:ph type="title"/>
          </p:nvPr>
        </p:nvSpPr>
        <p:spPr/>
        <p:txBody>
          <a:bodyPr>
            <a:normAutofit/>
          </a:bodyPr>
          <a:lstStyle/>
          <a:p>
            <a:r>
              <a:rPr lang="en-GB" sz="4000" dirty="0"/>
              <a:t>Issues with paediatric data</a:t>
            </a:r>
          </a:p>
        </p:txBody>
      </p:sp>
      <p:pic>
        <p:nvPicPr>
          <p:cNvPr id="3" name="Picture 2">
            <a:extLst>
              <a:ext uri="{FF2B5EF4-FFF2-40B4-BE49-F238E27FC236}">
                <a16:creationId xmlns:a16="http://schemas.microsoft.com/office/drawing/2014/main" id="{CA2D1192-E56F-E685-A89A-2B0484FEA0A9}"/>
              </a:ext>
            </a:extLst>
          </p:cNvPr>
          <p:cNvPicPr>
            <a:picLocks noChangeAspect="1"/>
          </p:cNvPicPr>
          <p:nvPr/>
        </p:nvPicPr>
        <p:blipFill rotWithShape="1">
          <a:blip r:embed="rId3"/>
          <a:srcRect t="1699"/>
          <a:stretch/>
        </p:blipFill>
        <p:spPr>
          <a:xfrm>
            <a:off x="8011023" y="1412047"/>
            <a:ext cx="3446614" cy="1817339"/>
          </a:xfrm>
          <a:prstGeom prst="rect">
            <a:avLst/>
          </a:prstGeom>
        </p:spPr>
      </p:pic>
      <p:pic>
        <p:nvPicPr>
          <p:cNvPr id="4" name="Picture 3">
            <a:extLst>
              <a:ext uri="{FF2B5EF4-FFF2-40B4-BE49-F238E27FC236}">
                <a16:creationId xmlns:a16="http://schemas.microsoft.com/office/drawing/2014/main" id="{98EF7568-F64C-147C-2928-9847F1B483B6}"/>
              </a:ext>
            </a:extLst>
          </p:cNvPr>
          <p:cNvPicPr>
            <a:picLocks noChangeAspect="1"/>
          </p:cNvPicPr>
          <p:nvPr/>
        </p:nvPicPr>
        <p:blipFill>
          <a:blip r:embed="rId4"/>
          <a:stretch>
            <a:fillRect/>
          </a:stretch>
        </p:blipFill>
        <p:spPr>
          <a:xfrm>
            <a:off x="8094264" y="3761145"/>
            <a:ext cx="3259536" cy="1828783"/>
          </a:xfrm>
          <a:prstGeom prst="rect">
            <a:avLst/>
          </a:prstGeom>
        </p:spPr>
      </p:pic>
    </p:spTree>
    <p:extLst>
      <p:ext uri="{BB962C8B-B14F-4D97-AF65-F5344CB8AC3E}">
        <p14:creationId xmlns:p14="http://schemas.microsoft.com/office/powerpoint/2010/main" val="48494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5CAB9-BB1E-4060-B41D-495521B06E26}"/>
              </a:ext>
            </a:extLst>
          </p:cNvPr>
          <p:cNvSpPr>
            <a:spLocks noGrp="1"/>
          </p:cNvSpPr>
          <p:nvPr>
            <p:ph type="title"/>
          </p:nvPr>
        </p:nvSpPr>
        <p:spPr/>
        <p:txBody>
          <a:bodyPr/>
          <a:lstStyle/>
          <a:p>
            <a:r>
              <a:rPr lang="en-GB" dirty="0"/>
              <a:t>Our work in Oxford</a:t>
            </a:r>
          </a:p>
        </p:txBody>
      </p:sp>
      <p:sp>
        <p:nvSpPr>
          <p:cNvPr id="7" name="Content Placeholder 2">
            <a:extLst>
              <a:ext uri="{FF2B5EF4-FFF2-40B4-BE49-F238E27FC236}">
                <a16:creationId xmlns:a16="http://schemas.microsoft.com/office/drawing/2014/main" id="{31CF2A52-206A-4757-8C43-384DF5EAFD97}"/>
              </a:ext>
            </a:extLst>
          </p:cNvPr>
          <p:cNvSpPr txBox="1">
            <a:spLocks/>
          </p:cNvSpPr>
          <p:nvPr/>
        </p:nvSpPr>
        <p:spPr>
          <a:xfrm>
            <a:off x="1028142" y="1690688"/>
            <a:ext cx="10515600" cy="435039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GB" sz="2400" dirty="0">
                <a:latin typeface="Calibri (Body)"/>
              </a:rPr>
              <a:t>Electronic prescribing records contain rich data – not being used!</a:t>
            </a:r>
          </a:p>
          <a:p>
            <a:pPr marL="0" indent="0">
              <a:lnSpc>
                <a:spcPct val="100000"/>
              </a:lnSpc>
              <a:buNone/>
            </a:pPr>
            <a:r>
              <a:rPr lang="en-GB" sz="2400" dirty="0">
                <a:latin typeface="Calibri (Body)"/>
              </a:rPr>
              <a:t>Allows refined analysis:</a:t>
            </a:r>
          </a:p>
          <a:p>
            <a:pPr>
              <a:lnSpc>
                <a:spcPct val="100000"/>
              </a:lnSpc>
              <a:spcBef>
                <a:spcPts val="600"/>
              </a:spcBef>
              <a:buFont typeface="Wingdings" panose="05000000000000000000" pitchFamily="2" charset="2"/>
              <a:buChar char="§"/>
            </a:pPr>
            <a:r>
              <a:rPr lang="en-GB" sz="1800" dirty="0"/>
              <a:t> Use of paediatric-appropriate metric</a:t>
            </a:r>
          </a:p>
          <a:p>
            <a:pPr>
              <a:lnSpc>
                <a:spcPct val="100000"/>
              </a:lnSpc>
              <a:spcBef>
                <a:spcPts val="600"/>
              </a:spcBef>
              <a:buFont typeface="Wingdings" panose="05000000000000000000" pitchFamily="2" charset="2"/>
              <a:buChar char="§"/>
            </a:pPr>
            <a:r>
              <a:rPr lang="en-GB" sz="1800" dirty="0"/>
              <a:t> More granularity</a:t>
            </a:r>
          </a:p>
          <a:p>
            <a:pPr>
              <a:lnSpc>
                <a:spcPct val="100000"/>
              </a:lnSpc>
              <a:spcBef>
                <a:spcPts val="600"/>
              </a:spcBef>
              <a:buFont typeface="Wingdings" panose="05000000000000000000" pitchFamily="2" charset="2"/>
              <a:buChar char="§"/>
            </a:pPr>
            <a:r>
              <a:rPr lang="en-GB" sz="1800" dirty="0"/>
              <a:t> More statistically robust techniques</a:t>
            </a:r>
          </a:p>
          <a:p>
            <a:pPr>
              <a:lnSpc>
                <a:spcPct val="100000"/>
              </a:lnSpc>
              <a:spcBef>
                <a:spcPts val="600"/>
              </a:spcBef>
              <a:buFont typeface="Wingdings" panose="05000000000000000000" pitchFamily="2" charset="2"/>
              <a:buChar char="§"/>
            </a:pPr>
            <a:r>
              <a:rPr lang="en-GB" sz="1800" dirty="0"/>
              <a:t> Comparison of different metrics</a:t>
            </a:r>
          </a:p>
          <a:p>
            <a:pPr marL="0" indent="0">
              <a:lnSpc>
                <a:spcPct val="100000"/>
              </a:lnSpc>
              <a:spcBef>
                <a:spcPts val="600"/>
              </a:spcBef>
              <a:buNone/>
            </a:pPr>
            <a:endParaRPr lang="en-GB" sz="1800" dirty="0"/>
          </a:p>
          <a:p>
            <a:pPr marL="0" indent="0">
              <a:lnSpc>
                <a:spcPct val="100000"/>
              </a:lnSpc>
              <a:buNone/>
            </a:pPr>
            <a:r>
              <a:rPr lang="en-GB" sz="2400" dirty="0"/>
              <a:t>Aims:</a:t>
            </a:r>
          </a:p>
          <a:p>
            <a:pPr>
              <a:lnSpc>
                <a:spcPct val="100000"/>
              </a:lnSpc>
              <a:buFont typeface="Wingdings" panose="05000000000000000000" pitchFamily="2" charset="2"/>
              <a:buChar char="§"/>
            </a:pPr>
            <a:r>
              <a:rPr lang="en-GB" sz="2400" dirty="0"/>
              <a:t> Make best use of available data to help the antimicrobial stewardship team</a:t>
            </a:r>
          </a:p>
          <a:p>
            <a:pPr>
              <a:lnSpc>
                <a:spcPct val="100000"/>
              </a:lnSpc>
              <a:buFont typeface="Wingdings" panose="05000000000000000000" pitchFamily="2" charset="2"/>
              <a:buChar char="§"/>
            </a:pPr>
            <a:r>
              <a:rPr lang="en-GB" sz="2400" dirty="0"/>
              <a:t> Present data in flexible and interpretable format</a:t>
            </a:r>
          </a:p>
          <a:p>
            <a:pPr marL="201168" lvl="1" indent="0">
              <a:buNone/>
            </a:pPr>
            <a:endParaRPr lang="en-GB" sz="2400" dirty="0"/>
          </a:p>
        </p:txBody>
      </p:sp>
    </p:spTree>
    <p:extLst>
      <p:ext uri="{BB962C8B-B14F-4D97-AF65-F5344CB8AC3E}">
        <p14:creationId xmlns:p14="http://schemas.microsoft.com/office/powerpoint/2010/main" val="3339769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B1BE05-F336-A7E8-2718-1CBC3F669AC1}"/>
              </a:ext>
            </a:extLst>
          </p:cNvPr>
          <p:cNvPicPr>
            <a:picLocks noChangeAspect="1"/>
          </p:cNvPicPr>
          <p:nvPr/>
        </p:nvPicPr>
        <p:blipFill rotWithShape="1">
          <a:blip r:embed="rId3">
            <a:extLst>
              <a:ext uri="{28A0092B-C50C-407E-A947-70E740481C1C}">
                <a14:useLocalDpi xmlns:a14="http://schemas.microsoft.com/office/drawing/2010/main" val="0"/>
              </a:ext>
            </a:extLst>
          </a:blip>
          <a:srcRect t="10389"/>
          <a:stretch/>
        </p:blipFill>
        <p:spPr>
          <a:xfrm>
            <a:off x="5923982" y="2223340"/>
            <a:ext cx="5620578" cy="3168291"/>
          </a:xfrm>
          <a:prstGeom prst="rect">
            <a:avLst/>
          </a:prstGeom>
          <a:noFill/>
        </p:spPr>
      </p:pic>
      <p:sp>
        <p:nvSpPr>
          <p:cNvPr id="5" name="Title 1">
            <a:extLst>
              <a:ext uri="{FF2B5EF4-FFF2-40B4-BE49-F238E27FC236}">
                <a16:creationId xmlns:a16="http://schemas.microsoft.com/office/drawing/2014/main" id="{30FC7F81-28D3-2CFF-9BF1-C155ABD68707}"/>
              </a:ext>
            </a:extLst>
          </p:cNvPr>
          <p:cNvSpPr txBox="1">
            <a:spLocks/>
          </p:cNvSpPr>
          <p:nvPr/>
        </p:nvSpPr>
        <p:spPr>
          <a:xfrm>
            <a:off x="1369193" y="654979"/>
            <a:ext cx="4038600" cy="7613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dirty="0"/>
              <a:t>Continuous data</a:t>
            </a:r>
          </a:p>
        </p:txBody>
      </p:sp>
      <p:sp>
        <p:nvSpPr>
          <p:cNvPr id="6" name="Title 1">
            <a:extLst>
              <a:ext uri="{FF2B5EF4-FFF2-40B4-BE49-F238E27FC236}">
                <a16:creationId xmlns:a16="http://schemas.microsoft.com/office/drawing/2014/main" id="{B35A24FA-9A75-0DE1-72BE-5B0653758899}"/>
              </a:ext>
            </a:extLst>
          </p:cNvPr>
          <p:cNvSpPr txBox="1">
            <a:spLocks/>
          </p:cNvSpPr>
          <p:nvPr/>
        </p:nvSpPr>
        <p:spPr>
          <a:xfrm>
            <a:off x="7253356" y="599010"/>
            <a:ext cx="4038600" cy="7613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600" dirty="0"/>
              <a:t>Simulated point-prevalence surveys</a:t>
            </a:r>
          </a:p>
        </p:txBody>
      </p:sp>
      <p:pic>
        <p:nvPicPr>
          <p:cNvPr id="7" name="Picture 6">
            <a:extLst>
              <a:ext uri="{FF2B5EF4-FFF2-40B4-BE49-F238E27FC236}">
                <a16:creationId xmlns:a16="http://schemas.microsoft.com/office/drawing/2014/main" id="{B1C685F1-DC49-E8A9-86FE-1B4A673DCB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629" y="2014331"/>
            <a:ext cx="5431353" cy="3168290"/>
          </a:xfrm>
          <a:prstGeom prst="rect">
            <a:avLst/>
          </a:prstGeom>
        </p:spPr>
      </p:pic>
      <p:sp>
        <p:nvSpPr>
          <p:cNvPr id="8" name="Arrow: Down 7">
            <a:extLst>
              <a:ext uri="{FF2B5EF4-FFF2-40B4-BE49-F238E27FC236}">
                <a16:creationId xmlns:a16="http://schemas.microsoft.com/office/drawing/2014/main" id="{85C57678-0D23-E7F2-B9E7-60A2631C05DE}"/>
              </a:ext>
            </a:extLst>
          </p:cNvPr>
          <p:cNvSpPr/>
          <p:nvPr/>
        </p:nvSpPr>
        <p:spPr>
          <a:xfrm rot="9310777">
            <a:off x="4751483" y="5017335"/>
            <a:ext cx="260786" cy="1178076"/>
          </a:xfrm>
          <a:prstGeom prst="downArrow">
            <a:avLst>
              <a:gd name="adj1" fmla="val 47053"/>
              <a:gd name="adj2" fmla="val 596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312480C0-314A-970E-92AB-E8C543CBF1B8}"/>
              </a:ext>
            </a:extLst>
          </p:cNvPr>
          <p:cNvSpPr txBox="1"/>
          <p:nvPr/>
        </p:nvSpPr>
        <p:spPr>
          <a:xfrm>
            <a:off x="4564686" y="5826405"/>
            <a:ext cx="1376413" cy="738664"/>
          </a:xfrm>
          <a:prstGeom prst="rect">
            <a:avLst/>
          </a:prstGeom>
          <a:solidFill>
            <a:schemeClr val="bg1"/>
          </a:solidFill>
          <a:ln w="28575">
            <a:solidFill>
              <a:schemeClr val="tx1"/>
            </a:solidFill>
          </a:ln>
        </p:spPr>
        <p:txBody>
          <a:bodyPr wrap="square" rtlCol="0">
            <a:spAutoFit/>
          </a:bodyPr>
          <a:lstStyle/>
          <a:p>
            <a:pPr algn="ctr"/>
            <a:r>
              <a:rPr lang="en-GB" sz="1400" dirty="0"/>
              <a:t>Start of stewardship program</a:t>
            </a:r>
          </a:p>
        </p:txBody>
      </p:sp>
      <p:sp>
        <p:nvSpPr>
          <p:cNvPr id="10" name="TextBox 9">
            <a:extLst>
              <a:ext uri="{FF2B5EF4-FFF2-40B4-BE49-F238E27FC236}">
                <a16:creationId xmlns:a16="http://schemas.microsoft.com/office/drawing/2014/main" id="{A79595D9-E7F9-4C93-F54D-A188C96B8526}"/>
              </a:ext>
            </a:extLst>
          </p:cNvPr>
          <p:cNvSpPr txBox="1"/>
          <p:nvPr/>
        </p:nvSpPr>
        <p:spPr>
          <a:xfrm>
            <a:off x="1243477" y="1814899"/>
            <a:ext cx="1376412" cy="646331"/>
          </a:xfrm>
          <a:prstGeom prst="rect">
            <a:avLst/>
          </a:prstGeom>
          <a:solidFill>
            <a:schemeClr val="accent1">
              <a:lumMod val="40000"/>
              <a:lumOff val="60000"/>
            </a:schemeClr>
          </a:solidFill>
          <a:ln w="28575">
            <a:solidFill>
              <a:schemeClr val="tx1"/>
            </a:solidFill>
          </a:ln>
        </p:spPr>
        <p:txBody>
          <a:bodyPr wrap="square" rtlCol="0">
            <a:spAutoFit/>
          </a:bodyPr>
          <a:lstStyle/>
          <a:p>
            <a:pPr algn="ctr"/>
            <a:r>
              <a:rPr lang="en-GB" dirty="0"/>
              <a:t>1.3% Annual Increase</a:t>
            </a:r>
          </a:p>
        </p:txBody>
      </p:sp>
      <p:sp>
        <p:nvSpPr>
          <p:cNvPr id="11" name="TextBox 10">
            <a:extLst>
              <a:ext uri="{FF2B5EF4-FFF2-40B4-BE49-F238E27FC236}">
                <a16:creationId xmlns:a16="http://schemas.microsoft.com/office/drawing/2014/main" id="{188E82B8-459C-FF71-4742-DD7F5E124703}"/>
              </a:ext>
            </a:extLst>
          </p:cNvPr>
          <p:cNvSpPr txBox="1"/>
          <p:nvPr/>
        </p:nvSpPr>
        <p:spPr>
          <a:xfrm>
            <a:off x="4719587" y="1811567"/>
            <a:ext cx="1376413" cy="646331"/>
          </a:xfrm>
          <a:prstGeom prst="rect">
            <a:avLst/>
          </a:prstGeom>
          <a:solidFill>
            <a:schemeClr val="accent1">
              <a:lumMod val="40000"/>
              <a:lumOff val="60000"/>
            </a:schemeClr>
          </a:solidFill>
          <a:ln w="28575">
            <a:solidFill>
              <a:schemeClr val="tx1"/>
            </a:solidFill>
          </a:ln>
        </p:spPr>
        <p:txBody>
          <a:bodyPr wrap="square" rtlCol="0">
            <a:spAutoFit/>
          </a:bodyPr>
          <a:lstStyle/>
          <a:p>
            <a:pPr algn="ctr"/>
            <a:r>
              <a:rPr lang="en-GB" dirty="0"/>
              <a:t>6.6% Annual Decrease</a:t>
            </a:r>
          </a:p>
        </p:txBody>
      </p:sp>
      <p:sp>
        <p:nvSpPr>
          <p:cNvPr id="12" name="TextBox 11">
            <a:extLst>
              <a:ext uri="{FF2B5EF4-FFF2-40B4-BE49-F238E27FC236}">
                <a16:creationId xmlns:a16="http://schemas.microsoft.com/office/drawing/2014/main" id="{B211DAE5-D481-E61C-3EB5-CB9E29D87431}"/>
              </a:ext>
            </a:extLst>
          </p:cNvPr>
          <p:cNvSpPr txBox="1"/>
          <p:nvPr/>
        </p:nvSpPr>
        <p:spPr>
          <a:xfrm>
            <a:off x="8046064" y="5480238"/>
            <a:ext cx="1866562" cy="646331"/>
          </a:xfrm>
          <a:prstGeom prst="rect">
            <a:avLst/>
          </a:prstGeom>
          <a:solidFill>
            <a:schemeClr val="accent1">
              <a:lumMod val="40000"/>
              <a:lumOff val="60000"/>
            </a:schemeClr>
          </a:solidFill>
          <a:ln w="28575">
            <a:solidFill>
              <a:schemeClr val="tx1"/>
            </a:solidFill>
          </a:ln>
        </p:spPr>
        <p:txBody>
          <a:bodyPr wrap="square" rtlCol="0">
            <a:spAutoFit/>
          </a:bodyPr>
          <a:lstStyle/>
          <a:p>
            <a:pPr algn="ctr"/>
            <a:r>
              <a:rPr lang="en-GB" dirty="0"/>
              <a:t>High variability in estimates</a:t>
            </a:r>
          </a:p>
        </p:txBody>
      </p:sp>
    </p:spTree>
    <p:extLst>
      <p:ext uri="{BB962C8B-B14F-4D97-AF65-F5344CB8AC3E}">
        <p14:creationId xmlns:p14="http://schemas.microsoft.com/office/powerpoint/2010/main" val="1851376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 Do, Study, Act (PDSA) cycles | Quality Improvement">
            <a:extLst>
              <a:ext uri="{FF2B5EF4-FFF2-40B4-BE49-F238E27FC236}">
                <a16:creationId xmlns:a16="http://schemas.microsoft.com/office/drawing/2014/main" id="{06B89B65-43AD-12EA-6BC3-234CDD87FF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0340" y="1155561"/>
            <a:ext cx="5019262" cy="501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909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 Do, Study, Act (PDSA) cycles | Quality Improvement">
            <a:extLst>
              <a:ext uri="{FF2B5EF4-FFF2-40B4-BE49-F238E27FC236}">
                <a16:creationId xmlns:a16="http://schemas.microsoft.com/office/drawing/2014/main" id="{06B89B65-43AD-12EA-6BC3-234CDD87FF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0340" y="1155561"/>
            <a:ext cx="5019262" cy="501926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6B9B04B-BE21-2081-AC6E-017584515454}"/>
              </a:ext>
            </a:extLst>
          </p:cNvPr>
          <p:cNvSpPr txBox="1">
            <a:spLocks/>
          </p:cNvSpPr>
          <p:nvPr/>
        </p:nvSpPr>
        <p:spPr>
          <a:xfrm>
            <a:off x="8156716" y="114300"/>
            <a:ext cx="4890051" cy="331469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GB" sz="2400" b="1" dirty="0">
                <a:solidFill>
                  <a:srgbClr val="4B3399"/>
                </a:solidFill>
                <a:latin typeface="Calibri (Body)"/>
              </a:rPr>
              <a:t>Informatics team</a:t>
            </a:r>
          </a:p>
          <a:p>
            <a:pPr marL="0" indent="0">
              <a:lnSpc>
                <a:spcPct val="100000"/>
              </a:lnSpc>
              <a:buNone/>
            </a:pPr>
            <a:r>
              <a:rPr lang="en-GB" sz="2400" b="1" dirty="0">
                <a:solidFill>
                  <a:srgbClr val="4B3399"/>
                </a:solidFill>
                <a:latin typeface="Calibri (Body)"/>
              </a:rPr>
              <a:t>Information governance team</a:t>
            </a:r>
          </a:p>
          <a:p>
            <a:pPr marL="0" indent="0">
              <a:lnSpc>
                <a:spcPct val="100000"/>
              </a:lnSpc>
              <a:buNone/>
            </a:pPr>
            <a:r>
              <a:rPr lang="en-GB" sz="2400" b="1" dirty="0">
                <a:solidFill>
                  <a:srgbClr val="4B3399"/>
                </a:solidFill>
              </a:rPr>
              <a:t>Clinicians</a:t>
            </a:r>
          </a:p>
          <a:p>
            <a:pPr marL="0" indent="0">
              <a:lnSpc>
                <a:spcPct val="100000"/>
              </a:lnSpc>
              <a:buNone/>
            </a:pPr>
            <a:r>
              <a:rPr lang="en-GB" sz="2400" b="1" dirty="0">
                <a:solidFill>
                  <a:srgbClr val="4B3399"/>
                </a:solidFill>
              </a:rPr>
              <a:t>Pharmacists</a:t>
            </a:r>
          </a:p>
          <a:p>
            <a:pPr marL="0" indent="0">
              <a:lnSpc>
                <a:spcPct val="100000"/>
              </a:lnSpc>
              <a:buNone/>
            </a:pPr>
            <a:r>
              <a:rPr lang="en-GB" sz="2400" b="1" dirty="0">
                <a:solidFill>
                  <a:srgbClr val="4B3399"/>
                </a:solidFill>
              </a:rPr>
              <a:t>Previous experience</a:t>
            </a:r>
          </a:p>
          <a:p>
            <a:pPr marL="0" indent="0">
              <a:lnSpc>
                <a:spcPct val="100000"/>
              </a:lnSpc>
              <a:buNone/>
            </a:pPr>
            <a:r>
              <a:rPr lang="en-GB" sz="2400" b="1" dirty="0">
                <a:solidFill>
                  <a:srgbClr val="4B3399"/>
                </a:solidFill>
              </a:rPr>
              <a:t>Identify existing packages</a:t>
            </a:r>
          </a:p>
        </p:txBody>
      </p:sp>
    </p:spTree>
    <p:extLst>
      <p:ext uri="{BB962C8B-B14F-4D97-AF65-F5344CB8AC3E}">
        <p14:creationId xmlns:p14="http://schemas.microsoft.com/office/powerpoint/2010/main" val="194357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 Do, Study, Act (PDSA) cycles | Quality Improvement">
            <a:extLst>
              <a:ext uri="{FF2B5EF4-FFF2-40B4-BE49-F238E27FC236}">
                <a16:creationId xmlns:a16="http://schemas.microsoft.com/office/drawing/2014/main" id="{06B89B65-43AD-12EA-6BC3-234CDD87FF2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0340" y="1155561"/>
            <a:ext cx="5019262" cy="501926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AD679731-7902-7F42-0907-68D13F350115}"/>
              </a:ext>
            </a:extLst>
          </p:cNvPr>
          <p:cNvSpPr txBox="1">
            <a:spLocks/>
          </p:cNvSpPr>
          <p:nvPr/>
        </p:nvSpPr>
        <p:spPr>
          <a:xfrm>
            <a:off x="8156716" y="4013200"/>
            <a:ext cx="3832084" cy="24796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GB" sz="2400" b="1" dirty="0">
                <a:solidFill>
                  <a:srgbClr val="85CA3A"/>
                </a:solidFill>
                <a:latin typeface="Calibri (Body)"/>
              </a:rPr>
              <a:t>Static data export</a:t>
            </a:r>
          </a:p>
          <a:p>
            <a:pPr marL="0" indent="0">
              <a:lnSpc>
                <a:spcPct val="100000"/>
              </a:lnSpc>
              <a:buNone/>
            </a:pPr>
            <a:r>
              <a:rPr lang="en-GB" sz="2400" b="1" dirty="0">
                <a:solidFill>
                  <a:srgbClr val="85CA3A"/>
                </a:solidFill>
                <a:latin typeface="Calibri (Body)"/>
              </a:rPr>
              <a:t>Establish data cleaning pipeline</a:t>
            </a:r>
          </a:p>
          <a:p>
            <a:pPr marL="0" indent="0">
              <a:lnSpc>
                <a:spcPct val="100000"/>
              </a:lnSpc>
              <a:buNone/>
            </a:pPr>
            <a:r>
              <a:rPr lang="en-GB" sz="2400" b="1" dirty="0">
                <a:solidFill>
                  <a:srgbClr val="85CA3A"/>
                </a:solidFill>
                <a:latin typeface="Calibri (Body)"/>
              </a:rPr>
              <a:t>Built prototype dashboard</a:t>
            </a:r>
          </a:p>
          <a:p>
            <a:pPr marL="0" indent="0">
              <a:lnSpc>
                <a:spcPct val="100000"/>
              </a:lnSpc>
              <a:buNone/>
            </a:pPr>
            <a:r>
              <a:rPr lang="en-GB" sz="2400" b="1" dirty="0">
                <a:solidFill>
                  <a:srgbClr val="85CA3A"/>
                </a:solidFill>
                <a:latin typeface="Calibri (Body)"/>
              </a:rPr>
              <a:t>R and R-shiny</a:t>
            </a:r>
            <a:endParaRPr lang="en-GB" sz="2400" b="1" dirty="0">
              <a:solidFill>
                <a:srgbClr val="85CA3A"/>
              </a:solidFill>
            </a:endParaRPr>
          </a:p>
        </p:txBody>
      </p:sp>
      <p:sp>
        <p:nvSpPr>
          <p:cNvPr id="2" name="Content Placeholder 2">
            <a:extLst>
              <a:ext uri="{FF2B5EF4-FFF2-40B4-BE49-F238E27FC236}">
                <a16:creationId xmlns:a16="http://schemas.microsoft.com/office/drawing/2014/main" id="{C4F702AE-A8C3-6EEA-4A0E-B4581CCD656B}"/>
              </a:ext>
            </a:extLst>
          </p:cNvPr>
          <p:cNvSpPr txBox="1">
            <a:spLocks/>
          </p:cNvSpPr>
          <p:nvPr/>
        </p:nvSpPr>
        <p:spPr>
          <a:xfrm>
            <a:off x="8156716" y="114300"/>
            <a:ext cx="4890051" cy="331469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GB" sz="2400" b="1" dirty="0">
                <a:solidFill>
                  <a:srgbClr val="4B3399"/>
                </a:solidFill>
                <a:latin typeface="Calibri (Body)"/>
              </a:rPr>
              <a:t>Informatics team</a:t>
            </a:r>
          </a:p>
          <a:p>
            <a:pPr marL="0" indent="0">
              <a:lnSpc>
                <a:spcPct val="100000"/>
              </a:lnSpc>
              <a:buNone/>
            </a:pPr>
            <a:r>
              <a:rPr lang="en-GB" sz="2400" b="1" dirty="0">
                <a:solidFill>
                  <a:srgbClr val="4B3399"/>
                </a:solidFill>
                <a:latin typeface="Calibri (Body)"/>
              </a:rPr>
              <a:t>Information governance team</a:t>
            </a:r>
          </a:p>
          <a:p>
            <a:pPr marL="0" indent="0">
              <a:lnSpc>
                <a:spcPct val="100000"/>
              </a:lnSpc>
              <a:buNone/>
            </a:pPr>
            <a:r>
              <a:rPr lang="en-GB" sz="2400" b="1" dirty="0">
                <a:solidFill>
                  <a:srgbClr val="4B3399"/>
                </a:solidFill>
              </a:rPr>
              <a:t>Clinicians</a:t>
            </a:r>
          </a:p>
          <a:p>
            <a:pPr marL="0" indent="0">
              <a:lnSpc>
                <a:spcPct val="100000"/>
              </a:lnSpc>
              <a:buNone/>
            </a:pPr>
            <a:r>
              <a:rPr lang="en-GB" sz="2400" b="1" dirty="0">
                <a:solidFill>
                  <a:srgbClr val="4B3399"/>
                </a:solidFill>
              </a:rPr>
              <a:t>Pharmacists</a:t>
            </a:r>
          </a:p>
          <a:p>
            <a:pPr marL="0" indent="0">
              <a:lnSpc>
                <a:spcPct val="100000"/>
              </a:lnSpc>
              <a:buNone/>
            </a:pPr>
            <a:r>
              <a:rPr lang="en-GB" sz="2400" b="1" dirty="0">
                <a:solidFill>
                  <a:srgbClr val="4B3399"/>
                </a:solidFill>
              </a:rPr>
              <a:t>Previous experience</a:t>
            </a:r>
          </a:p>
          <a:p>
            <a:pPr marL="0" indent="0">
              <a:lnSpc>
                <a:spcPct val="100000"/>
              </a:lnSpc>
              <a:buNone/>
            </a:pPr>
            <a:r>
              <a:rPr lang="en-GB" sz="2400" b="1" dirty="0">
                <a:solidFill>
                  <a:srgbClr val="4B3399"/>
                </a:solidFill>
              </a:rPr>
              <a:t>Identify existing packages</a:t>
            </a:r>
          </a:p>
        </p:txBody>
      </p:sp>
    </p:spTree>
    <p:extLst>
      <p:ext uri="{BB962C8B-B14F-4D97-AF65-F5344CB8AC3E}">
        <p14:creationId xmlns:p14="http://schemas.microsoft.com/office/powerpoint/2010/main" val="702119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42B9DF6-13E2-3578-D795-CC8D1452A782}"/>
              </a:ext>
            </a:extLst>
          </p:cNvPr>
          <p:cNvGrpSpPr/>
          <p:nvPr/>
        </p:nvGrpSpPr>
        <p:grpSpPr>
          <a:xfrm>
            <a:off x="101291" y="117384"/>
            <a:ext cx="11747809" cy="6419767"/>
            <a:chOff x="101291" y="117384"/>
            <a:chExt cx="11747809" cy="6419767"/>
          </a:xfrm>
        </p:grpSpPr>
        <p:pic>
          <p:nvPicPr>
            <p:cNvPr id="7" name="Picture 6">
              <a:extLst>
                <a:ext uri="{FF2B5EF4-FFF2-40B4-BE49-F238E27FC236}">
                  <a16:creationId xmlns:a16="http://schemas.microsoft.com/office/drawing/2014/main" id="{B1AEB254-CCDC-6916-CFD8-3FCE9B04B53E}"/>
                </a:ext>
              </a:extLst>
            </p:cNvPr>
            <p:cNvPicPr>
              <a:picLocks noChangeAspect="1"/>
            </p:cNvPicPr>
            <p:nvPr/>
          </p:nvPicPr>
          <p:blipFill rotWithShape="1">
            <a:blip r:embed="rId2"/>
            <a:srcRect l="-1" r="2016"/>
            <a:stretch/>
          </p:blipFill>
          <p:spPr>
            <a:xfrm>
              <a:off x="101291" y="117384"/>
              <a:ext cx="11747809" cy="3524431"/>
            </a:xfrm>
            <a:prstGeom prst="rect">
              <a:avLst/>
            </a:prstGeom>
          </p:spPr>
        </p:pic>
        <p:pic>
          <p:nvPicPr>
            <p:cNvPr id="9" name="Picture 8">
              <a:extLst>
                <a:ext uri="{FF2B5EF4-FFF2-40B4-BE49-F238E27FC236}">
                  <a16:creationId xmlns:a16="http://schemas.microsoft.com/office/drawing/2014/main" id="{ED85EC9F-F963-BE90-9183-1A8086C2AC63}"/>
                </a:ext>
              </a:extLst>
            </p:cNvPr>
            <p:cNvPicPr>
              <a:picLocks noChangeAspect="1"/>
            </p:cNvPicPr>
            <p:nvPr/>
          </p:nvPicPr>
          <p:blipFill rotWithShape="1">
            <a:blip r:embed="rId3"/>
            <a:srcRect r="2015"/>
            <a:stretch/>
          </p:blipFill>
          <p:spPr>
            <a:xfrm>
              <a:off x="101291" y="3641814"/>
              <a:ext cx="11747809" cy="2895337"/>
            </a:xfrm>
            <a:prstGeom prst="rect">
              <a:avLst/>
            </a:prstGeom>
          </p:spPr>
        </p:pic>
      </p:grpSp>
      <p:sp>
        <p:nvSpPr>
          <p:cNvPr id="10" name="Rectangle: Rounded Corners 9">
            <a:extLst>
              <a:ext uri="{FF2B5EF4-FFF2-40B4-BE49-F238E27FC236}">
                <a16:creationId xmlns:a16="http://schemas.microsoft.com/office/drawing/2014/main" id="{B1680692-79C3-953C-C724-7656EDCD59BB}"/>
              </a:ext>
            </a:extLst>
          </p:cNvPr>
          <p:cNvSpPr/>
          <p:nvPr/>
        </p:nvSpPr>
        <p:spPr>
          <a:xfrm>
            <a:off x="10049520" y="5089482"/>
            <a:ext cx="1831763" cy="1116896"/>
          </a:xfrm>
          <a:prstGeom prst="roundRect">
            <a:avLst>
              <a:gd name="adj" fmla="val 2412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rtlCol="0" anchor="ctr" anchorCtr="1"/>
          <a:lstStyle/>
          <a:p>
            <a:pPr algn="ctr"/>
            <a:r>
              <a:rPr lang="en-GB" sz="1600" b="1" dirty="0">
                <a:solidFill>
                  <a:schemeClr val="bg1"/>
                </a:solidFill>
                <a:latin typeface="Yu Gothic" panose="020B0400000000000000" pitchFamily="34" charset="-128"/>
                <a:ea typeface="Yu Gothic" panose="020B0400000000000000" pitchFamily="34" charset="-128"/>
              </a:rPr>
              <a:t>Downloadable interactive graphics</a:t>
            </a:r>
          </a:p>
          <a:p>
            <a:pPr algn="ctr"/>
            <a:endParaRPr lang="en-GB" sz="1600" dirty="0"/>
          </a:p>
        </p:txBody>
      </p:sp>
      <p:sp>
        <p:nvSpPr>
          <p:cNvPr id="11" name="Rectangle: Rounded Corners 10">
            <a:extLst>
              <a:ext uri="{FF2B5EF4-FFF2-40B4-BE49-F238E27FC236}">
                <a16:creationId xmlns:a16="http://schemas.microsoft.com/office/drawing/2014/main" id="{3C2C4693-C26A-B58B-FC4C-0EA1DBDB619C}"/>
              </a:ext>
            </a:extLst>
          </p:cNvPr>
          <p:cNvSpPr/>
          <p:nvPr/>
        </p:nvSpPr>
        <p:spPr>
          <a:xfrm>
            <a:off x="10197455" y="761993"/>
            <a:ext cx="1430943" cy="831005"/>
          </a:xfrm>
          <a:prstGeom prst="roundRect">
            <a:avLst>
              <a:gd name="adj" fmla="val 2412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rtlCol="0" anchor="ctr" anchorCtr="1"/>
          <a:lstStyle/>
          <a:p>
            <a:pPr algn="ctr"/>
            <a:r>
              <a:rPr lang="en-GB" sz="1600" b="1" dirty="0">
                <a:solidFill>
                  <a:schemeClr val="bg1"/>
                </a:solidFill>
                <a:latin typeface="Yu Gothic" panose="020B0400000000000000" pitchFamily="34" charset="-128"/>
                <a:ea typeface="Yu Gothic" panose="020B0400000000000000" pitchFamily="34" charset="-128"/>
              </a:rPr>
              <a:t>Reactive inputs</a:t>
            </a:r>
          </a:p>
          <a:p>
            <a:pPr algn="ctr"/>
            <a:endParaRPr lang="en-GB" sz="1600" dirty="0"/>
          </a:p>
        </p:txBody>
      </p:sp>
      <p:sp>
        <p:nvSpPr>
          <p:cNvPr id="12" name="Rectangle: Rounded Corners 11">
            <a:extLst>
              <a:ext uri="{FF2B5EF4-FFF2-40B4-BE49-F238E27FC236}">
                <a16:creationId xmlns:a16="http://schemas.microsoft.com/office/drawing/2014/main" id="{310C20A9-DFB1-4304-181F-4F39252310AA}"/>
              </a:ext>
            </a:extLst>
          </p:cNvPr>
          <p:cNvSpPr/>
          <p:nvPr/>
        </p:nvSpPr>
        <p:spPr>
          <a:xfrm>
            <a:off x="283220" y="2111015"/>
            <a:ext cx="1723380" cy="835386"/>
          </a:xfrm>
          <a:prstGeom prst="roundRect">
            <a:avLst>
              <a:gd name="adj" fmla="val 2412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0" rtlCol="0" anchor="ctr" anchorCtr="1"/>
          <a:lstStyle/>
          <a:p>
            <a:pPr algn="ctr"/>
            <a:r>
              <a:rPr lang="en-GB" sz="1600" b="1" dirty="0">
                <a:solidFill>
                  <a:schemeClr val="bg1"/>
                </a:solidFill>
                <a:latin typeface="Yu Gothic" panose="020B0400000000000000" pitchFamily="34" charset="-128"/>
                <a:ea typeface="Yu Gothic" panose="020B0400000000000000" pitchFamily="34" charset="-128"/>
              </a:rPr>
              <a:t>Multiple functionalities</a:t>
            </a:r>
          </a:p>
          <a:p>
            <a:pPr algn="ctr"/>
            <a:endParaRPr lang="en-GB" sz="1600" dirty="0"/>
          </a:p>
        </p:txBody>
      </p:sp>
    </p:spTree>
    <p:extLst>
      <p:ext uri="{BB962C8B-B14F-4D97-AF65-F5344CB8AC3E}">
        <p14:creationId xmlns:p14="http://schemas.microsoft.com/office/powerpoint/2010/main" val="1762238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839</TotalTime>
  <Words>856</Words>
  <Application>Microsoft Office PowerPoint</Application>
  <PresentationFormat>Widescreen</PresentationFormat>
  <Paragraphs>162</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Yu Gothic</vt:lpstr>
      <vt:lpstr>Arial</vt:lpstr>
      <vt:lpstr>Calibri</vt:lpstr>
      <vt:lpstr>Calibri (Body)</vt:lpstr>
      <vt:lpstr>Calibri Light</vt:lpstr>
      <vt:lpstr>Wingdings</vt:lpstr>
      <vt:lpstr>Office Theme</vt:lpstr>
      <vt:lpstr>Modernising Paediatric antimicrobial medicines surveillance: A data science approach </vt:lpstr>
      <vt:lpstr>The problem</vt:lpstr>
      <vt:lpstr>Issues with paediatric data</vt:lpstr>
      <vt:lpstr>Our work in Oxford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Impact so far</vt:lpstr>
      <vt:lpstr>Impact so far</vt:lpstr>
      <vt:lpstr>Challenges</vt:lpstr>
      <vt:lpstr>Future aims</vt:lpstr>
      <vt:lpstr>Take home messages</vt:lpstr>
      <vt:lpstr>PowerPoint Presentation</vt:lpstr>
      <vt:lpstr>Acknowledgements</vt:lpstr>
    </vt:vector>
  </TitlesOfParts>
  <Company>Imperial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based RNA-seq analysis</dc:title>
  <dc:creator>Sam Channon-Wells</dc:creator>
  <cp:lastModifiedBy>Samuel Channon</cp:lastModifiedBy>
  <cp:revision>32</cp:revision>
  <cp:lastPrinted>2019-05-11T20:30:40Z</cp:lastPrinted>
  <dcterms:created xsi:type="dcterms:W3CDTF">2018-07-03T11:19:34Z</dcterms:created>
  <dcterms:modified xsi:type="dcterms:W3CDTF">2022-11-08T00:31:05Z</dcterms:modified>
</cp:coreProperties>
</file>