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9"/>
  </p:notesMasterIdLst>
  <p:handoutMasterIdLst>
    <p:handoutMasterId r:id="rId30"/>
  </p:handoutMasterIdLst>
  <p:sldIdLst>
    <p:sldId id="319" r:id="rId5"/>
    <p:sldId id="320" r:id="rId6"/>
    <p:sldId id="347" r:id="rId7"/>
    <p:sldId id="338" r:id="rId8"/>
    <p:sldId id="259" r:id="rId9"/>
    <p:sldId id="346" r:id="rId10"/>
    <p:sldId id="273" r:id="rId11"/>
    <p:sldId id="270" r:id="rId12"/>
    <p:sldId id="274" r:id="rId13"/>
    <p:sldId id="269" r:id="rId14"/>
    <p:sldId id="264" r:id="rId15"/>
    <p:sldId id="340" r:id="rId16"/>
    <p:sldId id="272" r:id="rId17"/>
    <p:sldId id="278" r:id="rId18"/>
    <p:sldId id="309" r:id="rId19"/>
    <p:sldId id="314" r:id="rId20"/>
    <p:sldId id="316" r:id="rId21"/>
    <p:sldId id="315" r:id="rId22"/>
    <p:sldId id="288" r:id="rId23"/>
    <p:sldId id="1027" r:id="rId24"/>
    <p:sldId id="344" r:id="rId25"/>
    <p:sldId id="335" r:id="rId26"/>
    <p:sldId id="1028" r:id="rId27"/>
    <p:sldId id="30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35D4383-E545-2E0E-27BF-E1D3DD4BCB23}" name="Yihan Xu" initials="YX" userId="S::Yihan.Xu@mlcsu.nhs.uk::884598c5-4f03-436f-adac-8c49a712b37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isa Cummins" initials="" lastIdx="11" clrIdx="0"/>
  <p:cmAuthor id="2" name="Lisa Cummins (MLCSU)" initials="LC(" lastIdx="19" clrIdx="1">
    <p:extLst>
      <p:ext uri="{19B8F6BF-5375-455C-9EA6-DF929625EA0E}">
        <p15:presenceInfo xmlns:p15="http://schemas.microsoft.com/office/powerpoint/2012/main" userId="Lisa Cummins (MLCSU)" providerId="None"/>
      </p:ext>
    </p:extLst>
  </p:cmAuthor>
  <p:cmAuthor id="3" name="Yihan Xu" initials="YX" lastIdx="4" clrIdx="2">
    <p:extLst>
      <p:ext uri="{19B8F6BF-5375-455C-9EA6-DF929625EA0E}">
        <p15:presenceInfo xmlns:p15="http://schemas.microsoft.com/office/powerpoint/2012/main" userId="S::Yihan.Xu@mlcsu.nhs.uk::884598c5-4f03-436f-adac-8c49a712b374" providerId="AD"/>
      </p:ext>
    </p:extLst>
  </p:cmAuthor>
  <p:cmAuthor id="4" name="Santosh Kumar (MLCSU)" initials="S(" lastIdx="2" clrIdx="3">
    <p:extLst>
      <p:ext uri="{19B8F6BF-5375-455C-9EA6-DF929625EA0E}">
        <p15:presenceInfo xmlns:p15="http://schemas.microsoft.com/office/powerpoint/2012/main" userId="S::santosh.kumar@mlcsu.nhs.uk::dd9ce495-3877-41bd-9aa7-7e5a8baf3fec" providerId="AD"/>
      </p:ext>
    </p:extLst>
  </p:cmAuthor>
  <p:cmAuthor id="5" name="Sophie Hodges (MLCSU)" initials="SH(" lastIdx="8" clrIdx="4">
    <p:extLst>
      <p:ext uri="{19B8F6BF-5375-455C-9EA6-DF929625EA0E}">
        <p15:presenceInfo xmlns:p15="http://schemas.microsoft.com/office/powerpoint/2012/main" userId="S::Sophie.Hodges@mlcsu.nhs.uk::a982c0e7-77be-46b4-b72b-d1bcdee2096b" providerId="AD"/>
      </p:ext>
    </p:extLst>
  </p:cmAuthor>
  <p:cmAuthor id="6" name="yihan xu" initials="" lastIdx="1" clrIdx="5"/>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28CE04-5ACB-4E88-87F5-AF45D1B219E5}" v="459" dt="2022-11-03T23:47:46.340"/>
  </p1510:revLst>
</p1510:revInfo>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08" y="60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osh Kumar (MLCSU)" userId="S::santosh.kumar@mlcsu.nhs.uk::dd9ce495-3877-41bd-9aa7-7e5a8baf3fec" providerId="AD" clId="Web-{7B28CE04-5ACB-4E88-87F5-AF45D1B219E5}"/>
    <pc:docChg chg="delSld modSld">
      <pc:chgData name="Santosh Kumar (MLCSU)" userId="S::santosh.kumar@mlcsu.nhs.uk::dd9ce495-3877-41bd-9aa7-7e5a8baf3fec" providerId="AD" clId="Web-{7B28CE04-5ACB-4E88-87F5-AF45D1B219E5}" dt="2022-11-03T23:47:46.340" v="394"/>
      <pc:docMkLst>
        <pc:docMk/>
      </pc:docMkLst>
      <pc:sldChg chg="modSp">
        <pc:chgData name="Santosh Kumar (MLCSU)" userId="S::santosh.kumar@mlcsu.nhs.uk::dd9ce495-3877-41bd-9aa7-7e5a8baf3fec" providerId="AD" clId="Web-{7B28CE04-5ACB-4E88-87F5-AF45D1B219E5}" dt="2022-11-03T23:26:39.775" v="165" actId="20577"/>
        <pc:sldMkLst>
          <pc:docMk/>
          <pc:sldMk cId="0" sldId="264"/>
        </pc:sldMkLst>
        <pc:spChg chg="mod">
          <ac:chgData name="Santosh Kumar (MLCSU)" userId="S::santosh.kumar@mlcsu.nhs.uk::dd9ce495-3877-41bd-9aa7-7e5a8baf3fec" providerId="AD" clId="Web-{7B28CE04-5ACB-4E88-87F5-AF45D1B219E5}" dt="2022-11-03T23:26:39.775" v="165" actId="20577"/>
          <ac:spMkLst>
            <pc:docMk/>
            <pc:sldMk cId="0" sldId="264"/>
            <ac:spMk id="262" creationId="{00000000-0000-0000-0000-000000000000}"/>
          </ac:spMkLst>
        </pc:spChg>
      </pc:sldChg>
      <pc:sldChg chg="modSp">
        <pc:chgData name="Santosh Kumar (MLCSU)" userId="S::santosh.kumar@mlcsu.nhs.uk::dd9ce495-3877-41bd-9aa7-7e5a8baf3fec" providerId="AD" clId="Web-{7B28CE04-5ACB-4E88-87F5-AF45D1B219E5}" dt="2022-11-03T23:12:11.564" v="72" actId="20577"/>
        <pc:sldMkLst>
          <pc:docMk/>
          <pc:sldMk cId="0" sldId="270"/>
        </pc:sldMkLst>
        <pc:spChg chg="mod">
          <ac:chgData name="Santosh Kumar (MLCSU)" userId="S::santosh.kumar@mlcsu.nhs.uk::dd9ce495-3877-41bd-9aa7-7e5a8baf3fec" providerId="AD" clId="Web-{7B28CE04-5ACB-4E88-87F5-AF45D1B219E5}" dt="2022-11-03T23:12:11.564" v="72" actId="20577"/>
          <ac:spMkLst>
            <pc:docMk/>
            <pc:sldMk cId="0" sldId="270"/>
            <ac:spMk id="256" creationId="{00000000-0000-0000-0000-000000000000}"/>
          </ac:spMkLst>
        </pc:spChg>
      </pc:sldChg>
      <pc:sldChg chg="del">
        <pc:chgData name="Santosh Kumar (MLCSU)" userId="S::santosh.kumar@mlcsu.nhs.uk::dd9ce495-3877-41bd-9aa7-7e5a8baf3fec" providerId="AD" clId="Web-{7B28CE04-5ACB-4E88-87F5-AF45D1B219E5}" dt="2022-11-03T23:47:46.340" v="394"/>
        <pc:sldMkLst>
          <pc:docMk/>
          <pc:sldMk cId="0" sldId="271"/>
        </pc:sldMkLst>
      </pc:sldChg>
      <pc:sldChg chg="addSp modSp">
        <pc:chgData name="Santosh Kumar (MLCSU)" userId="S::santosh.kumar@mlcsu.nhs.uk::dd9ce495-3877-41bd-9aa7-7e5a8baf3fec" providerId="AD" clId="Web-{7B28CE04-5ACB-4E88-87F5-AF45D1B219E5}" dt="2022-11-03T23:11:26.376" v="70" actId="14100"/>
        <pc:sldMkLst>
          <pc:docMk/>
          <pc:sldMk cId="0" sldId="274"/>
        </pc:sldMkLst>
        <pc:spChg chg="add mod">
          <ac:chgData name="Santosh Kumar (MLCSU)" userId="S::santosh.kumar@mlcsu.nhs.uk::dd9ce495-3877-41bd-9aa7-7e5a8baf3fec" providerId="AD" clId="Web-{7B28CE04-5ACB-4E88-87F5-AF45D1B219E5}" dt="2022-11-03T23:10:46.968" v="62" actId="1076"/>
          <ac:spMkLst>
            <pc:docMk/>
            <pc:sldMk cId="0" sldId="274"/>
            <ac:spMk id="3" creationId="{F6A4DCB5-9922-D65B-55E6-8950AB6E0F44}"/>
          </ac:spMkLst>
        </pc:spChg>
        <pc:spChg chg="mod">
          <ac:chgData name="Santosh Kumar (MLCSU)" userId="S::santosh.kumar@mlcsu.nhs.uk::dd9ce495-3877-41bd-9aa7-7e5a8baf3fec" providerId="AD" clId="Web-{7B28CE04-5ACB-4E88-87F5-AF45D1B219E5}" dt="2022-11-03T23:11:17.407" v="69" actId="20577"/>
          <ac:spMkLst>
            <pc:docMk/>
            <pc:sldMk cId="0" sldId="274"/>
            <ac:spMk id="305" creationId="{00000000-0000-0000-0000-000000000000}"/>
          </ac:spMkLst>
        </pc:spChg>
        <pc:spChg chg="mod">
          <ac:chgData name="Santosh Kumar (MLCSU)" userId="S::santosh.kumar@mlcsu.nhs.uk::dd9ce495-3877-41bd-9aa7-7e5a8baf3fec" providerId="AD" clId="Web-{7B28CE04-5ACB-4E88-87F5-AF45D1B219E5}" dt="2022-11-03T23:10:38.812" v="60" actId="1076"/>
          <ac:spMkLst>
            <pc:docMk/>
            <pc:sldMk cId="0" sldId="274"/>
            <ac:spMk id="307" creationId="{00000000-0000-0000-0000-000000000000}"/>
          </ac:spMkLst>
        </pc:spChg>
        <pc:spChg chg="mod">
          <ac:chgData name="Santosh Kumar (MLCSU)" userId="S::santosh.kumar@mlcsu.nhs.uk::dd9ce495-3877-41bd-9aa7-7e5a8baf3fec" providerId="AD" clId="Web-{7B28CE04-5ACB-4E88-87F5-AF45D1B219E5}" dt="2022-11-03T23:10:42.968" v="61" actId="1076"/>
          <ac:spMkLst>
            <pc:docMk/>
            <pc:sldMk cId="0" sldId="274"/>
            <ac:spMk id="308" creationId="{00000000-0000-0000-0000-000000000000}"/>
          </ac:spMkLst>
        </pc:spChg>
        <pc:spChg chg="mod">
          <ac:chgData name="Santosh Kumar (MLCSU)" userId="S::santosh.kumar@mlcsu.nhs.uk::dd9ce495-3877-41bd-9aa7-7e5a8baf3fec" providerId="AD" clId="Web-{7B28CE04-5ACB-4E88-87F5-AF45D1B219E5}" dt="2022-11-03T23:11:26.376" v="70" actId="14100"/>
          <ac:spMkLst>
            <pc:docMk/>
            <pc:sldMk cId="0" sldId="274"/>
            <ac:spMk id="309" creationId="{00000000-0000-0000-0000-000000000000}"/>
          </ac:spMkLst>
        </pc:spChg>
        <pc:spChg chg="mod">
          <ac:chgData name="Santosh Kumar (MLCSU)" userId="S::santosh.kumar@mlcsu.nhs.uk::dd9ce495-3877-41bd-9aa7-7e5a8baf3fec" providerId="AD" clId="Web-{7B28CE04-5ACB-4E88-87F5-AF45D1B219E5}" dt="2022-11-03T23:10:29.187" v="59" actId="20577"/>
          <ac:spMkLst>
            <pc:docMk/>
            <pc:sldMk cId="0" sldId="274"/>
            <ac:spMk id="320" creationId="{00000000-0000-0000-0000-000000000000}"/>
          </ac:spMkLst>
        </pc:spChg>
      </pc:sldChg>
      <pc:sldChg chg="modSp del">
        <pc:chgData name="Santosh Kumar (MLCSU)" userId="S::santosh.kumar@mlcsu.nhs.uk::dd9ce495-3877-41bd-9aa7-7e5a8baf3fec" providerId="AD" clId="Web-{7B28CE04-5ACB-4E88-87F5-AF45D1B219E5}" dt="2022-11-03T23:11:36.439" v="71"/>
        <pc:sldMkLst>
          <pc:docMk/>
          <pc:sldMk cId="0" sldId="276"/>
        </pc:sldMkLst>
        <pc:spChg chg="mod">
          <ac:chgData name="Santosh Kumar (MLCSU)" userId="S::santosh.kumar@mlcsu.nhs.uk::dd9ce495-3877-41bd-9aa7-7e5a8baf3fec" providerId="AD" clId="Web-{7B28CE04-5ACB-4E88-87F5-AF45D1B219E5}" dt="2022-11-03T23:06:09.086" v="17" actId="20577"/>
          <ac:spMkLst>
            <pc:docMk/>
            <pc:sldMk cId="0" sldId="276"/>
            <ac:spMk id="393" creationId="{00000000-0000-0000-0000-000000000000}"/>
          </ac:spMkLst>
        </pc:spChg>
      </pc:sldChg>
      <pc:sldChg chg="del">
        <pc:chgData name="Santosh Kumar (MLCSU)" userId="S::santosh.kumar@mlcsu.nhs.uk::dd9ce495-3877-41bd-9aa7-7e5a8baf3fec" providerId="AD" clId="Web-{7B28CE04-5ACB-4E88-87F5-AF45D1B219E5}" dt="2022-11-03T23:05:17.131" v="14"/>
        <pc:sldMkLst>
          <pc:docMk/>
          <pc:sldMk cId="3098848044" sldId="306"/>
        </pc:sldMkLst>
      </pc:sldChg>
      <pc:sldChg chg="del">
        <pc:chgData name="Santosh Kumar (MLCSU)" userId="S::santosh.kumar@mlcsu.nhs.uk::dd9ce495-3877-41bd-9aa7-7e5a8baf3fec" providerId="AD" clId="Web-{7B28CE04-5ACB-4E88-87F5-AF45D1B219E5}" dt="2022-11-03T23:26:58.635" v="166"/>
        <pc:sldMkLst>
          <pc:docMk/>
          <pc:sldMk cId="632524384" sldId="339"/>
        </pc:sldMkLst>
      </pc:sldChg>
      <pc:sldChg chg="addSp delSp modSp">
        <pc:chgData name="Santosh Kumar (MLCSU)" userId="S::santosh.kumar@mlcsu.nhs.uk::dd9ce495-3877-41bd-9aa7-7e5a8baf3fec" providerId="AD" clId="Web-{7B28CE04-5ACB-4E88-87F5-AF45D1B219E5}" dt="2022-11-03T23:47:39.262" v="393" actId="20577"/>
        <pc:sldMkLst>
          <pc:docMk/>
          <pc:sldMk cId="2004115011" sldId="340"/>
        </pc:sldMkLst>
        <pc:spChg chg="mod">
          <ac:chgData name="Santosh Kumar (MLCSU)" userId="S::santosh.kumar@mlcsu.nhs.uk::dd9ce495-3877-41bd-9aa7-7e5a8baf3fec" providerId="AD" clId="Web-{7B28CE04-5ACB-4E88-87F5-AF45D1B219E5}" dt="2022-11-03T23:31:24.298" v="219" actId="20577"/>
          <ac:spMkLst>
            <pc:docMk/>
            <pc:sldMk cId="2004115011" sldId="340"/>
            <ac:spMk id="2" creationId="{CEFC2E98-6011-CCBA-EB16-A03DD6E8E0F5}"/>
          </ac:spMkLst>
        </pc:spChg>
        <pc:spChg chg="mod">
          <ac:chgData name="Santosh Kumar (MLCSU)" userId="S::santosh.kumar@mlcsu.nhs.uk::dd9ce495-3877-41bd-9aa7-7e5a8baf3fec" providerId="AD" clId="Web-{7B28CE04-5ACB-4E88-87F5-AF45D1B219E5}" dt="2022-11-03T23:41:26.174" v="314" actId="20577"/>
          <ac:spMkLst>
            <pc:docMk/>
            <pc:sldMk cId="2004115011" sldId="340"/>
            <ac:spMk id="5" creationId="{06DFADA8-9FF0-C294-1F73-61266369DBBE}"/>
          </ac:spMkLst>
        </pc:spChg>
        <pc:spChg chg="add del mod">
          <ac:chgData name="Santosh Kumar (MLCSU)" userId="S::santosh.kumar@mlcsu.nhs.uk::dd9ce495-3877-41bd-9aa7-7e5a8baf3fec" providerId="AD" clId="Web-{7B28CE04-5ACB-4E88-87F5-AF45D1B219E5}" dt="2022-11-03T23:30:54.329" v="192"/>
          <ac:spMkLst>
            <pc:docMk/>
            <pc:sldMk cId="2004115011" sldId="340"/>
            <ac:spMk id="7" creationId="{A1CBFE78-0C5F-8301-036D-9C8892153D40}"/>
          </ac:spMkLst>
        </pc:spChg>
        <pc:spChg chg="add mod">
          <ac:chgData name="Santosh Kumar (MLCSU)" userId="S::santosh.kumar@mlcsu.nhs.uk::dd9ce495-3877-41bd-9aa7-7e5a8baf3fec" providerId="AD" clId="Web-{7B28CE04-5ACB-4E88-87F5-AF45D1B219E5}" dt="2022-11-03T23:46:37.666" v="385" actId="1076"/>
          <ac:spMkLst>
            <pc:docMk/>
            <pc:sldMk cId="2004115011" sldId="340"/>
            <ac:spMk id="9" creationId="{30EE68D4-2168-6B80-453E-271F97EFB7F1}"/>
          </ac:spMkLst>
        </pc:spChg>
        <pc:spChg chg="add mod">
          <ac:chgData name="Santosh Kumar (MLCSU)" userId="S::santosh.kumar@mlcsu.nhs.uk::dd9ce495-3877-41bd-9aa7-7e5a8baf3fec" providerId="AD" clId="Web-{7B28CE04-5ACB-4E88-87F5-AF45D1B219E5}" dt="2022-11-03T23:46:37.666" v="386" actId="1076"/>
          <ac:spMkLst>
            <pc:docMk/>
            <pc:sldMk cId="2004115011" sldId="340"/>
            <ac:spMk id="10" creationId="{982AC9E8-9450-5838-2A0F-2204D0DBE598}"/>
          </ac:spMkLst>
        </pc:spChg>
        <pc:spChg chg="add mod">
          <ac:chgData name="Santosh Kumar (MLCSU)" userId="S::santosh.kumar@mlcsu.nhs.uk::dd9ce495-3877-41bd-9aa7-7e5a8baf3fec" providerId="AD" clId="Web-{7B28CE04-5ACB-4E88-87F5-AF45D1B219E5}" dt="2022-11-03T23:46:42.792" v="387" actId="1076"/>
          <ac:spMkLst>
            <pc:docMk/>
            <pc:sldMk cId="2004115011" sldId="340"/>
            <ac:spMk id="11" creationId="{08677B3B-2CE4-961D-61B7-71E20BA0A69D}"/>
          </ac:spMkLst>
        </pc:spChg>
        <pc:spChg chg="add mod">
          <ac:chgData name="Santosh Kumar (MLCSU)" userId="S::santosh.kumar@mlcsu.nhs.uk::dd9ce495-3877-41bd-9aa7-7e5a8baf3fec" providerId="AD" clId="Web-{7B28CE04-5ACB-4E88-87F5-AF45D1B219E5}" dt="2022-11-03T23:46:26.604" v="382" actId="1076"/>
          <ac:spMkLst>
            <pc:docMk/>
            <pc:sldMk cId="2004115011" sldId="340"/>
            <ac:spMk id="13" creationId="{4E81CB4F-A4F2-F34B-E813-2398B7565DA9}"/>
          </ac:spMkLst>
        </pc:spChg>
        <pc:spChg chg="add mod">
          <ac:chgData name="Santosh Kumar (MLCSU)" userId="S::santosh.kumar@mlcsu.nhs.uk::dd9ce495-3877-41bd-9aa7-7e5a8baf3fec" providerId="AD" clId="Web-{7B28CE04-5ACB-4E88-87F5-AF45D1B219E5}" dt="2022-11-03T23:47:39.262" v="393" actId="20577"/>
          <ac:spMkLst>
            <pc:docMk/>
            <pc:sldMk cId="2004115011" sldId="340"/>
            <ac:spMk id="14" creationId="{0E5BBC60-F237-9E52-6873-484037C7AF81}"/>
          </ac:spMkLst>
        </pc:spChg>
        <pc:picChg chg="add del mod">
          <ac:chgData name="Santosh Kumar (MLCSU)" userId="S::santosh.kumar@mlcsu.nhs.uk::dd9ce495-3877-41bd-9aa7-7e5a8baf3fec" providerId="AD" clId="Web-{7B28CE04-5ACB-4E88-87F5-AF45D1B219E5}" dt="2022-11-03T23:31:01.829" v="203"/>
          <ac:picMkLst>
            <pc:docMk/>
            <pc:sldMk cId="2004115011" sldId="340"/>
            <ac:picMk id="6" creationId="{1895B47D-EAE3-8B3D-53DC-C88E9B384DBC}"/>
          </ac:picMkLst>
        </pc:picChg>
        <pc:picChg chg="add mod">
          <ac:chgData name="Santosh Kumar (MLCSU)" userId="S::santosh.kumar@mlcsu.nhs.uk::dd9ce495-3877-41bd-9aa7-7e5a8baf3fec" providerId="AD" clId="Web-{7B28CE04-5ACB-4E88-87F5-AF45D1B219E5}" dt="2022-11-03T23:46:37.666" v="384" actId="1076"/>
          <ac:picMkLst>
            <pc:docMk/>
            <pc:sldMk cId="2004115011" sldId="340"/>
            <ac:picMk id="8" creationId="{E7545421-5D75-B414-443F-569FFEB29620}"/>
          </ac:picMkLst>
        </pc:picChg>
        <pc:picChg chg="add mod">
          <ac:chgData name="Santosh Kumar (MLCSU)" userId="S::santosh.kumar@mlcsu.nhs.uk::dd9ce495-3877-41bd-9aa7-7e5a8baf3fec" providerId="AD" clId="Web-{7B28CE04-5ACB-4E88-87F5-AF45D1B219E5}" dt="2022-11-03T23:46:26.619" v="383" actId="1076"/>
          <ac:picMkLst>
            <pc:docMk/>
            <pc:sldMk cId="2004115011" sldId="340"/>
            <ac:picMk id="12" creationId="{EF0CAB33-F171-E10D-A2F3-7D594CECA668}"/>
          </ac:picMkLst>
        </pc:picChg>
      </pc:sldChg>
      <pc:sldChg chg="modSp">
        <pc:chgData name="Santosh Kumar (MLCSU)" userId="S::santosh.kumar@mlcsu.nhs.uk::dd9ce495-3877-41bd-9aa7-7e5a8baf3fec" providerId="AD" clId="Web-{7B28CE04-5ACB-4E88-87F5-AF45D1B219E5}" dt="2022-11-03T23:27:57.183" v="173" actId="20577"/>
        <pc:sldMkLst>
          <pc:docMk/>
          <pc:sldMk cId="1556509345" sldId="346"/>
        </pc:sldMkLst>
        <pc:spChg chg="mod">
          <ac:chgData name="Santosh Kumar (MLCSU)" userId="S::santosh.kumar@mlcsu.nhs.uk::dd9ce495-3877-41bd-9aa7-7e5a8baf3fec" providerId="AD" clId="Web-{7B28CE04-5ACB-4E88-87F5-AF45D1B219E5}" dt="2022-11-03T23:27:57.183" v="173" actId="20577"/>
          <ac:spMkLst>
            <pc:docMk/>
            <pc:sldMk cId="1556509345" sldId="346"/>
            <ac:spMk id="5" creationId="{834BCDF4-0C87-5FE9-AA46-689D27778A9A}"/>
          </ac:spMkLst>
        </pc:spChg>
      </pc:sldChg>
    </pc:docChg>
  </pc:docChgLst>
  <pc:docChgLst>
    <pc:chgData name="Yihan Xu" userId="884598c5-4f03-436f-adac-8c49a712b374" providerId="ADAL" clId="{4DF06DDD-0324-4931-9C6D-55CF7DD41BA3}"/>
    <pc:docChg chg="undo custSel addSld modSld sldOrd">
      <pc:chgData name="Yihan Xu" userId="884598c5-4f03-436f-adac-8c49a712b374" providerId="ADAL" clId="{4DF06DDD-0324-4931-9C6D-55CF7DD41BA3}" dt="2022-11-04T13:50:11.848" v="38" actId="20577"/>
      <pc:docMkLst>
        <pc:docMk/>
      </pc:docMkLst>
      <pc:sldChg chg="delCm modCm">
        <pc:chgData name="Yihan Xu" userId="884598c5-4f03-436f-adac-8c49a712b374" providerId="ADAL" clId="{4DF06DDD-0324-4931-9C6D-55CF7DD41BA3}" dt="2022-11-04T13:44:27.725" v="22"/>
        <pc:sldMkLst>
          <pc:docMk/>
          <pc:sldMk cId="0" sldId="278"/>
        </pc:sldMkLst>
      </pc:sldChg>
      <pc:sldChg chg="mod ord modShow">
        <pc:chgData name="Yihan Xu" userId="884598c5-4f03-436f-adac-8c49a712b374" providerId="ADAL" clId="{4DF06DDD-0324-4931-9C6D-55CF7DD41BA3}" dt="2022-11-04T13:50:01.264" v="27"/>
        <pc:sldMkLst>
          <pc:docMk/>
          <pc:sldMk cId="2737143360" sldId="308"/>
        </pc:sldMkLst>
      </pc:sldChg>
      <pc:sldChg chg="modSp mod">
        <pc:chgData name="Yihan Xu" userId="884598c5-4f03-436f-adac-8c49a712b374" providerId="ADAL" clId="{4DF06DDD-0324-4931-9C6D-55CF7DD41BA3}" dt="2022-11-04T13:44:04.646" v="20" actId="20577"/>
        <pc:sldMkLst>
          <pc:docMk/>
          <pc:sldMk cId="2511086307" sldId="320"/>
        </pc:sldMkLst>
        <pc:spChg chg="mod">
          <ac:chgData name="Yihan Xu" userId="884598c5-4f03-436f-adac-8c49a712b374" providerId="ADAL" clId="{4DF06DDD-0324-4931-9C6D-55CF7DD41BA3}" dt="2022-11-04T13:44:04.646" v="20" actId="20577"/>
          <ac:spMkLst>
            <pc:docMk/>
            <pc:sldMk cId="2511086307" sldId="320"/>
            <ac:spMk id="5" creationId="{88FB7D4E-D8BF-96C3-AAC6-9E4D2272DF7F}"/>
          </ac:spMkLst>
        </pc:spChg>
      </pc:sldChg>
      <pc:sldChg chg="delCm modCm">
        <pc:chgData name="Yihan Xu" userId="884598c5-4f03-436f-adac-8c49a712b374" providerId="ADAL" clId="{4DF06DDD-0324-4931-9C6D-55CF7DD41BA3}" dt="2022-11-04T13:44:33.228" v="24"/>
        <pc:sldMkLst>
          <pc:docMk/>
          <pc:sldMk cId="3488657634" sldId="347"/>
        </pc:sldMkLst>
      </pc:sldChg>
      <pc:sldChg chg="modSp new mod">
        <pc:chgData name="Yihan Xu" userId="884598c5-4f03-436f-adac-8c49a712b374" providerId="ADAL" clId="{4DF06DDD-0324-4931-9C6D-55CF7DD41BA3}" dt="2022-11-04T13:50:11.848" v="38" actId="20577"/>
        <pc:sldMkLst>
          <pc:docMk/>
          <pc:sldMk cId="1536245110" sldId="1028"/>
        </pc:sldMkLst>
        <pc:spChg chg="mod">
          <ac:chgData name="Yihan Xu" userId="884598c5-4f03-436f-adac-8c49a712b374" providerId="ADAL" clId="{4DF06DDD-0324-4931-9C6D-55CF7DD41BA3}" dt="2022-11-04T13:50:11.848" v="38" actId="20577"/>
          <ac:spMkLst>
            <pc:docMk/>
            <pc:sldMk cId="1536245110" sldId="1028"/>
            <ac:spMk id="3" creationId="{6DD29891-0093-F7E4-772E-954BBBF7939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2B2FE4-6C47-F933-617D-70C10AE938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11D1B5CC-8807-33F3-9C13-A6346A490A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88C07D-A719-4646-BFC4-C02D75EEE67F}" type="datetimeFigureOut">
              <a:rPr lang="en-GB" smtClean="0"/>
              <a:t>04/11/2022</a:t>
            </a:fld>
            <a:endParaRPr lang="en-GB"/>
          </a:p>
        </p:txBody>
      </p:sp>
      <p:sp>
        <p:nvSpPr>
          <p:cNvPr id="4" name="Footer Placeholder 3">
            <a:extLst>
              <a:ext uri="{FF2B5EF4-FFF2-40B4-BE49-F238E27FC236}">
                <a16:creationId xmlns:a16="http://schemas.microsoft.com/office/drawing/2014/main" id="{F52D84DB-930E-65CD-6C25-D58362CCB03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C495F5AC-AE61-CE73-0BDF-C1151F27C5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7B4E38-E6F2-4DAF-80C5-38E935767A3F}" type="slidenum">
              <a:rPr lang="en-GB" smtClean="0"/>
              <a:t>‹#›</a:t>
            </a:fld>
            <a:endParaRPr lang="en-GB"/>
          </a:p>
        </p:txBody>
      </p:sp>
    </p:spTree>
    <p:extLst>
      <p:ext uri="{BB962C8B-B14F-4D97-AF65-F5344CB8AC3E}">
        <p14:creationId xmlns:p14="http://schemas.microsoft.com/office/powerpoint/2010/main" val="8520946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44CDE-8DD0-AC43-9193-DA59DDB67B9D}"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55DAC-C524-184D-ADD2-1809F206D020}" type="slidenum">
              <a:rPr lang="en-US" smtClean="0"/>
              <a:t>‹#›</a:t>
            </a:fld>
            <a:endParaRPr lang="en-US"/>
          </a:p>
        </p:txBody>
      </p:sp>
    </p:spTree>
    <p:extLst>
      <p:ext uri="{BB962C8B-B14F-4D97-AF65-F5344CB8AC3E}">
        <p14:creationId xmlns:p14="http://schemas.microsoft.com/office/powerpoint/2010/main" val="1096927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36d107070c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36d107070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3e4a77676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3e4a77676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endParaRPr sz="2900">
              <a:solidFill>
                <a:srgbClr val="282828"/>
              </a:solidFill>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36f639520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36f639520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755DAC-C524-184D-ADD2-1809F206D020}" type="slidenum">
              <a:rPr lang="en-US" smtClean="0"/>
              <a:t>16</a:t>
            </a:fld>
            <a:endParaRPr lang="en-US"/>
          </a:p>
        </p:txBody>
      </p:sp>
    </p:spTree>
    <p:extLst>
      <p:ext uri="{BB962C8B-B14F-4D97-AF65-F5344CB8AC3E}">
        <p14:creationId xmlns:p14="http://schemas.microsoft.com/office/powerpoint/2010/main" val="789653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36f639520c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36f639520c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857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372de12058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372de12058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4700425-58AC-4E07-A6EA-2B9F4BF51DFA}" type="slidenum">
              <a:rPr lang="en-GB" smtClean="0"/>
              <a:t>20</a:t>
            </a:fld>
            <a:endParaRPr lang="en-GB"/>
          </a:p>
        </p:txBody>
      </p:sp>
    </p:spTree>
    <p:extLst>
      <p:ext uri="{BB962C8B-B14F-4D97-AF65-F5344CB8AC3E}">
        <p14:creationId xmlns:p14="http://schemas.microsoft.com/office/powerpoint/2010/main" val="297768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42a16d087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42a16d087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68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136f639520c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136f639520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3f94bff2f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3f94bff2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50000"/>
              </a:lnSpc>
              <a:spcBef>
                <a:spcPts val="1800"/>
              </a:spcBef>
              <a:spcAft>
                <a:spcPts val="600"/>
              </a:spcAft>
            </a:pPr>
            <a:r>
              <a:rPr lang="en-GB" sz="1800">
                <a:solidFill>
                  <a:srgbClr val="282828"/>
                </a:solidFill>
                <a:effectLst/>
                <a:latin typeface="Arial" panose="020B0604020202020204" pitchFamily="34" charset="0"/>
                <a:ea typeface="Arial" panose="020B0604020202020204" pitchFamily="34" charset="0"/>
              </a:rPr>
              <a:t>There is some initial empirical evidence supporting this theory, including the accelerating declining trends of disability since 1982, the postponement of onset of disability from 7 to 12 years, and overall reduction in health risks and medical care utilisation.  </a:t>
            </a:r>
            <a:r>
              <a:rPr lang="en-GB" sz="1800">
                <a:effectLst/>
                <a:latin typeface="Arial" panose="020B0604020202020204" pitchFamily="34" charset="0"/>
                <a:ea typeface="Arial" panose="020B0604020202020204" pitchFamily="34" charset="0"/>
              </a:rPr>
              <a:t>Fries, J. F. (2003). Measuring and monitoring success in compressing morbidity. </a:t>
            </a:r>
            <a:r>
              <a:rPr lang="en-GB" sz="1800" i="1">
                <a:effectLst/>
                <a:latin typeface="Arial" panose="020B0604020202020204" pitchFamily="34" charset="0"/>
                <a:ea typeface="Arial" panose="020B0604020202020204" pitchFamily="34" charset="0"/>
              </a:rPr>
              <a:t>Annals of Internal Medicine</a:t>
            </a:r>
            <a:r>
              <a:rPr lang="en-GB" sz="1800">
                <a:effectLst/>
                <a:latin typeface="Arial" panose="020B0604020202020204" pitchFamily="34" charset="0"/>
                <a:ea typeface="Arial" panose="020B0604020202020204" pitchFamily="34" charset="0"/>
              </a:rPr>
              <a:t>, </a:t>
            </a:r>
            <a:r>
              <a:rPr lang="en-GB" sz="1800" i="1">
                <a:effectLst/>
                <a:latin typeface="Arial" panose="020B0604020202020204" pitchFamily="34" charset="0"/>
                <a:ea typeface="Arial" panose="020B0604020202020204" pitchFamily="34" charset="0"/>
              </a:rPr>
              <a:t>139</a:t>
            </a:r>
            <a:r>
              <a:rPr lang="en-GB" sz="1800">
                <a:effectLst/>
                <a:latin typeface="Arial" panose="020B0604020202020204" pitchFamily="34" charset="0"/>
                <a:ea typeface="Arial" panose="020B0604020202020204" pitchFamily="34" charset="0"/>
              </a:rPr>
              <a:t>(5_Part_2), 455. </a:t>
            </a:r>
            <a:r>
              <a:rPr lang="en-GB" sz="1800" err="1">
                <a:effectLst/>
                <a:latin typeface="Arial" panose="020B0604020202020204" pitchFamily="34" charset="0"/>
                <a:ea typeface="Arial" panose="020B0604020202020204" pitchFamily="34" charset="0"/>
              </a:rPr>
              <a:t>doi</a:t>
            </a:r>
            <a:r>
              <a:rPr lang="en-GB" sz="1800">
                <a:effectLst/>
                <a:latin typeface="Arial" panose="020B0604020202020204" pitchFamily="34" charset="0"/>
                <a:ea typeface="Arial" panose="020B0604020202020204" pitchFamily="34" charset="0"/>
              </a:rPr>
              <a:t>: 10.7326/0003-4819-139-5_Part_2-200309021-00015</a:t>
            </a:r>
            <a:endParaRPr lang="en-GB" sz="1800">
              <a:effectLst/>
              <a:latin typeface="Calibri" panose="020F0502020204030204" pitchFamily="34" charset="0"/>
              <a:ea typeface="Calibri" panose="020F0502020204030204" pitchFamily="34" charset="0"/>
            </a:endParaRPr>
          </a:p>
          <a:p>
            <a:pPr marL="0" lvl="0" indent="0" algn="l" rtl="0">
              <a:spcBef>
                <a:spcPts val="0"/>
              </a:spcBef>
              <a:spcAft>
                <a:spcPts val="0"/>
              </a:spcAft>
              <a:buNone/>
            </a:pPr>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effectLst/>
                <a:latin typeface="Arial" panose="020B0604020202020204" pitchFamily="34" charset="0"/>
                <a:ea typeface="Arial" panose="020B0604020202020204" pitchFamily="34" charset="0"/>
              </a:rPr>
              <a:t>A recent systematic review found that relative compression of morbidity was evident due to smoking cessation — non- and never-smokers experience less unhealthy life years compared</a:t>
            </a:r>
            <a:r>
              <a:rPr lang="en-GB" sz="1200">
                <a:solidFill>
                  <a:srgbClr val="212121"/>
                </a:solidFill>
                <a:effectLst/>
                <a:highlight>
                  <a:srgbClr val="FFFFFF"/>
                </a:highlight>
                <a:latin typeface="Roboto" panose="02000000000000000000" pitchFamily="2" charset="0"/>
                <a:ea typeface="Roboto" panose="02000000000000000000" pitchFamily="2" charset="0"/>
                <a:cs typeface="Roboto" panose="02000000000000000000" pitchFamily="2" charset="0"/>
              </a:rPr>
              <a:t> to people who smoke. </a:t>
            </a:r>
            <a:r>
              <a:rPr lang="en-GB" sz="1200" err="1">
                <a:solidFill>
                  <a:srgbClr val="282828"/>
                </a:solidFill>
                <a:effectLst/>
                <a:latin typeface="Arial" panose="020B0604020202020204" pitchFamily="34" charset="0"/>
                <a:ea typeface="Arial" panose="020B0604020202020204" pitchFamily="34" charset="0"/>
              </a:rPr>
              <a:t>Dieteren</a:t>
            </a:r>
            <a:r>
              <a:rPr lang="en-GB" sz="1200">
                <a:solidFill>
                  <a:srgbClr val="282828"/>
                </a:solidFill>
                <a:effectLst/>
                <a:latin typeface="Arial" panose="020B0604020202020204" pitchFamily="34" charset="0"/>
                <a:ea typeface="Arial" panose="020B0604020202020204" pitchFamily="34" charset="0"/>
              </a:rPr>
              <a:t>, C. M., Faber, T., Van </a:t>
            </a:r>
            <a:r>
              <a:rPr lang="en-GB" sz="1200" err="1">
                <a:solidFill>
                  <a:srgbClr val="282828"/>
                </a:solidFill>
                <a:effectLst/>
                <a:latin typeface="Arial" panose="020B0604020202020204" pitchFamily="34" charset="0"/>
                <a:ea typeface="Arial" panose="020B0604020202020204" pitchFamily="34" charset="0"/>
              </a:rPr>
              <a:t>Exel</a:t>
            </a:r>
            <a:r>
              <a:rPr lang="en-GB" sz="1200">
                <a:solidFill>
                  <a:srgbClr val="282828"/>
                </a:solidFill>
                <a:effectLst/>
                <a:latin typeface="Arial" panose="020B0604020202020204" pitchFamily="34" charset="0"/>
                <a:ea typeface="Arial" panose="020B0604020202020204" pitchFamily="34" charset="0"/>
              </a:rPr>
              <a:t>, J., Brouwer, W. B. F., </a:t>
            </a:r>
            <a:r>
              <a:rPr lang="en-GB" sz="1200" err="1">
                <a:solidFill>
                  <a:srgbClr val="282828"/>
                </a:solidFill>
                <a:effectLst/>
                <a:latin typeface="Arial" panose="020B0604020202020204" pitchFamily="34" charset="0"/>
                <a:ea typeface="Arial" panose="020B0604020202020204" pitchFamily="34" charset="0"/>
              </a:rPr>
              <a:t>Mackenbach</a:t>
            </a:r>
            <a:r>
              <a:rPr lang="en-GB" sz="1200">
                <a:solidFill>
                  <a:srgbClr val="282828"/>
                </a:solidFill>
                <a:effectLst/>
                <a:latin typeface="Arial" panose="020B0604020202020204" pitchFamily="34" charset="0"/>
                <a:ea typeface="Arial" panose="020B0604020202020204" pitchFamily="34" charset="0"/>
              </a:rPr>
              <a:t>, J. P., &amp; </a:t>
            </a:r>
            <a:r>
              <a:rPr lang="en-GB" sz="1200" err="1">
                <a:solidFill>
                  <a:srgbClr val="282828"/>
                </a:solidFill>
                <a:effectLst/>
                <a:latin typeface="Arial" panose="020B0604020202020204" pitchFamily="34" charset="0"/>
                <a:ea typeface="Arial" panose="020B0604020202020204" pitchFamily="34" charset="0"/>
              </a:rPr>
              <a:t>Nusselder</a:t>
            </a:r>
            <a:r>
              <a:rPr lang="en-GB" sz="1200">
                <a:solidFill>
                  <a:srgbClr val="282828"/>
                </a:solidFill>
                <a:effectLst/>
                <a:latin typeface="Arial" panose="020B0604020202020204" pitchFamily="34" charset="0"/>
                <a:ea typeface="Arial" panose="020B0604020202020204" pitchFamily="34" charset="0"/>
              </a:rPr>
              <a:t>, W. J. (2021). Mixed evidence for the compression of morbidity hypothesis for smoking elimination—a systematic literature review. </a:t>
            </a:r>
            <a:r>
              <a:rPr lang="en-GB" sz="1200" i="1">
                <a:solidFill>
                  <a:srgbClr val="282828"/>
                </a:solidFill>
                <a:effectLst/>
                <a:latin typeface="Arial" panose="020B0604020202020204" pitchFamily="34" charset="0"/>
                <a:ea typeface="Arial" panose="020B0604020202020204" pitchFamily="34" charset="0"/>
              </a:rPr>
              <a:t>European Journal of Public Health</a:t>
            </a:r>
            <a:r>
              <a:rPr lang="en-GB" sz="1200">
                <a:solidFill>
                  <a:srgbClr val="282828"/>
                </a:solidFill>
                <a:effectLst/>
                <a:latin typeface="Arial" panose="020B0604020202020204" pitchFamily="34" charset="0"/>
                <a:ea typeface="Arial" panose="020B0604020202020204" pitchFamily="34" charset="0"/>
              </a:rPr>
              <a:t>, </a:t>
            </a:r>
            <a:r>
              <a:rPr lang="en-GB" sz="1200" i="1">
                <a:solidFill>
                  <a:srgbClr val="282828"/>
                </a:solidFill>
                <a:effectLst/>
                <a:latin typeface="Arial" panose="020B0604020202020204" pitchFamily="34" charset="0"/>
                <a:ea typeface="Arial" panose="020B0604020202020204" pitchFamily="34" charset="0"/>
              </a:rPr>
              <a:t>31</a:t>
            </a:r>
            <a:r>
              <a:rPr lang="en-GB" sz="1200">
                <a:solidFill>
                  <a:srgbClr val="282828"/>
                </a:solidFill>
                <a:effectLst/>
                <a:latin typeface="Arial" panose="020B0604020202020204" pitchFamily="34" charset="0"/>
                <a:ea typeface="Arial" panose="020B0604020202020204" pitchFamily="34" charset="0"/>
              </a:rPr>
              <a:t>(2), 409–417. </a:t>
            </a:r>
            <a:r>
              <a:rPr lang="en-GB" sz="1200" err="1">
                <a:solidFill>
                  <a:srgbClr val="282828"/>
                </a:solidFill>
                <a:effectLst/>
                <a:latin typeface="Arial" panose="020B0604020202020204" pitchFamily="34" charset="0"/>
                <a:ea typeface="Arial" panose="020B0604020202020204" pitchFamily="34" charset="0"/>
              </a:rPr>
              <a:t>doi</a:t>
            </a:r>
            <a:r>
              <a:rPr lang="en-GB" sz="1200">
                <a:solidFill>
                  <a:srgbClr val="282828"/>
                </a:solidFill>
                <a:effectLst/>
                <a:latin typeface="Arial" panose="020B0604020202020204" pitchFamily="34" charset="0"/>
                <a:ea typeface="Arial" panose="020B0604020202020204" pitchFamily="34" charset="0"/>
              </a:rPr>
              <a:t>: 10.1093/EURPUB/CKAA235</a:t>
            </a:r>
            <a:endParaRPr lang="en-GB" sz="1200">
              <a:effectLst/>
              <a:latin typeface="Calibri" panose="020F0502020204030204" pitchFamily="34" charset="0"/>
              <a:ea typeface="Calibri" panose="020F0502020204030204" pitchFamily="34"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51236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36f639520c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6f639520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0694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755DAC-C524-184D-ADD2-1809F206D020}" type="slidenum">
              <a:rPr lang="en-US" smtClean="0"/>
              <a:t>4</a:t>
            </a:fld>
            <a:endParaRPr lang="en-US"/>
          </a:p>
        </p:txBody>
      </p:sp>
    </p:spTree>
    <p:extLst>
      <p:ext uri="{BB962C8B-B14F-4D97-AF65-F5344CB8AC3E}">
        <p14:creationId xmlns:p14="http://schemas.microsoft.com/office/powerpoint/2010/main" val="3719179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3e2e45ee7e_0_2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3e2e45ee7e_0_2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rtl="0">
              <a:spcBef>
                <a:spcPts val="0"/>
              </a:spcBef>
              <a:spcAft>
                <a:spcPts val="0"/>
              </a:spcAft>
            </a:pPr>
            <a:r>
              <a:rPr lang="en-GB" sz="1800" b="0" i="0" u="none" strike="noStrike">
                <a:solidFill>
                  <a:srgbClr val="000000"/>
                </a:solidFill>
                <a:effectLst/>
                <a:latin typeface="Arial" panose="020B0604020202020204" pitchFamily="34" charset="0"/>
              </a:rPr>
              <a:t>As health spending increases with morbidity, morbidity increases with age, it is natural to predict the health expenditure will continue to grow as England enters an ageing society (the number of people older than 65 is projected to increase from 12 million in 2019 to 17 million in 2039). However</a:t>
            </a:r>
            <a:r>
              <a:rPr lang="en-GB" sz="1800" b="0" i="0" u="none" strike="noStrike">
                <a:solidFill>
                  <a:srgbClr val="282828"/>
                </a:solidFill>
                <a:effectLst/>
                <a:latin typeface="Arial" panose="020B0604020202020204" pitchFamily="34" charset="0"/>
              </a:rPr>
              <a:t>, recent research indicates that increased longevity alone does not necessarily translate to higher lifetime health care spending due to older people staying healthy for longer. A more critical driver of lifetime health expenditure is the trajectory of morbidity (periods of ill health) among the elderly. </a:t>
            </a:r>
            <a:endParaRPr lang="en-GB" b="0">
              <a:effectLst/>
            </a:endParaRPr>
          </a:p>
          <a:p>
            <a:br>
              <a:rPr lang="en-GB">
                <a:cs typeface="+mn-lt"/>
              </a:rPr>
            </a:br>
            <a:r>
              <a:rPr lang="en-GB"/>
              <a:t>So what does the trajectory look like?</a:t>
            </a:r>
            <a:endParaRPr lang="en-GB">
              <a:cs typeface="Calibri" panose="020F0502020204030204"/>
            </a:endParaRPr>
          </a:p>
          <a:p>
            <a:endParaRPr lang="en-GB">
              <a:cs typeface="Calibri" panose="020F0502020204030204"/>
            </a:endParaRPr>
          </a:p>
          <a:p>
            <a:r>
              <a:rPr lang="en-GB"/>
              <a:t>(Stephan Morris book, P. 34) Zweifel et al. (1999) examined the hypothesis that the main determinant of high health care costs amongst older people is not the time since they were born, but the time until they die. Their results, conﬁrmed by many subsequent studies, is that proximity to death does indeed explain higher health care costs better than age per se.</a:t>
            </a:r>
            <a:endParaRPr lang="en-GB">
              <a:cs typeface="Calibri"/>
            </a:endParaRPr>
          </a:p>
          <a:p>
            <a:r>
              <a:rPr lang="en-GB"/>
              <a:t>The consensus is that ageing per se contributes little to the continuing rise in health expenditures that all countries face. Much more important drivers are improved quality of care, access to care, and more expensive new technology. Of course, all of these may be largely devoted to older people, so that age may be associated with higher costs, but is not the causal factor.</a:t>
            </a:r>
          </a:p>
        </p:txBody>
      </p:sp>
      <p:sp>
        <p:nvSpPr>
          <p:cNvPr id="211" name="Google Shape;211;g13e2e45ee7e_0_219: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GB"/>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36f639520c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36f639520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36f639520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36f639520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36d107070c_0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g136d107070c_0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1"/>
              </a:buClr>
              <a:buSzPts val="1200"/>
              <a:buFont typeface="Calibri"/>
              <a:buNone/>
            </a:pPr>
            <a:endParaRPr/>
          </a:p>
        </p:txBody>
      </p:sp>
      <p:sp>
        <p:nvSpPr>
          <p:cNvPr id="303" name="Google Shape;303;g136d107070c_0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36f639520c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36f639520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36f639520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36f639520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Master" Target="../slideMasters/slideMaster1.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e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Health Economics Unit Logo">
            <a:extLst>
              <a:ext uri="{FF2B5EF4-FFF2-40B4-BE49-F238E27FC236}">
                <a16:creationId xmlns:a16="http://schemas.microsoft.com/office/drawing/2014/main" id="{319FF2D3-93CE-5F49-A9C4-B14175A97E0D}"/>
              </a:ext>
            </a:extLst>
          </p:cNvPr>
          <p:cNvPicPr>
            <a:picLocks noChangeAspect="1"/>
          </p:cNvPicPr>
          <p:nvPr userDrawn="1"/>
        </p:nvPicPr>
        <p:blipFill>
          <a:blip r:embed="rId3"/>
          <a:srcRect/>
          <a:stretch/>
        </p:blipFill>
        <p:spPr>
          <a:xfrm>
            <a:off x="4843780" y="547370"/>
            <a:ext cx="2159000" cy="723900"/>
          </a:xfrm>
          <a:prstGeom prst="rect">
            <a:avLst/>
          </a:prstGeom>
        </p:spPr>
      </p:pic>
      <p:pic>
        <p:nvPicPr>
          <p:cNvPr id="10" name="Picture 9" descr="Midlands and Lancashire Commissioning Support Unit Logo">
            <a:extLst>
              <a:ext uri="{FF2B5EF4-FFF2-40B4-BE49-F238E27FC236}">
                <a16:creationId xmlns:a16="http://schemas.microsoft.com/office/drawing/2014/main" id="{B16B26A2-03EE-9B43-883D-548131EF5EBC}"/>
              </a:ext>
            </a:extLst>
          </p:cNvPr>
          <p:cNvPicPr>
            <a:picLocks noChangeAspect="1"/>
          </p:cNvPicPr>
          <p:nvPr userDrawn="1"/>
        </p:nvPicPr>
        <p:blipFill>
          <a:blip r:embed="rId4"/>
          <a:stretch>
            <a:fillRect/>
          </a:stretch>
        </p:blipFill>
        <p:spPr>
          <a:xfrm>
            <a:off x="9299351" y="537845"/>
            <a:ext cx="2349500" cy="711200"/>
          </a:xfrm>
          <a:prstGeom prst="rect">
            <a:avLst/>
          </a:prstGeom>
        </p:spPr>
      </p:pic>
      <p:sp>
        <p:nvSpPr>
          <p:cNvPr id="2" name="Title 1">
            <a:extLst>
              <a:ext uri="{FF2B5EF4-FFF2-40B4-BE49-F238E27FC236}">
                <a16:creationId xmlns:a16="http://schemas.microsoft.com/office/drawing/2014/main" id="{9A6B311C-5592-0D48-BDBD-2A731A1FC16A}"/>
              </a:ext>
            </a:extLst>
          </p:cNvPr>
          <p:cNvSpPr>
            <a:spLocks noGrp="1"/>
          </p:cNvSpPr>
          <p:nvPr>
            <p:ph type="ctrTitle" hasCustomPrompt="1"/>
          </p:nvPr>
        </p:nvSpPr>
        <p:spPr>
          <a:xfrm>
            <a:off x="5616008" y="1677670"/>
            <a:ext cx="6032843" cy="2599690"/>
          </a:xfrm>
        </p:spPr>
        <p:txBody>
          <a:bodyPr lIns="0" tIns="0" rIns="0" bIns="0" anchor="b"/>
          <a:lstStyle>
            <a:lvl1pPr algn="l">
              <a:defRPr sz="4400">
                <a:solidFill>
                  <a:schemeClr val="tx1"/>
                </a:solidFill>
              </a:defRPr>
            </a:lvl1pPr>
          </a:lstStyle>
          <a:p>
            <a:r>
              <a:rPr lang="en-GB"/>
              <a:t>Click to edit presentation title</a:t>
            </a:r>
            <a:endParaRPr lang="en-US"/>
          </a:p>
        </p:txBody>
      </p:sp>
      <p:sp>
        <p:nvSpPr>
          <p:cNvPr id="3" name="Subtitle 2">
            <a:extLst>
              <a:ext uri="{FF2B5EF4-FFF2-40B4-BE49-F238E27FC236}">
                <a16:creationId xmlns:a16="http://schemas.microsoft.com/office/drawing/2014/main" id="{3E2AF67D-2DE5-8748-A1BA-2AE63CA80630}"/>
              </a:ext>
            </a:extLst>
          </p:cNvPr>
          <p:cNvSpPr>
            <a:spLocks noGrp="1"/>
          </p:cNvSpPr>
          <p:nvPr>
            <p:ph type="subTitle" idx="1" hasCustomPrompt="1"/>
          </p:nvPr>
        </p:nvSpPr>
        <p:spPr>
          <a:xfrm>
            <a:off x="5616008" y="4765040"/>
            <a:ext cx="6032843" cy="1158240"/>
          </a:xfrm>
        </p:spPr>
        <p:txBody>
          <a:bodyPr/>
          <a:lstStyle>
            <a:lvl1pPr marL="0" indent="0" algn="l">
              <a:buNone/>
              <a:defRPr sz="18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subtitle</a:t>
            </a:r>
            <a:endParaRPr lang="en-US"/>
          </a:p>
        </p:txBody>
      </p:sp>
    </p:spTree>
    <p:extLst>
      <p:ext uri="{BB962C8B-B14F-4D97-AF65-F5344CB8AC3E}">
        <p14:creationId xmlns:p14="http://schemas.microsoft.com/office/powerpoint/2010/main" val="2862111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9E1A3A8D-4CC1-EF43-A3EF-F755E10CA4AF}"/>
              </a:ext>
            </a:extLst>
          </p:cNvPr>
          <p:cNvSpPr>
            <a:spLocks noGrp="1"/>
          </p:cNvSpPr>
          <p:nvPr>
            <p:ph sz="half" idx="1"/>
          </p:nvPr>
        </p:nvSpPr>
        <p:spPr>
          <a:xfrm>
            <a:off x="432000" y="2272976"/>
            <a:ext cx="5400000" cy="413999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Content Placeholder 3">
            <a:extLst>
              <a:ext uri="{FF2B5EF4-FFF2-40B4-BE49-F238E27FC236}">
                <a16:creationId xmlns:a16="http://schemas.microsoft.com/office/drawing/2014/main" id="{DEA0328B-09E7-A944-9879-D8E7E18F8E4E}"/>
              </a:ext>
            </a:extLst>
          </p:cNvPr>
          <p:cNvSpPr>
            <a:spLocks noGrp="1"/>
          </p:cNvSpPr>
          <p:nvPr>
            <p:ph sz="half" idx="2"/>
          </p:nvPr>
        </p:nvSpPr>
        <p:spPr>
          <a:xfrm>
            <a:off x="6356845" y="2272976"/>
            <a:ext cx="5400000" cy="413999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Title 1">
            <a:extLst>
              <a:ext uri="{FF2B5EF4-FFF2-40B4-BE49-F238E27FC236}">
                <a16:creationId xmlns:a16="http://schemas.microsoft.com/office/drawing/2014/main" id="{BA77883A-B2AF-F84D-A1E9-FFD60C6F44AC}"/>
              </a:ext>
            </a:extLst>
          </p:cNvPr>
          <p:cNvSpPr>
            <a:spLocks noGrp="1"/>
          </p:cNvSpPr>
          <p:nvPr>
            <p:ph type="title" hasCustomPrompt="1"/>
          </p:nvPr>
        </p:nvSpPr>
        <p:spPr>
          <a:xfrm>
            <a:off x="432000" y="1147166"/>
            <a:ext cx="11322000" cy="561706"/>
          </a:xfrm>
        </p:spPr>
        <p:txBody>
          <a:bodyPr lIns="0" tIns="0" rIns="0" bIns="0" anchor="b" anchorCtr="0">
            <a:normAutofit/>
          </a:bodyPr>
          <a:lstStyle>
            <a:lvl1pPr algn="l">
              <a:defRPr sz="3200">
                <a:solidFill>
                  <a:schemeClr val="bg1"/>
                </a:solidFill>
              </a:defRPr>
            </a:lvl1pPr>
          </a:lstStyle>
          <a:p>
            <a:r>
              <a:rPr lang="en-GB"/>
              <a:t>Click to add title</a:t>
            </a:r>
            <a:endParaRPr lang="en-US"/>
          </a:p>
        </p:txBody>
      </p:sp>
      <p:cxnSp>
        <p:nvCxnSpPr>
          <p:cNvPr id="13" name="Straight Connector 12">
            <a:extLst>
              <a:ext uri="{FF2B5EF4-FFF2-40B4-BE49-F238E27FC236}">
                <a16:creationId xmlns:a16="http://schemas.microsoft.com/office/drawing/2014/main" id="{0745A705-3F91-2F47-AB5E-F3F6DEB9D311}"/>
              </a:ext>
            </a:extLst>
          </p:cNvPr>
          <p:cNvCxnSpPr>
            <a:cxnSpLocks/>
          </p:cNvCxnSpPr>
          <p:nvPr userDrawn="1"/>
        </p:nvCxnSpPr>
        <p:spPr>
          <a:xfrm>
            <a:off x="432000" y="1850836"/>
            <a:ext cx="1131884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ooter Placeholder 4">
            <a:extLst>
              <a:ext uri="{FF2B5EF4-FFF2-40B4-BE49-F238E27FC236}">
                <a16:creationId xmlns:a16="http://schemas.microsoft.com/office/drawing/2014/main" id="{DDF65E86-18D9-814F-9935-6A0B911829AE}"/>
              </a:ext>
            </a:extLst>
          </p:cNvPr>
          <p:cNvSpPr>
            <a:spLocks noGrp="1"/>
          </p:cNvSpPr>
          <p:nvPr>
            <p:ph type="ftr" sz="quarter" idx="11"/>
          </p:nvPr>
        </p:nvSpPr>
        <p:spPr>
          <a:xfrm>
            <a:off x="4038600" y="445022"/>
            <a:ext cx="7189378" cy="207010"/>
          </a:xfrm>
        </p:spPr>
        <p:txBody>
          <a:bodyPr anchor="ctr" anchorCtr="0"/>
          <a:lstStyle>
            <a:lvl1pPr algn="r">
              <a:defRPr sz="1200" b="1">
                <a:solidFill>
                  <a:schemeClr val="bg1"/>
                </a:solidFill>
              </a:defRPr>
            </a:lvl1pPr>
          </a:lstStyle>
          <a:p>
            <a:r>
              <a:rPr lang="en-US"/>
              <a:t>Presentation Title Here</a:t>
            </a:r>
          </a:p>
        </p:txBody>
      </p:sp>
      <p:sp>
        <p:nvSpPr>
          <p:cNvPr id="15" name="Slide Number Placeholder 5">
            <a:extLst>
              <a:ext uri="{FF2B5EF4-FFF2-40B4-BE49-F238E27FC236}">
                <a16:creationId xmlns:a16="http://schemas.microsoft.com/office/drawing/2014/main" id="{4EEF5A5F-DF53-FB46-B76F-94D7BDC0BDF1}"/>
              </a:ext>
            </a:extLst>
          </p:cNvPr>
          <p:cNvSpPr>
            <a:spLocks noGrp="1"/>
          </p:cNvSpPr>
          <p:nvPr>
            <p:ph type="sldNum" sz="quarter" idx="12"/>
          </p:nvPr>
        </p:nvSpPr>
        <p:spPr>
          <a:xfrm>
            <a:off x="11484864" y="445022"/>
            <a:ext cx="265984" cy="207009"/>
          </a:xfrm>
        </p:spPr>
        <p:txBody>
          <a:bodyPr anchor="ctr" anchorCtr="0"/>
          <a:lstStyle>
            <a:lvl1pPr>
              <a:defRPr sz="1200">
                <a:solidFill>
                  <a:schemeClr val="bg1"/>
                </a:solidFill>
              </a:defRPr>
            </a:lvl1pPr>
          </a:lstStyle>
          <a:p>
            <a:fld id="{DFCA9D46-5061-CB44-B974-7368B75C86DF}" type="slidenum">
              <a:rPr lang="en-US" smtClean="0"/>
              <a:pPr/>
              <a:t>‹#›</a:t>
            </a:fld>
            <a:endParaRPr lang="en-US"/>
          </a:p>
        </p:txBody>
      </p:sp>
      <p:cxnSp>
        <p:nvCxnSpPr>
          <p:cNvPr id="23" name="Straight Connector 22">
            <a:extLst>
              <a:ext uri="{FF2B5EF4-FFF2-40B4-BE49-F238E27FC236}">
                <a16:creationId xmlns:a16="http://schemas.microsoft.com/office/drawing/2014/main" id="{4102A916-2E39-C14C-80A9-2B7FBB0C166A}"/>
              </a:ext>
            </a:extLst>
          </p:cNvPr>
          <p:cNvCxnSpPr>
            <a:cxnSpLocks/>
          </p:cNvCxnSpPr>
          <p:nvPr userDrawn="1"/>
        </p:nvCxnSpPr>
        <p:spPr>
          <a:xfrm flipV="1">
            <a:off x="11438708" y="445022"/>
            <a:ext cx="0" cy="20700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4" name="Picture 23" descr="Health Economics Unit Logo">
            <a:extLst>
              <a:ext uri="{FF2B5EF4-FFF2-40B4-BE49-F238E27FC236}">
                <a16:creationId xmlns:a16="http://schemas.microsoft.com/office/drawing/2014/main" id="{37764ECC-A7D6-B242-8FBB-FE30B5CCD6DC}"/>
              </a:ext>
            </a:extLst>
          </p:cNvPr>
          <p:cNvPicPr>
            <a:picLocks noChangeAspect="1"/>
          </p:cNvPicPr>
          <p:nvPr userDrawn="1"/>
        </p:nvPicPr>
        <p:blipFill>
          <a:blip r:embed="rId3"/>
          <a:srcRect/>
          <a:stretch/>
        </p:blipFill>
        <p:spPr>
          <a:xfrm>
            <a:off x="432005" y="445023"/>
            <a:ext cx="2302046" cy="189313"/>
          </a:xfrm>
          <a:prstGeom prst="rect">
            <a:avLst/>
          </a:prstGeom>
        </p:spPr>
      </p:pic>
    </p:spTree>
    <p:extLst>
      <p:ext uri="{BB962C8B-B14F-4D97-AF65-F5344CB8AC3E}">
        <p14:creationId xmlns:p14="http://schemas.microsoft.com/office/powerpoint/2010/main" val="132024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889FF-347E-B74A-A537-AC62AEC9B78A}"/>
              </a:ext>
            </a:extLst>
          </p:cNvPr>
          <p:cNvSpPr>
            <a:spLocks noGrp="1"/>
          </p:cNvSpPr>
          <p:nvPr>
            <p:ph type="title" hasCustomPrompt="1"/>
          </p:nvPr>
        </p:nvSpPr>
        <p:spPr>
          <a:xfrm>
            <a:off x="432000" y="1147166"/>
            <a:ext cx="6478466" cy="2667915"/>
          </a:xfrm>
        </p:spPr>
        <p:txBody>
          <a:bodyPr lIns="0" tIns="0" rIns="0" bIns="0" anchor="b"/>
          <a:lstStyle>
            <a:lvl1pPr>
              <a:defRPr sz="5400"/>
            </a:lvl1pPr>
          </a:lstStyle>
          <a:p>
            <a:r>
              <a:rPr lang="en-GB"/>
              <a:t>Click to add title</a:t>
            </a:r>
            <a:endParaRPr lang="en-US"/>
          </a:p>
        </p:txBody>
      </p:sp>
      <p:sp>
        <p:nvSpPr>
          <p:cNvPr id="3" name="Text Placeholder 2">
            <a:extLst>
              <a:ext uri="{FF2B5EF4-FFF2-40B4-BE49-F238E27FC236}">
                <a16:creationId xmlns:a16="http://schemas.microsoft.com/office/drawing/2014/main" id="{09F577DA-3F69-0B48-8092-B3249546ED84}"/>
              </a:ext>
            </a:extLst>
          </p:cNvPr>
          <p:cNvSpPr>
            <a:spLocks noGrp="1"/>
          </p:cNvSpPr>
          <p:nvPr>
            <p:ph type="body" idx="1"/>
          </p:nvPr>
        </p:nvSpPr>
        <p:spPr>
          <a:xfrm>
            <a:off x="432000" y="4307686"/>
            <a:ext cx="6478466" cy="1171219"/>
          </a:xfrm>
        </p:spPr>
        <p:txBody>
          <a:bodyPr/>
          <a:lstStyle>
            <a:lvl1pPr marL="0" indent="0">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pic>
        <p:nvPicPr>
          <p:cNvPr id="17" name="Picture 16" descr="Health Economics Unit Logo">
            <a:extLst>
              <a:ext uri="{FF2B5EF4-FFF2-40B4-BE49-F238E27FC236}">
                <a16:creationId xmlns:a16="http://schemas.microsoft.com/office/drawing/2014/main" id="{2426FF02-6937-2047-9359-9841807D4BC1}"/>
              </a:ext>
            </a:extLst>
          </p:cNvPr>
          <p:cNvPicPr>
            <a:picLocks noChangeAspect="1"/>
          </p:cNvPicPr>
          <p:nvPr userDrawn="1"/>
        </p:nvPicPr>
        <p:blipFill>
          <a:blip r:embed="rId3"/>
          <a:srcRect/>
          <a:stretch/>
        </p:blipFill>
        <p:spPr>
          <a:xfrm>
            <a:off x="432000" y="445023"/>
            <a:ext cx="2302056" cy="189313"/>
          </a:xfrm>
          <a:prstGeom prst="rect">
            <a:avLst/>
          </a:prstGeom>
        </p:spPr>
      </p:pic>
    </p:spTree>
    <p:extLst>
      <p:ext uri="{BB962C8B-B14F-4D97-AF65-F5344CB8AC3E}">
        <p14:creationId xmlns:p14="http://schemas.microsoft.com/office/powerpoint/2010/main" val="4006301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A663863-BCA5-9349-AB03-552B89750B30}"/>
              </a:ext>
            </a:extLst>
          </p:cNvPr>
          <p:cNvSpPr>
            <a:spLocks noGrp="1"/>
          </p:cNvSpPr>
          <p:nvPr>
            <p:ph type="title" hasCustomPrompt="1"/>
          </p:nvPr>
        </p:nvSpPr>
        <p:spPr>
          <a:xfrm>
            <a:off x="432000" y="1147166"/>
            <a:ext cx="6478466" cy="2667915"/>
          </a:xfrm>
        </p:spPr>
        <p:txBody>
          <a:bodyPr lIns="0" tIns="0" rIns="0" bIns="0" anchor="b"/>
          <a:lstStyle>
            <a:lvl1pPr>
              <a:defRPr sz="5400"/>
            </a:lvl1pPr>
          </a:lstStyle>
          <a:p>
            <a:r>
              <a:rPr lang="en-GB"/>
              <a:t>Click to add title</a:t>
            </a:r>
            <a:endParaRPr lang="en-US"/>
          </a:p>
        </p:txBody>
      </p:sp>
      <p:sp>
        <p:nvSpPr>
          <p:cNvPr id="11" name="Text Placeholder 2">
            <a:extLst>
              <a:ext uri="{FF2B5EF4-FFF2-40B4-BE49-F238E27FC236}">
                <a16:creationId xmlns:a16="http://schemas.microsoft.com/office/drawing/2014/main" id="{90F7376E-F543-124A-8E38-39A6D59E01B5}"/>
              </a:ext>
            </a:extLst>
          </p:cNvPr>
          <p:cNvSpPr>
            <a:spLocks noGrp="1"/>
          </p:cNvSpPr>
          <p:nvPr>
            <p:ph type="body" idx="1"/>
          </p:nvPr>
        </p:nvSpPr>
        <p:spPr>
          <a:xfrm>
            <a:off x="432000" y="4307686"/>
            <a:ext cx="6478466" cy="1171219"/>
          </a:xfrm>
        </p:spPr>
        <p:txBody>
          <a:bodyPr/>
          <a:lstStyle>
            <a:lvl1pPr marL="0" indent="0">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pic>
        <p:nvPicPr>
          <p:cNvPr id="12" name="Picture 11" descr="Health Economics Unit Logo">
            <a:extLst>
              <a:ext uri="{FF2B5EF4-FFF2-40B4-BE49-F238E27FC236}">
                <a16:creationId xmlns:a16="http://schemas.microsoft.com/office/drawing/2014/main" id="{534E3D9F-041D-DC49-90AA-E21159530E74}"/>
              </a:ext>
            </a:extLst>
          </p:cNvPr>
          <p:cNvPicPr>
            <a:picLocks noChangeAspect="1"/>
          </p:cNvPicPr>
          <p:nvPr userDrawn="1"/>
        </p:nvPicPr>
        <p:blipFill>
          <a:blip r:embed="rId3"/>
          <a:srcRect/>
          <a:stretch/>
        </p:blipFill>
        <p:spPr>
          <a:xfrm>
            <a:off x="432000" y="445023"/>
            <a:ext cx="2302056" cy="189313"/>
          </a:xfrm>
          <a:prstGeom prst="rect">
            <a:avLst/>
          </a:prstGeom>
        </p:spPr>
      </p:pic>
    </p:spTree>
    <p:extLst>
      <p:ext uri="{BB962C8B-B14F-4D97-AF65-F5344CB8AC3E}">
        <p14:creationId xmlns:p14="http://schemas.microsoft.com/office/powerpoint/2010/main" val="361546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89765C5-D544-6946-9B44-F6A47E09905D}"/>
              </a:ext>
            </a:extLst>
          </p:cNvPr>
          <p:cNvSpPr>
            <a:spLocks noGrp="1"/>
          </p:cNvSpPr>
          <p:nvPr>
            <p:ph type="title" hasCustomPrompt="1"/>
          </p:nvPr>
        </p:nvSpPr>
        <p:spPr>
          <a:xfrm>
            <a:off x="432000" y="1147166"/>
            <a:ext cx="6478466" cy="2667915"/>
          </a:xfrm>
        </p:spPr>
        <p:txBody>
          <a:bodyPr lIns="0" tIns="0" rIns="0" bIns="0" anchor="b"/>
          <a:lstStyle>
            <a:lvl1pPr>
              <a:defRPr sz="5400"/>
            </a:lvl1pPr>
          </a:lstStyle>
          <a:p>
            <a:r>
              <a:rPr lang="en-GB"/>
              <a:t>Click to add title</a:t>
            </a:r>
            <a:endParaRPr lang="en-US"/>
          </a:p>
        </p:txBody>
      </p:sp>
      <p:sp>
        <p:nvSpPr>
          <p:cNvPr id="11" name="Text Placeholder 2">
            <a:extLst>
              <a:ext uri="{FF2B5EF4-FFF2-40B4-BE49-F238E27FC236}">
                <a16:creationId xmlns:a16="http://schemas.microsoft.com/office/drawing/2014/main" id="{F96B6E96-3D20-894E-8A17-8E61A692C6AB}"/>
              </a:ext>
            </a:extLst>
          </p:cNvPr>
          <p:cNvSpPr>
            <a:spLocks noGrp="1"/>
          </p:cNvSpPr>
          <p:nvPr>
            <p:ph type="body" idx="1"/>
          </p:nvPr>
        </p:nvSpPr>
        <p:spPr>
          <a:xfrm>
            <a:off x="432000" y="4307686"/>
            <a:ext cx="6478466" cy="1171219"/>
          </a:xfrm>
        </p:spPr>
        <p:txBody>
          <a:bodyPr/>
          <a:lstStyle>
            <a:lvl1pPr marL="0" indent="0">
              <a:buNone/>
              <a:defRPr sz="1800">
                <a:solidFill>
                  <a:schemeClr val="tx1">
                    <a:lumMod val="65000"/>
                    <a:lumOff val="3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pic>
        <p:nvPicPr>
          <p:cNvPr id="12" name="Picture 11" descr="Health Economics Unit Logo">
            <a:extLst>
              <a:ext uri="{FF2B5EF4-FFF2-40B4-BE49-F238E27FC236}">
                <a16:creationId xmlns:a16="http://schemas.microsoft.com/office/drawing/2014/main" id="{520D7E08-267D-FA43-80EF-09C4EBF13D87}"/>
              </a:ext>
            </a:extLst>
          </p:cNvPr>
          <p:cNvPicPr>
            <a:picLocks noChangeAspect="1"/>
          </p:cNvPicPr>
          <p:nvPr userDrawn="1"/>
        </p:nvPicPr>
        <p:blipFill>
          <a:blip r:embed="rId3"/>
          <a:srcRect/>
          <a:stretch/>
        </p:blipFill>
        <p:spPr>
          <a:xfrm>
            <a:off x="432000" y="445023"/>
            <a:ext cx="2302056" cy="189313"/>
          </a:xfrm>
          <a:prstGeom prst="rect">
            <a:avLst/>
          </a:prstGeom>
        </p:spPr>
      </p:pic>
    </p:spTree>
    <p:extLst>
      <p:ext uri="{BB962C8B-B14F-4D97-AF65-F5344CB8AC3E}">
        <p14:creationId xmlns:p14="http://schemas.microsoft.com/office/powerpoint/2010/main" val="857410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Quo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F14689E5-5395-374B-A7C7-500A5077E256}"/>
              </a:ext>
            </a:extLst>
          </p:cNvPr>
          <p:cNvSpPr>
            <a:spLocks noGrp="1"/>
          </p:cNvSpPr>
          <p:nvPr>
            <p:ph sz="half" idx="12" hasCustomPrompt="1"/>
          </p:nvPr>
        </p:nvSpPr>
        <p:spPr>
          <a:xfrm>
            <a:off x="8169638" y="2860210"/>
            <a:ext cx="3590361" cy="3552765"/>
          </a:xfrm>
        </p:spPr>
        <p:txBody>
          <a:bodyPr/>
          <a:lstStyle>
            <a:lvl1pPr marL="0" indent="0" algn="l">
              <a:buFont typeface="Arial" panose="020B0604020202020204" pitchFamily="34" charset="0"/>
              <a:buNone/>
              <a:defRPr sz="2800" b="1">
                <a:solidFill>
                  <a:schemeClr val="bg1"/>
                </a:solidFill>
              </a:defRPr>
            </a:lvl1pPr>
            <a:lvl2pPr>
              <a:buNone/>
              <a:defRPr b="1"/>
            </a:lvl2pPr>
            <a:lvl3pPr>
              <a:buNone/>
              <a:defRPr b="1"/>
            </a:lvl3pPr>
            <a:lvl4pPr>
              <a:buNone/>
              <a:defRPr b="1"/>
            </a:lvl4pPr>
            <a:lvl5pPr>
              <a:buNone/>
              <a:defRPr b="1"/>
            </a:lvl5pPr>
          </a:lstStyle>
          <a:p>
            <a:pPr lvl="0"/>
            <a:r>
              <a:rPr lang="en-GB"/>
              <a:t>“Click here to add quote”</a:t>
            </a:r>
            <a:endParaRPr lang="en-US"/>
          </a:p>
        </p:txBody>
      </p:sp>
      <p:pic>
        <p:nvPicPr>
          <p:cNvPr id="9" name="Picture 8" descr="Health Economics Unit Logo">
            <a:extLst>
              <a:ext uri="{FF2B5EF4-FFF2-40B4-BE49-F238E27FC236}">
                <a16:creationId xmlns:a16="http://schemas.microsoft.com/office/drawing/2014/main" id="{1A65CEB4-3B17-B34F-9475-E722BB4D8FD7}"/>
              </a:ext>
            </a:extLst>
          </p:cNvPr>
          <p:cNvPicPr>
            <a:picLocks noChangeAspect="1"/>
          </p:cNvPicPr>
          <p:nvPr userDrawn="1"/>
        </p:nvPicPr>
        <p:blipFill>
          <a:blip r:embed="rId3"/>
          <a:srcRect/>
          <a:stretch/>
        </p:blipFill>
        <p:spPr>
          <a:xfrm>
            <a:off x="432000" y="445023"/>
            <a:ext cx="2302056" cy="189313"/>
          </a:xfrm>
          <a:prstGeom prst="rect">
            <a:avLst/>
          </a:prstGeom>
        </p:spPr>
      </p:pic>
      <p:cxnSp>
        <p:nvCxnSpPr>
          <p:cNvPr id="11" name="Straight Connector 10">
            <a:extLst>
              <a:ext uri="{FF2B5EF4-FFF2-40B4-BE49-F238E27FC236}">
                <a16:creationId xmlns:a16="http://schemas.microsoft.com/office/drawing/2014/main" id="{D6B07CA6-80F7-A045-B8CD-58DDA24070AD}"/>
              </a:ext>
            </a:extLst>
          </p:cNvPr>
          <p:cNvCxnSpPr>
            <a:cxnSpLocks/>
          </p:cNvCxnSpPr>
          <p:nvPr userDrawn="1"/>
        </p:nvCxnSpPr>
        <p:spPr>
          <a:xfrm>
            <a:off x="432000" y="2295658"/>
            <a:ext cx="662836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21">
            <a:extLst>
              <a:ext uri="{FF2B5EF4-FFF2-40B4-BE49-F238E27FC236}">
                <a16:creationId xmlns:a16="http://schemas.microsoft.com/office/drawing/2014/main" id="{45FD2D72-D55C-B640-9C29-C70DDCDBA70B}"/>
              </a:ext>
            </a:extLst>
          </p:cNvPr>
          <p:cNvSpPr>
            <a:spLocks noGrp="1"/>
          </p:cNvSpPr>
          <p:nvPr>
            <p:ph type="body" sz="quarter" idx="13"/>
          </p:nvPr>
        </p:nvSpPr>
        <p:spPr>
          <a:xfrm>
            <a:off x="432000" y="2860211"/>
            <a:ext cx="6628367" cy="35527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Title 1">
            <a:extLst>
              <a:ext uri="{FF2B5EF4-FFF2-40B4-BE49-F238E27FC236}">
                <a16:creationId xmlns:a16="http://schemas.microsoft.com/office/drawing/2014/main" id="{235C048A-435B-AD4E-BADB-B8F3F25AEC96}"/>
              </a:ext>
            </a:extLst>
          </p:cNvPr>
          <p:cNvSpPr>
            <a:spLocks noGrp="1"/>
          </p:cNvSpPr>
          <p:nvPr>
            <p:ph type="title" hasCustomPrompt="1"/>
          </p:nvPr>
        </p:nvSpPr>
        <p:spPr>
          <a:xfrm>
            <a:off x="432000" y="1054100"/>
            <a:ext cx="6628367" cy="1099594"/>
          </a:xfrm>
        </p:spPr>
        <p:txBody>
          <a:bodyPr lIns="0" tIns="0" rIns="0" bIns="0" anchor="b" anchorCtr="0"/>
          <a:lstStyle>
            <a:lvl1pPr algn="l">
              <a:defRPr sz="3800"/>
            </a:lvl1pPr>
          </a:lstStyle>
          <a:p>
            <a:r>
              <a:rPr lang="en-GB"/>
              <a:t>Click to add title</a:t>
            </a:r>
            <a:endParaRPr lang="en-US"/>
          </a:p>
        </p:txBody>
      </p:sp>
    </p:spTree>
    <p:extLst>
      <p:ext uri="{BB962C8B-B14F-4D97-AF65-F5344CB8AC3E}">
        <p14:creationId xmlns:p14="http://schemas.microsoft.com/office/powerpoint/2010/main" val="3090041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7" name="Picture 16" descr="Health Economics Unit Logo">
            <a:extLst>
              <a:ext uri="{FF2B5EF4-FFF2-40B4-BE49-F238E27FC236}">
                <a16:creationId xmlns:a16="http://schemas.microsoft.com/office/drawing/2014/main" id="{046B6B7A-7060-234D-AF6C-1FBF0AAA75CF}"/>
              </a:ext>
            </a:extLst>
          </p:cNvPr>
          <p:cNvPicPr>
            <a:picLocks noChangeAspect="1"/>
          </p:cNvPicPr>
          <p:nvPr userDrawn="1"/>
        </p:nvPicPr>
        <p:blipFill>
          <a:blip r:embed="rId3"/>
          <a:srcRect/>
          <a:stretch/>
        </p:blipFill>
        <p:spPr>
          <a:xfrm>
            <a:off x="432000" y="445023"/>
            <a:ext cx="2302056" cy="189313"/>
          </a:xfrm>
          <a:prstGeom prst="rect">
            <a:avLst/>
          </a:prstGeom>
        </p:spPr>
      </p:pic>
      <p:sp>
        <p:nvSpPr>
          <p:cNvPr id="18" name="Title 1">
            <a:extLst>
              <a:ext uri="{FF2B5EF4-FFF2-40B4-BE49-F238E27FC236}">
                <a16:creationId xmlns:a16="http://schemas.microsoft.com/office/drawing/2014/main" id="{5A2471FA-1231-434F-B782-301F48563207}"/>
              </a:ext>
            </a:extLst>
          </p:cNvPr>
          <p:cNvSpPr>
            <a:spLocks noGrp="1"/>
          </p:cNvSpPr>
          <p:nvPr>
            <p:ph type="title" hasCustomPrompt="1"/>
          </p:nvPr>
        </p:nvSpPr>
        <p:spPr>
          <a:xfrm>
            <a:off x="432000" y="1147166"/>
            <a:ext cx="11322000" cy="561706"/>
          </a:xfrm>
        </p:spPr>
        <p:txBody>
          <a:bodyPr lIns="0" tIns="0" rIns="0" bIns="0" anchor="b" anchorCtr="0"/>
          <a:lstStyle>
            <a:lvl1pPr algn="l">
              <a:defRPr sz="3800"/>
            </a:lvl1pPr>
          </a:lstStyle>
          <a:p>
            <a:r>
              <a:rPr lang="en-GB"/>
              <a:t>Click to add title</a:t>
            </a:r>
            <a:endParaRPr lang="en-US"/>
          </a:p>
        </p:txBody>
      </p:sp>
      <p:cxnSp>
        <p:nvCxnSpPr>
          <p:cNvPr id="19" name="Straight Connector 18">
            <a:extLst>
              <a:ext uri="{FF2B5EF4-FFF2-40B4-BE49-F238E27FC236}">
                <a16:creationId xmlns:a16="http://schemas.microsoft.com/office/drawing/2014/main" id="{45F00483-922C-9D4E-A6A0-D640488A76B4}"/>
              </a:ext>
            </a:extLst>
          </p:cNvPr>
          <p:cNvCxnSpPr>
            <a:cxnSpLocks/>
          </p:cNvCxnSpPr>
          <p:nvPr userDrawn="1"/>
        </p:nvCxnSpPr>
        <p:spPr>
          <a:xfrm>
            <a:off x="432000" y="1850836"/>
            <a:ext cx="11318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ooter Placeholder 4">
            <a:extLst>
              <a:ext uri="{FF2B5EF4-FFF2-40B4-BE49-F238E27FC236}">
                <a16:creationId xmlns:a16="http://schemas.microsoft.com/office/drawing/2014/main" id="{D2ECEE12-6D52-D742-A84E-97D8FC822F63}"/>
              </a:ext>
            </a:extLst>
          </p:cNvPr>
          <p:cNvSpPr>
            <a:spLocks noGrp="1"/>
          </p:cNvSpPr>
          <p:nvPr>
            <p:ph type="ftr" sz="quarter" idx="11"/>
          </p:nvPr>
        </p:nvSpPr>
        <p:spPr>
          <a:xfrm>
            <a:off x="4038600" y="445022"/>
            <a:ext cx="7189378" cy="207010"/>
          </a:xfrm>
        </p:spPr>
        <p:txBody>
          <a:bodyPr anchor="ctr" anchorCtr="0"/>
          <a:lstStyle>
            <a:lvl1pPr algn="r">
              <a:defRPr sz="1200" b="1">
                <a:solidFill>
                  <a:schemeClr val="tx1">
                    <a:lumMod val="75000"/>
                    <a:lumOff val="25000"/>
                  </a:schemeClr>
                </a:solidFill>
              </a:defRPr>
            </a:lvl1pPr>
          </a:lstStyle>
          <a:p>
            <a:r>
              <a:rPr lang="en-US"/>
              <a:t>Presentation Title Here</a:t>
            </a:r>
            <a:endParaRPr lang="en-US" b="1"/>
          </a:p>
        </p:txBody>
      </p:sp>
      <p:sp>
        <p:nvSpPr>
          <p:cNvPr id="21" name="Slide Number Placeholder 5">
            <a:extLst>
              <a:ext uri="{FF2B5EF4-FFF2-40B4-BE49-F238E27FC236}">
                <a16:creationId xmlns:a16="http://schemas.microsoft.com/office/drawing/2014/main" id="{31F2CA19-3521-7F40-93A3-A18946AF8CB8}"/>
              </a:ext>
            </a:extLst>
          </p:cNvPr>
          <p:cNvSpPr>
            <a:spLocks noGrp="1"/>
          </p:cNvSpPr>
          <p:nvPr>
            <p:ph type="sldNum" sz="quarter" idx="12"/>
          </p:nvPr>
        </p:nvSpPr>
        <p:spPr>
          <a:xfrm>
            <a:off x="11484864" y="445022"/>
            <a:ext cx="265984" cy="207009"/>
          </a:xfrm>
        </p:spPr>
        <p:txBody>
          <a:bodyPr anchor="ctr" anchorCtr="0"/>
          <a:lstStyle>
            <a:lvl1pPr>
              <a:defRPr sz="1200">
                <a:solidFill>
                  <a:schemeClr val="tx1">
                    <a:lumMod val="75000"/>
                    <a:lumOff val="25000"/>
                  </a:schemeClr>
                </a:solidFill>
              </a:defRPr>
            </a:lvl1pPr>
          </a:lstStyle>
          <a:p>
            <a:fld id="{DFCA9D46-5061-CB44-B974-7368B75C86DF}" type="slidenum">
              <a:rPr lang="en-US" smtClean="0"/>
              <a:pPr/>
              <a:t>‹#›</a:t>
            </a:fld>
            <a:endParaRPr lang="en-US"/>
          </a:p>
        </p:txBody>
      </p:sp>
      <p:cxnSp>
        <p:nvCxnSpPr>
          <p:cNvPr id="22" name="Straight Connector 21">
            <a:extLst>
              <a:ext uri="{FF2B5EF4-FFF2-40B4-BE49-F238E27FC236}">
                <a16:creationId xmlns:a16="http://schemas.microsoft.com/office/drawing/2014/main" id="{BFA64CED-785F-3644-80D0-081D638476C5}"/>
              </a:ext>
            </a:extLst>
          </p:cNvPr>
          <p:cNvCxnSpPr>
            <a:cxnSpLocks/>
          </p:cNvCxnSpPr>
          <p:nvPr userDrawn="1"/>
        </p:nvCxnSpPr>
        <p:spPr>
          <a:xfrm flipV="1">
            <a:off x="11438708" y="445022"/>
            <a:ext cx="0" cy="20700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7530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go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Health Economics Unit Logo">
            <a:extLst>
              <a:ext uri="{FF2B5EF4-FFF2-40B4-BE49-F238E27FC236}">
                <a16:creationId xmlns:a16="http://schemas.microsoft.com/office/drawing/2014/main" id="{A4B22611-D5CA-5F48-8625-98A2BE9B4C9E}"/>
              </a:ext>
            </a:extLst>
          </p:cNvPr>
          <p:cNvPicPr>
            <a:picLocks noChangeAspect="1"/>
          </p:cNvPicPr>
          <p:nvPr userDrawn="1"/>
        </p:nvPicPr>
        <p:blipFill>
          <a:blip r:embed="rId3"/>
          <a:srcRect/>
          <a:stretch/>
        </p:blipFill>
        <p:spPr>
          <a:xfrm>
            <a:off x="432000" y="445023"/>
            <a:ext cx="2302056" cy="189313"/>
          </a:xfrm>
          <a:prstGeom prst="rect">
            <a:avLst/>
          </a:prstGeom>
        </p:spPr>
      </p:pic>
      <p:sp>
        <p:nvSpPr>
          <p:cNvPr id="12" name="Footer Placeholder 4">
            <a:extLst>
              <a:ext uri="{FF2B5EF4-FFF2-40B4-BE49-F238E27FC236}">
                <a16:creationId xmlns:a16="http://schemas.microsoft.com/office/drawing/2014/main" id="{F41386AC-269A-D446-BE31-1024DC5A74E8}"/>
              </a:ext>
            </a:extLst>
          </p:cNvPr>
          <p:cNvSpPr>
            <a:spLocks noGrp="1"/>
          </p:cNvSpPr>
          <p:nvPr>
            <p:ph type="ftr" sz="quarter" idx="11"/>
          </p:nvPr>
        </p:nvSpPr>
        <p:spPr>
          <a:xfrm>
            <a:off x="4038600" y="445022"/>
            <a:ext cx="7189378" cy="207010"/>
          </a:xfrm>
        </p:spPr>
        <p:txBody>
          <a:bodyPr anchor="ctr" anchorCtr="0"/>
          <a:lstStyle>
            <a:lvl1pPr algn="r">
              <a:defRPr sz="1200" b="1">
                <a:solidFill>
                  <a:schemeClr val="tx1">
                    <a:lumMod val="75000"/>
                    <a:lumOff val="25000"/>
                  </a:schemeClr>
                </a:solidFill>
              </a:defRPr>
            </a:lvl1pPr>
          </a:lstStyle>
          <a:p>
            <a:r>
              <a:rPr lang="en-US"/>
              <a:t>Presentation Title Here</a:t>
            </a:r>
            <a:endParaRPr lang="en-US" b="1"/>
          </a:p>
        </p:txBody>
      </p:sp>
      <p:sp>
        <p:nvSpPr>
          <p:cNvPr id="13" name="Slide Number Placeholder 5">
            <a:extLst>
              <a:ext uri="{FF2B5EF4-FFF2-40B4-BE49-F238E27FC236}">
                <a16:creationId xmlns:a16="http://schemas.microsoft.com/office/drawing/2014/main" id="{52C9DDAE-3ABC-AE43-844A-132C18157D3D}"/>
              </a:ext>
            </a:extLst>
          </p:cNvPr>
          <p:cNvSpPr>
            <a:spLocks noGrp="1"/>
          </p:cNvSpPr>
          <p:nvPr>
            <p:ph type="sldNum" sz="quarter" idx="12"/>
          </p:nvPr>
        </p:nvSpPr>
        <p:spPr>
          <a:xfrm>
            <a:off x="11484864" y="445022"/>
            <a:ext cx="265984" cy="207009"/>
          </a:xfrm>
        </p:spPr>
        <p:txBody>
          <a:bodyPr anchor="ctr" anchorCtr="0"/>
          <a:lstStyle>
            <a:lvl1pPr>
              <a:defRPr sz="1200">
                <a:solidFill>
                  <a:schemeClr val="tx1">
                    <a:lumMod val="75000"/>
                    <a:lumOff val="25000"/>
                  </a:schemeClr>
                </a:solidFill>
              </a:defRPr>
            </a:lvl1pPr>
          </a:lstStyle>
          <a:p>
            <a:fld id="{DFCA9D46-5061-CB44-B974-7368B75C86DF}" type="slidenum">
              <a:rPr lang="en-US" smtClean="0"/>
              <a:pPr/>
              <a:t>‹#›</a:t>
            </a:fld>
            <a:endParaRPr lang="en-US"/>
          </a:p>
        </p:txBody>
      </p:sp>
      <p:cxnSp>
        <p:nvCxnSpPr>
          <p:cNvPr id="14" name="Straight Connector 13">
            <a:extLst>
              <a:ext uri="{FF2B5EF4-FFF2-40B4-BE49-F238E27FC236}">
                <a16:creationId xmlns:a16="http://schemas.microsoft.com/office/drawing/2014/main" id="{F45C3954-FDE1-6B42-A171-7A459A3B681F}"/>
              </a:ext>
            </a:extLst>
          </p:cNvPr>
          <p:cNvCxnSpPr>
            <a:cxnSpLocks/>
          </p:cNvCxnSpPr>
          <p:nvPr userDrawn="1"/>
        </p:nvCxnSpPr>
        <p:spPr>
          <a:xfrm flipV="1">
            <a:off x="11438708" y="445022"/>
            <a:ext cx="0" cy="20700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249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082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Pictur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4" name="Picture 13" descr="Health Economics Unit Logo">
            <a:extLst>
              <a:ext uri="{FF2B5EF4-FFF2-40B4-BE49-F238E27FC236}">
                <a16:creationId xmlns:a16="http://schemas.microsoft.com/office/drawing/2014/main" id="{22FD9593-914E-E44C-BB34-818B25E3A47C}"/>
              </a:ext>
            </a:extLst>
          </p:cNvPr>
          <p:cNvPicPr>
            <a:picLocks noChangeAspect="1"/>
          </p:cNvPicPr>
          <p:nvPr userDrawn="1"/>
        </p:nvPicPr>
        <p:blipFill>
          <a:blip r:embed="rId3"/>
          <a:srcRect/>
          <a:stretch/>
        </p:blipFill>
        <p:spPr>
          <a:xfrm>
            <a:off x="432000" y="445023"/>
            <a:ext cx="2302056" cy="189313"/>
          </a:xfrm>
          <a:prstGeom prst="rect">
            <a:avLst/>
          </a:prstGeom>
        </p:spPr>
      </p:pic>
      <p:sp>
        <p:nvSpPr>
          <p:cNvPr id="15" name="Title 1">
            <a:extLst>
              <a:ext uri="{FF2B5EF4-FFF2-40B4-BE49-F238E27FC236}">
                <a16:creationId xmlns:a16="http://schemas.microsoft.com/office/drawing/2014/main" id="{4D312081-DDD8-9D4E-8066-BD58DCABB060}"/>
              </a:ext>
            </a:extLst>
          </p:cNvPr>
          <p:cNvSpPr txBox="1">
            <a:spLocks/>
          </p:cNvSpPr>
          <p:nvPr userDrawn="1"/>
        </p:nvSpPr>
        <p:spPr>
          <a:xfrm>
            <a:off x="432000" y="1147166"/>
            <a:ext cx="6628367" cy="1006528"/>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3800" kern="1200">
                <a:solidFill>
                  <a:schemeClr val="tx1"/>
                </a:solidFill>
                <a:latin typeface="+mj-lt"/>
                <a:ea typeface="+mj-ea"/>
                <a:cs typeface="+mj-cs"/>
              </a:defRPr>
            </a:lvl1pPr>
          </a:lstStyle>
          <a:p>
            <a:r>
              <a:rPr lang="en-GB"/>
              <a:t>Click to add title</a:t>
            </a:r>
            <a:endParaRPr lang="en-US"/>
          </a:p>
        </p:txBody>
      </p:sp>
      <p:cxnSp>
        <p:nvCxnSpPr>
          <p:cNvPr id="16" name="Straight Connector 15">
            <a:extLst>
              <a:ext uri="{FF2B5EF4-FFF2-40B4-BE49-F238E27FC236}">
                <a16:creationId xmlns:a16="http://schemas.microsoft.com/office/drawing/2014/main" id="{8439D304-4E46-E74B-9465-72DA7BF5CA24}"/>
              </a:ext>
            </a:extLst>
          </p:cNvPr>
          <p:cNvCxnSpPr>
            <a:cxnSpLocks/>
          </p:cNvCxnSpPr>
          <p:nvPr userDrawn="1"/>
        </p:nvCxnSpPr>
        <p:spPr>
          <a:xfrm>
            <a:off x="432000" y="2295658"/>
            <a:ext cx="662836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 Placeholder 21">
            <a:extLst>
              <a:ext uri="{FF2B5EF4-FFF2-40B4-BE49-F238E27FC236}">
                <a16:creationId xmlns:a16="http://schemas.microsoft.com/office/drawing/2014/main" id="{671B3FB8-0F0D-A24F-85D4-830F53590E74}"/>
              </a:ext>
            </a:extLst>
          </p:cNvPr>
          <p:cNvSpPr>
            <a:spLocks noGrp="1"/>
          </p:cNvSpPr>
          <p:nvPr>
            <p:ph type="body" sz="quarter" idx="13"/>
          </p:nvPr>
        </p:nvSpPr>
        <p:spPr>
          <a:xfrm>
            <a:off x="432000" y="2860211"/>
            <a:ext cx="6628367" cy="35527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8" name="Picture Placeholder 2">
            <a:extLst>
              <a:ext uri="{FF2B5EF4-FFF2-40B4-BE49-F238E27FC236}">
                <a16:creationId xmlns:a16="http://schemas.microsoft.com/office/drawing/2014/main" id="{CAF4292D-B3DD-4D42-A82B-ABFD6E7EC066}"/>
              </a:ext>
            </a:extLst>
          </p:cNvPr>
          <p:cNvSpPr>
            <a:spLocks noGrp="1"/>
          </p:cNvSpPr>
          <p:nvPr>
            <p:ph type="pic" idx="1"/>
          </p:nvPr>
        </p:nvSpPr>
        <p:spPr>
          <a:xfrm>
            <a:off x="7622498" y="0"/>
            <a:ext cx="4569502" cy="685800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val="2151046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ictur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6" name="Picture 15" descr="Health Economics Unit Logo">
            <a:extLst>
              <a:ext uri="{FF2B5EF4-FFF2-40B4-BE49-F238E27FC236}">
                <a16:creationId xmlns:a16="http://schemas.microsoft.com/office/drawing/2014/main" id="{D0C92FC4-5A22-2D4C-9A54-0556F2789E74}"/>
              </a:ext>
            </a:extLst>
          </p:cNvPr>
          <p:cNvPicPr>
            <a:picLocks noChangeAspect="1"/>
          </p:cNvPicPr>
          <p:nvPr userDrawn="1"/>
        </p:nvPicPr>
        <p:blipFill>
          <a:blip r:embed="rId3"/>
          <a:srcRect/>
          <a:stretch/>
        </p:blipFill>
        <p:spPr>
          <a:xfrm>
            <a:off x="432000" y="445023"/>
            <a:ext cx="2302056" cy="189313"/>
          </a:xfrm>
          <a:prstGeom prst="rect">
            <a:avLst/>
          </a:prstGeom>
        </p:spPr>
      </p:pic>
      <p:sp>
        <p:nvSpPr>
          <p:cNvPr id="19" name="Footer Placeholder 4">
            <a:extLst>
              <a:ext uri="{FF2B5EF4-FFF2-40B4-BE49-F238E27FC236}">
                <a16:creationId xmlns:a16="http://schemas.microsoft.com/office/drawing/2014/main" id="{CBB22440-C901-B640-A6F8-58F3AD69AA9D}"/>
              </a:ext>
            </a:extLst>
          </p:cNvPr>
          <p:cNvSpPr>
            <a:spLocks noGrp="1"/>
          </p:cNvSpPr>
          <p:nvPr>
            <p:ph type="ftr" sz="quarter" idx="11"/>
          </p:nvPr>
        </p:nvSpPr>
        <p:spPr>
          <a:xfrm>
            <a:off x="4038600" y="445022"/>
            <a:ext cx="7189378" cy="207010"/>
          </a:xfrm>
        </p:spPr>
        <p:txBody>
          <a:bodyPr anchor="ctr" anchorCtr="0"/>
          <a:lstStyle>
            <a:lvl1pPr algn="r">
              <a:defRPr sz="1200" b="1">
                <a:solidFill>
                  <a:schemeClr val="tx1">
                    <a:lumMod val="75000"/>
                    <a:lumOff val="25000"/>
                  </a:schemeClr>
                </a:solidFill>
              </a:defRPr>
            </a:lvl1pPr>
          </a:lstStyle>
          <a:p>
            <a:r>
              <a:rPr lang="en-US"/>
              <a:t>Presentation Title Here</a:t>
            </a:r>
            <a:endParaRPr lang="en-US" b="1"/>
          </a:p>
        </p:txBody>
      </p:sp>
      <p:sp>
        <p:nvSpPr>
          <p:cNvPr id="20" name="Slide Number Placeholder 5">
            <a:extLst>
              <a:ext uri="{FF2B5EF4-FFF2-40B4-BE49-F238E27FC236}">
                <a16:creationId xmlns:a16="http://schemas.microsoft.com/office/drawing/2014/main" id="{5654D24D-618C-C443-96A4-D5E24D310287}"/>
              </a:ext>
            </a:extLst>
          </p:cNvPr>
          <p:cNvSpPr>
            <a:spLocks noGrp="1"/>
          </p:cNvSpPr>
          <p:nvPr>
            <p:ph type="sldNum" sz="quarter" idx="12"/>
          </p:nvPr>
        </p:nvSpPr>
        <p:spPr>
          <a:xfrm>
            <a:off x="11484864" y="445022"/>
            <a:ext cx="265984" cy="207009"/>
          </a:xfrm>
        </p:spPr>
        <p:txBody>
          <a:bodyPr anchor="ctr" anchorCtr="0"/>
          <a:lstStyle>
            <a:lvl1pPr>
              <a:defRPr sz="1200">
                <a:solidFill>
                  <a:schemeClr val="tx1">
                    <a:lumMod val="75000"/>
                    <a:lumOff val="25000"/>
                  </a:schemeClr>
                </a:solidFill>
              </a:defRPr>
            </a:lvl1pPr>
          </a:lstStyle>
          <a:p>
            <a:fld id="{DFCA9D46-5061-CB44-B974-7368B75C86DF}" type="slidenum">
              <a:rPr lang="en-US" smtClean="0"/>
              <a:pPr/>
              <a:t>‹#›</a:t>
            </a:fld>
            <a:endParaRPr lang="en-US"/>
          </a:p>
        </p:txBody>
      </p:sp>
      <p:cxnSp>
        <p:nvCxnSpPr>
          <p:cNvPr id="21" name="Straight Connector 20">
            <a:extLst>
              <a:ext uri="{FF2B5EF4-FFF2-40B4-BE49-F238E27FC236}">
                <a16:creationId xmlns:a16="http://schemas.microsoft.com/office/drawing/2014/main" id="{9C2C1009-B4B0-1348-B2F7-D35E9F05C5F1}"/>
              </a:ext>
            </a:extLst>
          </p:cNvPr>
          <p:cNvCxnSpPr>
            <a:cxnSpLocks/>
          </p:cNvCxnSpPr>
          <p:nvPr userDrawn="1"/>
        </p:nvCxnSpPr>
        <p:spPr>
          <a:xfrm flipV="1">
            <a:off x="11438708" y="445022"/>
            <a:ext cx="0" cy="20700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C764D082-BD15-704B-9138-10116BEFE31A}"/>
              </a:ext>
            </a:extLst>
          </p:cNvPr>
          <p:cNvSpPr txBox="1">
            <a:spLocks/>
          </p:cNvSpPr>
          <p:nvPr userDrawn="1"/>
        </p:nvSpPr>
        <p:spPr>
          <a:xfrm>
            <a:off x="432000" y="1147166"/>
            <a:ext cx="6628367" cy="1006528"/>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3800" kern="1200">
                <a:solidFill>
                  <a:schemeClr val="tx1"/>
                </a:solidFill>
                <a:latin typeface="+mj-lt"/>
                <a:ea typeface="+mj-ea"/>
                <a:cs typeface="+mj-cs"/>
              </a:defRPr>
            </a:lvl1pPr>
          </a:lstStyle>
          <a:p>
            <a:r>
              <a:rPr lang="en-GB"/>
              <a:t>Click to add title</a:t>
            </a:r>
            <a:endParaRPr lang="en-US"/>
          </a:p>
        </p:txBody>
      </p:sp>
      <p:cxnSp>
        <p:nvCxnSpPr>
          <p:cNvPr id="23" name="Straight Connector 22">
            <a:extLst>
              <a:ext uri="{FF2B5EF4-FFF2-40B4-BE49-F238E27FC236}">
                <a16:creationId xmlns:a16="http://schemas.microsoft.com/office/drawing/2014/main" id="{7695B78A-E861-2A4C-81C1-0BFE1DD1B15C}"/>
              </a:ext>
            </a:extLst>
          </p:cNvPr>
          <p:cNvCxnSpPr>
            <a:cxnSpLocks/>
          </p:cNvCxnSpPr>
          <p:nvPr userDrawn="1"/>
        </p:nvCxnSpPr>
        <p:spPr>
          <a:xfrm>
            <a:off x="432000" y="2295658"/>
            <a:ext cx="5409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 Placeholder 21">
            <a:extLst>
              <a:ext uri="{FF2B5EF4-FFF2-40B4-BE49-F238E27FC236}">
                <a16:creationId xmlns:a16="http://schemas.microsoft.com/office/drawing/2014/main" id="{5E2DFEA4-8E1F-6C46-978E-8471D8ABB8CC}"/>
              </a:ext>
            </a:extLst>
          </p:cNvPr>
          <p:cNvSpPr>
            <a:spLocks noGrp="1"/>
          </p:cNvSpPr>
          <p:nvPr>
            <p:ph type="body" sz="quarter" idx="13"/>
          </p:nvPr>
        </p:nvSpPr>
        <p:spPr>
          <a:xfrm>
            <a:off x="432001" y="2860211"/>
            <a:ext cx="5409124" cy="35527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Picture Placeholder 2">
            <a:extLst>
              <a:ext uri="{FF2B5EF4-FFF2-40B4-BE49-F238E27FC236}">
                <a16:creationId xmlns:a16="http://schemas.microsoft.com/office/drawing/2014/main" id="{049196CF-9DAD-9B46-A7EF-D37E48B624A4}"/>
              </a:ext>
            </a:extLst>
          </p:cNvPr>
          <p:cNvSpPr>
            <a:spLocks noGrp="1"/>
          </p:cNvSpPr>
          <p:nvPr>
            <p:ph type="pic" idx="1"/>
          </p:nvPr>
        </p:nvSpPr>
        <p:spPr>
          <a:xfrm>
            <a:off x="6350844" y="1147166"/>
            <a:ext cx="5400000" cy="5265799"/>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val="339280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Health Economics Unit Logo">
            <a:extLst>
              <a:ext uri="{FF2B5EF4-FFF2-40B4-BE49-F238E27FC236}">
                <a16:creationId xmlns:a16="http://schemas.microsoft.com/office/drawing/2014/main" id="{319FF2D3-93CE-5F49-A9C4-B14175A97E0D}"/>
              </a:ext>
            </a:extLst>
          </p:cNvPr>
          <p:cNvPicPr>
            <a:picLocks noChangeAspect="1"/>
          </p:cNvPicPr>
          <p:nvPr userDrawn="1"/>
        </p:nvPicPr>
        <p:blipFill>
          <a:blip r:embed="rId3"/>
          <a:srcRect/>
          <a:stretch/>
        </p:blipFill>
        <p:spPr>
          <a:xfrm>
            <a:off x="4843780" y="547370"/>
            <a:ext cx="2159000" cy="723900"/>
          </a:xfrm>
          <a:prstGeom prst="rect">
            <a:avLst/>
          </a:prstGeom>
        </p:spPr>
      </p:pic>
      <p:pic>
        <p:nvPicPr>
          <p:cNvPr id="10" name="Picture 9" descr="Midlands and Lancashire Commissioning Support Unit Logo">
            <a:extLst>
              <a:ext uri="{FF2B5EF4-FFF2-40B4-BE49-F238E27FC236}">
                <a16:creationId xmlns:a16="http://schemas.microsoft.com/office/drawing/2014/main" id="{B16B26A2-03EE-9B43-883D-548131EF5EBC}"/>
              </a:ext>
            </a:extLst>
          </p:cNvPr>
          <p:cNvPicPr>
            <a:picLocks noChangeAspect="1"/>
          </p:cNvPicPr>
          <p:nvPr userDrawn="1"/>
        </p:nvPicPr>
        <p:blipFill>
          <a:blip r:embed="rId4"/>
          <a:srcRect/>
          <a:stretch/>
        </p:blipFill>
        <p:spPr>
          <a:xfrm>
            <a:off x="9299351" y="537845"/>
            <a:ext cx="2349500" cy="711200"/>
          </a:xfrm>
          <a:prstGeom prst="rect">
            <a:avLst/>
          </a:prstGeom>
        </p:spPr>
      </p:pic>
      <p:sp>
        <p:nvSpPr>
          <p:cNvPr id="2" name="Title 1">
            <a:extLst>
              <a:ext uri="{FF2B5EF4-FFF2-40B4-BE49-F238E27FC236}">
                <a16:creationId xmlns:a16="http://schemas.microsoft.com/office/drawing/2014/main" id="{9A6B311C-5592-0D48-BDBD-2A731A1FC16A}"/>
              </a:ext>
            </a:extLst>
          </p:cNvPr>
          <p:cNvSpPr>
            <a:spLocks noGrp="1"/>
          </p:cNvSpPr>
          <p:nvPr>
            <p:ph type="ctrTitle" hasCustomPrompt="1"/>
          </p:nvPr>
        </p:nvSpPr>
        <p:spPr>
          <a:xfrm>
            <a:off x="5616008" y="1677670"/>
            <a:ext cx="6032843" cy="2599690"/>
          </a:xfrm>
        </p:spPr>
        <p:txBody>
          <a:bodyPr lIns="0" tIns="0" rIns="0" bIns="0" anchor="b"/>
          <a:lstStyle>
            <a:lvl1pPr algn="l">
              <a:defRPr sz="4400">
                <a:solidFill>
                  <a:schemeClr val="bg1"/>
                </a:solidFill>
              </a:defRPr>
            </a:lvl1pPr>
          </a:lstStyle>
          <a:p>
            <a:r>
              <a:rPr lang="en-GB"/>
              <a:t>Click to edit presentation title</a:t>
            </a:r>
            <a:endParaRPr lang="en-US"/>
          </a:p>
        </p:txBody>
      </p:sp>
      <p:sp>
        <p:nvSpPr>
          <p:cNvPr id="3" name="Subtitle 2">
            <a:extLst>
              <a:ext uri="{FF2B5EF4-FFF2-40B4-BE49-F238E27FC236}">
                <a16:creationId xmlns:a16="http://schemas.microsoft.com/office/drawing/2014/main" id="{3E2AF67D-2DE5-8748-A1BA-2AE63CA80630}"/>
              </a:ext>
            </a:extLst>
          </p:cNvPr>
          <p:cNvSpPr>
            <a:spLocks noGrp="1"/>
          </p:cNvSpPr>
          <p:nvPr>
            <p:ph type="subTitle" idx="1" hasCustomPrompt="1"/>
          </p:nvPr>
        </p:nvSpPr>
        <p:spPr>
          <a:xfrm>
            <a:off x="5616008" y="4765040"/>
            <a:ext cx="6032843" cy="1158240"/>
          </a:xfr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subtitle</a:t>
            </a:r>
            <a:endParaRPr lang="en-US"/>
          </a:p>
        </p:txBody>
      </p:sp>
    </p:spTree>
    <p:extLst>
      <p:ext uri="{BB962C8B-B14F-4D97-AF65-F5344CB8AC3E}">
        <p14:creationId xmlns:p14="http://schemas.microsoft.com/office/powerpoint/2010/main" val="4128588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Shap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4F8914F-0E56-374D-91CC-BD0C16DA908B}"/>
              </a:ext>
            </a:extLst>
          </p:cNvPr>
          <p:cNvSpPr>
            <a:spLocks noGrp="1"/>
          </p:cNvSpPr>
          <p:nvPr>
            <p:ph type="pic" idx="1"/>
          </p:nvPr>
        </p:nvSpPr>
        <p:spPr>
          <a:xfrm>
            <a:off x="0" y="0"/>
            <a:ext cx="7620000" cy="6858000"/>
          </a:xfrm>
        </p:spPr>
        <p:txBody>
          <a:bodyPr anchor="ctr" anchorCtr="0"/>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a:p>
            <a:endParaRPr lang="en-US"/>
          </a:p>
          <a:p>
            <a:endParaRPr lang="en-US"/>
          </a:p>
          <a:p>
            <a:endParaRPr lang="en-US"/>
          </a:p>
        </p:txBody>
      </p:sp>
    </p:spTree>
    <p:extLst>
      <p:ext uri="{BB962C8B-B14F-4D97-AF65-F5344CB8AC3E}">
        <p14:creationId xmlns:p14="http://schemas.microsoft.com/office/powerpoint/2010/main" val="1381311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Char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Chart Placeholder 2">
            <a:extLst>
              <a:ext uri="{FF2B5EF4-FFF2-40B4-BE49-F238E27FC236}">
                <a16:creationId xmlns:a16="http://schemas.microsoft.com/office/drawing/2014/main" id="{DEE5CFE0-0CF5-D746-BA9F-00294C12CC21}"/>
              </a:ext>
            </a:extLst>
          </p:cNvPr>
          <p:cNvSpPr>
            <a:spLocks noGrp="1"/>
          </p:cNvSpPr>
          <p:nvPr>
            <p:ph type="chart" sz="quarter" idx="14"/>
          </p:nvPr>
        </p:nvSpPr>
        <p:spPr>
          <a:xfrm>
            <a:off x="6350845" y="1147166"/>
            <a:ext cx="5400000" cy="5265799"/>
          </a:xfrm>
        </p:spPr>
        <p:txBody>
          <a:bodyPr/>
          <a:lstStyle>
            <a:lvl1pPr>
              <a:buNone/>
              <a:defRPr/>
            </a:lvl1pPr>
          </a:lstStyle>
          <a:p>
            <a:r>
              <a:rPr lang="en-US"/>
              <a:t>Click icon to add chart</a:t>
            </a:r>
          </a:p>
        </p:txBody>
      </p:sp>
      <p:pic>
        <p:nvPicPr>
          <p:cNvPr id="16" name="Picture 15" descr="Health Economics Unit Logo">
            <a:extLst>
              <a:ext uri="{FF2B5EF4-FFF2-40B4-BE49-F238E27FC236}">
                <a16:creationId xmlns:a16="http://schemas.microsoft.com/office/drawing/2014/main" id="{D0C92FC4-5A22-2D4C-9A54-0556F2789E74}"/>
              </a:ext>
            </a:extLst>
          </p:cNvPr>
          <p:cNvPicPr>
            <a:picLocks noChangeAspect="1"/>
          </p:cNvPicPr>
          <p:nvPr userDrawn="1"/>
        </p:nvPicPr>
        <p:blipFill>
          <a:blip r:embed="rId3"/>
          <a:srcRect/>
          <a:stretch/>
        </p:blipFill>
        <p:spPr>
          <a:xfrm>
            <a:off x="432000" y="445023"/>
            <a:ext cx="2302056" cy="189313"/>
          </a:xfrm>
          <a:prstGeom prst="rect">
            <a:avLst/>
          </a:prstGeom>
        </p:spPr>
      </p:pic>
      <p:sp>
        <p:nvSpPr>
          <p:cNvPr id="19" name="Footer Placeholder 4">
            <a:extLst>
              <a:ext uri="{FF2B5EF4-FFF2-40B4-BE49-F238E27FC236}">
                <a16:creationId xmlns:a16="http://schemas.microsoft.com/office/drawing/2014/main" id="{CBB22440-C901-B640-A6F8-58F3AD69AA9D}"/>
              </a:ext>
            </a:extLst>
          </p:cNvPr>
          <p:cNvSpPr>
            <a:spLocks noGrp="1"/>
          </p:cNvSpPr>
          <p:nvPr>
            <p:ph type="ftr" sz="quarter" idx="11"/>
          </p:nvPr>
        </p:nvSpPr>
        <p:spPr>
          <a:xfrm>
            <a:off x="4038600" y="445022"/>
            <a:ext cx="7189378" cy="207010"/>
          </a:xfrm>
        </p:spPr>
        <p:txBody>
          <a:bodyPr anchor="ctr" anchorCtr="0"/>
          <a:lstStyle>
            <a:lvl1pPr algn="r">
              <a:defRPr sz="1200" b="1">
                <a:solidFill>
                  <a:schemeClr val="tx1">
                    <a:lumMod val="75000"/>
                    <a:lumOff val="25000"/>
                  </a:schemeClr>
                </a:solidFill>
              </a:defRPr>
            </a:lvl1pPr>
          </a:lstStyle>
          <a:p>
            <a:r>
              <a:rPr lang="en-US"/>
              <a:t>Presentation Title Here</a:t>
            </a:r>
            <a:endParaRPr lang="en-US" b="1"/>
          </a:p>
        </p:txBody>
      </p:sp>
      <p:sp>
        <p:nvSpPr>
          <p:cNvPr id="20" name="Slide Number Placeholder 5">
            <a:extLst>
              <a:ext uri="{FF2B5EF4-FFF2-40B4-BE49-F238E27FC236}">
                <a16:creationId xmlns:a16="http://schemas.microsoft.com/office/drawing/2014/main" id="{5654D24D-618C-C443-96A4-D5E24D310287}"/>
              </a:ext>
            </a:extLst>
          </p:cNvPr>
          <p:cNvSpPr>
            <a:spLocks noGrp="1"/>
          </p:cNvSpPr>
          <p:nvPr>
            <p:ph type="sldNum" sz="quarter" idx="12"/>
          </p:nvPr>
        </p:nvSpPr>
        <p:spPr>
          <a:xfrm>
            <a:off x="11484864" y="445022"/>
            <a:ext cx="265984" cy="207009"/>
          </a:xfrm>
        </p:spPr>
        <p:txBody>
          <a:bodyPr anchor="ctr" anchorCtr="0"/>
          <a:lstStyle>
            <a:lvl1pPr>
              <a:defRPr sz="1200">
                <a:solidFill>
                  <a:schemeClr val="tx1">
                    <a:lumMod val="75000"/>
                    <a:lumOff val="25000"/>
                  </a:schemeClr>
                </a:solidFill>
              </a:defRPr>
            </a:lvl1pPr>
          </a:lstStyle>
          <a:p>
            <a:fld id="{DFCA9D46-5061-CB44-B974-7368B75C86DF}" type="slidenum">
              <a:rPr lang="en-US" smtClean="0"/>
              <a:pPr/>
              <a:t>‹#›</a:t>
            </a:fld>
            <a:endParaRPr lang="en-US"/>
          </a:p>
        </p:txBody>
      </p:sp>
      <p:cxnSp>
        <p:nvCxnSpPr>
          <p:cNvPr id="21" name="Straight Connector 20">
            <a:extLst>
              <a:ext uri="{FF2B5EF4-FFF2-40B4-BE49-F238E27FC236}">
                <a16:creationId xmlns:a16="http://schemas.microsoft.com/office/drawing/2014/main" id="{9C2C1009-B4B0-1348-B2F7-D35E9F05C5F1}"/>
              </a:ext>
            </a:extLst>
          </p:cNvPr>
          <p:cNvCxnSpPr>
            <a:cxnSpLocks/>
          </p:cNvCxnSpPr>
          <p:nvPr userDrawn="1"/>
        </p:nvCxnSpPr>
        <p:spPr>
          <a:xfrm flipV="1">
            <a:off x="11438708" y="445022"/>
            <a:ext cx="0" cy="20700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C764D082-BD15-704B-9138-10116BEFE31A}"/>
              </a:ext>
            </a:extLst>
          </p:cNvPr>
          <p:cNvSpPr txBox="1">
            <a:spLocks/>
          </p:cNvSpPr>
          <p:nvPr userDrawn="1"/>
        </p:nvSpPr>
        <p:spPr>
          <a:xfrm>
            <a:off x="432000" y="1147166"/>
            <a:ext cx="6628367" cy="1006528"/>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3800" kern="1200">
                <a:solidFill>
                  <a:schemeClr val="tx1"/>
                </a:solidFill>
                <a:latin typeface="+mj-lt"/>
                <a:ea typeface="+mj-ea"/>
                <a:cs typeface="+mj-cs"/>
              </a:defRPr>
            </a:lvl1pPr>
          </a:lstStyle>
          <a:p>
            <a:r>
              <a:rPr lang="en-GB"/>
              <a:t>Click to add title</a:t>
            </a:r>
            <a:endParaRPr lang="en-US"/>
          </a:p>
        </p:txBody>
      </p:sp>
      <p:cxnSp>
        <p:nvCxnSpPr>
          <p:cNvPr id="23" name="Straight Connector 22">
            <a:extLst>
              <a:ext uri="{FF2B5EF4-FFF2-40B4-BE49-F238E27FC236}">
                <a16:creationId xmlns:a16="http://schemas.microsoft.com/office/drawing/2014/main" id="{7695B78A-E861-2A4C-81C1-0BFE1DD1B15C}"/>
              </a:ext>
            </a:extLst>
          </p:cNvPr>
          <p:cNvCxnSpPr>
            <a:cxnSpLocks/>
          </p:cNvCxnSpPr>
          <p:nvPr userDrawn="1"/>
        </p:nvCxnSpPr>
        <p:spPr>
          <a:xfrm>
            <a:off x="432000" y="2295658"/>
            <a:ext cx="5409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 Placeholder 21">
            <a:extLst>
              <a:ext uri="{FF2B5EF4-FFF2-40B4-BE49-F238E27FC236}">
                <a16:creationId xmlns:a16="http://schemas.microsoft.com/office/drawing/2014/main" id="{5E2DFEA4-8E1F-6C46-978E-8471D8ABB8CC}"/>
              </a:ext>
            </a:extLst>
          </p:cNvPr>
          <p:cNvSpPr>
            <a:spLocks noGrp="1"/>
          </p:cNvSpPr>
          <p:nvPr>
            <p:ph type="body" sz="quarter" idx="13"/>
          </p:nvPr>
        </p:nvSpPr>
        <p:spPr>
          <a:xfrm>
            <a:off x="432001" y="2860211"/>
            <a:ext cx="5409124" cy="35527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211269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Health Economics Unit Logo">
            <a:extLst>
              <a:ext uri="{FF2B5EF4-FFF2-40B4-BE49-F238E27FC236}">
                <a16:creationId xmlns:a16="http://schemas.microsoft.com/office/drawing/2014/main" id="{319FF2D3-93CE-5F49-A9C4-B14175A97E0D}"/>
              </a:ext>
            </a:extLst>
          </p:cNvPr>
          <p:cNvPicPr>
            <a:picLocks noChangeAspect="1"/>
          </p:cNvPicPr>
          <p:nvPr userDrawn="1"/>
        </p:nvPicPr>
        <p:blipFill>
          <a:blip r:embed="rId3"/>
          <a:srcRect/>
          <a:stretch/>
        </p:blipFill>
        <p:spPr>
          <a:xfrm>
            <a:off x="4843780" y="547370"/>
            <a:ext cx="2159000" cy="723900"/>
          </a:xfrm>
          <a:prstGeom prst="rect">
            <a:avLst/>
          </a:prstGeom>
        </p:spPr>
      </p:pic>
      <p:pic>
        <p:nvPicPr>
          <p:cNvPr id="10" name="Picture 9" descr="Midlands and Lancashire Commissioning Support Unit Logo">
            <a:extLst>
              <a:ext uri="{FF2B5EF4-FFF2-40B4-BE49-F238E27FC236}">
                <a16:creationId xmlns:a16="http://schemas.microsoft.com/office/drawing/2014/main" id="{B16B26A2-03EE-9B43-883D-548131EF5EBC}"/>
              </a:ext>
            </a:extLst>
          </p:cNvPr>
          <p:cNvPicPr>
            <a:picLocks noChangeAspect="1"/>
          </p:cNvPicPr>
          <p:nvPr userDrawn="1"/>
        </p:nvPicPr>
        <p:blipFill>
          <a:blip r:embed="rId4"/>
          <a:stretch>
            <a:fillRect/>
          </a:stretch>
        </p:blipFill>
        <p:spPr>
          <a:xfrm>
            <a:off x="9299351" y="537845"/>
            <a:ext cx="2349500" cy="711200"/>
          </a:xfrm>
          <a:prstGeom prst="rect">
            <a:avLst/>
          </a:prstGeom>
        </p:spPr>
      </p:pic>
      <p:sp>
        <p:nvSpPr>
          <p:cNvPr id="11" name="Content Placeholder 2">
            <a:extLst>
              <a:ext uri="{FF2B5EF4-FFF2-40B4-BE49-F238E27FC236}">
                <a16:creationId xmlns:a16="http://schemas.microsoft.com/office/drawing/2014/main" id="{99E531AB-5DEE-9D45-8427-0C3F9E1EC07C}"/>
              </a:ext>
            </a:extLst>
          </p:cNvPr>
          <p:cNvSpPr>
            <a:spLocks noGrp="1"/>
          </p:cNvSpPr>
          <p:nvPr>
            <p:ph sz="half" idx="13"/>
          </p:nvPr>
        </p:nvSpPr>
        <p:spPr>
          <a:xfrm>
            <a:off x="5610287" y="2144749"/>
            <a:ext cx="6038563" cy="1988339"/>
          </a:xfrm>
        </p:spPr>
        <p:txBody>
          <a:bodyPr/>
          <a:lstStyle>
            <a:lvl1pPr>
              <a:buNone/>
              <a:defRPr sz="2000">
                <a:solidFill>
                  <a:schemeClr val="tx1"/>
                </a:solidFill>
              </a:defRPr>
            </a:lvl1pPr>
            <a:lvl2pPr>
              <a:buFont typeface="Arial" panose="020B0604020202020204" pitchFamily="34" charset="0"/>
              <a:buChar char="•"/>
              <a:defRPr sz="1800">
                <a:solidFill>
                  <a:schemeClr val="tx1"/>
                </a:solidFill>
              </a:defRPr>
            </a:lvl2pPr>
            <a:lvl3pPr>
              <a:buFont typeface="Arial" panose="020B0604020202020204" pitchFamily="34" charset="0"/>
              <a:buChar char="•"/>
              <a:defRPr sz="1600">
                <a:solidFill>
                  <a:schemeClr val="tx1"/>
                </a:solidFill>
              </a:defRPr>
            </a:lvl3pPr>
            <a:lvl4pPr>
              <a:buFont typeface="Arial" panose="020B0604020202020204" pitchFamily="34" charset="0"/>
              <a:buChar char="•"/>
              <a:defRPr sz="1400">
                <a:solidFill>
                  <a:schemeClr val="tx1"/>
                </a:solidFill>
              </a:defRPr>
            </a:lvl4pPr>
            <a:lvl5pPr>
              <a:buFont typeface="Arial" panose="020B0604020202020204" pitchFamily="34" charset="0"/>
              <a:buChar char="•"/>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Oval 3">
            <a:extLst>
              <a:ext uri="{FF2B5EF4-FFF2-40B4-BE49-F238E27FC236}">
                <a16:creationId xmlns:a16="http://schemas.microsoft.com/office/drawing/2014/main" id="{A9FACB1D-613F-5F49-9D09-410DCA767906}"/>
              </a:ext>
              <a:ext uri="{C183D7F6-B498-43B3-948B-1728B52AA6E4}">
                <adec:decorative xmlns:adec="http://schemas.microsoft.com/office/drawing/2017/decorative" val="1"/>
              </a:ext>
            </a:extLst>
          </p:cNvPr>
          <p:cNvSpPr>
            <a:spLocks noChangeAspect="1"/>
          </p:cNvSpPr>
          <p:nvPr userDrawn="1"/>
        </p:nvSpPr>
        <p:spPr>
          <a:xfrm>
            <a:off x="5610287" y="4484951"/>
            <a:ext cx="432000" cy="432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mail icon">
            <a:extLst>
              <a:ext uri="{FF2B5EF4-FFF2-40B4-BE49-F238E27FC236}">
                <a16:creationId xmlns:a16="http://schemas.microsoft.com/office/drawing/2014/main" id="{85F8C5AD-B4F6-5F45-9FDE-26FA68A4A800}"/>
              </a:ext>
            </a:extLst>
          </p:cNvPr>
          <p:cNvPicPr>
            <a:picLocks noChangeAspect="1"/>
          </p:cNvPicPr>
          <p:nvPr userDrawn="1"/>
        </p:nvPicPr>
        <p:blipFill>
          <a:blip r:embed="rId5"/>
          <a:stretch>
            <a:fillRect/>
          </a:stretch>
        </p:blipFill>
        <p:spPr>
          <a:xfrm>
            <a:off x="5689924" y="4597055"/>
            <a:ext cx="272726" cy="207791"/>
          </a:xfrm>
          <a:prstGeom prst="rect">
            <a:avLst/>
          </a:prstGeom>
        </p:spPr>
      </p:pic>
      <p:sp>
        <p:nvSpPr>
          <p:cNvPr id="22" name="Text Placeholder 21">
            <a:extLst>
              <a:ext uri="{FF2B5EF4-FFF2-40B4-BE49-F238E27FC236}">
                <a16:creationId xmlns:a16="http://schemas.microsoft.com/office/drawing/2014/main" id="{7E79F95B-DF05-5040-B3A6-57F6ABE38BF3}"/>
              </a:ext>
            </a:extLst>
          </p:cNvPr>
          <p:cNvSpPr>
            <a:spLocks noGrp="1"/>
          </p:cNvSpPr>
          <p:nvPr>
            <p:ph type="body" sz="quarter" idx="16" hasCustomPrompt="1"/>
          </p:nvPr>
        </p:nvSpPr>
        <p:spPr>
          <a:xfrm>
            <a:off x="6149975" y="4484688"/>
            <a:ext cx="5499100" cy="431800"/>
          </a:xfrm>
        </p:spPr>
        <p:txBody>
          <a:bodyPr anchor="ctr" anchorCtr="0">
            <a:normAutofit/>
          </a:bodyPr>
          <a:lstStyle>
            <a:lvl1pPr>
              <a:buNone/>
              <a:defRPr sz="1800">
                <a:solidFill>
                  <a:schemeClr val="tx1"/>
                </a:solidFill>
              </a:defRPr>
            </a:lvl1pPr>
          </a:lstStyle>
          <a:p>
            <a:pPr lvl="0"/>
            <a:r>
              <a:rPr lang="en-GB"/>
              <a:t>Click to add email</a:t>
            </a:r>
            <a:endParaRPr lang="en-US"/>
          </a:p>
        </p:txBody>
      </p:sp>
      <p:sp>
        <p:nvSpPr>
          <p:cNvPr id="23" name="Text Placeholder 21">
            <a:extLst>
              <a:ext uri="{FF2B5EF4-FFF2-40B4-BE49-F238E27FC236}">
                <a16:creationId xmlns:a16="http://schemas.microsoft.com/office/drawing/2014/main" id="{C161C801-791F-5646-9D8D-1D4C7893521D}"/>
              </a:ext>
            </a:extLst>
          </p:cNvPr>
          <p:cNvSpPr>
            <a:spLocks noGrp="1"/>
          </p:cNvSpPr>
          <p:nvPr>
            <p:ph type="body" sz="quarter" idx="17" hasCustomPrompt="1"/>
          </p:nvPr>
        </p:nvSpPr>
        <p:spPr>
          <a:xfrm>
            <a:off x="6149975" y="5049132"/>
            <a:ext cx="5499100" cy="431800"/>
          </a:xfrm>
        </p:spPr>
        <p:txBody>
          <a:bodyPr anchor="ctr" anchorCtr="0">
            <a:normAutofit/>
          </a:bodyPr>
          <a:lstStyle>
            <a:lvl1pPr>
              <a:buNone/>
              <a:defRPr sz="1800">
                <a:solidFill>
                  <a:schemeClr val="tx1"/>
                </a:solidFill>
              </a:defRPr>
            </a:lvl1pPr>
          </a:lstStyle>
          <a:p>
            <a:pPr lvl="0"/>
            <a:r>
              <a:rPr lang="en-GB"/>
              <a:t>Click to add website</a:t>
            </a:r>
            <a:endParaRPr lang="en-US"/>
          </a:p>
        </p:txBody>
      </p:sp>
      <p:sp>
        <p:nvSpPr>
          <p:cNvPr id="9" name="Oval 8">
            <a:extLst>
              <a:ext uri="{FF2B5EF4-FFF2-40B4-BE49-F238E27FC236}">
                <a16:creationId xmlns:a16="http://schemas.microsoft.com/office/drawing/2014/main" id="{61EABD27-E8D7-404F-9518-1C92A9FF34CC}"/>
              </a:ext>
              <a:ext uri="{C183D7F6-B498-43B3-948B-1728B52AA6E4}">
                <adec:decorative xmlns:adec="http://schemas.microsoft.com/office/drawing/2017/decorative" val="1"/>
              </a:ext>
            </a:extLst>
          </p:cNvPr>
          <p:cNvSpPr>
            <a:spLocks noChangeAspect="1"/>
          </p:cNvSpPr>
          <p:nvPr userDrawn="1"/>
        </p:nvSpPr>
        <p:spPr>
          <a:xfrm>
            <a:off x="5610287" y="5060447"/>
            <a:ext cx="432000" cy="432000"/>
          </a:xfrm>
          <a:prstGeom prst="ellipse">
            <a:avLst/>
          </a:prstGeom>
          <a:solidFill>
            <a:schemeClr val="accent4"/>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7" name="Picture 6" descr="Computer icon">
            <a:extLst>
              <a:ext uri="{FF2B5EF4-FFF2-40B4-BE49-F238E27FC236}">
                <a16:creationId xmlns:a16="http://schemas.microsoft.com/office/drawing/2014/main" id="{34E95CE0-6161-C148-A7A1-309258CDA8D6}"/>
              </a:ext>
            </a:extLst>
          </p:cNvPr>
          <p:cNvPicPr>
            <a:picLocks noChangeAspect="1"/>
          </p:cNvPicPr>
          <p:nvPr userDrawn="1"/>
        </p:nvPicPr>
        <p:blipFill>
          <a:blip r:embed="rId6"/>
          <a:stretch>
            <a:fillRect/>
          </a:stretch>
        </p:blipFill>
        <p:spPr>
          <a:xfrm>
            <a:off x="5695950" y="5186016"/>
            <a:ext cx="266700" cy="209550"/>
          </a:xfrm>
          <a:prstGeom prst="rect">
            <a:avLst/>
          </a:prstGeom>
        </p:spPr>
      </p:pic>
    </p:spTree>
    <p:extLst>
      <p:ext uri="{BB962C8B-B14F-4D97-AF65-F5344CB8AC3E}">
        <p14:creationId xmlns:p14="http://schemas.microsoft.com/office/powerpoint/2010/main" val="20101122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itle and Content Blue">
  <p:cSld name="1_Title and Content Blue">
    <p:bg>
      <p:bgPr>
        <a:blipFill>
          <a:blip r:embed="rId2">
            <a:alphaModFix/>
          </a:blip>
          <a:stretch>
            <a:fillRect/>
          </a:stretch>
        </a:blipFill>
        <a:effectLst/>
      </p:bgPr>
    </p:bg>
    <p:spTree>
      <p:nvGrpSpPr>
        <p:cNvPr id="1" name="Shape 61"/>
        <p:cNvGrpSpPr/>
        <p:nvPr/>
      </p:nvGrpSpPr>
      <p:grpSpPr>
        <a:xfrm>
          <a:off x="0" y="0"/>
          <a:ext cx="0" cy="0"/>
          <a:chOff x="0" y="0"/>
          <a:chExt cx="0" cy="0"/>
        </a:xfrm>
      </p:grpSpPr>
      <p:pic>
        <p:nvPicPr>
          <p:cNvPr id="62" name="Google Shape;62;p15" descr="Health Economics Unit Logo"/>
          <p:cNvPicPr preferRelativeResize="0"/>
          <p:nvPr/>
        </p:nvPicPr>
        <p:blipFill rotWithShape="1">
          <a:blip r:embed="rId3">
            <a:alphaModFix/>
          </a:blip>
          <a:srcRect/>
          <a:stretch/>
        </p:blipFill>
        <p:spPr>
          <a:xfrm>
            <a:off x="432006" y="445024"/>
            <a:ext cx="2302047" cy="189313"/>
          </a:xfrm>
          <a:prstGeom prst="rect">
            <a:avLst/>
          </a:prstGeom>
          <a:noFill/>
          <a:ln>
            <a:noFill/>
          </a:ln>
        </p:spPr>
      </p:pic>
      <p:sp>
        <p:nvSpPr>
          <p:cNvPr id="63" name="Google Shape;63;p15"/>
          <p:cNvSpPr txBox="1">
            <a:spLocks noGrp="1"/>
          </p:cNvSpPr>
          <p:nvPr>
            <p:ph type="sldNum" idx="12"/>
          </p:nvPr>
        </p:nvSpPr>
        <p:spPr>
          <a:xfrm>
            <a:off x="11484864" y="445023"/>
            <a:ext cx="266000" cy="207200"/>
          </a:xfrm>
          <a:prstGeom prst="rect">
            <a:avLst/>
          </a:prstGeom>
          <a:noFill/>
          <a:ln>
            <a:noFill/>
          </a:ln>
        </p:spPr>
        <p:txBody>
          <a:bodyPr spcFirstLastPara="1" wrap="square" lIns="0" tIns="0" rIns="0" bIns="0" anchor="ctr" anchorCtr="0">
            <a:noAutofit/>
          </a:bodyPr>
          <a:lstStyle>
            <a:lvl1pPr marL="0" lvl="0" indent="0" algn="r" rtl="0">
              <a:spcBef>
                <a:spcPts val="0"/>
              </a:spcBef>
              <a:buNone/>
              <a:defRPr sz="1200" b="0" i="0" u="none" strike="noStrike" cap="none">
                <a:solidFill>
                  <a:schemeClr val="lt1"/>
                </a:solidFill>
                <a:latin typeface="Arial"/>
                <a:ea typeface="Arial"/>
                <a:cs typeface="Arial"/>
                <a:sym typeface="Arial"/>
              </a:defRPr>
            </a:lvl1pPr>
            <a:lvl2pPr marL="0" lvl="1" indent="0" algn="r" rtl="0">
              <a:spcBef>
                <a:spcPts val="0"/>
              </a:spcBef>
              <a:buNone/>
              <a:defRPr sz="1200" b="0" i="0" u="none" strike="noStrike" cap="none">
                <a:solidFill>
                  <a:schemeClr val="lt1"/>
                </a:solidFill>
                <a:latin typeface="Arial"/>
                <a:ea typeface="Arial"/>
                <a:cs typeface="Arial"/>
                <a:sym typeface="Arial"/>
              </a:defRPr>
            </a:lvl2pPr>
            <a:lvl3pPr marL="0" lvl="2" indent="0" algn="r" rtl="0">
              <a:spcBef>
                <a:spcPts val="0"/>
              </a:spcBef>
              <a:buNone/>
              <a:defRPr sz="1200" b="0" i="0" u="none" strike="noStrike" cap="none">
                <a:solidFill>
                  <a:schemeClr val="lt1"/>
                </a:solidFill>
                <a:latin typeface="Arial"/>
                <a:ea typeface="Arial"/>
                <a:cs typeface="Arial"/>
                <a:sym typeface="Arial"/>
              </a:defRPr>
            </a:lvl3pPr>
            <a:lvl4pPr marL="0" lvl="3" indent="0" algn="r" rtl="0">
              <a:spcBef>
                <a:spcPts val="0"/>
              </a:spcBef>
              <a:buNone/>
              <a:defRPr sz="1200" b="0" i="0" u="none" strike="noStrike" cap="none">
                <a:solidFill>
                  <a:schemeClr val="lt1"/>
                </a:solidFill>
                <a:latin typeface="Arial"/>
                <a:ea typeface="Arial"/>
                <a:cs typeface="Arial"/>
                <a:sym typeface="Arial"/>
              </a:defRPr>
            </a:lvl4pPr>
            <a:lvl5pPr marL="0" lvl="4" indent="0" algn="r" rtl="0">
              <a:spcBef>
                <a:spcPts val="0"/>
              </a:spcBef>
              <a:buNone/>
              <a:defRPr sz="1200" b="0" i="0" u="none" strike="noStrike" cap="none">
                <a:solidFill>
                  <a:schemeClr val="lt1"/>
                </a:solidFill>
                <a:latin typeface="Arial"/>
                <a:ea typeface="Arial"/>
                <a:cs typeface="Arial"/>
                <a:sym typeface="Arial"/>
              </a:defRPr>
            </a:lvl5pPr>
            <a:lvl6pPr marL="0" lvl="5" indent="0" algn="r" rtl="0">
              <a:spcBef>
                <a:spcPts val="0"/>
              </a:spcBef>
              <a:buNone/>
              <a:defRPr sz="1200" b="0" i="0" u="none" strike="noStrike" cap="none">
                <a:solidFill>
                  <a:schemeClr val="lt1"/>
                </a:solidFill>
                <a:latin typeface="Arial"/>
                <a:ea typeface="Arial"/>
                <a:cs typeface="Arial"/>
                <a:sym typeface="Arial"/>
              </a:defRPr>
            </a:lvl6pPr>
            <a:lvl7pPr marL="0" lvl="6" indent="0" algn="r" rtl="0">
              <a:spcBef>
                <a:spcPts val="0"/>
              </a:spcBef>
              <a:buNone/>
              <a:defRPr sz="1200" b="0" i="0" u="none" strike="noStrike" cap="none">
                <a:solidFill>
                  <a:schemeClr val="lt1"/>
                </a:solidFill>
                <a:latin typeface="Arial"/>
                <a:ea typeface="Arial"/>
                <a:cs typeface="Arial"/>
                <a:sym typeface="Arial"/>
              </a:defRPr>
            </a:lvl7pPr>
            <a:lvl8pPr marL="0" lvl="7" indent="0" algn="r" rtl="0">
              <a:spcBef>
                <a:spcPts val="0"/>
              </a:spcBef>
              <a:buNone/>
              <a:defRPr sz="1200" b="0" i="0" u="none" strike="noStrike" cap="none">
                <a:solidFill>
                  <a:schemeClr val="lt1"/>
                </a:solidFill>
                <a:latin typeface="Arial"/>
                <a:ea typeface="Arial"/>
                <a:cs typeface="Arial"/>
                <a:sym typeface="Arial"/>
              </a:defRPr>
            </a:lvl8pPr>
            <a:lvl9pPr marL="0" lvl="8" indent="0" algn="r" rtl="0">
              <a:spcBef>
                <a:spcPts val="0"/>
              </a:spcBef>
              <a:buNone/>
              <a:defRPr sz="1200" b="0" i="0" u="none" strike="noStrike" cap="none">
                <a:solidFill>
                  <a:schemeClr val="lt1"/>
                </a:solidFill>
                <a:latin typeface="Arial"/>
                <a:ea typeface="Arial"/>
                <a:cs typeface="Arial"/>
                <a:sym typeface="Arial"/>
              </a:defRPr>
            </a:lvl9pPr>
          </a:lstStyle>
          <a:p>
            <a:fld id="{00000000-1234-1234-1234-123412341234}" type="slidenum">
              <a:rPr lang="en-GB" smtClean="0"/>
              <a:pPr/>
              <a:t>‹#›</a:t>
            </a:fld>
            <a:endParaRPr lang="en-GB"/>
          </a:p>
        </p:txBody>
      </p:sp>
      <p:cxnSp>
        <p:nvCxnSpPr>
          <p:cNvPr id="64" name="Google Shape;64;p15"/>
          <p:cNvCxnSpPr/>
          <p:nvPr/>
        </p:nvCxnSpPr>
        <p:spPr>
          <a:xfrm rot="10800000">
            <a:off x="11438708" y="445231"/>
            <a:ext cx="0" cy="206800"/>
          </a:xfrm>
          <a:prstGeom prst="straightConnector1">
            <a:avLst/>
          </a:prstGeom>
          <a:noFill/>
          <a:ln w="12700" cap="flat" cmpd="sng">
            <a:solidFill>
              <a:schemeClr val="lt1"/>
            </a:solidFill>
            <a:prstDash val="solid"/>
            <a:miter lim="800000"/>
            <a:headEnd type="none" w="sm" len="sm"/>
            <a:tailEnd type="none" w="sm" len="sm"/>
          </a:ln>
        </p:spPr>
      </p:cxnSp>
      <p:sp>
        <p:nvSpPr>
          <p:cNvPr id="65" name="Google Shape;65;p15"/>
          <p:cNvSpPr txBox="1">
            <a:spLocks noGrp="1"/>
          </p:cNvSpPr>
          <p:nvPr>
            <p:ph type="title"/>
          </p:nvPr>
        </p:nvSpPr>
        <p:spPr>
          <a:xfrm>
            <a:off x="435000" y="3148147"/>
            <a:ext cx="11322000" cy="5616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lt1"/>
              </a:buClr>
              <a:buSzPts val="3200"/>
              <a:buFont typeface="Arial"/>
              <a:buNone/>
              <a:defRPr sz="4267">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extLst>
      <p:ext uri="{BB962C8B-B14F-4D97-AF65-F5344CB8AC3E}">
        <p14:creationId xmlns:p14="http://schemas.microsoft.com/office/powerpoint/2010/main" val="23717196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p:cSld name="1_Title and Content">
    <p:bg>
      <p:bgPr>
        <a:blipFill>
          <a:blip r:embed="rId2">
            <a:alphaModFix/>
          </a:blip>
          <a:stretch>
            <a:fillRect/>
          </a:stretch>
        </a:blipFill>
        <a:effectLst/>
      </p:bgPr>
    </p:bg>
    <p:spTree>
      <p:nvGrpSpPr>
        <p:cNvPr id="1" name="Shape 106"/>
        <p:cNvGrpSpPr/>
        <p:nvPr/>
      </p:nvGrpSpPr>
      <p:grpSpPr>
        <a:xfrm>
          <a:off x="0" y="0"/>
          <a:ext cx="0" cy="0"/>
          <a:chOff x="0" y="0"/>
          <a:chExt cx="0" cy="0"/>
        </a:xfrm>
      </p:grpSpPr>
      <p:pic>
        <p:nvPicPr>
          <p:cNvPr id="107" name="Google Shape;107;p22" descr="Health Economics Unit Logo"/>
          <p:cNvPicPr preferRelativeResize="0"/>
          <p:nvPr/>
        </p:nvPicPr>
        <p:blipFill rotWithShape="1">
          <a:blip r:embed="rId3">
            <a:alphaModFix/>
          </a:blip>
          <a:srcRect/>
          <a:stretch/>
        </p:blipFill>
        <p:spPr>
          <a:xfrm>
            <a:off x="432001" y="445024"/>
            <a:ext cx="2302055" cy="189313"/>
          </a:xfrm>
          <a:prstGeom prst="rect">
            <a:avLst/>
          </a:prstGeom>
          <a:noFill/>
          <a:ln>
            <a:noFill/>
          </a:ln>
        </p:spPr>
      </p:pic>
      <p:sp>
        <p:nvSpPr>
          <p:cNvPr id="108" name="Google Shape;108;p22"/>
          <p:cNvSpPr txBox="1">
            <a:spLocks noGrp="1"/>
          </p:cNvSpPr>
          <p:nvPr>
            <p:ph type="title"/>
          </p:nvPr>
        </p:nvSpPr>
        <p:spPr>
          <a:xfrm>
            <a:off x="432000" y="1147167"/>
            <a:ext cx="11322000" cy="561600"/>
          </a:xfrm>
          <a:prstGeom prst="rect">
            <a:avLst/>
          </a:prstGeom>
          <a:noFill/>
          <a:ln>
            <a:noFill/>
          </a:ln>
        </p:spPr>
        <p:txBody>
          <a:bodyPr spcFirstLastPara="1" wrap="square" lIns="0" tIns="0" rIns="0" bIns="0" anchor="b" anchorCtr="0">
            <a:normAutofit/>
          </a:bodyPr>
          <a:lstStyle>
            <a:lvl1pPr lvl="0" algn="l" rtl="0">
              <a:lnSpc>
                <a:spcPct val="90000"/>
              </a:lnSpc>
              <a:spcBef>
                <a:spcPts val="0"/>
              </a:spcBef>
              <a:spcAft>
                <a:spcPts val="0"/>
              </a:spcAft>
              <a:buClr>
                <a:schemeClr val="dk1"/>
              </a:buClr>
              <a:buSzPts val="2900"/>
              <a:buFont typeface="Arial"/>
              <a:buNone/>
              <a:defRPr sz="3867"/>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cxnSp>
        <p:nvCxnSpPr>
          <p:cNvPr id="109" name="Google Shape;109;p22"/>
          <p:cNvCxnSpPr/>
          <p:nvPr/>
        </p:nvCxnSpPr>
        <p:spPr>
          <a:xfrm>
            <a:off x="432000" y="1850836"/>
            <a:ext cx="11318800" cy="0"/>
          </a:xfrm>
          <a:prstGeom prst="straightConnector1">
            <a:avLst/>
          </a:prstGeom>
          <a:noFill/>
          <a:ln w="12700" cap="flat" cmpd="sng">
            <a:solidFill>
              <a:schemeClr val="dk1"/>
            </a:solidFill>
            <a:prstDash val="solid"/>
            <a:miter lim="800000"/>
            <a:headEnd type="none" w="sm" len="sm"/>
            <a:tailEnd type="none" w="sm" len="sm"/>
          </a:ln>
        </p:spPr>
      </p:cxnSp>
      <p:sp>
        <p:nvSpPr>
          <p:cNvPr id="110" name="Google Shape;110;p22"/>
          <p:cNvSpPr txBox="1">
            <a:spLocks noGrp="1"/>
          </p:cNvSpPr>
          <p:nvPr>
            <p:ph type="sldNum" idx="12"/>
          </p:nvPr>
        </p:nvSpPr>
        <p:spPr>
          <a:xfrm>
            <a:off x="11484864" y="445023"/>
            <a:ext cx="266000" cy="207200"/>
          </a:xfrm>
          <a:prstGeom prst="rect">
            <a:avLst/>
          </a:prstGeom>
          <a:noFill/>
          <a:ln>
            <a:noFill/>
          </a:ln>
        </p:spPr>
        <p:txBody>
          <a:bodyPr spcFirstLastPara="1" wrap="square" lIns="0" tIns="0" rIns="0" bIns="0" anchor="ctr" anchorCtr="0">
            <a:noAutofit/>
          </a:bodyPr>
          <a:lstStyle>
            <a:lvl1pPr marL="0" lvl="0" indent="0" algn="r" rtl="0">
              <a:spcBef>
                <a:spcPts val="0"/>
              </a:spcBef>
              <a:buNone/>
              <a:defRPr sz="1200">
                <a:solidFill>
                  <a:srgbClr val="5D5D5D"/>
                </a:solidFill>
                <a:latin typeface="Arial"/>
                <a:ea typeface="Arial"/>
                <a:cs typeface="Arial"/>
                <a:sym typeface="Arial"/>
              </a:defRPr>
            </a:lvl1pPr>
            <a:lvl2pPr marL="0" lvl="1" indent="0" algn="r" rtl="0">
              <a:spcBef>
                <a:spcPts val="0"/>
              </a:spcBef>
              <a:buNone/>
              <a:defRPr sz="1200">
                <a:solidFill>
                  <a:srgbClr val="5D5D5D"/>
                </a:solidFill>
                <a:latin typeface="Arial"/>
                <a:ea typeface="Arial"/>
                <a:cs typeface="Arial"/>
                <a:sym typeface="Arial"/>
              </a:defRPr>
            </a:lvl2pPr>
            <a:lvl3pPr marL="0" lvl="2" indent="0" algn="r" rtl="0">
              <a:spcBef>
                <a:spcPts val="0"/>
              </a:spcBef>
              <a:buNone/>
              <a:defRPr sz="1200">
                <a:solidFill>
                  <a:srgbClr val="5D5D5D"/>
                </a:solidFill>
                <a:latin typeface="Arial"/>
                <a:ea typeface="Arial"/>
                <a:cs typeface="Arial"/>
                <a:sym typeface="Arial"/>
              </a:defRPr>
            </a:lvl3pPr>
            <a:lvl4pPr marL="0" lvl="3" indent="0" algn="r" rtl="0">
              <a:spcBef>
                <a:spcPts val="0"/>
              </a:spcBef>
              <a:buNone/>
              <a:defRPr sz="1200">
                <a:solidFill>
                  <a:srgbClr val="5D5D5D"/>
                </a:solidFill>
                <a:latin typeface="Arial"/>
                <a:ea typeface="Arial"/>
                <a:cs typeface="Arial"/>
                <a:sym typeface="Arial"/>
              </a:defRPr>
            </a:lvl4pPr>
            <a:lvl5pPr marL="0" lvl="4" indent="0" algn="r" rtl="0">
              <a:spcBef>
                <a:spcPts val="0"/>
              </a:spcBef>
              <a:buNone/>
              <a:defRPr sz="1200">
                <a:solidFill>
                  <a:srgbClr val="5D5D5D"/>
                </a:solidFill>
                <a:latin typeface="Arial"/>
                <a:ea typeface="Arial"/>
                <a:cs typeface="Arial"/>
                <a:sym typeface="Arial"/>
              </a:defRPr>
            </a:lvl5pPr>
            <a:lvl6pPr marL="0" lvl="5" indent="0" algn="r" rtl="0">
              <a:spcBef>
                <a:spcPts val="0"/>
              </a:spcBef>
              <a:buNone/>
              <a:defRPr sz="1200">
                <a:solidFill>
                  <a:srgbClr val="5D5D5D"/>
                </a:solidFill>
                <a:latin typeface="Arial"/>
                <a:ea typeface="Arial"/>
                <a:cs typeface="Arial"/>
                <a:sym typeface="Arial"/>
              </a:defRPr>
            </a:lvl6pPr>
            <a:lvl7pPr marL="0" lvl="6" indent="0" algn="r" rtl="0">
              <a:spcBef>
                <a:spcPts val="0"/>
              </a:spcBef>
              <a:buNone/>
              <a:defRPr sz="1200">
                <a:solidFill>
                  <a:srgbClr val="5D5D5D"/>
                </a:solidFill>
                <a:latin typeface="Arial"/>
                <a:ea typeface="Arial"/>
                <a:cs typeface="Arial"/>
                <a:sym typeface="Arial"/>
              </a:defRPr>
            </a:lvl7pPr>
            <a:lvl8pPr marL="0" lvl="7" indent="0" algn="r" rtl="0">
              <a:spcBef>
                <a:spcPts val="0"/>
              </a:spcBef>
              <a:buNone/>
              <a:defRPr sz="1200">
                <a:solidFill>
                  <a:srgbClr val="5D5D5D"/>
                </a:solidFill>
                <a:latin typeface="Arial"/>
                <a:ea typeface="Arial"/>
                <a:cs typeface="Arial"/>
                <a:sym typeface="Arial"/>
              </a:defRPr>
            </a:lvl8pPr>
            <a:lvl9pPr marL="0" lvl="8" indent="0" algn="r" rtl="0">
              <a:spcBef>
                <a:spcPts val="0"/>
              </a:spcBef>
              <a:buNone/>
              <a:defRPr sz="1200">
                <a:solidFill>
                  <a:srgbClr val="5D5D5D"/>
                </a:solidFill>
                <a:latin typeface="Arial"/>
                <a:ea typeface="Arial"/>
                <a:cs typeface="Arial"/>
                <a:sym typeface="Arial"/>
              </a:defRPr>
            </a:lvl9pPr>
          </a:lstStyle>
          <a:p>
            <a:fld id="{00000000-1234-1234-1234-123412341234}" type="slidenum">
              <a:rPr lang="en-GB" smtClean="0"/>
              <a:pPr/>
              <a:t>‹#›</a:t>
            </a:fld>
            <a:endParaRPr lang="en-GB"/>
          </a:p>
        </p:txBody>
      </p:sp>
      <p:sp>
        <p:nvSpPr>
          <p:cNvPr id="111" name="Google Shape;111;p22"/>
          <p:cNvSpPr txBox="1">
            <a:spLocks noGrp="1"/>
          </p:cNvSpPr>
          <p:nvPr>
            <p:ph type="body" idx="1"/>
          </p:nvPr>
        </p:nvSpPr>
        <p:spPr>
          <a:xfrm>
            <a:off x="432000" y="2272977"/>
            <a:ext cx="11319200" cy="4140000"/>
          </a:xfrm>
          <a:prstGeom prst="rect">
            <a:avLst/>
          </a:prstGeom>
          <a:noFill/>
          <a:ln>
            <a:noFill/>
          </a:ln>
        </p:spPr>
        <p:txBody>
          <a:bodyPr spcFirstLastPara="1" wrap="square" lIns="0" tIns="0" rIns="0" bIns="0" anchor="t" anchorCtr="0">
            <a:normAutofit/>
          </a:bodyPr>
          <a:lstStyle>
            <a:lvl1pPr marL="609585" lvl="0" indent="-423323" algn="l" rtl="0">
              <a:lnSpc>
                <a:spcPct val="100000"/>
              </a:lnSpc>
              <a:spcBef>
                <a:spcPts val="667"/>
              </a:spcBef>
              <a:spcAft>
                <a:spcPts val="0"/>
              </a:spcAft>
              <a:buClr>
                <a:schemeClr val="dk1"/>
              </a:buClr>
              <a:buSzPts val="1400"/>
              <a:buChar char="•"/>
              <a:defRPr/>
            </a:lvl1pPr>
            <a:lvl2pPr marL="1219170" lvl="1" indent="-423323" algn="l" rtl="0">
              <a:lnSpc>
                <a:spcPct val="100000"/>
              </a:lnSpc>
              <a:spcBef>
                <a:spcPts val="667"/>
              </a:spcBef>
              <a:spcAft>
                <a:spcPts val="0"/>
              </a:spcAft>
              <a:buClr>
                <a:schemeClr val="dk1"/>
              </a:buClr>
              <a:buSzPts val="1400"/>
              <a:buChar char="•"/>
              <a:defRPr/>
            </a:lvl2pPr>
            <a:lvl3pPr marL="1828754" lvl="2" indent="-423323" algn="l" rtl="0">
              <a:lnSpc>
                <a:spcPct val="100000"/>
              </a:lnSpc>
              <a:spcBef>
                <a:spcPts val="667"/>
              </a:spcBef>
              <a:spcAft>
                <a:spcPts val="0"/>
              </a:spcAft>
              <a:buClr>
                <a:schemeClr val="dk1"/>
              </a:buClr>
              <a:buSzPts val="1400"/>
              <a:buChar char="•"/>
              <a:defRPr/>
            </a:lvl3pPr>
            <a:lvl4pPr marL="2438339" lvl="3" indent="-423323" algn="l" rtl="0">
              <a:lnSpc>
                <a:spcPct val="100000"/>
              </a:lnSpc>
              <a:spcBef>
                <a:spcPts val="667"/>
              </a:spcBef>
              <a:spcAft>
                <a:spcPts val="0"/>
              </a:spcAft>
              <a:buClr>
                <a:schemeClr val="dk1"/>
              </a:buClr>
              <a:buSzPts val="1400"/>
              <a:buChar char="•"/>
              <a:defRPr/>
            </a:lvl4pPr>
            <a:lvl5pPr marL="3047924" lvl="4" indent="-423323" algn="l" rtl="0">
              <a:lnSpc>
                <a:spcPct val="100000"/>
              </a:lnSpc>
              <a:spcBef>
                <a:spcPts val="667"/>
              </a:spcBef>
              <a:spcAft>
                <a:spcPts val="0"/>
              </a:spcAft>
              <a:buClr>
                <a:schemeClr val="dk1"/>
              </a:buClr>
              <a:buSzPts val="1400"/>
              <a:buChar char="•"/>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Tree>
    <p:extLst>
      <p:ext uri="{BB962C8B-B14F-4D97-AF65-F5344CB8AC3E}">
        <p14:creationId xmlns:p14="http://schemas.microsoft.com/office/powerpoint/2010/main" val="38852881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End Slide">
  <p:cSld name="1_End Slide">
    <p:bg>
      <p:bgPr>
        <a:blipFill>
          <a:blip r:embed="rId2">
            <a:alphaModFix/>
          </a:blip>
          <a:stretch>
            <a:fillRect/>
          </a:stretch>
        </a:blipFill>
        <a:effectLst/>
      </p:bgPr>
    </p:bg>
    <p:spTree>
      <p:nvGrpSpPr>
        <p:cNvPr id="1" name="Shape 91"/>
        <p:cNvGrpSpPr/>
        <p:nvPr/>
      </p:nvGrpSpPr>
      <p:grpSpPr>
        <a:xfrm>
          <a:off x="0" y="0"/>
          <a:ext cx="0" cy="0"/>
          <a:chOff x="0" y="0"/>
          <a:chExt cx="0" cy="0"/>
        </a:xfrm>
      </p:grpSpPr>
      <p:pic>
        <p:nvPicPr>
          <p:cNvPr id="92" name="Google Shape;92;p20" descr="Health Economics Unit Logo"/>
          <p:cNvPicPr preferRelativeResize="0"/>
          <p:nvPr/>
        </p:nvPicPr>
        <p:blipFill rotWithShape="1">
          <a:blip r:embed="rId3">
            <a:alphaModFix/>
          </a:blip>
          <a:srcRect/>
          <a:stretch/>
        </p:blipFill>
        <p:spPr>
          <a:xfrm>
            <a:off x="4843781" y="547370"/>
            <a:ext cx="2159001" cy="723900"/>
          </a:xfrm>
          <a:prstGeom prst="rect">
            <a:avLst/>
          </a:prstGeom>
          <a:noFill/>
          <a:ln>
            <a:noFill/>
          </a:ln>
        </p:spPr>
      </p:pic>
      <p:pic>
        <p:nvPicPr>
          <p:cNvPr id="93" name="Google Shape;93;p20" descr="Midlands and Lancashire Commissioning Support Unit Logo"/>
          <p:cNvPicPr preferRelativeResize="0"/>
          <p:nvPr/>
        </p:nvPicPr>
        <p:blipFill rotWithShape="1">
          <a:blip r:embed="rId4">
            <a:alphaModFix/>
          </a:blip>
          <a:srcRect/>
          <a:stretch/>
        </p:blipFill>
        <p:spPr>
          <a:xfrm>
            <a:off x="9299351" y="537845"/>
            <a:ext cx="2349500" cy="711200"/>
          </a:xfrm>
          <a:prstGeom prst="rect">
            <a:avLst/>
          </a:prstGeom>
          <a:noFill/>
          <a:ln>
            <a:noFill/>
          </a:ln>
        </p:spPr>
      </p:pic>
      <p:sp>
        <p:nvSpPr>
          <p:cNvPr id="94" name="Google Shape;94;p20"/>
          <p:cNvSpPr txBox="1">
            <a:spLocks noGrp="1"/>
          </p:cNvSpPr>
          <p:nvPr>
            <p:ph type="body" idx="1"/>
          </p:nvPr>
        </p:nvSpPr>
        <p:spPr>
          <a:xfrm>
            <a:off x="5610287" y="2144749"/>
            <a:ext cx="6038800" cy="1988400"/>
          </a:xfrm>
          <a:prstGeom prst="rect">
            <a:avLst/>
          </a:prstGeom>
          <a:noFill/>
          <a:ln>
            <a:noFill/>
          </a:ln>
        </p:spPr>
        <p:txBody>
          <a:bodyPr spcFirstLastPara="1" wrap="square" lIns="0" tIns="0" rIns="0" bIns="0" anchor="t" anchorCtr="0">
            <a:normAutofit/>
          </a:bodyPr>
          <a:lstStyle>
            <a:lvl1pPr marL="609585" lvl="0" indent="-304792" algn="l" rtl="0">
              <a:lnSpc>
                <a:spcPct val="100000"/>
              </a:lnSpc>
              <a:spcBef>
                <a:spcPts val="667"/>
              </a:spcBef>
              <a:spcAft>
                <a:spcPts val="0"/>
              </a:spcAft>
              <a:buClr>
                <a:schemeClr val="dk1"/>
              </a:buClr>
              <a:buSzPts val="1500"/>
              <a:buNone/>
              <a:defRPr sz="2000">
                <a:solidFill>
                  <a:schemeClr val="dk1"/>
                </a:solidFill>
              </a:defRPr>
            </a:lvl1pPr>
            <a:lvl2pPr marL="1219170" lvl="1" indent="-423323" algn="l" rtl="0">
              <a:lnSpc>
                <a:spcPct val="100000"/>
              </a:lnSpc>
              <a:spcBef>
                <a:spcPts val="667"/>
              </a:spcBef>
              <a:spcAft>
                <a:spcPts val="0"/>
              </a:spcAft>
              <a:buClr>
                <a:schemeClr val="dk1"/>
              </a:buClr>
              <a:buSzPts val="1400"/>
              <a:buFont typeface="Arial"/>
              <a:buChar char="•"/>
              <a:defRPr sz="1867">
                <a:solidFill>
                  <a:schemeClr val="dk1"/>
                </a:solidFill>
              </a:defRPr>
            </a:lvl2pPr>
            <a:lvl3pPr marL="1828754" lvl="2" indent="-406390" algn="l" rtl="0">
              <a:lnSpc>
                <a:spcPct val="100000"/>
              </a:lnSpc>
              <a:spcBef>
                <a:spcPts val="667"/>
              </a:spcBef>
              <a:spcAft>
                <a:spcPts val="0"/>
              </a:spcAft>
              <a:buClr>
                <a:schemeClr val="dk1"/>
              </a:buClr>
              <a:buSzPts val="1200"/>
              <a:buFont typeface="Arial"/>
              <a:buChar char="•"/>
              <a:defRPr sz="1600">
                <a:solidFill>
                  <a:schemeClr val="dk1"/>
                </a:solidFill>
              </a:defRPr>
            </a:lvl3pPr>
            <a:lvl4pPr marL="2438339" lvl="3" indent="-397923" algn="l" rtl="0">
              <a:lnSpc>
                <a:spcPct val="100000"/>
              </a:lnSpc>
              <a:spcBef>
                <a:spcPts val="667"/>
              </a:spcBef>
              <a:spcAft>
                <a:spcPts val="0"/>
              </a:spcAft>
              <a:buClr>
                <a:schemeClr val="dk1"/>
              </a:buClr>
              <a:buSzPts val="1100"/>
              <a:buFont typeface="Arial"/>
              <a:buChar char="•"/>
              <a:defRPr sz="1467">
                <a:solidFill>
                  <a:schemeClr val="dk1"/>
                </a:solidFill>
              </a:defRPr>
            </a:lvl4pPr>
            <a:lvl5pPr marL="3047924" lvl="4" indent="-397923" algn="l" rtl="0">
              <a:lnSpc>
                <a:spcPct val="100000"/>
              </a:lnSpc>
              <a:spcBef>
                <a:spcPts val="667"/>
              </a:spcBef>
              <a:spcAft>
                <a:spcPts val="0"/>
              </a:spcAft>
              <a:buClr>
                <a:schemeClr val="dk1"/>
              </a:buClr>
              <a:buSzPts val="1100"/>
              <a:buFont typeface="Arial"/>
              <a:buChar char="•"/>
              <a:defRPr sz="1467">
                <a:solidFill>
                  <a:schemeClr val="dk1"/>
                </a:solidFill>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95" name="Google Shape;95;p20"/>
          <p:cNvSpPr/>
          <p:nvPr/>
        </p:nvSpPr>
        <p:spPr>
          <a:xfrm>
            <a:off x="5610287" y="4484951"/>
            <a:ext cx="432000" cy="432000"/>
          </a:xfrm>
          <a:prstGeom prst="ellipse">
            <a:avLst/>
          </a:prstGeom>
          <a:solidFill>
            <a:schemeClr val="accent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lt1"/>
              </a:solidFill>
              <a:latin typeface="Arial"/>
              <a:ea typeface="Arial"/>
              <a:cs typeface="Arial"/>
              <a:sym typeface="Arial"/>
            </a:endParaRPr>
          </a:p>
        </p:txBody>
      </p:sp>
      <p:pic>
        <p:nvPicPr>
          <p:cNvPr id="96" name="Google Shape;96;p20" descr="Email icon"/>
          <p:cNvPicPr preferRelativeResize="0"/>
          <p:nvPr/>
        </p:nvPicPr>
        <p:blipFill rotWithShape="1">
          <a:blip r:embed="rId5">
            <a:alphaModFix/>
          </a:blip>
          <a:srcRect/>
          <a:stretch/>
        </p:blipFill>
        <p:spPr>
          <a:xfrm>
            <a:off x="5689925" y="4597055"/>
            <a:ext cx="272724" cy="207792"/>
          </a:xfrm>
          <a:prstGeom prst="rect">
            <a:avLst/>
          </a:prstGeom>
          <a:noFill/>
          <a:ln>
            <a:noFill/>
          </a:ln>
        </p:spPr>
      </p:pic>
      <p:sp>
        <p:nvSpPr>
          <p:cNvPr id="97" name="Google Shape;97;p20"/>
          <p:cNvSpPr txBox="1">
            <a:spLocks noGrp="1"/>
          </p:cNvSpPr>
          <p:nvPr>
            <p:ph type="body" idx="2"/>
          </p:nvPr>
        </p:nvSpPr>
        <p:spPr>
          <a:xfrm>
            <a:off x="6149975" y="4484688"/>
            <a:ext cx="5499200" cy="431600"/>
          </a:xfrm>
          <a:prstGeom prst="rect">
            <a:avLst/>
          </a:prstGeom>
          <a:noFill/>
          <a:ln>
            <a:noFill/>
          </a:ln>
        </p:spPr>
        <p:txBody>
          <a:bodyPr spcFirstLastPara="1" wrap="square" lIns="0" tIns="0" rIns="0" bIns="0" anchor="ctr" anchorCtr="0">
            <a:normAutofit/>
          </a:bodyPr>
          <a:lstStyle>
            <a:lvl1pPr marL="609585" lvl="0" indent="-304792" algn="l" rtl="0">
              <a:lnSpc>
                <a:spcPct val="100000"/>
              </a:lnSpc>
              <a:spcBef>
                <a:spcPts val="667"/>
              </a:spcBef>
              <a:spcAft>
                <a:spcPts val="0"/>
              </a:spcAft>
              <a:buClr>
                <a:schemeClr val="dk1"/>
              </a:buClr>
              <a:buSzPts val="1400"/>
              <a:buNone/>
              <a:defRPr sz="1867">
                <a:solidFill>
                  <a:schemeClr val="dk1"/>
                </a:solidFill>
              </a:defRPr>
            </a:lvl1pPr>
            <a:lvl2pPr marL="1219170" lvl="1" indent="-423323" algn="l" rtl="0">
              <a:lnSpc>
                <a:spcPct val="100000"/>
              </a:lnSpc>
              <a:spcBef>
                <a:spcPts val="667"/>
              </a:spcBef>
              <a:spcAft>
                <a:spcPts val="0"/>
              </a:spcAft>
              <a:buClr>
                <a:schemeClr val="dk1"/>
              </a:buClr>
              <a:buSzPts val="1400"/>
              <a:buChar char="•"/>
              <a:defRPr/>
            </a:lvl2pPr>
            <a:lvl3pPr marL="1828754" lvl="2" indent="-423323" algn="l" rtl="0">
              <a:lnSpc>
                <a:spcPct val="100000"/>
              </a:lnSpc>
              <a:spcBef>
                <a:spcPts val="667"/>
              </a:spcBef>
              <a:spcAft>
                <a:spcPts val="0"/>
              </a:spcAft>
              <a:buClr>
                <a:schemeClr val="dk1"/>
              </a:buClr>
              <a:buSzPts val="1400"/>
              <a:buChar char="•"/>
              <a:defRPr/>
            </a:lvl3pPr>
            <a:lvl4pPr marL="2438339" lvl="3" indent="-423323" algn="l" rtl="0">
              <a:lnSpc>
                <a:spcPct val="100000"/>
              </a:lnSpc>
              <a:spcBef>
                <a:spcPts val="667"/>
              </a:spcBef>
              <a:spcAft>
                <a:spcPts val="0"/>
              </a:spcAft>
              <a:buClr>
                <a:schemeClr val="dk1"/>
              </a:buClr>
              <a:buSzPts val="1400"/>
              <a:buChar char="•"/>
              <a:defRPr/>
            </a:lvl4pPr>
            <a:lvl5pPr marL="3047924" lvl="4" indent="-423323" algn="l" rtl="0">
              <a:lnSpc>
                <a:spcPct val="100000"/>
              </a:lnSpc>
              <a:spcBef>
                <a:spcPts val="667"/>
              </a:spcBef>
              <a:spcAft>
                <a:spcPts val="0"/>
              </a:spcAft>
              <a:buClr>
                <a:schemeClr val="dk1"/>
              </a:buClr>
              <a:buSzPts val="1400"/>
              <a:buChar char="•"/>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98" name="Google Shape;98;p20"/>
          <p:cNvSpPr txBox="1">
            <a:spLocks noGrp="1"/>
          </p:cNvSpPr>
          <p:nvPr>
            <p:ph type="body" idx="3"/>
          </p:nvPr>
        </p:nvSpPr>
        <p:spPr>
          <a:xfrm>
            <a:off x="6149975" y="5049132"/>
            <a:ext cx="5499200" cy="431600"/>
          </a:xfrm>
          <a:prstGeom prst="rect">
            <a:avLst/>
          </a:prstGeom>
          <a:noFill/>
          <a:ln>
            <a:noFill/>
          </a:ln>
        </p:spPr>
        <p:txBody>
          <a:bodyPr spcFirstLastPara="1" wrap="square" lIns="0" tIns="0" rIns="0" bIns="0" anchor="ctr" anchorCtr="0">
            <a:normAutofit/>
          </a:bodyPr>
          <a:lstStyle>
            <a:lvl1pPr marL="609585" lvl="0" indent="-304792" algn="l" rtl="0">
              <a:lnSpc>
                <a:spcPct val="100000"/>
              </a:lnSpc>
              <a:spcBef>
                <a:spcPts val="667"/>
              </a:spcBef>
              <a:spcAft>
                <a:spcPts val="0"/>
              </a:spcAft>
              <a:buClr>
                <a:schemeClr val="dk1"/>
              </a:buClr>
              <a:buSzPts val="1400"/>
              <a:buNone/>
              <a:defRPr sz="1867">
                <a:solidFill>
                  <a:schemeClr val="dk1"/>
                </a:solidFill>
              </a:defRPr>
            </a:lvl1pPr>
            <a:lvl2pPr marL="1219170" lvl="1" indent="-423323" algn="l" rtl="0">
              <a:lnSpc>
                <a:spcPct val="100000"/>
              </a:lnSpc>
              <a:spcBef>
                <a:spcPts val="667"/>
              </a:spcBef>
              <a:spcAft>
                <a:spcPts val="0"/>
              </a:spcAft>
              <a:buClr>
                <a:schemeClr val="dk1"/>
              </a:buClr>
              <a:buSzPts val="1400"/>
              <a:buChar char="•"/>
              <a:defRPr/>
            </a:lvl2pPr>
            <a:lvl3pPr marL="1828754" lvl="2" indent="-423323" algn="l" rtl="0">
              <a:lnSpc>
                <a:spcPct val="100000"/>
              </a:lnSpc>
              <a:spcBef>
                <a:spcPts val="667"/>
              </a:spcBef>
              <a:spcAft>
                <a:spcPts val="0"/>
              </a:spcAft>
              <a:buClr>
                <a:schemeClr val="dk1"/>
              </a:buClr>
              <a:buSzPts val="1400"/>
              <a:buChar char="•"/>
              <a:defRPr/>
            </a:lvl3pPr>
            <a:lvl4pPr marL="2438339" lvl="3" indent="-423323" algn="l" rtl="0">
              <a:lnSpc>
                <a:spcPct val="100000"/>
              </a:lnSpc>
              <a:spcBef>
                <a:spcPts val="667"/>
              </a:spcBef>
              <a:spcAft>
                <a:spcPts val="0"/>
              </a:spcAft>
              <a:buClr>
                <a:schemeClr val="dk1"/>
              </a:buClr>
              <a:buSzPts val="1400"/>
              <a:buChar char="•"/>
              <a:defRPr/>
            </a:lvl4pPr>
            <a:lvl5pPr marL="3047924" lvl="4" indent="-423323" algn="l" rtl="0">
              <a:lnSpc>
                <a:spcPct val="100000"/>
              </a:lnSpc>
              <a:spcBef>
                <a:spcPts val="667"/>
              </a:spcBef>
              <a:spcAft>
                <a:spcPts val="0"/>
              </a:spcAft>
              <a:buClr>
                <a:schemeClr val="dk1"/>
              </a:buClr>
              <a:buSzPts val="1400"/>
              <a:buChar char="•"/>
              <a:defRPr/>
            </a:lvl5pPr>
            <a:lvl6pPr marL="3657509" lvl="5" indent="-423323" algn="l" rtl="0">
              <a:lnSpc>
                <a:spcPct val="90000"/>
              </a:lnSpc>
              <a:spcBef>
                <a:spcPts val="533"/>
              </a:spcBef>
              <a:spcAft>
                <a:spcPts val="0"/>
              </a:spcAft>
              <a:buClr>
                <a:schemeClr val="dk1"/>
              </a:buClr>
              <a:buSzPts val="1400"/>
              <a:buChar char="•"/>
              <a:defRPr/>
            </a:lvl6pPr>
            <a:lvl7pPr marL="4267093" lvl="6" indent="-423323" algn="l" rtl="0">
              <a:lnSpc>
                <a:spcPct val="90000"/>
              </a:lnSpc>
              <a:spcBef>
                <a:spcPts val="533"/>
              </a:spcBef>
              <a:spcAft>
                <a:spcPts val="0"/>
              </a:spcAft>
              <a:buClr>
                <a:schemeClr val="dk1"/>
              </a:buClr>
              <a:buSzPts val="1400"/>
              <a:buChar char="•"/>
              <a:defRPr/>
            </a:lvl7pPr>
            <a:lvl8pPr marL="4876678" lvl="7" indent="-423323" algn="l" rtl="0">
              <a:lnSpc>
                <a:spcPct val="90000"/>
              </a:lnSpc>
              <a:spcBef>
                <a:spcPts val="533"/>
              </a:spcBef>
              <a:spcAft>
                <a:spcPts val="0"/>
              </a:spcAft>
              <a:buClr>
                <a:schemeClr val="dk1"/>
              </a:buClr>
              <a:buSzPts val="1400"/>
              <a:buChar char="•"/>
              <a:defRPr/>
            </a:lvl8pPr>
            <a:lvl9pPr marL="5486263" lvl="8" indent="-423323" algn="l" rtl="0">
              <a:lnSpc>
                <a:spcPct val="90000"/>
              </a:lnSpc>
              <a:spcBef>
                <a:spcPts val="533"/>
              </a:spcBef>
              <a:spcAft>
                <a:spcPts val="0"/>
              </a:spcAft>
              <a:buClr>
                <a:schemeClr val="dk1"/>
              </a:buClr>
              <a:buSzPts val="1400"/>
              <a:buChar char="•"/>
              <a:defRPr/>
            </a:lvl9pPr>
          </a:lstStyle>
          <a:p>
            <a:endParaRPr/>
          </a:p>
        </p:txBody>
      </p:sp>
      <p:sp>
        <p:nvSpPr>
          <p:cNvPr id="99" name="Google Shape;99;p20"/>
          <p:cNvSpPr/>
          <p:nvPr/>
        </p:nvSpPr>
        <p:spPr>
          <a:xfrm>
            <a:off x="5610287" y="5060447"/>
            <a:ext cx="432000" cy="432000"/>
          </a:xfrm>
          <a:prstGeom prst="ellipse">
            <a:avLst/>
          </a:prstGeom>
          <a:solidFill>
            <a:schemeClr val="accent4"/>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7">
              <a:solidFill>
                <a:schemeClr val="lt1"/>
              </a:solidFill>
              <a:latin typeface="Arial"/>
              <a:ea typeface="Arial"/>
              <a:cs typeface="Arial"/>
              <a:sym typeface="Arial"/>
            </a:endParaRPr>
          </a:p>
        </p:txBody>
      </p:sp>
      <p:pic>
        <p:nvPicPr>
          <p:cNvPr id="100" name="Google Shape;100;p20" descr="Computer icon"/>
          <p:cNvPicPr preferRelativeResize="0"/>
          <p:nvPr/>
        </p:nvPicPr>
        <p:blipFill rotWithShape="1">
          <a:blip r:embed="rId6">
            <a:alphaModFix/>
          </a:blip>
          <a:srcRect/>
          <a:stretch/>
        </p:blipFill>
        <p:spPr>
          <a:xfrm>
            <a:off x="5695951" y="5186017"/>
            <a:ext cx="266700" cy="209551"/>
          </a:xfrm>
          <a:prstGeom prst="rect">
            <a:avLst/>
          </a:prstGeom>
          <a:noFill/>
          <a:ln>
            <a:noFill/>
          </a:ln>
        </p:spPr>
      </p:pic>
    </p:spTree>
    <p:extLst>
      <p:ext uri="{BB962C8B-B14F-4D97-AF65-F5344CB8AC3E}">
        <p14:creationId xmlns:p14="http://schemas.microsoft.com/office/powerpoint/2010/main" val="2460781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descr="Health Economics Unit Logo">
            <a:extLst>
              <a:ext uri="{FF2B5EF4-FFF2-40B4-BE49-F238E27FC236}">
                <a16:creationId xmlns:a16="http://schemas.microsoft.com/office/drawing/2014/main" id="{384EC05A-B5E8-9E4B-985B-FEA2C722CC26}"/>
              </a:ext>
            </a:extLst>
          </p:cNvPr>
          <p:cNvPicPr>
            <a:picLocks noChangeAspect="1"/>
          </p:cNvPicPr>
          <p:nvPr userDrawn="1"/>
        </p:nvPicPr>
        <p:blipFill>
          <a:blip r:embed="rId3"/>
          <a:srcRect/>
          <a:stretch/>
        </p:blipFill>
        <p:spPr>
          <a:xfrm>
            <a:off x="432000" y="445023"/>
            <a:ext cx="2302056" cy="189313"/>
          </a:xfrm>
          <a:prstGeom prst="rect">
            <a:avLst/>
          </a:prstGeom>
        </p:spPr>
      </p:pic>
      <p:sp>
        <p:nvSpPr>
          <p:cNvPr id="2" name="Title 1">
            <a:extLst>
              <a:ext uri="{FF2B5EF4-FFF2-40B4-BE49-F238E27FC236}">
                <a16:creationId xmlns:a16="http://schemas.microsoft.com/office/drawing/2014/main" id="{25328949-E92B-7547-8A97-950EB1BE0DD8}"/>
              </a:ext>
            </a:extLst>
          </p:cNvPr>
          <p:cNvSpPr>
            <a:spLocks noGrp="1"/>
          </p:cNvSpPr>
          <p:nvPr>
            <p:ph type="title" hasCustomPrompt="1"/>
          </p:nvPr>
        </p:nvSpPr>
        <p:spPr>
          <a:xfrm>
            <a:off x="432000" y="1147166"/>
            <a:ext cx="11322000" cy="561706"/>
          </a:xfrm>
        </p:spPr>
        <p:txBody>
          <a:bodyPr lIns="0" tIns="0" rIns="0" bIns="0" anchor="b" anchorCtr="0">
            <a:normAutofit/>
          </a:bodyPr>
          <a:lstStyle>
            <a:lvl1pPr algn="l">
              <a:defRPr sz="3200"/>
            </a:lvl1pPr>
          </a:lstStyle>
          <a:p>
            <a:r>
              <a:rPr lang="en-GB"/>
              <a:t>Click to add title</a:t>
            </a:r>
            <a:endParaRPr lang="en-US"/>
          </a:p>
        </p:txBody>
      </p:sp>
      <p:cxnSp>
        <p:nvCxnSpPr>
          <p:cNvPr id="9" name="Straight Connector 8">
            <a:extLst>
              <a:ext uri="{FF2B5EF4-FFF2-40B4-BE49-F238E27FC236}">
                <a16:creationId xmlns:a16="http://schemas.microsoft.com/office/drawing/2014/main" id="{0739C344-4289-6841-9A52-98579241F6D5}"/>
              </a:ext>
            </a:extLst>
          </p:cNvPr>
          <p:cNvCxnSpPr>
            <a:cxnSpLocks/>
          </p:cNvCxnSpPr>
          <p:nvPr userDrawn="1"/>
        </p:nvCxnSpPr>
        <p:spPr>
          <a:xfrm>
            <a:off x="432000" y="1850836"/>
            <a:ext cx="11318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60CEFB96-57CA-3749-B73D-6633D9D20A40}"/>
              </a:ext>
            </a:extLst>
          </p:cNvPr>
          <p:cNvSpPr>
            <a:spLocks noGrp="1"/>
          </p:cNvSpPr>
          <p:nvPr>
            <p:ph type="ftr" sz="quarter" idx="11"/>
          </p:nvPr>
        </p:nvSpPr>
        <p:spPr>
          <a:xfrm>
            <a:off x="4038600" y="445022"/>
            <a:ext cx="7189378" cy="207010"/>
          </a:xfrm>
        </p:spPr>
        <p:txBody>
          <a:bodyPr anchor="ctr" anchorCtr="0"/>
          <a:lstStyle>
            <a:lvl1pPr algn="r">
              <a:defRPr sz="1200" b="1">
                <a:solidFill>
                  <a:schemeClr val="tx1">
                    <a:lumMod val="75000"/>
                    <a:lumOff val="25000"/>
                  </a:schemeClr>
                </a:solidFill>
              </a:defRPr>
            </a:lvl1pPr>
          </a:lstStyle>
          <a:p>
            <a:r>
              <a:rPr lang="en-US"/>
              <a:t>Presentation Title Here</a:t>
            </a:r>
            <a:endParaRPr lang="en-US" b="1"/>
          </a:p>
        </p:txBody>
      </p:sp>
      <p:sp>
        <p:nvSpPr>
          <p:cNvPr id="6" name="Slide Number Placeholder 5">
            <a:extLst>
              <a:ext uri="{FF2B5EF4-FFF2-40B4-BE49-F238E27FC236}">
                <a16:creationId xmlns:a16="http://schemas.microsoft.com/office/drawing/2014/main" id="{5D832193-D4DE-E64E-84FC-CDC8A32421B0}"/>
              </a:ext>
            </a:extLst>
          </p:cNvPr>
          <p:cNvSpPr>
            <a:spLocks noGrp="1"/>
          </p:cNvSpPr>
          <p:nvPr>
            <p:ph type="sldNum" sz="quarter" idx="12"/>
          </p:nvPr>
        </p:nvSpPr>
        <p:spPr>
          <a:xfrm>
            <a:off x="11484864" y="445022"/>
            <a:ext cx="265984" cy="207009"/>
          </a:xfrm>
        </p:spPr>
        <p:txBody>
          <a:bodyPr anchor="ctr" anchorCtr="0"/>
          <a:lstStyle>
            <a:lvl1pPr>
              <a:defRPr sz="1200">
                <a:solidFill>
                  <a:schemeClr val="tx1">
                    <a:lumMod val="75000"/>
                    <a:lumOff val="25000"/>
                  </a:schemeClr>
                </a:solidFill>
              </a:defRPr>
            </a:lvl1pPr>
          </a:lstStyle>
          <a:p>
            <a:fld id="{DFCA9D46-5061-CB44-B974-7368B75C86DF}" type="slidenum">
              <a:rPr lang="en-US" smtClean="0"/>
              <a:pPr/>
              <a:t>‹#›</a:t>
            </a:fld>
            <a:endParaRPr lang="en-US"/>
          </a:p>
        </p:txBody>
      </p:sp>
      <p:cxnSp>
        <p:nvCxnSpPr>
          <p:cNvPr id="13" name="Straight Connector 12">
            <a:extLst>
              <a:ext uri="{FF2B5EF4-FFF2-40B4-BE49-F238E27FC236}">
                <a16:creationId xmlns:a16="http://schemas.microsoft.com/office/drawing/2014/main" id="{5191C50E-4191-1F4A-848E-E82EF4DD10A9}"/>
              </a:ext>
            </a:extLst>
          </p:cNvPr>
          <p:cNvCxnSpPr>
            <a:cxnSpLocks/>
          </p:cNvCxnSpPr>
          <p:nvPr userDrawn="1"/>
        </p:nvCxnSpPr>
        <p:spPr>
          <a:xfrm flipV="1">
            <a:off x="11438708" y="445022"/>
            <a:ext cx="0" cy="20700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A16A62A7-F4E1-1E4C-8E35-33FADB16ABAB}"/>
              </a:ext>
            </a:extLst>
          </p:cNvPr>
          <p:cNvSpPr>
            <a:spLocks noGrp="1"/>
          </p:cNvSpPr>
          <p:nvPr>
            <p:ph type="body" sz="quarter" idx="13"/>
          </p:nvPr>
        </p:nvSpPr>
        <p:spPr>
          <a:xfrm>
            <a:off x="432000" y="2272977"/>
            <a:ext cx="11318875" cy="414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337101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Health Economics Unit Logo">
            <a:extLst>
              <a:ext uri="{FF2B5EF4-FFF2-40B4-BE49-F238E27FC236}">
                <a16:creationId xmlns:a16="http://schemas.microsoft.com/office/drawing/2014/main" id="{AE383AA7-70CF-1D4C-BF78-C559DE0A72DF}"/>
              </a:ext>
            </a:extLst>
          </p:cNvPr>
          <p:cNvPicPr>
            <a:picLocks noChangeAspect="1"/>
          </p:cNvPicPr>
          <p:nvPr userDrawn="1"/>
        </p:nvPicPr>
        <p:blipFill>
          <a:blip r:embed="rId3"/>
          <a:srcRect/>
          <a:stretch/>
        </p:blipFill>
        <p:spPr>
          <a:xfrm>
            <a:off x="432000" y="445023"/>
            <a:ext cx="2302056" cy="189313"/>
          </a:xfrm>
          <a:prstGeom prst="rect">
            <a:avLst/>
          </a:prstGeom>
        </p:spPr>
      </p:pic>
      <p:sp>
        <p:nvSpPr>
          <p:cNvPr id="13" name="Title 1">
            <a:extLst>
              <a:ext uri="{FF2B5EF4-FFF2-40B4-BE49-F238E27FC236}">
                <a16:creationId xmlns:a16="http://schemas.microsoft.com/office/drawing/2014/main" id="{581DF841-DEED-4741-B6C4-360F46BE96FF}"/>
              </a:ext>
            </a:extLst>
          </p:cNvPr>
          <p:cNvSpPr>
            <a:spLocks noGrp="1"/>
          </p:cNvSpPr>
          <p:nvPr>
            <p:ph type="title" hasCustomPrompt="1"/>
          </p:nvPr>
        </p:nvSpPr>
        <p:spPr>
          <a:xfrm>
            <a:off x="432000" y="1147166"/>
            <a:ext cx="11322000" cy="561706"/>
          </a:xfrm>
        </p:spPr>
        <p:txBody>
          <a:bodyPr lIns="0" tIns="0" rIns="0" bIns="0" anchor="b" anchorCtr="0">
            <a:normAutofit/>
          </a:bodyPr>
          <a:lstStyle>
            <a:lvl1pPr algn="l">
              <a:defRPr sz="3200"/>
            </a:lvl1pPr>
          </a:lstStyle>
          <a:p>
            <a:r>
              <a:rPr lang="en-GB"/>
              <a:t>Click to add title</a:t>
            </a:r>
            <a:endParaRPr lang="en-US"/>
          </a:p>
        </p:txBody>
      </p:sp>
      <p:cxnSp>
        <p:nvCxnSpPr>
          <p:cNvPr id="15" name="Straight Connector 14">
            <a:extLst>
              <a:ext uri="{FF2B5EF4-FFF2-40B4-BE49-F238E27FC236}">
                <a16:creationId xmlns:a16="http://schemas.microsoft.com/office/drawing/2014/main" id="{6E7ADAD8-4625-9348-936C-DB5EBAF8D479}"/>
              </a:ext>
            </a:extLst>
          </p:cNvPr>
          <p:cNvCxnSpPr>
            <a:cxnSpLocks/>
          </p:cNvCxnSpPr>
          <p:nvPr userDrawn="1"/>
        </p:nvCxnSpPr>
        <p:spPr>
          <a:xfrm>
            <a:off x="432000" y="1850836"/>
            <a:ext cx="11318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1">
            <a:extLst>
              <a:ext uri="{FF2B5EF4-FFF2-40B4-BE49-F238E27FC236}">
                <a16:creationId xmlns:a16="http://schemas.microsoft.com/office/drawing/2014/main" id="{5892592D-1C2B-A746-AAAE-CC3367997BFB}"/>
              </a:ext>
            </a:extLst>
          </p:cNvPr>
          <p:cNvSpPr>
            <a:spLocks noGrp="1"/>
          </p:cNvSpPr>
          <p:nvPr>
            <p:ph type="body" sz="quarter" idx="13"/>
          </p:nvPr>
        </p:nvSpPr>
        <p:spPr>
          <a:xfrm>
            <a:off x="428876" y="2272977"/>
            <a:ext cx="11322000" cy="4140000"/>
          </a:xfrm>
        </p:spPr>
        <p:txBody>
          <a:bodyPr numCol="2" spcCol="36000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1" name="Footer Placeholder 4">
            <a:extLst>
              <a:ext uri="{FF2B5EF4-FFF2-40B4-BE49-F238E27FC236}">
                <a16:creationId xmlns:a16="http://schemas.microsoft.com/office/drawing/2014/main" id="{FA78EDA1-3E5A-3944-AFFB-7F1BCB81359B}"/>
              </a:ext>
            </a:extLst>
          </p:cNvPr>
          <p:cNvSpPr>
            <a:spLocks noGrp="1"/>
          </p:cNvSpPr>
          <p:nvPr>
            <p:ph type="ftr" sz="quarter" idx="11"/>
          </p:nvPr>
        </p:nvSpPr>
        <p:spPr>
          <a:xfrm>
            <a:off x="4038600" y="445022"/>
            <a:ext cx="7189378" cy="207010"/>
          </a:xfrm>
        </p:spPr>
        <p:txBody>
          <a:bodyPr anchor="ctr" anchorCtr="0"/>
          <a:lstStyle>
            <a:lvl1pPr algn="r">
              <a:defRPr sz="1200" b="1">
                <a:solidFill>
                  <a:schemeClr val="tx1">
                    <a:lumMod val="75000"/>
                    <a:lumOff val="25000"/>
                  </a:schemeClr>
                </a:solidFill>
              </a:defRPr>
            </a:lvl1pPr>
          </a:lstStyle>
          <a:p>
            <a:r>
              <a:rPr lang="en-US"/>
              <a:t>Presentation Title Here</a:t>
            </a:r>
            <a:endParaRPr lang="en-US" b="1"/>
          </a:p>
        </p:txBody>
      </p:sp>
      <p:sp>
        <p:nvSpPr>
          <p:cNvPr id="32" name="Slide Number Placeholder 5">
            <a:extLst>
              <a:ext uri="{FF2B5EF4-FFF2-40B4-BE49-F238E27FC236}">
                <a16:creationId xmlns:a16="http://schemas.microsoft.com/office/drawing/2014/main" id="{684ECE60-C622-D245-8D58-9763CA8533DA}"/>
              </a:ext>
            </a:extLst>
          </p:cNvPr>
          <p:cNvSpPr>
            <a:spLocks noGrp="1"/>
          </p:cNvSpPr>
          <p:nvPr>
            <p:ph type="sldNum" sz="quarter" idx="12"/>
          </p:nvPr>
        </p:nvSpPr>
        <p:spPr>
          <a:xfrm>
            <a:off x="11484864" y="445022"/>
            <a:ext cx="265984" cy="207009"/>
          </a:xfrm>
        </p:spPr>
        <p:txBody>
          <a:bodyPr anchor="ctr" anchorCtr="0"/>
          <a:lstStyle>
            <a:lvl1pPr>
              <a:defRPr sz="1200">
                <a:solidFill>
                  <a:schemeClr val="tx1">
                    <a:lumMod val="75000"/>
                    <a:lumOff val="25000"/>
                  </a:schemeClr>
                </a:solidFill>
              </a:defRPr>
            </a:lvl1pPr>
          </a:lstStyle>
          <a:p>
            <a:fld id="{DFCA9D46-5061-CB44-B974-7368B75C86DF}" type="slidenum">
              <a:rPr lang="en-US" smtClean="0"/>
              <a:pPr/>
              <a:t>‹#›</a:t>
            </a:fld>
            <a:endParaRPr lang="en-US"/>
          </a:p>
        </p:txBody>
      </p:sp>
      <p:cxnSp>
        <p:nvCxnSpPr>
          <p:cNvPr id="33" name="Straight Connector 32">
            <a:extLst>
              <a:ext uri="{FF2B5EF4-FFF2-40B4-BE49-F238E27FC236}">
                <a16:creationId xmlns:a16="http://schemas.microsoft.com/office/drawing/2014/main" id="{EAD8BAD2-C544-2747-A11D-BB4F9BB93F0F}"/>
              </a:ext>
            </a:extLst>
          </p:cNvPr>
          <p:cNvCxnSpPr>
            <a:cxnSpLocks/>
          </p:cNvCxnSpPr>
          <p:nvPr userDrawn="1"/>
        </p:nvCxnSpPr>
        <p:spPr>
          <a:xfrm flipV="1">
            <a:off x="11438708" y="445022"/>
            <a:ext cx="0" cy="20700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028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lum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Picture 8" descr="Health Economics Unit Logo">
            <a:extLst>
              <a:ext uri="{FF2B5EF4-FFF2-40B4-BE49-F238E27FC236}">
                <a16:creationId xmlns:a16="http://schemas.microsoft.com/office/drawing/2014/main" id="{AE383AA7-70CF-1D4C-BF78-C559DE0A72DF}"/>
              </a:ext>
            </a:extLst>
          </p:cNvPr>
          <p:cNvPicPr>
            <a:picLocks noChangeAspect="1"/>
          </p:cNvPicPr>
          <p:nvPr userDrawn="1"/>
        </p:nvPicPr>
        <p:blipFill>
          <a:blip r:embed="rId3"/>
          <a:srcRect/>
          <a:stretch/>
        </p:blipFill>
        <p:spPr>
          <a:xfrm>
            <a:off x="432000" y="445023"/>
            <a:ext cx="2302056" cy="189313"/>
          </a:xfrm>
          <a:prstGeom prst="rect">
            <a:avLst/>
          </a:prstGeom>
        </p:spPr>
      </p:pic>
      <p:sp>
        <p:nvSpPr>
          <p:cNvPr id="13" name="Title 1">
            <a:extLst>
              <a:ext uri="{FF2B5EF4-FFF2-40B4-BE49-F238E27FC236}">
                <a16:creationId xmlns:a16="http://schemas.microsoft.com/office/drawing/2014/main" id="{581DF841-DEED-4741-B6C4-360F46BE96FF}"/>
              </a:ext>
            </a:extLst>
          </p:cNvPr>
          <p:cNvSpPr>
            <a:spLocks noGrp="1"/>
          </p:cNvSpPr>
          <p:nvPr>
            <p:ph type="title" hasCustomPrompt="1"/>
          </p:nvPr>
        </p:nvSpPr>
        <p:spPr>
          <a:xfrm>
            <a:off x="432000" y="1147166"/>
            <a:ext cx="11322000" cy="561706"/>
          </a:xfrm>
        </p:spPr>
        <p:txBody>
          <a:bodyPr lIns="0" tIns="0" rIns="0" bIns="0" anchor="b" anchorCtr="0">
            <a:normAutofit/>
          </a:bodyPr>
          <a:lstStyle>
            <a:lvl1pPr algn="l">
              <a:defRPr sz="3200"/>
            </a:lvl1pPr>
          </a:lstStyle>
          <a:p>
            <a:r>
              <a:rPr lang="en-GB"/>
              <a:t>Click to add title</a:t>
            </a:r>
            <a:endParaRPr lang="en-US"/>
          </a:p>
        </p:txBody>
      </p:sp>
      <p:cxnSp>
        <p:nvCxnSpPr>
          <p:cNvPr id="15" name="Straight Connector 14">
            <a:extLst>
              <a:ext uri="{FF2B5EF4-FFF2-40B4-BE49-F238E27FC236}">
                <a16:creationId xmlns:a16="http://schemas.microsoft.com/office/drawing/2014/main" id="{6E7ADAD8-4625-9348-936C-DB5EBAF8D479}"/>
              </a:ext>
            </a:extLst>
          </p:cNvPr>
          <p:cNvCxnSpPr>
            <a:cxnSpLocks/>
          </p:cNvCxnSpPr>
          <p:nvPr userDrawn="1"/>
        </p:nvCxnSpPr>
        <p:spPr>
          <a:xfrm>
            <a:off x="432000" y="1850836"/>
            <a:ext cx="11318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1">
            <a:extLst>
              <a:ext uri="{FF2B5EF4-FFF2-40B4-BE49-F238E27FC236}">
                <a16:creationId xmlns:a16="http://schemas.microsoft.com/office/drawing/2014/main" id="{5892592D-1C2B-A746-AAAE-CC3367997BFB}"/>
              </a:ext>
            </a:extLst>
          </p:cNvPr>
          <p:cNvSpPr>
            <a:spLocks noGrp="1"/>
          </p:cNvSpPr>
          <p:nvPr>
            <p:ph type="body" sz="quarter" idx="13"/>
          </p:nvPr>
        </p:nvSpPr>
        <p:spPr>
          <a:xfrm>
            <a:off x="428876" y="2272977"/>
            <a:ext cx="11322000" cy="4140000"/>
          </a:xfrm>
        </p:spPr>
        <p:txBody>
          <a:bodyPr numCol="3" spcCol="36000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1" name="Footer Placeholder 4">
            <a:extLst>
              <a:ext uri="{FF2B5EF4-FFF2-40B4-BE49-F238E27FC236}">
                <a16:creationId xmlns:a16="http://schemas.microsoft.com/office/drawing/2014/main" id="{FA78EDA1-3E5A-3944-AFFB-7F1BCB81359B}"/>
              </a:ext>
            </a:extLst>
          </p:cNvPr>
          <p:cNvSpPr>
            <a:spLocks noGrp="1"/>
          </p:cNvSpPr>
          <p:nvPr>
            <p:ph type="ftr" sz="quarter" idx="11"/>
          </p:nvPr>
        </p:nvSpPr>
        <p:spPr>
          <a:xfrm>
            <a:off x="4038600" y="445022"/>
            <a:ext cx="7189378" cy="207010"/>
          </a:xfrm>
        </p:spPr>
        <p:txBody>
          <a:bodyPr anchor="ctr" anchorCtr="0"/>
          <a:lstStyle>
            <a:lvl1pPr algn="r">
              <a:defRPr sz="1200" b="1">
                <a:solidFill>
                  <a:schemeClr val="tx1">
                    <a:lumMod val="75000"/>
                    <a:lumOff val="25000"/>
                  </a:schemeClr>
                </a:solidFill>
              </a:defRPr>
            </a:lvl1pPr>
          </a:lstStyle>
          <a:p>
            <a:r>
              <a:rPr lang="en-US"/>
              <a:t>Presentation Title Here</a:t>
            </a:r>
            <a:endParaRPr lang="en-US" b="1"/>
          </a:p>
        </p:txBody>
      </p:sp>
      <p:sp>
        <p:nvSpPr>
          <p:cNvPr id="32" name="Slide Number Placeholder 5">
            <a:extLst>
              <a:ext uri="{FF2B5EF4-FFF2-40B4-BE49-F238E27FC236}">
                <a16:creationId xmlns:a16="http://schemas.microsoft.com/office/drawing/2014/main" id="{684ECE60-C622-D245-8D58-9763CA8533DA}"/>
              </a:ext>
            </a:extLst>
          </p:cNvPr>
          <p:cNvSpPr>
            <a:spLocks noGrp="1"/>
          </p:cNvSpPr>
          <p:nvPr>
            <p:ph type="sldNum" sz="quarter" idx="12"/>
          </p:nvPr>
        </p:nvSpPr>
        <p:spPr>
          <a:xfrm>
            <a:off x="11484864" y="445022"/>
            <a:ext cx="265984" cy="207009"/>
          </a:xfrm>
        </p:spPr>
        <p:txBody>
          <a:bodyPr anchor="ctr" anchorCtr="0"/>
          <a:lstStyle>
            <a:lvl1pPr>
              <a:defRPr sz="1200">
                <a:solidFill>
                  <a:schemeClr val="tx1">
                    <a:lumMod val="75000"/>
                    <a:lumOff val="25000"/>
                  </a:schemeClr>
                </a:solidFill>
              </a:defRPr>
            </a:lvl1pPr>
          </a:lstStyle>
          <a:p>
            <a:fld id="{DFCA9D46-5061-CB44-B974-7368B75C86DF}" type="slidenum">
              <a:rPr lang="en-US" smtClean="0"/>
              <a:pPr/>
              <a:t>‹#›</a:t>
            </a:fld>
            <a:endParaRPr lang="en-US"/>
          </a:p>
        </p:txBody>
      </p:sp>
      <p:cxnSp>
        <p:nvCxnSpPr>
          <p:cNvPr id="33" name="Straight Connector 32">
            <a:extLst>
              <a:ext uri="{FF2B5EF4-FFF2-40B4-BE49-F238E27FC236}">
                <a16:creationId xmlns:a16="http://schemas.microsoft.com/office/drawing/2014/main" id="{EAD8BAD2-C544-2747-A11D-BB4F9BB93F0F}"/>
              </a:ext>
            </a:extLst>
          </p:cNvPr>
          <p:cNvCxnSpPr>
            <a:cxnSpLocks/>
          </p:cNvCxnSpPr>
          <p:nvPr userDrawn="1"/>
        </p:nvCxnSpPr>
        <p:spPr>
          <a:xfrm flipV="1">
            <a:off x="11438708" y="445022"/>
            <a:ext cx="0" cy="20700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62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657F74-9616-2546-97B0-DCDC071F3001}"/>
              </a:ext>
            </a:extLst>
          </p:cNvPr>
          <p:cNvSpPr>
            <a:spLocks noGrp="1"/>
          </p:cNvSpPr>
          <p:nvPr>
            <p:ph sz="half" idx="1"/>
          </p:nvPr>
        </p:nvSpPr>
        <p:spPr>
          <a:xfrm>
            <a:off x="432000" y="2272976"/>
            <a:ext cx="5400000" cy="41399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5DCC726-4EAD-9E4C-B641-E5D2327EB75E}"/>
              </a:ext>
            </a:extLst>
          </p:cNvPr>
          <p:cNvSpPr>
            <a:spLocks noGrp="1"/>
          </p:cNvSpPr>
          <p:nvPr>
            <p:ph sz="half" idx="2"/>
          </p:nvPr>
        </p:nvSpPr>
        <p:spPr>
          <a:xfrm>
            <a:off x="6356845" y="2272976"/>
            <a:ext cx="5400000" cy="41399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9" name="Picture 8" descr="Health Economics Unit Logo">
            <a:extLst>
              <a:ext uri="{FF2B5EF4-FFF2-40B4-BE49-F238E27FC236}">
                <a16:creationId xmlns:a16="http://schemas.microsoft.com/office/drawing/2014/main" id="{AE383AA7-70CF-1D4C-BF78-C559DE0A72DF}"/>
              </a:ext>
            </a:extLst>
          </p:cNvPr>
          <p:cNvPicPr>
            <a:picLocks noChangeAspect="1"/>
          </p:cNvPicPr>
          <p:nvPr userDrawn="1"/>
        </p:nvPicPr>
        <p:blipFill>
          <a:blip r:embed="rId3"/>
          <a:srcRect/>
          <a:stretch/>
        </p:blipFill>
        <p:spPr>
          <a:xfrm>
            <a:off x="432000" y="445023"/>
            <a:ext cx="2302056" cy="189313"/>
          </a:xfrm>
          <a:prstGeom prst="rect">
            <a:avLst/>
          </a:prstGeom>
        </p:spPr>
      </p:pic>
      <p:sp>
        <p:nvSpPr>
          <p:cNvPr id="13" name="Title 1">
            <a:extLst>
              <a:ext uri="{FF2B5EF4-FFF2-40B4-BE49-F238E27FC236}">
                <a16:creationId xmlns:a16="http://schemas.microsoft.com/office/drawing/2014/main" id="{581DF841-DEED-4741-B6C4-360F46BE96FF}"/>
              </a:ext>
            </a:extLst>
          </p:cNvPr>
          <p:cNvSpPr>
            <a:spLocks noGrp="1"/>
          </p:cNvSpPr>
          <p:nvPr>
            <p:ph type="title" hasCustomPrompt="1"/>
          </p:nvPr>
        </p:nvSpPr>
        <p:spPr>
          <a:xfrm>
            <a:off x="432000" y="1147166"/>
            <a:ext cx="11322000" cy="561706"/>
          </a:xfrm>
        </p:spPr>
        <p:txBody>
          <a:bodyPr lIns="0" tIns="0" rIns="0" bIns="0" anchor="b" anchorCtr="0">
            <a:normAutofit/>
          </a:bodyPr>
          <a:lstStyle>
            <a:lvl1pPr algn="l">
              <a:defRPr sz="3200"/>
            </a:lvl1pPr>
          </a:lstStyle>
          <a:p>
            <a:r>
              <a:rPr lang="en-GB"/>
              <a:t>Click to add title</a:t>
            </a:r>
            <a:endParaRPr lang="en-US"/>
          </a:p>
        </p:txBody>
      </p:sp>
      <p:cxnSp>
        <p:nvCxnSpPr>
          <p:cNvPr id="15" name="Straight Connector 14">
            <a:extLst>
              <a:ext uri="{FF2B5EF4-FFF2-40B4-BE49-F238E27FC236}">
                <a16:creationId xmlns:a16="http://schemas.microsoft.com/office/drawing/2014/main" id="{6E7ADAD8-4625-9348-936C-DB5EBAF8D479}"/>
              </a:ext>
            </a:extLst>
          </p:cNvPr>
          <p:cNvCxnSpPr>
            <a:cxnSpLocks/>
          </p:cNvCxnSpPr>
          <p:nvPr userDrawn="1"/>
        </p:nvCxnSpPr>
        <p:spPr>
          <a:xfrm>
            <a:off x="432000" y="1850836"/>
            <a:ext cx="11318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4">
            <a:extLst>
              <a:ext uri="{FF2B5EF4-FFF2-40B4-BE49-F238E27FC236}">
                <a16:creationId xmlns:a16="http://schemas.microsoft.com/office/drawing/2014/main" id="{AD68D1A4-2A36-9A45-AE9C-BAE37D909D34}"/>
              </a:ext>
            </a:extLst>
          </p:cNvPr>
          <p:cNvSpPr>
            <a:spLocks noGrp="1"/>
          </p:cNvSpPr>
          <p:nvPr>
            <p:ph type="ftr" sz="quarter" idx="11"/>
          </p:nvPr>
        </p:nvSpPr>
        <p:spPr>
          <a:xfrm>
            <a:off x="4038600" y="445022"/>
            <a:ext cx="7189378" cy="207010"/>
          </a:xfrm>
        </p:spPr>
        <p:txBody>
          <a:bodyPr anchor="ctr" anchorCtr="0"/>
          <a:lstStyle>
            <a:lvl1pPr algn="r">
              <a:defRPr sz="1200" b="1">
                <a:solidFill>
                  <a:schemeClr val="tx1">
                    <a:lumMod val="75000"/>
                    <a:lumOff val="25000"/>
                  </a:schemeClr>
                </a:solidFill>
              </a:defRPr>
            </a:lvl1pPr>
          </a:lstStyle>
          <a:p>
            <a:r>
              <a:rPr lang="en-US"/>
              <a:t>Presentation Title Here</a:t>
            </a:r>
            <a:endParaRPr lang="en-US" b="1"/>
          </a:p>
        </p:txBody>
      </p:sp>
      <p:sp>
        <p:nvSpPr>
          <p:cNvPr id="24" name="Slide Number Placeholder 5">
            <a:extLst>
              <a:ext uri="{FF2B5EF4-FFF2-40B4-BE49-F238E27FC236}">
                <a16:creationId xmlns:a16="http://schemas.microsoft.com/office/drawing/2014/main" id="{6043AD0E-BBAF-D444-BB43-301B50F7AE0C}"/>
              </a:ext>
            </a:extLst>
          </p:cNvPr>
          <p:cNvSpPr>
            <a:spLocks noGrp="1"/>
          </p:cNvSpPr>
          <p:nvPr>
            <p:ph type="sldNum" sz="quarter" idx="12"/>
          </p:nvPr>
        </p:nvSpPr>
        <p:spPr>
          <a:xfrm>
            <a:off x="11484864" y="445022"/>
            <a:ext cx="265984" cy="207009"/>
          </a:xfrm>
        </p:spPr>
        <p:txBody>
          <a:bodyPr anchor="ctr" anchorCtr="0"/>
          <a:lstStyle>
            <a:lvl1pPr>
              <a:defRPr sz="1200">
                <a:solidFill>
                  <a:schemeClr val="tx1">
                    <a:lumMod val="75000"/>
                    <a:lumOff val="25000"/>
                  </a:schemeClr>
                </a:solidFill>
              </a:defRPr>
            </a:lvl1pPr>
          </a:lstStyle>
          <a:p>
            <a:fld id="{DFCA9D46-5061-CB44-B974-7368B75C86DF}" type="slidenum">
              <a:rPr lang="en-US" smtClean="0"/>
              <a:pPr/>
              <a:t>‹#›</a:t>
            </a:fld>
            <a:endParaRPr lang="en-US"/>
          </a:p>
        </p:txBody>
      </p:sp>
      <p:cxnSp>
        <p:nvCxnSpPr>
          <p:cNvPr id="25" name="Straight Connector 24">
            <a:extLst>
              <a:ext uri="{FF2B5EF4-FFF2-40B4-BE49-F238E27FC236}">
                <a16:creationId xmlns:a16="http://schemas.microsoft.com/office/drawing/2014/main" id="{E522AABE-A78C-C945-AF0B-88DC07119A55}"/>
              </a:ext>
            </a:extLst>
          </p:cNvPr>
          <p:cNvCxnSpPr>
            <a:cxnSpLocks/>
          </p:cNvCxnSpPr>
          <p:nvPr userDrawn="1"/>
        </p:nvCxnSpPr>
        <p:spPr>
          <a:xfrm flipV="1">
            <a:off x="11438708" y="445022"/>
            <a:ext cx="0" cy="20700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072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High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657F74-9616-2546-97B0-DCDC071F3001}"/>
              </a:ext>
            </a:extLst>
          </p:cNvPr>
          <p:cNvSpPr>
            <a:spLocks noGrp="1"/>
          </p:cNvSpPr>
          <p:nvPr>
            <p:ph sz="half" idx="1"/>
          </p:nvPr>
        </p:nvSpPr>
        <p:spPr>
          <a:xfrm>
            <a:off x="441124" y="2272976"/>
            <a:ext cx="5400000" cy="41399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5DCC726-4EAD-9E4C-B641-E5D2327EB75E}"/>
              </a:ext>
            </a:extLst>
          </p:cNvPr>
          <p:cNvSpPr>
            <a:spLocks noGrp="1"/>
          </p:cNvSpPr>
          <p:nvPr>
            <p:ph sz="half" idx="2"/>
          </p:nvPr>
        </p:nvSpPr>
        <p:spPr>
          <a:xfrm>
            <a:off x="6356845" y="2272976"/>
            <a:ext cx="5400000" cy="4139999"/>
          </a:xfrm>
          <a:gradFill>
            <a:gsLst>
              <a:gs pos="0">
                <a:schemeClr val="accent1"/>
              </a:gs>
              <a:gs pos="99000">
                <a:schemeClr val="accent2"/>
              </a:gs>
            </a:gsLst>
            <a:lin ang="2700000" scaled="0"/>
          </a:gradFill>
        </p:spPr>
        <p:txBody>
          <a:bodyPr lIns="180000" tIns="180000" rIns="180000" bIns="18000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pic>
        <p:nvPicPr>
          <p:cNvPr id="9" name="Picture 8" descr="Health Economics Unit Logo">
            <a:extLst>
              <a:ext uri="{FF2B5EF4-FFF2-40B4-BE49-F238E27FC236}">
                <a16:creationId xmlns:a16="http://schemas.microsoft.com/office/drawing/2014/main" id="{AE383AA7-70CF-1D4C-BF78-C559DE0A72DF}"/>
              </a:ext>
            </a:extLst>
          </p:cNvPr>
          <p:cNvPicPr>
            <a:picLocks noChangeAspect="1"/>
          </p:cNvPicPr>
          <p:nvPr userDrawn="1"/>
        </p:nvPicPr>
        <p:blipFill>
          <a:blip r:embed="rId3"/>
          <a:srcRect/>
          <a:stretch/>
        </p:blipFill>
        <p:spPr>
          <a:xfrm>
            <a:off x="432000" y="445023"/>
            <a:ext cx="2302056" cy="189313"/>
          </a:xfrm>
          <a:prstGeom prst="rect">
            <a:avLst/>
          </a:prstGeom>
        </p:spPr>
      </p:pic>
      <p:sp>
        <p:nvSpPr>
          <p:cNvPr id="13" name="Title 1">
            <a:extLst>
              <a:ext uri="{FF2B5EF4-FFF2-40B4-BE49-F238E27FC236}">
                <a16:creationId xmlns:a16="http://schemas.microsoft.com/office/drawing/2014/main" id="{581DF841-DEED-4741-B6C4-360F46BE96FF}"/>
              </a:ext>
            </a:extLst>
          </p:cNvPr>
          <p:cNvSpPr>
            <a:spLocks noGrp="1"/>
          </p:cNvSpPr>
          <p:nvPr>
            <p:ph type="title" hasCustomPrompt="1"/>
          </p:nvPr>
        </p:nvSpPr>
        <p:spPr>
          <a:xfrm>
            <a:off x="432000" y="1147166"/>
            <a:ext cx="11322000" cy="561706"/>
          </a:xfrm>
        </p:spPr>
        <p:txBody>
          <a:bodyPr lIns="0" tIns="0" rIns="0" bIns="0" anchor="b" anchorCtr="0">
            <a:normAutofit/>
          </a:bodyPr>
          <a:lstStyle>
            <a:lvl1pPr algn="l">
              <a:defRPr sz="3200"/>
            </a:lvl1pPr>
          </a:lstStyle>
          <a:p>
            <a:r>
              <a:rPr lang="en-GB"/>
              <a:t>Click to add title</a:t>
            </a:r>
            <a:endParaRPr lang="en-US"/>
          </a:p>
        </p:txBody>
      </p:sp>
      <p:cxnSp>
        <p:nvCxnSpPr>
          <p:cNvPr id="15" name="Straight Connector 14">
            <a:extLst>
              <a:ext uri="{FF2B5EF4-FFF2-40B4-BE49-F238E27FC236}">
                <a16:creationId xmlns:a16="http://schemas.microsoft.com/office/drawing/2014/main" id="{6E7ADAD8-4625-9348-936C-DB5EBAF8D479}"/>
              </a:ext>
            </a:extLst>
          </p:cNvPr>
          <p:cNvCxnSpPr>
            <a:cxnSpLocks/>
          </p:cNvCxnSpPr>
          <p:nvPr userDrawn="1"/>
        </p:nvCxnSpPr>
        <p:spPr>
          <a:xfrm>
            <a:off x="432000" y="1850836"/>
            <a:ext cx="113188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ooter Placeholder 4">
            <a:extLst>
              <a:ext uri="{FF2B5EF4-FFF2-40B4-BE49-F238E27FC236}">
                <a16:creationId xmlns:a16="http://schemas.microsoft.com/office/drawing/2014/main" id="{AD68D1A4-2A36-9A45-AE9C-BAE37D909D34}"/>
              </a:ext>
            </a:extLst>
          </p:cNvPr>
          <p:cNvSpPr>
            <a:spLocks noGrp="1"/>
          </p:cNvSpPr>
          <p:nvPr>
            <p:ph type="ftr" sz="quarter" idx="11"/>
          </p:nvPr>
        </p:nvSpPr>
        <p:spPr>
          <a:xfrm>
            <a:off x="4038600" y="445022"/>
            <a:ext cx="7189378" cy="207010"/>
          </a:xfrm>
        </p:spPr>
        <p:txBody>
          <a:bodyPr anchor="ctr" anchorCtr="0"/>
          <a:lstStyle>
            <a:lvl1pPr algn="r">
              <a:defRPr sz="1200" b="1">
                <a:solidFill>
                  <a:schemeClr val="tx1">
                    <a:lumMod val="75000"/>
                    <a:lumOff val="25000"/>
                  </a:schemeClr>
                </a:solidFill>
              </a:defRPr>
            </a:lvl1pPr>
          </a:lstStyle>
          <a:p>
            <a:r>
              <a:rPr lang="en-US"/>
              <a:t>Presentation Title Here</a:t>
            </a:r>
            <a:endParaRPr lang="en-US" b="1"/>
          </a:p>
        </p:txBody>
      </p:sp>
      <p:sp>
        <p:nvSpPr>
          <p:cNvPr id="24" name="Slide Number Placeholder 5">
            <a:extLst>
              <a:ext uri="{FF2B5EF4-FFF2-40B4-BE49-F238E27FC236}">
                <a16:creationId xmlns:a16="http://schemas.microsoft.com/office/drawing/2014/main" id="{6043AD0E-BBAF-D444-BB43-301B50F7AE0C}"/>
              </a:ext>
            </a:extLst>
          </p:cNvPr>
          <p:cNvSpPr>
            <a:spLocks noGrp="1"/>
          </p:cNvSpPr>
          <p:nvPr>
            <p:ph type="sldNum" sz="quarter" idx="12"/>
          </p:nvPr>
        </p:nvSpPr>
        <p:spPr>
          <a:xfrm>
            <a:off x="11484864" y="445022"/>
            <a:ext cx="265984" cy="207009"/>
          </a:xfrm>
        </p:spPr>
        <p:txBody>
          <a:bodyPr anchor="ctr" anchorCtr="0"/>
          <a:lstStyle>
            <a:lvl1pPr>
              <a:defRPr sz="1200">
                <a:solidFill>
                  <a:schemeClr val="tx1">
                    <a:lumMod val="75000"/>
                    <a:lumOff val="25000"/>
                  </a:schemeClr>
                </a:solidFill>
              </a:defRPr>
            </a:lvl1pPr>
          </a:lstStyle>
          <a:p>
            <a:fld id="{DFCA9D46-5061-CB44-B974-7368B75C86DF}" type="slidenum">
              <a:rPr lang="en-US" smtClean="0"/>
              <a:pPr/>
              <a:t>‹#›</a:t>
            </a:fld>
            <a:endParaRPr lang="en-US"/>
          </a:p>
        </p:txBody>
      </p:sp>
      <p:cxnSp>
        <p:nvCxnSpPr>
          <p:cNvPr id="25" name="Straight Connector 24">
            <a:extLst>
              <a:ext uri="{FF2B5EF4-FFF2-40B4-BE49-F238E27FC236}">
                <a16:creationId xmlns:a16="http://schemas.microsoft.com/office/drawing/2014/main" id="{E522AABE-A78C-C945-AF0B-88DC07119A55}"/>
              </a:ext>
            </a:extLst>
          </p:cNvPr>
          <p:cNvCxnSpPr>
            <a:cxnSpLocks/>
          </p:cNvCxnSpPr>
          <p:nvPr userDrawn="1"/>
        </p:nvCxnSpPr>
        <p:spPr>
          <a:xfrm flipV="1">
            <a:off x="11438708" y="445022"/>
            <a:ext cx="0" cy="207009"/>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71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Health Economics Unit Logo">
            <a:extLst>
              <a:ext uri="{FF2B5EF4-FFF2-40B4-BE49-F238E27FC236}">
                <a16:creationId xmlns:a16="http://schemas.microsoft.com/office/drawing/2014/main" id="{FA362B20-C7D8-C249-A484-58E8A90C08C7}"/>
              </a:ext>
            </a:extLst>
          </p:cNvPr>
          <p:cNvPicPr>
            <a:picLocks noChangeAspect="1"/>
          </p:cNvPicPr>
          <p:nvPr userDrawn="1"/>
        </p:nvPicPr>
        <p:blipFill>
          <a:blip r:embed="rId3"/>
          <a:srcRect/>
          <a:stretch/>
        </p:blipFill>
        <p:spPr>
          <a:xfrm>
            <a:off x="432005" y="445023"/>
            <a:ext cx="2302046" cy="189313"/>
          </a:xfrm>
          <a:prstGeom prst="rect">
            <a:avLst/>
          </a:prstGeom>
        </p:spPr>
      </p:pic>
      <p:sp>
        <p:nvSpPr>
          <p:cNvPr id="10" name="Title 1">
            <a:extLst>
              <a:ext uri="{FF2B5EF4-FFF2-40B4-BE49-F238E27FC236}">
                <a16:creationId xmlns:a16="http://schemas.microsoft.com/office/drawing/2014/main" id="{C336D170-E74F-E349-8753-A81F982F3F6C}"/>
              </a:ext>
            </a:extLst>
          </p:cNvPr>
          <p:cNvSpPr>
            <a:spLocks noGrp="1"/>
          </p:cNvSpPr>
          <p:nvPr>
            <p:ph type="title" hasCustomPrompt="1"/>
          </p:nvPr>
        </p:nvSpPr>
        <p:spPr>
          <a:xfrm>
            <a:off x="432000" y="1147166"/>
            <a:ext cx="11322000" cy="561706"/>
          </a:xfrm>
        </p:spPr>
        <p:txBody>
          <a:bodyPr lIns="0" tIns="0" rIns="0" bIns="0" anchor="b" anchorCtr="0">
            <a:normAutofit/>
          </a:bodyPr>
          <a:lstStyle>
            <a:lvl1pPr algn="l">
              <a:defRPr sz="3200">
                <a:solidFill>
                  <a:schemeClr val="bg1"/>
                </a:solidFill>
              </a:defRPr>
            </a:lvl1pPr>
          </a:lstStyle>
          <a:p>
            <a:r>
              <a:rPr lang="en-GB"/>
              <a:t>Click to add title</a:t>
            </a:r>
            <a:endParaRPr lang="en-US"/>
          </a:p>
        </p:txBody>
      </p:sp>
      <p:cxnSp>
        <p:nvCxnSpPr>
          <p:cNvPr id="11" name="Straight Connector 10">
            <a:extLst>
              <a:ext uri="{FF2B5EF4-FFF2-40B4-BE49-F238E27FC236}">
                <a16:creationId xmlns:a16="http://schemas.microsoft.com/office/drawing/2014/main" id="{C240CAE6-A5D4-5247-82F0-CD7A1894C11C}"/>
              </a:ext>
            </a:extLst>
          </p:cNvPr>
          <p:cNvCxnSpPr>
            <a:cxnSpLocks/>
          </p:cNvCxnSpPr>
          <p:nvPr userDrawn="1"/>
        </p:nvCxnSpPr>
        <p:spPr>
          <a:xfrm>
            <a:off x="432000" y="1850836"/>
            <a:ext cx="1131884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2197E2C3-9278-A74A-AD24-D09565720373}"/>
              </a:ext>
            </a:extLst>
          </p:cNvPr>
          <p:cNvSpPr>
            <a:spLocks noGrp="1"/>
          </p:cNvSpPr>
          <p:nvPr>
            <p:ph type="ftr" sz="quarter" idx="11"/>
          </p:nvPr>
        </p:nvSpPr>
        <p:spPr>
          <a:xfrm>
            <a:off x="4038600" y="445022"/>
            <a:ext cx="7189378" cy="207010"/>
          </a:xfrm>
        </p:spPr>
        <p:txBody>
          <a:bodyPr anchor="ctr" anchorCtr="0"/>
          <a:lstStyle>
            <a:lvl1pPr algn="r">
              <a:defRPr sz="1200" b="1">
                <a:solidFill>
                  <a:schemeClr val="bg1"/>
                </a:solidFill>
              </a:defRPr>
            </a:lvl1pPr>
          </a:lstStyle>
          <a:p>
            <a:r>
              <a:rPr lang="en-US"/>
              <a:t>Presentation Title Here</a:t>
            </a:r>
          </a:p>
        </p:txBody>
      </p:sp>
      <p:sp>
        <p:nvSpPr>
          <p:cNvPr id="13" name="Slide Number Placeholder 5">
            <a:extLst>
              <a:ext uri="{FF2B5EF4-FFF2-40B4-BE49-F238E27FC236}">
                <a16:creationId xmlns:a16="http://schemas.microsoft.com/office/drawing/2014/main" id="{25C6E3E8-831D-8747-8176-93FD2E8F5E22}"/>
              </a:ext>
            </a:extLst>
          </p:cNvPr>
          <p:cNvSpPr>
            <a:spLocks noGrp="1"/>
          </p:cNvSpPr>
          <p:nvPr>
            <p:ph type="sldNum" sz="quarter" idx="12"/>
          </p:nvPr>
        </p:nvSpPr>
        <p:spPr>
          <a:xfrm>
            <a:off x="11484864" y="445022"/>
            <a:ext cx="265984" cy="207009"/>
          </a:xfrm>
        </p:spPr>
        <p:txBody>
          <a:bodyPr anchor="ctr" anchorCtr="0"/>
          <a:lstStyle>
            <a:lvl1pPr>
              <a:defRPr sz="1200">
                <a:solidFill>
                  <a:schemeClr val="bg1"/>
                </a:solidFill>
              </a:defRPr>
            </a:lvl1pPr>
          </a:lstStyle>
          <a:p>
            <a:fld id="{DFCA9D46-5061-CB44-B974-7368B75C86DF}" type="slidenum">
              <a:rPr lang="en-US" smtClean="0"/>
              <a:pPr/>
              <a:t>‹#›</a:t>
            </a:fld>
            <a:endParaRPr lang="en-US"/>
          </a:p>
        </p:txBody>
      </p:sp>
      <p:cxnSp>
        <p:nvCxnSpPr>
          <p:cNvPr id="14" name="Straight Connector 13">
            <a:extLst>
              <a:ext uri="{FF2B5EF4-FFF2-40B4-BE49-F238E27FC236}">
                <a16:creationId xmlns:a16="http://schemas.microsoft.com/office/drawing/2014/main" id="{48D0845F-C0D1-A141-B490-DED5ED0FB85C}"/>
              </a:ext>
            </a:extLst>
          </p:cNvPr>
          <p:cNvCxnSpPr>
            <a:cxnSpLocks/>
          </p:cNvCxnSpPr>
          <p:nvPr userDrawn="1"/>
        </p:nvCxnSpPr>
        <p:spPr>
          <a:xfrm flipV="1">
            <a:off x="11438708" y="445022"/>
            <a:ext cx="0" cy="20700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21">
            <a:extLst>
              <a:ext uri="{FF2B5EF4-FFF2-40B4-BE49-F238E27FC236}">
                <a16:creationId xmlns:a16="http://schemas.microsoft.com/office/drawing/2014/main" id="{2C40BCAA-85CA-0C47-AFE9-711F8E81F7C9}"/>
              </a:ext>
            </a:extLst>
          </p:cNvPr>
          <p:cNvSpPr>
            <a:spLocks noGrp="1"/>
          </p:cNvSpPr>
          <p:nvPr>
            <p:ph type="body" sz="quarter" idx="13"/>
          </p:nvPr>
        </p:nvSpPr>
        <p:spPr>
          <a:xfrm>
            <a:off x="432000" y="2272977"/>
            <a:ext cx="11318875" cy="41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9586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9B35221-FD49-ED48-A9BC-1B1F3D57878D}"/>
              </a:ext>
            </a:extLst>
          </p:cNvPr>
          <p:cNvSpPr>
            <a:spLocks noGrp="1"/>
          </p:cNvSpPr>
          <p:nvPr>
            <p:ph type="title" hasCustomPrompt="1"/>
          </p:nvPr>
        </p:nvSpPr>
        <p:spPr>
          <a:xfrm>
            <a:off x="432000" y="1147166"/>
            <a:ext cx="11322000" cy="561706"/>
          </a:xfrm>
        </p:spPr>
        <p:txBody>
          <a:bodyPr lIns="0" tIns="0" rIns="0" bIns="0" anchor="b" anchorCtr="0">
            <a:normAutofit/>
          </a:bodyPr>
          <a:lstStyle>
            <a:lvl1pPr algn="l">
              <a:defRPr sz="3200">
                <a:solidFill>
                  <a:schemeClr val="bg1"/>
                </a:solidFill>
              </a:defRPr>
            </a:lvl1pPr>
          </a:lstStyle>
          <a:p>
            <a:r>
              <a:rPr lang="en-GB"/>
              <a:t>Click to add title</a:t>
            </a:r>
            <a:endParaRPr lang="en-US"/>
          </a:p>
        </p:txBody>
      </p:sp>
      <p:cxnSp>
        <p:nvCxnSpPr>
          <p:cNvPr id="17" name="Straight Connector 16">
            <a:extLst>
              <a:ext uri="{FF2B5EF4-FFF2-40B4-BE49-F238E27FC236}">
                <a16:creationId xmlns:a16="http://schemas.microsoft.com/office/drawing/2014/main" id="{2A987961-50D2-0E4B-921E-59B8D8148D77}"/>
              </a:ext>
            </a:extLst>
          </p:cNvPr>
          <p:cNvCxnSpPr>
            <a:cxnSpLocks/>
          </p:cNvCxnSpPr>
          <p:nvPr userDrawn="1"/>
        </p:nvCxnSpPr>
        <p:spPr>
          <a:xfrm>
            <a:off x="432000" y="1850836"/>
            <a:ext cx="1131884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 Placeholder 21">
            <a:extLst>
              <a:ext uri="{FF2B5EF4-FFF2-40B4-BE49-F238E27FC236}">
                <a16:creationId xmlns:a16="http://schemas.microsoft.com/office/drawing/2014/main" id="{1CA7078F-4408-B441-9A79-9AD1A8E4E50E}"/>
              </a:ext>
            </a:extLst>
          </p:cNvPr>
          <p:cNvSpPr>
            <a:spLocks noGrp="1"/>
          </p:cNvSpPr>
          <p:nvPr>
            <p:ph type="body" sz="quarter" idx="13"/>
          </p:nvPr>
        </p:nvSpPr>
        <p:spPr>
          <a:xfrm>
            <a:off x="432000" y="2272977"/>
            <a:ext cx="11318875" cy="4140000"/>
          </a:xfrm>
        </p:spPr>
        <p:txBody>
          <a:bodyPr numCol="2" spcCol="36000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9" name="Footer Placeholder 4">
            <a:extLst>
              <a:ext uri="{FF2B5EF4-FFF2-40B4-BE49-F238E27FC236}">
                <a16:creationId xmlns:a16="http://schemas.microsoft.com/office/drawing/2014/main" id="{D30A863E-8969-384C-84FF-E4458B1922A6}"/>
              </a:ext>
            </a:extLst>
          </p:cNvPr>
          <p:cNvSpPr>
            <a:spLocks noGrp="1"/>
          </p:cNvSpPr>
          <p:nvPr>
            <p:ph type="ftr" sz="quarter" idx="11"/>
          </p:nvPr>
        </p:nvSpPr>
        <p:spPr>
          <a:xfrm>
            <a:off x="4038600" y="445022"/>
            <a:ext cx="7189378" cy="207010"/>
          </a:xfrm>
        </p:spPr>
        <p:txBody>
          <a:bodyPr anchor="ctr" anchorCtr="0"/>
          <a:lstStyle>
            <a:lvl1pPr algn="r">
              <a:defRPr sz="1200" b="1">
                <a:solidFill>
                  <a:schemeClr val="bg1"/>
                </a:solidFill>
              </a:defRPr>
            </a:lvl1pPr>
          </a:lstStyle>
          <a:p>
            <a:r>
              <a:rPr lang="en-US"/>
              <a:t>Presentation Title Here</a:t>
            </a:r>
          </a:p>
        </p:txBody>
      </p:sp>
      <p:sp>
        <p:nvSpPr>
          <p:cNvPr id="20" name="Slide Number Placeholder 5">
            <a:extLst>
              <a:ext uri="{FF2B5EF4-FFF2-40B4-BE49-F238E27FC236}">
                <a16:creationId xmlns:a16="http://schemas.microsoft.com/office/drawing/2014/main" id="{4560F1BC-EDDB-E944-8555-A9B464B57626}"/>
              </a:ext>
            </a:extLst>
          </p:cNvPr>
          <p:cNvSpPr>
            <a:spLocks noGrp="1"/>
          </p:cNvSpPr>
          <p:nvPr>
            <p:ph type="sldNum" sz="quarter" idx="12"/>
          </p:nvPr>
        </p:nvSpPr>
        <p:spPr>
          <a:xfrm>
            <a:off x="11484864" y="445022"/>
            <a:ext cx="265984" cy="207009"/>
          </a:xfrm>
        </p:spPr>
        <p:txBody>
          <a:bodyPr anchor="ctr" anchorCtr="0"/>
          <a:lstStyle>
            <a:lvl1pPr>
              <a:defRPr sz="1200">
                <a:solidFill>
                  <a:schemeClr val="bg1"/>
                </a:solidFill>
              </a:defRPr>
            </a:lvl1pPr>
          </a:lstStyle>
          <a:p>
            <a:fld id="{DFCA9D46-5061-CB44-B974-7368B75C86DF}" type="slidenum">
              <a:rPr lang="en-US" smtClean="0"/>
              <a:pPr/>
              <a:t>‹#›</a:t>
            </a:fld>
            <a:endParaRPr lang="en-US"/>
          </a:p>
        </p:txBody>
      </p:sp>
      <p:cxnSp>
        <p:nvCxnSpPr>
          <p:cNvPr id="21" name="Straight Connector 20">
            <a:extLst>
              <a:ext uri="{FF2B5EF4-FFF2-40B4-BE49-F238E27FC236}">
                <a16:creationId xmlns:a16="http://schemas.microsoft.com/office/drawing/2014/main" id="{7DA20C7C-A4AC-0B4F-9BD5-AC78B4996AFE}"/>
              </a:ext>
            </a:extLst>
          </p:cNvPr>
          <p:cNvCxnSpPr>
            <a:cxnSpLocks/>
          </p:cNvCxnSpPr>
          <p:nvPr userDrawn="1"/>
        </p:nvCxnSpPr>
        <p:spPr>
          <a:xfrm flipV="1">
            <a:off x="11438708" y="445022"/>
            <a:ext cx="0" cy="20700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Picture 21" descr="Health Economics Unit Logo">
            <a:extLst>
              <a:ext uri="{FF2B5EF4-FFF2-40B4-BE49-F238E27FC236}">
                <a16:creationId xmlns:a16="http://schemas.microsoft.com/office/drawing/2014/main" id="{10816B88-980A-4846-903E-CD9DF708D27A}"/>
              </a:ext>
            </a:extLst>
          </p:cNvPr>
          <p:cNvPicPr>
            <a:picLocks noChangeAspect="1"/>
          </p:cNvPicPr>
          <p:nvPr userDrawn="1"/>
        </p:nvPicPr>
        <p:blipFill>
          <a:blip r:embed="rId3"/>
          <a:srcRect/>
          <a:stretch/>
        </p:blipFill>
        <p:spPr>
          <a:xfrm>
            <a:off x="432005" y="445023"/>
            <a:ext cx="2302046" cy="189313"/>
          </a:xfrm>
          <a:prstGeom prst="rect">
            <a:avLst/>
          </a:prstGeom>
        </p:spPr>
      </p:pic>
    </p:spTree>
    <p:extLst>
      <p:ext uri="{BB962C8B-B14F-4D97-AF65-F5344CB8AC3E}">
        <p14:creationId xmlns:p14="http://schemas.microsoft.com/office/powerpoint/2010/main" val="2059729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149C14-AC13-CD47-8EE7-2FFC61534128}"/>
              </a:ext>
            </a:extLst>
          </p:cNvPr>
          <p:cNvSpPr>
            <a:spLocks noGrp="1"/>
          </p:cNvSpPr>
          <p:nvPr>
            <p:ph type="title"/>
          </p:nvPr>
        </p:nvSpPr>
        <p:spPr>
          <a:xfrm>
            <a:off x="540000" y="540000"/>
            <a:ext cx="11112000" cy="1150688"/>
          </a:xfrm>
          <a:prstGeom prst="rect">
            <a:avLst/>
          </a:prstGeom>
        </p:spPr>
        <p:txBody>
          <a:bodyPr vert="horz" lIns="0" tIns="0" rIns="0" bIns="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5FE3923-0B9F-DD48-B3AA-34B10E74841A}"/>
              </a:ext>
            </a:extLst>
          </p:cNvPr>
          <p:cNvSpPr>
            <a:spLocks noGrp="1"/>
          </p:cNvSpPr>
          <p:nvPr>
            <p:ph type="body" idx="1"/>
          </p:nvPr>
        </p:nvSpPr>
        <p:spPr>
          <a:xfrm>
            <a:off x="540000" y="1825625"/>
            <a:ext cx="11112000" cy="4351338"/>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068083-2992-B847-9462-99733A6B29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3BE9B126-C967-DE40-BD8E-7BE97B99A577}"/>
              </a:ext>
            </a:extLst>
          </p:cNvPr>
          <p:cNvSpPr>
            <a:spLocks noGrp="1"/>
          </p:cNvSpPr>
          <p:nvPr>
            <p:ph type="ftr" sz="quarter" idx="3"/>
          </p:nvPr>
        </p:nvSpPr>
        <p:spPr>
          <a:xfrm>
            <a:off x="4038600" y="6356350"/>
            <a:ext cx="4114800" cy="365125"/>
          </a:xfrm>
          <a:prstGeom prst="rect">
            <a:avLst/>
          </a:prstGeom>
        </p:spPr>
        <p:txBody>
          <a:bodyPr vert="horz" lIns="0" tIns="0" rIns="0" bIns="0" rtlCol="0" anchor="ctr"/>
          <a:lstStyle>
            <a:lvl1pPr algn="l">
              <a:defRPr sz="1000">
                <a:solidFill>
                  <a:schemeClr val="tx1">
                    <a:tint val="75000"/>
                  </a:schemeClr>
                </a:solidFill>
              </a:defRPr>
            </a:lvl1pPr>
          </a:lstStyle>
          <a:p>
            <a:pPr algn="l"/>
            <a:r>
              <a:rPr lang="en-US"/>
              <a:t>Presentation Title Here</a:t>
            </a:r>
          </a:p>
        </p:txBody>
      </p:sp>
      <p:sp>
        <p:nvSpPr>
          <p:cNvPr id="6" name="Slide Number Placeholder 5">
            <a:extLst>
              <a:ext uri="{FF2B5EF4-FFF2-40B4-BE49-F238E27FC236}">
                <a16:creationId xmlns:a16="http://schemas.microsoft.com/office/drawing/2014/main" id="{27A96F7E-9A1D-134E-AE5B-CD2666BD8066}"/>
              </a:ext>
            </a:extLst>
          </p:cNvPr>
          <p:cNvSpPr>
            <a:spLocks noGrp="1"/>
          </p:cNvSpPr>
          <p:nvPr>
            <p:ph type="sldNum" sz="quarter" idx="4"/>
          </p:nvPr>
        </p:nvSpPr>
        <p:spPr>
          <a:xfrm>
            <a:off x="8610600" y="6356350"/>
            <a:ext cx="2743200" cy="365125"/>
          </a:xfrm>
          <a:prstGeom prst="rect">
            <a:avLst/>
          </a:prstGeom>
        </p:spPr>
        <p:txBody>
          <a:bodyPr vert="horz" lIns="0" tIns="0" rIns="0" bIns="0" rtlCol="0" anchor="ctr"/>
          <a:lstStyle>
            <a:lvl1pPr algn="r">
              <a:defRPr sz="1000">
                <a:solidFill>
                  <a:schemeClr val="tx1">
                    <a:tint val="75000"/>
                  </a:schemeClr>
                </a:solidFill>
              </a:defRPr>
            </a:lvl1pPr>
          </a:lstStyle>
          <a:p>
            <a:fld id="{DFCA9D46-5061-CB44-B974-7368B75C86DF}" type="slidenum">
              <a:rPr lang="en-US" smtClean="0"/>
              <a:pPr/>
              <a:t>‹#›</a:t>
            </a:fld>
            <a:endParaRPr lang="en-US" sz="1000"/>
          </a:p>
        </p:txBody>
      </p:sp>
    </p:spTree>
    <p:extLst>
      <p:ext uri="{BB962C8B-B14F-4D97-AF65-F5344CB8AC3E}">
        <p14:creationId xmlns:p14="http://schemas.microsoft.com/office/powerpoint/2010/main" val="3691269600"/>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8" r:id="rId3"/>
    <p:sldLayoutId id="2147483681" r:id="rId4"/>
    <p:sldLayoutId id="2147483686" r:id="rId5"/>
    <p:sldLayoutId id="2147483685" r:id="rId6"/>
    <p:sldLayoutId id="2147483664" r:id="rId7"/>
    <p:sldLayoutId id="2147483662" r:id="rId8"/>
    <p:sldLayoutId id="2147483682" r:id="rId9"/>
    <p:sldLayoutId id="2147483683" r:id="rId10"/>
    <p:sldLayoutId id="2147483663" r:id="rId11"/>
    <p:sldLayoutId id="2147483672" r:id="rId12"/>
    <p:sldLayoutId id="2147483673" r:id="rId13"/>
    <p:sldLayoutId id="2147483674" r:id="rId14"/>
    <p:sldLayoutId id="2147483666" r:id="rId15"/>
    <p:sldLayoutId id="2147483667" r:id="rId16"/>
    <p:sldLayoutId id="2147483684" r:id="rId17"/>
    <p:sldLayoutId id="2147483669" r:id="rId18"/>
    <p:sldLayoutId id="2147483687" r:id="rId19"/>
    <p:sldLayoutId id="2147483679" r:id="rId20"/>
    <p:sldLayoutId id="2147483676" r:id="rId21"/>
    <p:sldLayoutId id="2147483680" r:id="rId22"/>
    <p:sldLayoutId id="2147483688" r:id="rId23"/>
    <p:sldLayoutId id="2147483690" r:id="rId24"/>
    <p:sldLayoutId id="2147483691" r:id="rId25"/>
  </p:sldLayoutIdLst>
  <p:hf hd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85750" indent="-28575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hyperlink" Target="https://www.ons.gov.uk/peoplepopulationandcommunity/populationandmigration/populationestimates/articles/overviewoftheukpopulation/january2021"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4.jpeg"/><Relationship Id="rId4" Type="http://schemas.openxmlformats.org/officeDocument/2006/relationships/hyperlink" Target="https://www.health.org.uk/publications/our-ageing-popula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7"/>
          <p:cNvSpPr txBox="1">
            <a:spLocks noGrp="1"/>
          </p:cNvSpPr>
          <p:nvPr>
            <p:ph type="ctrTitle"/>
          </p:nvPr>
        </p:nvSpPr>
        <p:spPr/>
        <p:txBody>
          <a:bodyPr>
            <a:normAutofit fontScale="90000"/>
          </a:bodyPr>
          <a:lstStyle/>
          <a:p>
            <a:r>
              <a:rPr lang="en-GB"/>
              <a:t>Understanding the ageing patterns of the population in North West London: A survival analysis</a:t>
            </a:r>
          </a:p>
        </p:txBody>
      </p:sp>
      <p:sp>
        <p:nvSpPr>
          <p:cNvPr id="193" name="Google Shape;193;p37"/>
          <p:cNvSpPr txBox="1">
            <a:spLocks noGrp="1"/>
          </p:cNvSpPr>
          <p:nvPr>
            <p:ph type="subTitle" idx="1"/>
          </p:nvPr>
        </p:nvSpPr>
        <p:spPr/>
        <p:txBody>
          <a:bodyPr vert="horz" lIns="0" tIns="0" rIns="0" bIns="0" rtlCol="0" anchor="t">
            <a:normAutofit/>
          </a:bodyPr>
          <a:lstStyle/>
          <a:p>
            <a:r>
              <a:rPr lang="en-GB" dirty="0"/>
              <a:t>Dr Santosh Kumar &amp; Dr Yihan Xu from the HEU team</a:t>
            </a:r>
          </a:p>
          <a:p>
            <a:r>
              <a:rPr lang="en-GB" dirty="0"/>
              <a:t>22 Sep 2022</a:t>
            </a:r>
            <a:endParaRPr lang="en-GB" dirty="0">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3"/>
          <p:cNvSpPr txBox="1">
            <a:spLocks noGrp="1"/>
          </p:cNvSpPr>
          <p:nvPr>
            <p:ph type="title"/>
          </p:nvPr>
        </p:nvSpPr>
        <p:spPr>
          <a:xfrm>
            <a:off x="435000" y="3148147"/>
            <a:ext cx="11322000" cy="561600"/>
          </a:xfrm>
          <a:prstGeom prst="rect">
            <a:avLst/>
          </a:prstGeom>
        </p:spPr>
        <p:txBody>
          <a:bodyPr spcFirstLastPara="1" vert="horz" wrap="square" lIns="0" tIns="0" rIns="0" bIns="0" rtlCol="0" anchor="b" anchorCtr="0">
            <a:noAutofit/>
          </a:bodyPr>
          <a:lstStyle/>
          <a:p>
            <a:r>
              <a:rPr lang="en-GB"/>
              <a:t>Methodology – Analytical approaches</a:t>
            </a:r>
            <a:endParaRPr/>
          </a:p>
        </p:txBody>
      </p:sp>
      <p:sp>
        <p:nvSpPr>
          <p:cNvPr id="2" name="Google Shape;214;p40">
            <a:extLst>
              <a:ext uri="{FF2B5EF4-FFF2-40B4-BE49-F238E27FC236}">
                <a16:creationId xmlns:a16="http://schemas.microsoft.com/office/drawing/2014/main" id="{F7B125B1-7C45-3280-415B-149F4AC59F7A}"/>
              </a:ext>
            </a:extLst>
          </p:cNvPr>
          <p:cNvSpPr txBox="1">
            <a:spLocks noGrp="1"/>
          </p:cNvSpPr>
          <p:nvPr>
            <p:ph type="sldNum" sz="quarter" idx="12"/>
          </p:nvPr>
        </p:nvSpPr>
        <p:spPr>
          <a:xfrm>
            <a:off x="11484864" y="445022"/>
            <a:ext cx="265984" cy="207009"/>
          </a:xfrm>
        </p:spPr>
        <p:txBody>
          <a:bodyPr/>
          <a:lstStyle/>
          <a:p>
            <a:fld id="{00000000-1234-1234-1234-123412341234}" type="slidenum">
              <a:rPr lang="en-GB"/>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5"/>
          <p:cNvSpPr txBox="1">
            <a:spLocks noGrp="1"/>
          </p:cNvSpPr>
          <p:nvPr>
            <p:ph type="title"/>
          </p:nvPr>
        </p:nvSpPr>
        <p:spPr/>
        <p:txBody>
          <a:bodyPr/>
          <a:lstStyle/>
          <a:p>
            <a:r>
              <a:rPr lang="en-GB"/>
              <a:t>Analytical approach - survival analysis</a:t>
            </a:r>
          </a:p>
        </p:txBody>
      </p:sp>
      <p:sp>
        <p:nvSpPr>
          <p:cNvPr id="262" name="Google Shape;262;p45"/>
          <p:cNvSpPr txBox="1">
            <a:spLocks noGrp="1"/>
          </p:cNvSpPr>
          <p:nvPr>
            <p:ph type="body" sz="quarter" idx="13"/>
          </p:nvPr>
        </p:nvSpPr>
        <p:spPr/>
        <p:txBody>
          <a:bodyPr vert="horz" lIns="0" tIns="0" rIns="0" bIns="0" rtlCol="0" anchor="t">
            <a:normAutofit/>
          </a:bodyPr>
          <a:lstStyle/>
          <a:p>
            <a:pPr marL="0" indent="0">
              <a:buNone/>
            </a:pPr>
            <a:r>
              <a:rPr lang="en-GB" b="1" dirty="0"/>
              <a:t>Survival analysis, also known as “time to event analysis”, </a:t>
            </a:r>
            <a:r>
              <a:rPr lang="en-GB" dirty="0"/>
              <a:t>refers to a set of methods </a:t>
            </a:r>
            <a:r>
              <a:rPr lang="en-GB" dirty="0">
                <a:ea typeface="+mn-lt"/>
                <a:cs typeface="+mn-lt"/>
              </a:rPr>
              <a:t>to study not only if an event happens but</a:t>
            </a:r>
            <a:r>
              <a:rPr lang="en-GB" u="sng" dirty="0">
                <a:ea typeface="+mn-lt"/>
                <a:cs typeface="+mn-lt"/>
              </a:rPr>
              <a:t> also when it happens</a:t>
            </a:r>
            <a:endParaRPr lang="en-GB" u="sng" dirty="0"/>
          </a:p>
          <a:p>
            <a:pPr marL="0" indent="0">
              <a:buNone/>
            </a:pPr>
            <a:endParaRPr lang="en-GB" u="sng" dirty="0"/>
          </a:p>
          <a:p>
            <a:pPr marL="0" indent="0">
              <a:buNone/>
            </a:pPr>
            <a:r>
              <a:rPr lang="en-GB" dirty="0"/>
              <a:t>In survival analysis</a:t>
            </a:r>
            <a:r>
              <a:rPr lang="en-GB" b="1" dirty="0"/>
              <a:t> time</a:t>
            </a:r>
            <a:r>
              <a:rPr lang="en-GB" sz="1800" dirty="0">
                <a:ea typeface="+mn-lt"/>
                <a:cs typeface="+mn-lt"/>
              </a:rPr>
              <a:t> is measured for each patient from the first observation until when an event happens or when time is censored.  </a:t>
            </a:r>
          </a:p>
          <a:p>
            <a:pPr marL="0" indent="0">
              <a:buNone/>
            </a:pPr>
            <a:endParaRPr lang="en-GB" sz="1800" dirty="0">
              <a:ea typeface="+mn-lt"/>
              <a:cs typeface="+mn-lt"/>
            </a:endParaRPr>
          </a:p>
          <a:p>
            <a:pPr marL="0" indent="0">
              <a:buNone/>
            </a:pPr>
            <a:r>
              <a:rPr lang="en-GB" sz="1800" dirty="0">
                <a:ea typeface="+mn-lt"/>
                <a:cs typeface="+mn-lt"/>
              </a:rPr>
              <a:t>Time typically stops when:</a:t>
            </a:r>
            <a:endParaRPr lang="en-GB" dirty="0">
              <a:cs typeface="Arial"/>
            </a:endParaRPr>
          </a:p>
          <a:p>
            <a:pPr lvl="1"/>
            <a:r>
              <a:rPr lang="en-GB" dirty="0">
                <a:ea typeface="+mn-lt"/>
                <a:cs typeface="+mn-lt"/>
              </a:rPr>
              <a:t>An event occurs (We defined event of interest as status (1 = Yes; 0 = No) of having 2 or more LTCs (2+ LTCs)</a:t>
            </a:r>
            <a:endParaRPr lang="en-GB" dirty="0"/>
          </a:p>
          <a:p>
            <a:pPr lvl="1"/>
            <a:r>
              <a:rPr lang="en-GB" dirty="0">
                <a:ea typeface="+mn-lt"/>
                <a:cs typeface="+mn-lt"/>
              </a:rPr>
              <a:t>The study is out of time or end (2021)</a:t>
            </a:r>
            <a:endParaRPr lang="en-GB" dirty="0"/>
          </a:p>
          <a:p>
            <a:pPr lvl="1"/>
            <a:r>
              <a:rPr lang="en-GB" dirty="0">
                <a:ea typeface="+mn-lt"/>
                <a:cs typeface="+mn-lt"/>
              </a:rPr>
              <a:t>A patient lost to follow-up or dies from other causes.</a:t>
            </a:r>
            <a:endParaRPr lang="en-GB" dirty="0"/>
          </a:p>
          <a:p>
            <a:pPr lvl="1"/>
            <a:endParaRPr lang="en-GB" dirty="0">
              <a:cs typeface="Arial"/>
            </a:endParaRPr>
          </a:p>
          <a:p>
            <a:endParaRPr lang="en-GB"/>
          </a:p>
        </p:txBody>
      </p:sp>
      <p:sp>
        <p:nvSpPr>
          <p:cNvPr id="4" name="Google Shape;214;p40">
            <a:extLst>
              <a:ext uri="{FF2B5EF4-FFF2-40B4-BE49-F238E27FC236}">
                <a16:creationId xmlns:a16="http://schemas.microsoft.com/office/drawing/2014/main" id="{9C8E0B7B-2AA5-ECC2-CD8E-8359D8324B1B}"/>
              </a:ext>
            </a:extLst>
          </p:cNvPr>
          <p:cNvSpPr txBox="1">
            <a:spLocks noGrp="1"/>
          </p:cNvSpPr>
          <p:nvPr>
            <p:ph type="sldNum" sz="quarter" idx="12"/>
          </p:nvPr>
        </p:nvSpPr>
        <p:spPr>
          <a:xfrm>
            <a:off x="11484864" y="445022"/>
            <a:ext cx="265984" cy="207009"/>
          </a:xfrm>
        </p:spPr>
        <p:txBody>
          <a:bodyPr/>
          <a:lstStyle/>
          <a:p>
            <a:fld id="{00000000-1234-1234-1234-123412341234}" type="slidenum">
              <a:rPr lang="en-GB"/>
              <a:pPr/>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2E98-6011-CCBA-EB16-A03DD6E8E0F5}"/>
              </a:ext>
            </a:extLst>
          </p:cNvPr>
          <p:cNvSpPr>
            <a:spLocks noGrp="1"/>
          </p:cNvSpPr>
          <p:nvPr>
            <p:ph type="title"/>
          </p:nvPr>
        </p:nvSpPr>
        <p:spPr/>
        <p:txBody>
          <a:bodyPr>
            <a:normAutofit/>
          </a:bodyPr>
          <a:lstStyle/>
          <a:p>
            <a:r>
              <a:rPr lang="en-GB" dirty="0"/>
              <a:t>Survival analysis steps</a:t>
            </a:r>
            <a:endParaRPr lang="en-GB" dirty="0">
              <a:cs typeface="Arial"/>
            </a:endParaRPr>
          </a:p>
        </p:txBody>
      </p:sp>
      <p:sp>
        <p:nvSpPr>
          <p:cNvPr id="3" name="Footer Placeholder 2">
            <a:extLst>
              <a:ext uri="{FF2B5EF4-FFF2-40B4-BE49-F238E27FC236}">
                <a16:creationId xmlns:a16="http://schemas.microsoft.com/office/drawing/2014/main" id="{D883AAC7-7E80-ADE2-5060-7EBFE416DE2D}"/>
              </a:ext>
            </a:extLst>
          </p:cNvPr>
          <p:cNvSpPr>
            <a:spLocks noGrp="1"/>
          </p:cNvSpPr>
          <p:nvPr>
            <p:ph type="ftr" sz="quarter" idx="11"/>
          </p:nvPr>
        </p:nvSpPr>
        <p:spPr/>
        <p:txBody>
          <a:bodyPr/>
          <a:lstStyle/>
          <a:p>
            <a:r>
              <a:rPr lang="en-US"/>
              <a:t>Presentation Title Here</a:t>
            </a:r>
            <a:endParaRPr lang="en-US" b="1"/>
          </a:p>
        </p:txBody>
      </p:sp>
      <p:sp>
        <p:nvSpPr>
          <p:cNvPr id="4" name="Slide Number Placeholder 3">
            <a:extLst>
              <a:ext uri="{FF2B5EF4-FFF2-40B4-BE49-F238E27FC236}">
                <a16:creationId xmlns:a16="http://schemas.microsoft.com/office/drawing/2014/main" id="{50752C1E-2F94-14BE-9528-769E66442DEF}"/>
              </a:ext>
            </a:extLst>
          </p:cNvPr>
          <p:cNvSpPr>
            <a:spLocks noGrp="1"/>
          </p:cNvSpPr>
          <p:nvPr>
            <p:ph type="sldNum" sz="quarter" idx="12"/>
          </p:nvPr>
        </p:nvSpPr>
        <p:spPr/>
        <p:txBody>
          <a:bodyPr/>
          <a:lstStyle/>
          <a:p>
            <a:fld id="{DFCA9D46-5061-CB44-B974-7368B75C86DF}" type="slidenum">
              <a:rPr lang="en-US" smtClean="0"/>
              <a:pPr/>
              <a:t>12</a:t>
            </a:fld>
            <a:endParaRPr lang="en-US"/>
          </a:p>
        </p:txBody>
      </p:sp>
      <p:sp>
        <p:nvSpPr>
          <p:cNvPr id="5" name="Text Placeholder 4">
            <a:extLst>
              <a:ext uri="{FF2B5EF4-FFF2-40B4-BE49-F238E27FC236}">
                <a16:creationId xmlns:a16="http://schemas.microsoft.com/office/drawing/2014/main" id="{06DFADA8-9FF0-C294-1F73-61266369DBBE}"/>
              </a:ext>
            </a:extLst>
          </p:cNvPr>
          <p:cNvSpPr>
            <a:spLocks noGrp="1"/>
          </p:cNvSpPr>
          <p:nvPr>
            <p:ph type="body" sz="quarter" idx="13"/>
          </p:nvPr>
        </p:nvSpPr>
        <p:spPr>
          <a:xfrm>
            <a:off x="422231" y="1901746"/>
            <a:ext cx="11318875" cy="4140000"/>
          </a:xfrm>
        </p:spPr>
        <p:txBody>
          <a:bodyPr vert="horz" lIns="0" tIns="0" rIns="0" bIns="0" rtlCol="0" anchor="t">
            <a:normAutofit/>
          </a:bodyPr>
          <a:lstStyle/>
          <a:p>
            <a:pPr marL="800100" indent="-342900"/>
            <a:r>
              <a:rPr lang="en-GB" dirty="0">
                <a:ea typeface="+mn-lt"/>
                <a:cs typeface="+mn-lt"/>
              </a:rPr>
              <a:t>Step 1: Define </a:t>
            </a:r>
            <a:r>
              <a:rPr lang="en-GB" u="sng" dirty="0">
                <a:ea typeface="+mn-lt"/>
                <a:cs typeface="+mn-lt"/>
              </a:rPr>
              <a:t>Event</a:t>
            </a:r>
            <a:r>
              <a:rPr lang="en-GB" dirty="0">
                <a:ea typeface="+mn-lt"/>
                <a:cs typeface="+mn-lt"/>
              </a:rPr>
              <a:t>, </a:t>
            </a:r>
            <a:r>
              <a:rPr lang="en-GB" u="sng" dirty="0">
                <a:ea typeface="+mn-lt"/>
                <a:cs typeface="+mn-lt"/>
              </a:rPr>
              <a:t>Time</a:t>
            </a:r>
            <a:r>
              <a:rPr lang="en-GB" dirty="0">
                <a:ea typeface="+mn-lt"/>
                <a:cs typeface="+mn-lt"/>
              </a:rPr>
              <a:t> and </a:t>
            </a:r>
            <a:r>
              <a:rPr lang="en-GB" u="sng" dirty="0">
                <a:ea typeface="+mn-lt"/>
                <a:cs typeface="+mn-lt"/>
              </a:rPr>
              <a:t>Censoring </a:t>
            </a:r>
            <a:endParaRPr lang="en-GB" dirty="0">
              <a:ea typeface="+mn-lt"/>
              <a:cs typeface="+mn-lt"/>
            </a:endParaRPr>
          </a:p>
          <a:p>
            <a:pPr marL="800100" indent="-342900"/>
            <a:r>
              <a:rPr lang="en-GB" dirty="0">
                <a:ea typeface="+mn-lt"/>
                <a:cs typeface="+mn-lt"/>
              </a:rPr>
              <a:t>Step 2 :Estimate the survival/hazard functions.</a:t>
            </a:r>
          </a:p>
          <a:p>
            <a:pPr marL="800100" indent="-342900"/>
            <a:r>
              <a:rPr lang="en-GB" dirty="0">
                <a:ea typeface="+mn-lt"/>
                <a:cs typeface="+mn-lt"/>
              </a:rPr>
              <a:t>Step 3: Compare the functions between two or more groups.</a:t>
            </a:r>
          </a:p>
          <a:p>
            <a:pPr marL="800100" indent="-342900"/>
            <a:r>
              <a:rPr lang="en-GB" dirty="0">
                <a:ea typeface="+mn-lt"/>
                <a:cs typeface="+mn-lt"/>
              </a:rPr>
              <a:t>Step 4: Assess the impact of predictors on survival rates.</a:t>
            </a:r>
          </a:p>
          <a:p>
            <a:pPr marL="457200" lvl="1" indent="0">
              <a:buNone/>
            </a:pPr>
            <a:endParaRPr lang="en-GB" dirty="0">
              <a:cs typeface="Arial" panose="020B0604020202020204"/>
            </a:endParaRPr>
          </a:p>
          <a:p>
            <a:pPr marL="57150" indent="0">
              <a:buNone/>
            </a:pPr>
            <a:r>
              <a:rPr lang="en-GB" u="sng" dirty="0">
                <a:cs typeface="Arial" panose="020B0604020202020204"/>
              </a:rPr>
              <a:t>Survival function</a:t>
            </a:r>
            <a:r>
              <a:rPr lang="en-GB" dirty="0">
                <a:cs typeface="Arial" panose="020B0604020202020204"/>
              </a:rPr>
              <a:t>: </a:t>
            </a:r>
            <a:r>
              <a:rPr lang="en-GB" dirty="0">
                <a:ea typeface="+mn-lt"/>
                <a:cs typeface="+mn-lt"/>
              </a:rPr>
              <a:t>Probability of an event happening sometime after a time point</a:t>
            </a:r>
            <a:endParaRPr lang="en-GB" dirty="0">
              <a:cs typeface="Arial" panose="020B0604020202020204"/>
            </a:endParaRPr>
          </a:p>
          <a:p>
            <a:pPr marL="57150" indent="0">
              <a:buNone/>
            </a:pPr>
            <a:r>
              <a:rPr lang="en-GB" u="sng" dirty="0">
                <a:cs typeface="Arial" panose="020B0604020202020204"/>
              </a:rPr>
              <a:t>Hazard function</a:t>
            </a:r>
            <a:r>
              <a:rPr lang="en-GB" dirty="0">
                <a:cs typeface="Arial" panose="020B0604020202020204"/>
              </a:rPr>
              <a:t>: </a:t>
            </a:r>
            <a:r>
              <a:rPr lang="en-GB" dirty="0">
                <a:ea typeface="+mn-lt"/>
                <a:cs typeface="+mn-lt"/>
              </a:rPr>
              <a:t>Instantaneous risk of having an event given the patient is still at risk</a:t>
            </a:r>
            <a:endParaRPr lang="en-GB" dirty="0">
              <a:cs typeface="Arial" panose="020B0604020202020204"/>
            </a:endParaRPr>
          </a:p>
          <a:p>
            <a:pPr marL="57150" indent="0">
              <a:buNone/>
            </a:pPr>
            <a:endParaRPr lang="en-GB" dirty="0">
              <a:cs typeface="Arial" panose="020B0604020202020204"/>
            </a:endParaRPr>
          </a:p>
          <a:p>
            <a:pPr marL="57150" indent="0">
              <a:buNone/>
            </a:pPr>
            <a:endParaRPr lang="en-GB" dirty="0">
              <a:cs typeface="Arial" panose="020B0604020202020204"/>
            </a:endParaRPr>
          </a:p>
        </p:txBody>
      </p:sp>
      <p:pic>
        <p:nvPicPr>
          <p:cNvPr id="8" name="Picture 8" descr="Chart, line chart&#10;&#10;Description automatically generated">
            <a:extLst>
              <a:ext uri="{FF2B5EF4-FFF2-40B4-BE49-F238E27FC236}">
                <a16:creationId xmlns:a16="http://schemas.microsoft.com/office/drawing/2014/main" id="{E7545421-5D75-B414-443F-569FFEB29620}"/>
              </a:ext>
            </a:extLst>
          </p:cNvPr>
          <p:cNvPicPr>
            <a:picLocks noChangeAspect="1"/>
          </p:cNvPicPr>
          <p:nvPr/>
        </p:nvPicPr>
        <p:blipFill>
          <a:blip r:embed="rId2"/>
          <a:stretch>
            <a:fillRect/>
          </a:stretch>
        </p:blipFill>
        <p:spPr>
          <a:xfrm>
            <a:off x="1520094" y="4684133"/>
            <a:ext cx="2489200" cy="1866346"/>
          </a:xfrm>
          <a:prstGeom prst="rect">
            <a:avLst/>
          </a:prstGeom>
        </p:spPr>
      </p:pic>
      <p:sp>
        <p:nvSpPr>
          <p:cNvPr id="9" name="TextBox 8">
            <a:extLst>
              <a:ext uri="{FF2B5EF4-FFF2-40B4-BE49-F238E27FC236}">
                <a16:creationId xmlns:a16="http://schemas.microsoft.com/office/drawing/2014/main" id="{30EE68D4-2168-6B80-453E-271F97EFB7F1}"/>
              </a:ext>
            </a:extLst>
          </p:cNvPr>
          <p:cNvSpPr txBox="1"/>
          <p:nvPr/>
        </p:nvSpPr>
        <p:spPr>
          <a:xfrm>
            <a:off x="2549770" y="6555152"/>
            <a:ext cx="77177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cs typeface="Arial"/>
              </a:rPr>
              <a:t>Month</a:t>
            </a:r>
          </a:p>
        </p:txBody>
      </p:sp>
      <p:sp>
        <p:nvSpPr>
          <p:cNvPr id="10" name="TextBox 9">
            <a:extLst>
              <a:ext uri="{FF2B5EF4-FFF2-40B4-BE49-F238E27FC236}">
                <a16:creationId xmlns:a16="http://schemas.microsoft.com/office/drawing/2014/main" id="{982AC9E8-9450-5838-2A0F-2204D0DBE598}"/>
              </a:ext>
            </a:extLst>
          </p:cNvPr>
          <p:cNvSpPr txBox="1"/>
          <p:nvPr/>
        </p:nvSpPr>
        <p:spPr>
          <a:xfrm rot="16200000">
            <a:off x="390769" y="5441460"/>
            <a:ext cx="198315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cs typeface="Arial"/>
              </a:rPr>
              <a:t>Probability of event happened</a:t>
            </a:r>
            <a:endParaRPr lang="en-US" dirty="0"/>
          </a:p>
        </p:txBody>
      </p:sp>
      <p:sp>
        <p:nvSpPr>
          <p:cNvPr id="11" name="TextBox 10">
            <a:extLst>
              <a:ext uri="{FF2B5EF4-FFF2-40B4-BE49-F238E27FC236}">
                <a16:creationId xmlns:a16="http://schemas.microsoft.com/office/drawing/2014/main" id="{08677B3B-2CE4-961D-61B7-71E20BA0A69D}"/>
              </a:ext>
            </a:extLst>
          </p:cNvPr>
          <p:cNvSpPr txBox="1"/>
          <p:nvPr/>
        </p:nvSpPr>
        <p:spPr>
          <a:xfrm>
            <a:off x="2676769" y="4796690"/>
            <a:ext cx="89877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cs typeface="Arial"/>
              </a:rPr>
              <a:t>Survival Plot</a:t>
            </a:r>
            <a:endParaRPr lang="en-US" dirty="0"/>
          </a:p>
        </p:txBody>
      </p:sp>
      <p:pic>
        <p:nvPicPr>
          <p:cNvPr id="12" name="Picture 12" descr="Chart, line chart&#10;&#10;Description automatically generated">
            <a:extLst>
              <a:ext uri="{FF2B5EF4-FFF2-40B4-BE49-F238E27FC236}">
                <a16:creationId xmlns:a16="http://schemas.microsoft.com/office/drawing/2014/main" id="{EF0CAB33-F171-E10D-A2F3-7D594CECA668}"/>
              </a:ext>
            </a:extLst>
          </p:cNvPr>
          <p:cNvPicPr>
            <a:picLocks noChangeAspect="1"/>
          </p:cNvPicPr>
          <p:nvPr/>
        </p:nvPicPr>
        <p:blipFill>
          <a:blip r:embed="rId3"/>
          <a:stretch>
            <a:fillRect/>
          </a:stretch>
        </p:blipFill>
        <p:spPr>
          <a:xfrm>
            <a:off x="8065477" y="4571421"/>
            <a:ext cx="2616200" cy="2228542"/>
          </a:xfrm>
          <a:prstGeom prst="rect">
            <a:avLst/>
          </a:prstGeom>
        </p:spPr>
      </p:pic>
      <p:sp>
        <p:nvSpPr>
          <p:cNvPr id="13" name="TextBox 12">
            <a:extLst>
              <a:ext uri="{FF2B5EF4-FFF2-40B4-BE49-F238E27FC236}">
                <a16:creationId xmlns:a16="http://schemas.microsoft.com/office/drawing/2014/main" id="{4E81CB4F-A4F2-F34B-E813-2398B7565DA9}"/>
              </a:ext>
            </a:extLst>
          </p:cNvPr>
          <p:cNvSpPr txBox="1"/>
          <p:nvPr/>
        </p:nvSpPr>
        <p:spPr>
          <a:xfrm rot="-5400000">
            <a:off x="7274170" y="5323263"/>
            <a:ext cx="123873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cumulative hazard</a:t>
            </a:r>
            <a:endParaRPr lang="en-US" sz="1000">
              <a:cs typeface="Arial"/>
            </a:endParaRPr>
          </a:p>
        </p:txBody>
      </p:sp>
      <p:sp>
        <p:nvSpPr>
          <p:cNvPr id="14" name="TextBox 13">
            <a:extLst>
              <a:ext uri="{FF2B5EF4-FFF2-40B4-BE49-F238E27FC236}">
                <a16:creationId xmlns:a16="http://schemas.microsoft.com/office/drawing/2014/main" id="{0E5BBC60-F237-9E52-6873-484037C7AF81}"/>
              </a:ext>
            </a:extLst>
          </p:cNvPr>
          <p:cNvSpPr txBox="1"/>
          <p:nvPr/>
        </p:nvSpPr>
        <p:spPr>
          <a:xfrm>
            <a:off x="9573845" y="4679459"/>
            <a:ext cx="89877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cs typeface="Arial"/>
              </a:rPr>
              <a:t>Hazard Plot</a:t>
            </a:r>
            <a:endParaRPr lang="en-US" dirty="0"/>
          </a:p>
        </p:txBody>
      </p:sp>
    </p:spTree>
    <p:extLst>
      <p:ext uri="{BB962C8B-B14F-4D97-AF65-F5344CB8AC3E}">
        <p14:creationId xmlns:p14="http://schemas.microsoft.com/office/powerpoint/2010/main" val="2004115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7"/>
          <p:cNvSpPr txBox="1">
            <a:spLocks noGrp="1"/>
          </p:cNvSpPr>
          <p:nvPr>
            <p:ph type="title"/>
          </p:nvPr>
        </p:nvSpPr>
        <p:spPr/>
        <p:txBody>
          <a:bodyPr>
            <a:normAutofit fontScale="90000"/>
          </a:bodyPr>
          <a:lstStyle/>
          <a:p>
            <a:r>
              <a:rPr lang="en-GB"/>
              <a:t>How to interpret survival analysis plots- using the premiership of Boris Johnson as an illustrative example</a:t>
            </a:r>
          </a:p>
        </p:txBody>
      </p:sp>
      <p:sp>
        <p:nvSpPr>
          <p:cNvPr id="4" name="Google Shape;214;p40">
            <a:extLst>
              <a:ext uri="{FF2B5EF4-FFF2-40B4-BE49-F238E27FC236}">
                <a16:creationId xmlns:a16="http://schemas.microsoft.com/office/drawing/2014/main" id="{61A4B28D-058B-CC05-CE76-A57E26E200E4}"/>
              </a:ext>
            </a:extLst>
          </p:cNvPr>
          <p:cNvSpPr txBox="1">
            <a:spLocks noGrp="1"/>
          </p:cNvSpPr>
          <p:nvPr>
            <p:ph type="sldNum" sz="quarter" idx="12"/>
          </p:nvPr>
        </p:nvSpPr>
        <p:spPr/>
        <p:txBody>
          <a:bodyPr/>
          <a:lstStyle/>
          <a:p>
            <a:fld id="{00000000-1234-1234-1234-123412341234}" type="slidenum">
              <a:rPr lang="en-GB"/>
              <a:pPr/>
              <a:t>13</a:t>
            </a:fld>
            <a:endParaRPr lang="en-GB"/>
          </a:p>
        </p:txBody>
      </p:sp>
      <p:grpSp>
        <p:nvGrpSpPr>
          <p:cNvPr id="274" name="Google Shape;274;p47"/>
          <p:cNvGrpSpPr/>
          <p:nvPr/>
        </p:nvGrpSpPr>
        <p:grpSpPr>
          <a:xfrm>
            <a:off x="6957700" y="2424864"/>
            <a:ext cx="4168000" cy="3595528"/>
            <a:chOff x="5218275" y="1305325"/>
            <a:chExt cx="3126000" cy="3187500"/>
          </a:xfrm>
        </p:grpSpPr>
        <p:cxnSp>
          <p:nvCxnSpPr>
            <p:cNvPr id="275" name="Google Shape;275;p47"/>
            <p:cNvCxnSpPr/>
            <p:nvPr/>
          </p:nvCxnSpPr>
          <p:spPr>
            <a:xfrm>
              <a:off x="5218275" y="4480525"/>
              <a:ext cx="3126000" cy="12300"/>
            </a:xfrm>
            <a:prstGeom prst="straightConnector1">
              <a:avLst/>
            </a:prstGeom>
            <a:noFill/>
            <a:ln w="19050" cap="flat" cmpd="sng">
              <a:solidFill>
                <a:schemeClr val="dk2"/>
              </a:solidFill>
              <a:prstDash val="solid"/>
              <a:round/>
              <a:headEnd type="none" w="med" len="med"/>
              <a:tailEnd type="triangle" w="med" len="med"/>
            </a:ln>
          </p:spPr>
        </p:cxnSp>
        <p:cxnSp>
          <p:nvCxnSpPr>
            <p:cNvPr id="276" name="Google Shape;276;p47"/>
            <p:cNvCxnSpPr/>
            <p:nvPr/>
          </p:nvCxnSpPr>
          <p:spPr>
            <a:xfrm rot="10800000">
              <a:off x="5218275" y="1305325"/>
              <a:ext cx="0" cy="3175200"/>
            </a:xfrm>
            <a:prstGeom prst="straightConnector1">
              <a:avLst/>
            </a:prstGeom>
            <a:noFill/>
            <a:ln w="19050" cap="flat" cmpd="sng">
              <a:solidFill>
                <a:schemeClr val="dk2"/>
              </a:solidFill>
              <a:prstDash val="solid"/>
              <a:round/>
              <a:headEnd type="none" w="med" len="med"/>
              <a:tailEnd type="triangle" w="med" len="med"/>
            </a:ln>
          </p:spPr>
        </p:cxnSp>
      </p:grpSp>
      <p:sp>
        <p:nvSpPr>
          <p:cNvPr id="277" name="Google Shape;277;p47"/>
          <p:cNvSpPr txBox="1"/>
          <p:nvPr/>
        </p:nvSpPr>
        <p:spPr>
          <a:xfrm>
            <a:off x="6093000" y="1935514"/>
            <a:ext cx="3818400" cy="492402"/>
          </a:xfrm>
          <a:prstGeom prst="rect">
            <a:avLst/>
          </a:prstGeom>
          <a:noFill/>
          <a:ln>
            <a:noFill/>
          </a:ln>
        </p:spPr>
        <p:txBody>
          <a:bodyPr spcFirstLastPara="1" wrap="square" lIns="121900" tIns="121900" rIns="121900" bIns="121900" anchor="t" anchorCtr="0">
            <a:spAutoFit/>
          </a:bodyPr>
          <a:lstStyle/>
          <a:p>
            <a:r>
              <a:rPr lang="en-GB" sz="1600" b="1">
                <a:solidFill>
                  <a:srgbClr val="E69138"/>
                </a:solidFill>
              </a:rPr>
              <a:t>% of </a:t>
            </a:r>
            <a:r>
              <a:rPr lang="en-GB" sz="1600" b="1" err="1">
                <a:solidFill>
                  <a:srgbClr val="E69138"/>
                </a:solidFill>
              </a:rPr>
              <a:t>Bojo</a:t>
            </a:r>
            <a:r>
              <a:rPr lang="en-GB" sz="1600" b="1">
                <a:solidFill>
                  <a:srgbClr val="E69138"/>
                </a:solidFill>
              </a:rPr>
              <a:t> remaining PM</a:t>
            </a:r>
            <a:endParaRPr sz="1600" b="1">
              <a:solidFill>
                <a:srgbClr val="E69138"/>
              </a:solidFill>
            </a:endParaRPr>
          </a:p>
        </p:txBody>
      </p:sp>
      <p:sp>
        <p:nvSpPr>
          <p:cNvPr id="278" name="Google Shape;278;p47"/>
          <p:cNvSpPr txBox="1"/>
          <p:nvPr/>
        </p:nvSpPr>
        <p:spPr>
          <a:xfrm>
            <a:off x="9346691" y="6425323"/>
            <a:ext cx="3236400" cy="492402"/>
          </a:xfrm>
          <a:prstGeom prst="rect">
            <a:avLst/>
          </a:prstGeom>
          <a:noFill/>
          <a:ln>
            <a:noFill/>
          </a:ln>
        </p:spPr>
        <p:txBody>
          <a:bodyPr spcFirstLastPara="1" wrap="square" lIns="121900" tIns="121900" rIns="121900" bIns="121900" anchor="t" anchorCtr="0">
            <a:spAutoFit/>
          </a:bodyPr>
          <a:lstStyle/>
          <a:p>
            <a:r>
              <a:rPr lang="en-GB" sz="1600" b="1">
                <a:solidFill>
                  <a:srgbClr val="E69138"/>
                </a:solidFill>
              </a:rPr>
              <a:t>Time since elected PM</a:t>
            </a:r>
            <a:endParaRPr sz="1600" b="1">
              <a:solidFill>
                <a:srgbClr val="E69138"/>
              </a:solidFill>
            </a:endParaRPr>
          </a:p>
        </p:txBody>
      </p:sp>
      <p:sp>
        <p:nvSpPr>
          <p:cNvPr id="279" name="Google Shape;279;p47"/>
          <p:cNvSpPr/>
          <p:nvPr/>
        </p:nvSpPr>
        <p:spPr>
          <a:xfrm>
            <a:off x="7060101" y="2594086"/>
            <a:ext cx="3842567" cy="3426247"/>
          </a:xfrm>
          <a:custGeom>
            <a:avLst/>
            <a:gdLst/>
            <a:ahLst/>
            <a:cxnLst/>
            <a:rect l="l" t="t" r="r" b="b"/>
            <a:pathLst>
              <a:path w="115277" h="105496" extrusionOk="0">
                <a:moveTo>
                  <a:pt x="0" y="0"/>
                </a:moveTo>
                <a:cubicBezTo>
                  <a:pt x="3011" y="410"/>
                  <a:pt x="13790" y="778"/>
                  <a:pt x="18067" y="2458"/>
                </a:cubicBezTo>
                <a:cubicBezTo>
                  <a:pt x="22344" y="4138"/>
                  <a:pt x="22300" y="8153"/>
                  <a:pt x="25660" y="10078"/>
                </a:cubicBezTo>
                <a:cubicBezTo>
                  <a:pt x="29020" y="12004"/>
                  <a:pt x="34257" y="11348"/>
                  <a:pt x="38228" y="14011"/>
                </a:cubicBezTo>
                <a:cubicBezTo>
                  <a:pt x="42199" y="16674"/>
                  <a:pt x="44643" y="23638"/>
                  <a:pt x="49487" y="26055"/>
                </a:cubicBezTo>
                <a:cubicBezTo>
                  <a:pt x="54331" y="28472"/>
                  <a:pt x="61924" y="26219"/>
                  <a:pt x="67291" y="28513"/>
                </a:cubicBezTo>
                <a:cubicBezTo>
                  <a:pt x="72659" y="30807"/>
                  <a:pt x="76356" y="36626"/>
                  <a:pt x="81692" y="39821"/>
                </a:cubicBezTo>
                <a:cubicBezTo>
                  <a:pt x="87028" y="43017"/>
                  <a:pt x="94587" y="44196"/>
                  <a:pt x="99306" y="47686"/>
                </a:cubicBezTo>
                <a:cubicBezTo>
                  <a:pt x="104025" y="51176"/>
                  <a:pt x="107346" y="51125"/>
                  <a:pt x="110008" y="60760"/>
                </a:cubicBezTo>
                <a:cubicBezTo>
                  <a:pt x="112670" y="70395"/>
                  <a:pt x="114399" y="98040"/>
                  <a:pt x="115277" y="105496"/>
                </a:cubicBezTo>
              </a:path>
            </a:pathLst>
          </a:custGeom>
          <a:noFill/>
          <a:ln w="19050" cap="flat" cmpd="sng">
            <a:solidFill>
              <a:srgbClr val="741B47"/>
            </a:solidFill>
            <a:prstDash val="solid"/>
            <a:round/>
            <a:headEnd type="none" w="med" len="med"/>
            <a:tailEnd type="none" w="med" len="med"/>
          </a:ln>
        </p:spPr>
      </p:sp>
      <p:sp>
        <p:nvSpPr>
          <p:cNvPr id="280" name="Google Shape;280;p47"/>
          <p:cNvSpPr txBox="1"/>
          <p:nvPr/>
        </p:nvSpPr>
        <p:spPr>
          <a:xfrm>
            <a:off x="6924217" y="6084368"/>
            <a:ext cx="4829783" cy="523180"/>
          </a:xfrm>
          <a:prstGeom prst="rect">
            <a:avLst/>
          </a:prstGeom>
          <a:noFill/>
          <a:ln>
            <a:noFill/>
          </a:ln>
        </p:spPr>
        <p:txBody>
          <a:bodyPr spcFirstLastPara="1" wrap="square" lIns="121900" tIns="121900" rIns="121900" bIns="121900" anchor="t" anchorCtr="0">
            <a:spAutoFit/>
          </a:bodyPr>
          <a:lstStyle/>
          <a:p>
            <a:r>
              <a:rPr lang="en-GB" sz="1700"/>
              <a:t>Year 1                   Year 2                Year 3</a:t>
            </a:r>
            <a:endParaRPr sz="1700"/>
          </a:p>
        </p:txBody>
      </p:sp>
      <p:sp>
        <p:nvSpPr>
          <p:cNvPr id="281" name="Google Shape;281;p47"/>
          <p:cNvSpPr txBox="1"/>
          <p:nvPr/>
        </p:nvSpPr>
        <p:spPr>
          <a:xfrm>
            <a:off x="6077426" y="2235348"/>
            <a:ext cx="937600" cy="507791"/>
          </a:xfrm>
          <a:prstGeom prst="rect">
            <a:avLst/>
          </a:prstGeom>
          <a:noFill/>
          <a:ln>
            <a:noFill/>
          </a:ln>
        </p:spPr>
        <p:txBody>
          <a:bodyPr spcFirstLastPara="1" wrap="square" lIns="121900" tIns="121900" rIns="121900" bIns="121900" anchor="t" anchorCtr="0">
            <a:spAutoFit/>
          </a:bodyPr>
          <a:lstStyle/>
          <a:p>
            <a:r>
              <a:rPr lang="en-GB" sz="1700"/>
              <a:t>100%</a:t>
            </a:r>
            <a:endParaRPr sz="1700"/>
          </a:p>
        </p:txBody>
      </p:sp>
      <p:sp>
        <p:nvSpPr>
          <p:cNvPr id="282" name="Google Shape;282;p47"/>
          <p:cNvSpPr txBox="1"/>
          <p:nvPr/>
        </p:nvSpPr>
        <p:spPr>
          <a:xfrm>
            <a:off x="6299200" y="5673801"/>
            <a:ext cx="937600" cy="507791"/>
          </a:xfrm>
          <a:prstGeom prst="rect">
            <a:avLst/>
          </a:prstGeom>
          <a:noFill/>
          <a:ln>
            <a:noFill/>
          </a:ln>
        </p:spPr>
        <p:txBody>
          <a:bodyPr spcFirstLastPara="1" wrap="square" lIns="121900" tIns="121900" rIns="121900" bIns="121900" anchor="t" anchorCtr="0">
            <a:spAutoFit/>
          </a:bodyPr>
          <a:lstStyle/>
          <a:p>
            <a:r>
              <a:rPr lang="en-GB" sz="1700"/>
              <a:t> 0%</a:t>
            </a:r>
            <a:endParaRPr sz="1700"/>
          </a:p>
        </p:txBody>
      </p:sp>
      <p:sp>
        <p:nvSpPr>
          <p:cNvPr id="283" name="Google Shape;283;p47"/>
          <p:cNvSpPr/>
          <p:nvPr/>
        </p:nvSpPr>
        <p:spPr>
          <a:xfrm>
            <a:off x="8314015" y="2309885"/>
            <a:ext cx="1832400" cy="415842"/>
          </a:xfrm>
          <a:prstGeom prst="wedgeRectCallout">
            <a:avLst>
              <a:gd name="adj1" fmla="val -68404"/>
              <a:gd name="adj2" fmla="val 59273"/>
            </a:avLst>
          </a:prstGeom>
          <a:solidFill>
            <a:srgbClr val="FCE5CD"/>
          </a:solidFill>
          <a:ln w="1905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r>
              <a:rPr lang="en-GB" sz="1400"/>
              <a:t>BoJo in ICU</a:t>
            </a:r>
            <a:endParaRPr sz="1400"/>
          </a:p>
        </p:txBody>
      </p:sp>
      <p:sp>
        <p:nvSpPr>
          <p:cNvPr id="284" name="Google Shape;284;p47"/>
          <p:cNvSpPr/>
          <p:nvPr/>
        </p:nvSpPr>
        <p:spPr>
          <a:xfrm>
            <a:off x="9145682" y="2855985"/>
            <a:ext cx="2103200" cy="415842"/>
          </a:xfrm>
          <a:prstGeom prst="wedgeRectCallout">
            <a:avLst>
              <a:gd name="adj1" fmla="val -68404"/>
              <a:gd name="adj2" fmla="val 59273"/>
            </a:avLst>
          </a:prstGeom>
          <a:solidFill>
            <a:srgbClr val="FCE5CD"/>
          </a:solidFill>
          <a:ln w="1905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r>
              <a:rPr lang="en-GB" sz="1400"/>
              <a:t>Party gate news</a:t>
            </a:r>
            <a:endParaRPr sz="1400"/>
          </a:p>
        </p:txBody>
      </p:sp>
      <p:sp>
        <p:nvSpPr>
          <p:cNvPr id="285" name="Google Shape;285;p47"/>
          <p:cNvSpPr/>
          <p:nvPr/>
        </p:nvSpPr>
        <p:spPr>
          <a:xfrm>
            <a:off x="10326015" y="3358994"/>
            <a:ext cx="1726000" cy="519900"/>
          </a:xfrm>
          <a:prstGeom prst="wedgeRectCallout">
            <a:avLst>
              <a:gd name="adj1" fmla="val -50772"/>
              <a:gd name="adj2" fmla="val 74319"/>
            </a:avLst>
          </a:prstGeom>
          <a:solidFill>
            <a:srgbClr val="FCE5CD"/>
          </a:solidFill>
          <a:ln w="1905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r>
              <a:rPr lang="en-GB" sz="1400"/>
              <a:t>No confidence vote</a:t>
            </a:r>
            <a:endParaRPr sz="1400"/>
          </a:p>
        </p:txBody>
      </p:sp>
      <p:sp>
        <p:nvSpPr>
          <p:cNvPr id="286" name="Google Shape;286;p47"/>
          <p:cNvSpPr/>
          <p:nvPr/>
        </p:nvSpPr>
        <p:spPr>
          <a:xfrm>
            <a:off x="8455482" y="4468427"/>
            <a:ext cx="1726000" cy="519900"/>
          </a:xfrm>
          <a:prstGeom prst="wedgeRectCallout">
            <a:avLst>
              <a:gd name="adj1" fmla="val 78565"/>
              <a:gd name="adj2" fmla="val -72458"/>
            </a:avLst>
          </a:prstGeom>
          <a:solidFill>
            <a:srgbClr val="FCE5CD"/>
          </a:solidFill>
          <a:ln w="19050" cap="flat" cmpd="sng">
            <a:solidFill>
              <a:srgbClr val="FF9900"/>
            </a:solidFill>
            <a:prstDash val="solid"/>
            <a:round/>
            <a:headEnd type="none" w="sm" len="sm"/>
            <a:tailEnd type="none" w="sm" len="sm"/>
          </a:ln>
        </p:spPr>
        <p:txBody>
          <a:bodyPr spcFirstLastPara="1" wrap="square" lIns="121900" tIns="121900" rIns="121900" bIns="121900" anchor="ctr" anchorCtr="0">
            <a:noAutofit/>
          </a:bodyPr>
          <a:lstStyle/>
          <a:p>
            <a:r>
              <a:rPr lang="en-GB" sz="1400"/>
              <a:t>Rishi and Javid resigned</a:t>
            </a:r>
            <a:endParaRPr sz="1400"/>
          </a:p>
        </p:txBody>
      </p:sp>
      <p:pic>
        <p:nvPicPr>
          <p:cNvPr id="287" name="Google Shape;287;p47"/>
          <p:cNvPicPr preferRelativeResize="0"/>
          <p:nvPr/>
        </p:nvPicPr>
        <p:blipFill>
          <a:blip r:embed="rId3">
            <a:alphaModFix/>
          </a:blip>
          <a:stretch>
            <a:fillRect/>
          </a:stretch>
        </p:blipFill>
        <p:spPr>
          <a:xfrm>
            <a:off x="435002" y="2164223"/>
            <a:ext cx="5419666" cy="4261100"/>
          </a:xfrm>
          <a:prstGeom prst="rect">
            <a:avLst/>
          </a:prstGeom>
          <a:noFill/>
          <a:ln>
            <a:noFill/>
          </a:ln>
        </p:spPr>
      </p:pic>
      <p:sp>
        <p:nvSpPr>
          <p:cNvPr id="288" name="Google Shape;288;p47"/>
          <p:cNvSpPr txBox="1"/>
          <p:nvPr/>
        </p:nvSpPr>
        <p:spPr>
          <a:xfrm>
            <a:off x="6265720" y="3978025"/>
            <a:ext cx="937600" cy="507791"/>
          </a:xfrm>
          <a:prstGeom prst="rect">
            <a:avLst/>
          </a:prstGeom>
          <a:noFill/>
          <a:ln>
            <a:noFill/>
          </a:ln>
        </p:spPr>
        <p:txBody>
          <a:bodyPr spcFirstLastPara="1" wrap="square" lIns="121900" tIns="121900" rIns="121900" bIns="121900" anchor="t" anchorCtr="0">
            <a:spAutoFit/>
          </a:bodyPr>
          <a:lstStyle/>
          <a:p>
            <a:r>
              <a:rPr lang="en-GB" sz="1700"/>
              <a:t>50%</a:t>
            </a:r>
            <a:endParaRPr sz="1700"/>
          </a:p>
        </p:txBody>
      </p:sp>
      <p:cxnSp>
        <p:nvCxnSpPr>
          <p:cNvPr id="289" name="Google Shape;289;p47"/>
          <p:cNvCxnSpPr>
            <a:cxnSpLocks/>
            <a:endCxn id="290" idx="1"/>
          </p:cNvCxnSpPr>
          <p:nvPr/>
        </p:nvCxnSpPr>
        <p:spPr>
          <a:xfrm flipV="1">
            <a:off x="2015836" y="2582469"/>
            <a:ext cx="1311233" cy="174436"/>
          </a:xfrm>
          <a:prstGeom prst="curvedConnector3">
            <a:avLst>
              <a:gd name="adj1" fmla="val 50000"/>
            </a:avLst>
          </a:prstGeom>
          <a:noFill/>
          <a:ln w="19050" cap="flat" cmpd="sng">
            <a:solidFill>
              <a:srgbClr val="FF9900"/>
            </a:solidFill>
            <a:prstDash val="solid"/>
            <a:round/>
            <a:headEnd type="none" w="med" len="med"/>
            <a:tailEnd type="none" w="med" len="med"/>
          </a:ln>
        </p:spPr>
      </p:cxnSp>
      <p:sp>
        <p:nvSpPr>
          <p:cNvPr id="290" name="Google Shape;290;p47"/>
          <p:cNvSpPr txBox="1"/>
          <p:nvPr/>
        </p:nvSpPr>
        <p:spPr>
          <a:xfrm>
            <a:off x="3327069" y="2351657"/>
            <a:ext cx="2630000" cy="461624"/>
          </a:xfrm>
          <a:prstGeom prst="rect">
            <a:avLst/>
          </a:prstGeom>
          <a:noFill/>
          <a:ln>
            <a:noFill/>
          </a:ln>
        </p:spPr>
        <p:txBody>
          <a:bodyPr spcFirstLastPara="1" wrap="square" lIns="121900" tIns="121900" rIns="121900" bIns="121900" anchor="t" anchorCtr="0">
            <a:spAutoFit/>
          </a:bodyPr>
          <a:lstStyle/>
          <a:p>
            <a:r>
              <a:rPr lang="en-GB" sz="1400" b="1">
                <a:solidFill>
                  <a:srgbClr val="E69138"/>
                </a:solidFill>
              </a:rPr>
              <a:t>Event of interest</a:t>
            </a:r>
            <a:endParaRPr sz="1400" b="1">
              <a:solidFill>
                <a:srgbClr val="E69138"/>
              </a:solidFill>
            </a:endParaRPr>
          </a:p>
        </p:txBody>
      </p:sp>
      <p:sp>
        <p:nvSpPr>
          <p:cNvPr id="291" name="Google Shape;291;p47"/>
          <p:cNvSpPr/>
          <p:nvPr/>
        </p:nvSpPr>
        <p:spPr>
          <a:xfrm>
            <a:off x="5476009" y="3279600"/>
            <a:ext cx="1178524" cy="384800"/>
          </a:xfrm>
          <a:prstGeom prst="rightArrow">
            <a:avLst>
              <a:gd name="adj1" fmla="val 50000"/>
              <a:gd name="adj2" fmla="val 50000"/>
            </a:avLst>
          </a:prstGeom>
          <a:solidFill>
            <a:srgbClr val="E69138"/>
          </a:solidFill>
          <a:ln w="9525" cap="flat" cmpd="sng">
            <a:solidFill>
              <a:schemeClr val="accent6"/>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2" name="Google Shape;292;p47"/>
          <p:cNvSpPr txBox="1"/>
          <p:nvPr/>
        </p:nvSpPr>
        <p:spPr>
          <a:xfrm>
            <a:off x="4294217" y="6367401"/>
            <a:ext cx="2630000" cy="492402"/>
          </a:xfrm>
          <a:prstGeom prst="rect">
            <a:avLst/>
          </a:prstGeom>
          <a:noFill/>
          <a:ln>
            <a:noFill/>
          </a:ln>
        </p:spPr>
        <p:txBody>
          <a:bodyPr spcFirstLastPara="1" wrap="square" lIns="121900" tIns="121900" rIns="121900" bIns="121900" anchor="t" anchorCtr="0">
            <a:spAutoFit/>
          </a:bodyPr>
          <a:lstStyle/>
          <a:p>
            <a:r>
              <a:rPr lang="en-GB" sz="1600" b="1">
                <a:solidFill>
                  <a:srgbClr val="E69138"/>
                </a:solidFill>
              </a:rPr>
              <a:t>Time to event </a:t>
            </a:r>
            <a:endParaRPr sz="1600" b="1">
              <a:solidFill>
                <a:srgbClr val="E69138"/>
              </a:solidFill>
            </a:endParaRPr>
          </a:p>
        </p:txBody>
      </p:sp>
      <p:cxnSp>
        <p:nvCxnSpPr>
          <p:cNvPr id="293" name="Google Shape;293;p47"/>
          <p:cNvCxnSpPr>
            <a:endCxn id="292" idx="1"/>
          </p:cNvCxnSpPr>
          <p:nvPr/>
        </p:nvCxnSpPr>
        <p:spPr>
          <a:xfrm>
            <a:off x="988617" y="6207400"/>
            <a:ext cx="3305600" cy="406202"/>
          </a:xfrm>
          <a:prstGeom prst="curvedConnector3">
            <a:avLst>
              <a:gd name="adj1" fmla="val 50000"/>
            </a:avLst>
          </a:prstGeom>
          <a:noFill/>
          <a:ln w="19050" cap="flat" cmpd="sng">
            <a:solidFill>
              <a:srgbClr val="FF9900"/>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3"/>
          <p:cNvSpPr txBox="1">
            <a:spLocks noGrp="1"/>
          </p:cNvSpPr>
          <p:nvPr>
            <p:ph type="title"/>
          </p:nvPr>
        </p:nvSpPr>
        <p:spPr>
          <a:xfrm>
            <a:off x="435000" y="3148147"/>
            <a:ext cx="11322000" cy="561600"/>
          </a:xfrm>
          <a:prstGeom prst="rect">
            <a:avLst/>
          </a:prstGeom>
        </p:spPr>
        <p:txBody>
          <a:bodyPr spcFirstLastPara="1" vert="horz" wrap="square" lIns="0" tIns="0" rIns="0" bIns="0" rtlCol="0" anchor="b" anchorCtr="0">
            <a:noAutofit/>
          </a:bodyPr>
          <a:lstStyle/>
          <a:p>
            <a:r>
              <a:rPr lang="en-GB" dirty="0"/>
              <a:t>Preliminary findings &amp; conclusions</a:t>
            </a:r>
            <a:endParaRPr dirty="0"/>
          </a:p>
        </p:txBody>
      </p:sp>
      <p:sp>
        <p:nvSpPr>
          <p:cNvPr id="2" name="Google Shape;214;p40">
            <a:extLst>
              <a:ext uri="{FF2B5EF4-FFF2-40B4-BE49-F238E27FC236}">
                <a16:creationId xmlns:a16="http://schemas.microsoft.com/office/drawing/2014/main" id="{E392E901-0B97-5602-93F5-0B1B3322783F}"/>
              </a:ext>
            </a:extLst>
          </p:cNvPr>
          <p:cNvSpPr txBox="1">
            <a:spLocks noGrp="1"/>
          </p:cNvSpPr>
          <p:nvPr>
            <p:ph type="sldNum" sz="quarter" idx="12"/>
          </p:nvPr>
        </p:nvSpPr>
        <p:spPr>
          <a:xfrm>
            <a:off x="11484864" y="445022"/>
            <a:ext cx="265984" cy="207009"/>
          </a:xfrm>
        </p:spPr>
        <p:txBody>
          <a:bodyPr/>
          <a:lstStyle/>
          <a:p>
            <a:fld id="{00000000-1234-1234-1234-123412341234}" type="slidenum">
              <a:rPr lang="en-GB"/>
              <a:pPr/>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478D155-565A-8E7C-0D28-650929C8B5D8}"/>
              </a:ext>
            </a:extLst>
          </p:cNvPr>
          <p:cNvSpPr>
            <a:spLocks noGrp="1"/>
          </p:cNvSpPr>
          <p:nvPr>
            <p:ph sz="half" idx="1"/>
          </p:nvPr>
        </p:nvSpPr>
        <p:spPr>
          <a:xfrm>
            <a:off x="431999" y="2272976"/>
            <a:ext cx="6166228" cy="4139999"/>
          </a:xfrm>
        </p:spPr>
        <p:txBody>
          <a:bodyPr>
            <a:normAutofit fontScale="92500" lnSpcReduction="10000"/>
          </a:bodyPr>
          <a:lstStyle/>
          <a:p>
            <a:pPr marL="0" indent="0">
              <a:buNone/>
            </a:pPr>
            <a:r>
              <a:rPr lang="en-GB" sz="2400" b="1" dirty="0">
                <a:solidFill>
                  <a:srgbClr val="1B92C2"/>
                </a:solidFill>
              </a:rPr>
              <a:t>Description of the figure </a:t>
            </a:r>
          </a:p>
          <a:p>
            <a:pPr marL="609585" indent="-414856">
              <a:buClr>
                <a:schemeClr val="dk1"/>
              </a:buClr>
              <a:buSzPts val="1300"/>
              <a:buChar char="●"/>
            </a:pPr>
            <a:r>
              <a:rPr lang="en-GB" dirty="0">
                <a:solidFill>
                  <a:schemeClr val="dk1"/>
                </a:solidFill>
              </a:rPr>
              <a:t>The hazard of having fewer than 2 LTCs </a:t>
            </a:r>
            <a:r>
              <a:rPr lang="en-GB" b="1" dirty="0">
                <a:solidFill>
                  <a:schemeClr val="dk1"/>
                </a:solidFill>
              </a:rPr>
              <a:t>decreased at an accelerating rate</a:t>
            </a:r>
            <a:r>
              <a:rPr lang="en-GB" dirty="0">
                <a:solidFill>
                  <a:schemeClr val="dk1"/>
                </a:solidFill>
              </a:rPr>
              <a:t>. It dropped by </a:t>
            </a:r>
            <a:r>
              <a:rPr lang="en-GB" dirty="0">
                <a:solidFill>
                  <a:schemeClr val="dk1"/>
                </a:solidFill>
                <a:highlight>
                  <a:schemeClr val="accent6"/>
                </a:highlight>
              </a:rPr>
              <a:t>0.03 from Year 1 to Year 2, and by 0.2 from Year 6 to Year 7</a:t>
            </a:r>
          </a:p>
          <a:p>
            <a:pPr marL="0" indent="0">
              <a:buNone/>
            </a:pPr>
            <a:endParaRPr lang="en-GB" dirty="0">
              <a:solidFill>
                <a:schemeClr val="dk1"/>
              </a:solidFill>
            </a:endParaRPr>
          </a:p>
          <a:p>
            <a:pPr marL="0" indent="0">
              <a:buNone/>
            </a:pPr>
            <a:r>
              <a:rPr lang="en-GB" sz="2400" b="1" dirty="0">
                <a:solidFill>
                  <a:srgbClr val="1B92C2"/>
                </a:solidFill>
              </a:rPr>
              <a:t>Interpretation of findings</a:t>
            </a:r>
          </a:p>
          <a:p>
            <a:pPr marL="609585" indent="-414856">
              <a:buClr>
                <a:schemeClr val="dk1"/>
              </a:buClr>
              <a:buSzPts val="1300"/>
              <a:buChar char="●"/>
            </a:pPr>
            <a:r>
              <a:rPr lang="en-GB" b="1" dirty="0">
                <a:solidFill>
                  <a:schemeClr val="dk1"/>
                </a:solidFill>
              </a:rPr>
              <a:t>Gradual and then sudden change.</a:t>
            </a:r>
            <a:r>
              <a:rPr lang="en-GB" dirty="0">
                <a:solidFill>
                  <a:schemeClr val="dk1"/>
                </a:solidFill>
              </a:rPr>
              <a:t> For older people in NWL, the occurrence of having fewer than 2 LTCs accelerated at each time point </a:t>
            </a:r>
          </a:p>
          <a:p>
            <a:pPr marL="194729" indent="0">
              <a:buClr>
                <a:schemeClr val="dk1"/>
              </a:buClr>
              <a:buSzPts val="1300"/>
              <a:buNone/>
            </a:pPr>
            <a:r>
              <a:rPr lang="en-GB" b="1" dirty="0">
                <a:solidFill>
                  <a:schemeClr val="dk1"/>
                </a:solidFill>
              </a:rPr>
              <a:t>→ This indicates that the risk of having 2+ LTCs increases at each time point. And, the likelihood of having none or one LTC at the end of year 7 is 50%.</a:t>
            </a:r>
            <a:endParaRPr lang="en-GB" sz="2800" b="1" dirty="0">
              <a:solidFill>
                <a:srgbClr val="1B92C2"/>
              </a:solidFill>
            </a:endParaRPr>
          </a:p>
          <a:p>
            <a:endParaRPr lang="en-GB" dirty="0"/>
          </a:p>
        </p:txBody>
      </p:sp>
      <p:sp>
        <p:nvSpPr>
          <p:cNvPr id="6" name="Title 5">
            <a:extLst>
              <a:ext uri="{FF2B5EF4-FFF2-40B4-BE49-F238E27FC236}">
                <a16:creationId xmlns:a16="http://schemas.microsoft.com/office/drawing/2014/main" id="{355BBB99-D930-0305-7AB7-2F57A8A19453}"/>
              </a:ext>
            </a:extLst>
          </p:cNvPr>
          <p:cNvSpPr>
            <a:spLocks noGrp="1"/>
          </p:cNvSpPr>
          <p:nvPr>
            <p:ph type="title"/>
          </p:nvPr>
        </p:nvSpPr>
        <p:spPr/>
        <p:txBody>
          <a:bodyPr>
            <a:normAutofit/>
          </a:bodyPr>
          <a:lstStyle/>
          <a:p>
            <a:r>
              <a:rPr lang="en-GB"/>
              <a:t>How did the risk of having 2 or more LTCs change?</a:t>
            </a:r>
          </a:p>
        </p:txBody>
      </p:sp>
      <p:sp>
        <p:nvSpPr>
          <p:cNvPr id="4" name="Slide Number Placeholder 3">
            <a:extLst>
              <a:ext uri="{FF2B5EF4-FFF2-40B4-BE49-F238E27FC236}">
                <a16:creationId xmlns:a16="http://schemas.microsoft.com/office/drawing/2014/main" id="{50446A2D-F9DC-6FFB-F698-4B310A66EC2A}"/>
              </a:ext>
            </a:extLst>
          </p:cNvPr>
          <p:cNvSpPr>
            <a:spLocks noGrp="1"/>
          </p:cNvSpPr>
          <p:nvPr>
            <p:ph type="sldNum" sz="quarter" idx="12"/>
          </p:nvPr>
        </p:nvSpPr>
        <p:spPr/>
        <p:txBody>
          <a:bodyPr/>
          <a:lstStyle/>
          <a:p>
            <a:fld id="{DFCA9D46-5061-CB44-B974-7368B75C86DF}" type="slidenum">
              <a:rPr lang="en-US" smtClean="0"/>
              <a:pPr/>
              <a:t>15</a:t>
            </a:fld>
            <a:endParaRPr lang="en-US"/>
          </a:p>
        </p:txBody>
      </p:sp>
      <p:pic>
        <p:nvPicPr>
          <p:cNvPr id="10" name="Picture 9">
            <a:extLst>
              <a:ext uri="{FF2B5EF4-FFF2-40B4-BE49-F238E27FC236}">
                <a16:creationId xmlns:a16="http://schemas.microsoft.com/office/drawing/2014/main" id="{3F5419B6-7BA4-CE4B-200D-CEE7E2974B81}"/>
              </a:ext>
            </a:extLst>
          </p:cNvPr>
          <p:cNvPicPr>
            <a:picLocks noChangeAspect="1"/>
          </p:cNvPicPr>
          <p:nvPr/>
        </p:nvPicPr>
        <p:blipFill>
          <a:blip r:embed="rId2"/>
          <a:stretch>
            <a:fillRect/>
          </a:stretch>
        </p:blipFill>
        <p:spPr>
          <a:xfrm>
            <a:off x="7156736" y="2204006"/>
            <a:ext cx="4594112" cy="4436918"/>
          </a:xfrm>
          <a:prstGeom prst="rect">
            <a:avLst/>
          </a:prstGeom>
        </p:spPr>
      </p:pic>
    </p:spTree>
    <p:extLst>
      <p:ext uri="{BB962C8B-B14F-4D97-AF65-F5344CB8AC3E}">
        <p14:creationId xmlns:p14="http://schemas.microsoft.com/office/powerpoint/2010/main" val="1683218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478D155-565A-8E7C-0D28-650929C8B5D8}"/>
              </a:ext>
            </a:extLst>
          </p:cNvPr>
          <p:cNvSpPr>
            <a:spLocks noGrp="1"/>
          </p:cNvSpPr>
          <p:nvPr>
            <p:ph sz="half" idx="1"/>
          </p:nvPr>
        </p:nvSpPr>
        <p:spPr>
          <a:xfrm>
            <a:off x="431998" y="2272976"/>
            <a:ext cx="6748119" cy="4139999"/>
          </a:xfrm>
        </p:spPr>
        <p:txBody>
          <a:bodyPr>
            <a:normAutofit fontScale="77500" lnSpcReduction="20000"/>
          </a:bodyPr>
          <a:lstStyle/>
          <a:p>
            <a:pPr marL="0" indent="0">
              <a:buNone/>
            </a:pPr>
            <a:r>
              <a:rPr lang="en-GB" sz="2200" b="1">
                <a:solidFill>
                  <a:srgbClr val="1B92C2"/>
                </a:solidFill>
              </a:rPr>
              <a:t>Description of the regression</a:t>
            </a:r>
          </a:p>
          <a:p>
            <a:pPr marL="609585" indent="-423323">
              <a:lnSpc>
                <a:spcPct val="115000"/>
              </a:lnSpc>
              <a:buClr>
                <a:srgbClr val="141414"/>
              </a:buClr>
              <a:buSzPts val="1400"/>
              <a:buChar char="●"/>
            </a:pPr>
            <a:r>
              <a:rPr lang="en-GB" sz="2100">
                <a:solidFill>
                  <a:srgbClr val="141414"/>
                </a:solidFill>
              </a:rPr>
              <a:t>The hazard ratios were adjusted by </a:t>
            </a:r>
            <a:r>
              <a:rPr lang="en-GB" sz="2100" b="1" i="1">
                <a:solidFill>
                  <a:srgbClr val="141414"/>
                </a:solidFill>
              </a:rPr>
              <a:t>all </a:t>
            </a:r>
            <a:r>
              <a:rPr lang="en-GB" sz="2100">
                <a:solidFill>
                  <a:srgbClr val="141414"/>
                </a:solidFill>
              </a:rPr>
              <a:t>demographic variables</a:t>
            </a:r>
          </a:p>
          <a:p>
            <a:pPr marL="1009635" lvl="1" indent="-423323">
              <a:lnSpc>
                <a:spcPct val="115000"/>
              </a:lnSpc>
              <a:buClr>
                <a:srgbClr val="141414"/>
              </a:buClr>
              <a:buSzPts val="1400"/>
              <a:buChar char="●"/>
            </a:pPr>
            <a:r>
              <a:rPr lang="en-GB" sz="1900">
                <a:solidFill>
                  <a:srgbClr val="141414"/>
                </a:solidFill>
              </a:rPr>
              <a:t>The reference group has a hazard ratio of </a:t>
            </a:r>
            <a:r>
              <a:rPr lang="en-GB" sz="1900" b="1">
                <a:solidFill>
                  <a:srgbClr val="141414"/>
                </a:solidFill>
              </a:rPr>
              <a:t>1</a:t>
            </a:r>
          </a:p>
          <a:p>
            <a:pPr marL="1009635" lvl="1" indent="-423323">
              <a:lnSpc>
                <a:spcPct val="115000"/>
              </a:lnSpc>
              <a:buClr>
                <a:srgbClr val="141414"/>
              </a:buClr>
              <a:buSzPts val="1400"/>
              <a:buChar char="●"/>
            </a:pPr>
            <a:r>
              <a:rPr lang="en-GB" sz="2100">
                <a:solidFill>
                  <a:srgbClr val="141414"/>
                </a:solidFill>
              </a:rPr>
              <a:t>A hazard ratio </a:t>
            </a:r>
            <a:r>
              <a:rPr lang="en-GB" sz="2100" b="1">
                <a:solidFill>
                  <a:srgbClr val="141414"/>
                </a:solidFill>
              </a:rPr>
              <a:t>smaller than 1 </a:t>
            </a:r>
            <a:r>
              <a:rPr lang="en-GB" sz="2100">
                <a:solidFill>
                  <a:srgbClr val="141414"/>
                </a:solidFill>
              </a:rPr>
              <a:t>is associated with a </a:t>
            </a:r>
            <a:r>
              <a:rPr lang="en-GB" sz="2100" b="1">
                <a:solidFill>
                  <a:srgbClr val="141414"/>
                </a:solidFill>
              </a:rPr>
              <a:t>lower </a:t>
            </a:r>
            <a:r>
              <a:rPr lang="en-GB" sz="2100">
                <a:solidFill>
                  <a:srgbClr val="141414"/>
                </a:solidFill>
              </a:rPr>
              <a:t>risk of having 2+ LTCs</a:t>
            </a:r>
          </a:p>
          <a:p>
            <a:pPr marL="1009635" lvl="1" indent="-423323">
              <a:lnSpc>
                <a:spcPct val="115000"/>
              </a:lnSpc>
              <a:buClr>
                <a:srgbClr val="141414"/>
              </a:buClr>
              <a:buSzPts val="1400"/>
              <a:buChar char="●"/>
            </a:pPr>
            <a:r>
              <a:rPr lang="en-GB" sz="2100">
                <a:solidFill>
                  <a:srgbClr val="141414"/>
                </a:solidFill>
              </a:rPr>
              <a:t>A hazard ratio </a:t>
            </a:r>
            <a:r>
              <a:rPr lang="en-GB" sz="2100" b="1">
                <a:solidFill>
                  <a:srgbClr val="141414"/>
                </a:solidFill>
              </a:rPr>
              <a:t>bigger than 1 </a:t>
            </a:r>
            <a:r>
              <a:rPr lang="en-GB" sz="2100">
                <a:solidFill>
                  <a:srgbClr val="141414"/>
                </a:solidFill>
              </a:rPr>
              <a:t>is associated with a </a:t>
            </a:r>
            <a:r>
              <a:rPr lang="en-GB" sz="2100" b="1">
                <a:solidFill>
                  <a:srgbClr val="141414"/>
                </a:solidFill>
              </a:rPr>
              <a:t>higher </a:t>
            </a:r>
            <a:r>
              <a:rPr lang="en-GB" sz="2100">
                <a:solidFill>
                  <a:srgbClr val="141414"/>
                </a:solidFill>
              </a:rPr>
              <a:t>risk of having 2+ LTCs</a:t>
            </a:r>
          </a:p>
          <a:p>
            <a:pPr marL="609585" indent="-423323">
              <a:lnSpc>
                <a:spcPct val="115000"/>
              </a:lnSpc>
              <a:buClr>
                <a:srgbClr val="141414"/>
              </a:buClr>
              <a:buSzPts val="1400"/>
              <a:buChar char="●"/>
            </a:pPr>
            <a:r>
              <a:rPr lang="en-GB" sz="2100">
                <a:solidFill>
                  <a:srgbClr val="141414"/>
                </a:solidFill>
              </a:rPr>
              <a:t>The overall trends are consistent with what the figures show</a:t>
            </a:r>
          </a:p>
          <a:p>
            <a:pPr marL="609585" indent="-423323">
              <a:lnSpc>
                <a:spcPct val="115000"/>
              </a:lnSpc>
              <a:buClr>
                <a:srgbClr val="141414"/>
              </a:buClr>
              <a:buSzPts val="1400"/>
              <a:buChar char="●"/>
            </a:pPr>
            <a:endParaRPr lang="en-GB" sz="1800" b="1">
              <a:solidFill>
                <a:srgbClr val="1B92C2"/>
              </a:solidFill>
            </a:endParaRPr>
          </a:p>
          <a:p>
            <a:pPr marL="0" indent="0">
              <a:buNone/>
            </a:pPr>
            <a:r>
              <a:rPr lang="en-GB" sz="2200" b="1">
                <a:solidFill>
                  <a:srgbClr val="1B92C2"/>
                </a:solidFill>
              </a:rPr>
              <a:t>Interpretation of findings</a:t>
            </a:r>
          </a:p>
          <a:p>
            <a:pPr marL="609585" indent="-423323">
              <a:lnSpc>
                <a:spcPct val="115000"/>
              </a:lnSpc>
              <a:buClr>
                <a:schemeClr val="dk1"/>
              </a:buClr>
              <a:buSzPts val="1400"/>
              <a:buChar char="●"/>
            </a:pPr>
            <a:r>
              <a:rPr lang="en-GB" sz="1900">
                <a:solidFill>
                  <a:schemeClr val="dk1"/>
                </a:solidFill>
              </a:rPr>
              <a:t>The groups that had higher hazard ratio of having 2+ LTCs are: males, aged 75 and above, Asian and Black, people living in the most deprived areas. See the left figure for hazard ratio and p-value.</a:t>
            </a:r>
          </a:p>
        </p:txBody>
      </p:sp>
      <p:sp>
        <p:nvSpPr>
          <p:cNvPr id="6" name="Title 5">
            <a:extLst>
              <a:ext uri="{FF2B5EF4-FFF2-40B4-BE49-F238E27FC236}">
                <a16:creationId xmlns:a16="http://schemas.microsoft.com/office/drawing/2014/main" id="{355BBB99-D930-0305-7AB7-2F57A8A19453}"/>
              </a:ext>
            </a:extLst>
          </p:cNvPr>
          <p:cNvSpPr>
            <a:spLocks noGrp="1"/>
          </p:cNvSpPr>
          <p:nvPr>
            <p:ph type="title"/>
          </p:nvPr>
        </p:nvSpPr>
        <p:spPr/>
        <p:txBody>
          <a:bodyPr>
            <a:normAutofit fontScale="90000"/>
          </a:bodyPr>
          <a:lstStyle/>
          <a:p>
            <a:r>
              <a:rPr lang="en-GB"/>
              <a:t>Did the proportion hazard of older people with 2 or more LTCs differ by deprivation level?</a:t>
            </a:r>
          </a:p>
        </p:txBody>
      </p:sp>
      <p:sp>
        <p:nvSpPr>
          <p:cNvPr id="4" name="Slide Number Placeholder 3">
            <a:extLst>
              <a:ext uri="{FF2B5EF4-FFF2-40B4-BE49-F238E27FC236}">
                <a16:creationId xmlns:a16="http://schemas.microsoft.com/office/drawing/2014/main" id="{50446A2D-F9DC-6FFB-F698-4B310A66EC2A}"/>
              </a:ext>
            </a:extLst>
          </p:cNvPr>
          <p:cNvSpPr>
            <a:spLocks noGrp="1"/>
          </p:cNvSpPr>
          <p:nvPr>
            <p:ph type="sldNum" sz="quarter" idx="12"/>
          </p:nvPr>
        </p:nvSpPr>
        <p:spPr/>
        <p:txBody>
          <a:bodyPr/>
          <a:lstStyle/>
          <a:p>
            <a:fld id="{DFCA9D46-5061-CB44-B974-7368B75C86DF}" type="slidenum">
              <a:rPr lang="en-US" smtClean="0"/>
              <a:pPr/>
              <a:t>16</a:t>
            </a:fld>
            <a:endParaRPr lang="en-US"/>
          </a:p>
        </p:txBody>
      </p:sp>
      <p:graphicFrame>
        <p:nvGraphicFramePr>
          <p:cNvPr id="5" name="Table 4">
            <a:extLst>
              <a:ext uri="{FF2B5EF4-FFF2-40B4-BE49-F238E27FC236}">
                <a16:creationId xmlns:a16="http://schemas.microsoft.com/office/drawing/2014/main" id="{7C10E808-8C15-1D48-52E7-71D6C8FBC7AA}"/>
              </a:ext>
            </a:extLst>
          </p:cNvPr>
          <p:cNvGraphicFramePr>
            <a:graphicFrameLocks noGrp="1"/>
          </p:cNvGraphicFramePr>
          <p:nvPr/>
        </p:nvGraphicFramePr>
        <p:xfrm>
          <a:off x="7564582" y="2003635"/>
          <a:ext cx="4195419" cy="4678680"/>
        </p:xfrm>
        <a:graphic>
          <a:graphicData uri="http://schemas.openxmlformats.org/drawingml/2006/table">
            <a:tbl>
              <a:tblPr>
                <a:tableStyleId>{8799B23B-EC83-4686-B30A-512413B5E67A}</a:tableStyleId>
              </a:tblPr>
              <a:tblGrid>
                <a:gridCol w="994962">
                  <a:extLst>
                    <a:ext uri="{9D8B030D-6E8A-4147-A177-3AD203B41FA5}">
                      <a16:colId xmlns:a16="http://schemas.microsoft.com/office/drawing/2014/main" val="2460288901"/>
                    </a:ext>
                  </a:extLst>
                </a:gridCol>
                <a:gridCol w="1260283">
                  <a:extLst>
                    <a:ext uri="{9D8B030D-6E8A-4147-A177-3AD203B41FA5}">
                      <a16:colId xmlns:a16="http://schemas.microsoft.com/office/drawing/2014/main" val="603209669"/>
                    </a:ext>
                  </a:extLst>
                </a:gridCol>
                <a:gridCol w="1061292">
                  <a:extLst>
                    <a:ext uri="{9D8B030D-6E8A-4147-A177-3AD203B41FA5}">
                      <a16:colId xmlns:a16="http://schemas.microsoft.com/office/drawing/2014/main" val="4078428080"/>
                    </a:ext>
                  </a:extLst>
                </a:gridCol>
                <a:gridCol w="878882">
                  <a:extLst>
                    <a:ext uri="{9D8B030D-6E8A-4147-A177-3AD203B41FA5}">
                      <a16:colId xmlns:a16="http://schemas.microsoft.com/office/drawing/2014/main" val="1121447730"/>
                    </a:ext>
                  </a:extLst>
                </a:gridCol>
              </a:tblGrid>
              <a:tr h="224373">
                <a:tc gridSpan="2">
                  <a:txBody>
                    <a:bodyPr/>
                    <a:lstStyle/>
                    <a:p>
                      <a:pPr algn="l" fontAlgn="b"/>
                      <a:r>
                        <a:rPr lang="en-GB" sz="1200" b="1" u="none" strike="noStrike">
                          <a:solidFill>
                            <a:schemeClr val="bg1"/>
                          </a:solidFill>
                          <a:effectLst/>
                        </a:rPr>
                        <a:t>Variable</a:t>
                      </a:r>
                      <a:endParaRPr lang="en-GB" sz="1200" b="1" i="0" u="none" strike="noStrike">
                        <a:solidFill>
                          <a:schemeClr val="bg1"/>
                        </a:solidFill>
                        <a:effectLst/>
                        <a:latin typeface="Arial" panose="020B0604020202020204" pitchFamily="34" charset="0"/>
                      </a:endParaRPr>
                    </a:p>
                  </a:txBody>
                  <a:tcPr marL="45720" marR="45720" anchor="b">
                    <a:solidFill>
                      <a:schemeClr val="accent2"/>
                    </a:solidFill>
                  </a:tcPr>
                </a:tc>
                <a:tc hMerge="1">
                  <a:txBody>
                    <a:bodyPr/>
                    <a:lstStyle/>
                    <a:p>
                      <a:pPr algn="l" fontAlgn="b"/>
                      <a:endParaRPr lang="en-GB" sz="1200" b="0" i="0" u="none" strike="noStrike">
                        <a:solidFill>
                          <a:schemeClr val="bg1"/>
                        </a:solidFill>
                        <a:effectLst/>
                        <a:latin typeface="Arial" panose="020B0604020202020204" pitchFamily="34" charset="0"/>
                      </a:endParaRPr>
                    </a:p>
                  </a:txBody>
                  <a:tcPr marL="45720" marR="45720" anchor="b">
                    <a:solidFill>
                      <a:schemeClr val="accent2"/>
                    </a:solidFill>
                  </a:tcPr>
                </a:tc>
                <a:tc>
                  <a:txBody>
                    <a:bodyPr/>
                    <a:lstStyle/>
                    <a:p>
                      <a:pPr algn="l" fontAlgn="b"/>
                      <a:r>
                        <a:rPr lang="en-GB" sz="1200" b="1" u="none" strike="noStrike">
                          <a:solidFill>
                            <a:schemeClr val="bg1"/>
                          </a:solidFill>
                          <a:effectLst/>
                        </a:rPr>
                        <a:t>Hazard ratio</a:t>
                      </a:r>
                      <a:endParaRPr lang="en-GB" sz="1200" b="1" i="0" u="none" strike="noStrike">
                        <a:solidFill>
                          <a:schemeClr val="bg1"/>
                        </a:solidFill>
                        <a:effectLst/>
                        <a:latin typeface="Arial" panose="020B0604020202020204" pitchFamily="34" charset="0"/>
                      </a:endParaRPr>
                    </a:p>
                  </a:txBody>
                  <a:tcPr marL="45720" marR="45720" anchor="b">
                    <a:solidFill>
                      <a:schemeClr val="accent2"/>
                    </a:solidFill>
                  </a:tcPr>
                </a:tc>
                <a:tc>
                  <a:txBody>
                    <a:bodyPr/>
                    <a:lstStyle/>
                    <a:p>
                      <a:pPr algn="l" fontAlgn="b"/>
                      <a:r>
                        <a:rPr lang="en-GB" sz="1200" b="1" u="none" strike="noStrike">
                          <a:solidFill>
                            <a:schemeClr val="bg1"/>
                          </a:solidFill>
                          <a:effectLst/>
                        </a:rPr>
                        <a:t>P-value</a:t>
                      </a:r>
                      <a:endParaRPr lang="en-GB" sz="1200" b="1" i="0" u="none" strike="noStrike">
                        <a:solidFill>
                          <a:schemeClr val="bg1"/>
                        </a:solidFill>
                        <a:effectLst/>
                        <a:latin typeface="Arial" panose="020B0604020202020204" pitchFamily="34" charset="0"/>
                      </a:endParaRPr>
                    </a:p>
                  </a:txBody>
                  <a:tcPr marL="45720" marR="45720" anchor="b">
                    <a:solidFill>
                      <a:schemeClr val="accent2"/>
                    </a:solidFill>
                  </a:tcPr>
                </a:tc>
                <a:extLst>
                  <a:ext uri="{0D108BD9-81ED-4DB2-BD59-A6C34878D82A}">
                    <a16:rowId xmlns:a16="http://schemas.microsoft.com/office/drawing/2014/main" val="1120724079"/>
                  </a:ext>
                </a:extLst>
              </a:tr>
              <a:tr h="224373">
                <a:tc rowSpan="2">
                  <a:txBody>
                    <a:bodyPr/>
                    <a:lstStyle/>
                    <a:p>
                      <a:pPr algn="l" fontAlgn="b"/>
                      <a:r>
                        <a:rPr lang="en-GB" sz="1100" b="1" u="none" strike="noStrike">
                          <a:effectLst/>
                        </a:rPr>
                        <a:t>Gender</a:t>
                      </a:r>
                      <a:endParaRPr lang="en-GB" sz="1100" b="1" i="0" u="none" strike="noStrike">
                        <a:solidFill>
                          <a:srgbClr val="000000"/>
                        </a:solidFill>
                        <a:effectLst/>
                        <a:latin typeface="Arial" panose="020B0604020202020204" pitchFamily="34" charset="0"/>
                      </a:endParaRPr>
                    </a:p>
                  </a:txBody>
                  <a:tcPr marL="45720" marR="45720">
                    <a:solidFill>
                      <a:schemeClr val="bg1"/>
                    </a:solidFill>
                  </a:tcPr>
                </a:tc>
                <a:tc>
                  <a:txBody>
                    <a:bodyPr/>
                    <a:lstStyle/>
                    <a:p>
                      <a:pPr algn="l" fontAlgn="b"/>
                      <a:r>
                        <a:rPr lang="en-GB" sz="1100" b="1" u="none" strike="noStrike">
                          <a:effectLst/>
                        </a:rPr>
                        <a:t>Female</a:t>
                      </a:r>
                      <a:endParaRPr lang="en-GB" sz="1100" b="1"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Ref</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2397347643"/>
                  </a:ext>
                </a:extLst>
              </a:tr>
              <a:tr h="224373">
                <a:tc vMerge="1">
                  <a:txBody>
                    <a:bodyPr/>
                    <a:lstStyle/>
                    <a:p>
                      <a:pPr algn="l" fontAlgn="b"/>
                      <a:endParaRPr lang="en-GB" sz="1200" b="0" i="0" u="none" strike="noStrike">
                        <a:solidFill>
                          <a:srgbClr val="000000"/>
                        </a:solidFill>
                        <a:effectLst/>
                        <a:latin typeface="Arial" panose="020B0604020202020204" pitchFamily="34" charset="0"/>
                      </a:endParaRPr>
                    </a:p>
                  </a:txBody>
                  <a:tcPr marL="45720" marR="45720" anchor="b"/>
                </a:tc>
                <a:tc>
                  <a:txBody>
                    <a:bodyPr/>
                    <a:lstStyle/>
                    <a:p>
                      <a:pPr algn="l" fontAlgn="b"/>
                      <a:r>
                        <a:rPr lang="en-GB" sz="1100" b="1" u="none" strike="noStrike">
                          <a:effectLst/>
                        </a:rPr>
                        <a:t>Male</a:t>
                      </a:r>
                      <a:endParaRPr lang="en-GB" sz="1100" b="1"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1.06</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&lt;0.001</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190089115"/>
                  </a:ext>
                </a:extLst>
              </a:tr>
              <a:tr h="224373">
                <a:tc rowSpan="5">
                  <a:txBody>
                    <a:bodyPr/>
                    <a:lstStyle/>
                    <a:p>
                      <a:pPr algn="l" fontAlgn="b"/>
                      <a:r>
                        <a:rPr lang="en-GB" sz="1100" b="1" u="none" strike="noStrike">
                          <a:effectLst/>
                        </a:rPr>
                        <a:t>Age group</a:t>
                      </a:r>
                      <a:endParaRPr lang="en-GB" sz="1100" b="1" i="0" u="none" strike="noStrike">
                        <a:solidFill>
                          <a:srgbClr val="000000"/>
                        </a:solidFill>
                        <a:effectLst/>
                        <a:latin typeface="Arial" panose="020B0604020202020204" pitchFamily="34" charset="0"/>
                      </a:endParaRPr>
                    </a:p>
                  </a:txBody>
                  <a:tcPr marL="45720" marR="45720">
                    <a:solidFill>
                      <a:schemeClr val="bg1"/>
                    </a:solidFill>
                  </a:tcPr>
                </a:tc>
                <a:tc>
                  <a:txBody>
                    <a:bodyPr/>
                    <a:lstStyle/>
                    <a:p>
                      <a:pPr algn="l" fontAlgn="b"/>
                      <a:r>
                        <a:rPr lang="en-GB" sz="1100" b="1" u="none" strike="noStrike">
                          <a:effectLst/>
                        </a:rPr>
                        <a:t>65-69</a:t>
                      </a:r>
                      <a:endParaRPr lang="en-GB" sz="1100" b="1"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Ref</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3843256004"/>
                  </a:ext>
                </a:extLst>
              </a:tr>
              <a:tr h="224373">
                <a:tc vMerge="1">
                  <a:txBody>
                    <a:bodyPr/>
                    <a:lstStyle/>
                    <a:p>
                      <a:pPr algn="l" fontAlgn="b"/>
                      <a:endParaRPr lang="en-GB" sz="1200" b="0" i="0" u="none" strike="noStrike">
                        <a:solidFill>
                          <a:srgbClr val="000000"/>
                        </a:solidFill>
                        <a:effectLst/>
                        <a:latin typeface="Arial" panose="020B0604020202020204" pitchFamily="34" charset="0"/>
                      </a:endParaRPr>
                    </a:p>
                  </a:txBody>
                  <a:tcPr marL="45720" marR="45720" anchor="b"/>
                </a:tc>
                <a:tc>
                  <a:txBody>
                    <a:bodyPr/>
                    <a:lstStyle/>
                    <a:p>
                      <a:pPr algn="l" fontAlgn="b"/>
                      <a:r>
                        <a:rPr lang="en-GB" sz="1100" b="1" u="none" strike="noStrike">
                          <a:effectLst/>
                        </a:rPr>
                        <a:t>70-74</a:t>
                      </a:r>
                      <a:endParaRPr lang="en-GB" sz="1100" b="1"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1.19</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&lt;0.001</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193634792"/>
                  </a:ext>
                </a:extLst>
              </a:tr>
              <a:tr h="224373">
                <a:tc vMerge="1">
                  <a:txBody>
                    <a:bodyPr/>
                    <a:lstStyle/>
                    <a:p>
                      <a:pPr algn="l" fontAlgn="b"/>
                      <a:endParaRPr lang="en-GB" sz="1200" b="0" i="0" u="none" strike="noStrike">
                        <a:solidFill>
                          <a:srgbClr val="000000"/>
                        </a:solidFill>
                        <a:effectLst/>
                        <a:latin typeface="Arial" panose="020B0604020202020204" pitchFamily="34" charset="0"/>
                      </a:endParaRPr>
                    </a:p>
                  </a:txBody>
                  <a:tcPr marL="45720" marR="45720" anchor="b"/>
                </a:tc>
                <a:tc>
                  <a:txBody>
                    <a:bodyPr/>
                    <a:lstStyle/>
                    <a:p>
                      <a:pPr algn="l" fontAlgn="b"/>
                      <a:r>
                        <a:rPr lang="en-GB" sz="1100" b="1" u="none" strike="noStrike">
                          <a:effectLst/>
                        </a:rPr>
                        <a:t>75-79</a:t>
                      </a:r>
                      <a:endParaRPr lang="en-GB" sz="1100" b="1"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1.41</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&lt;0.001</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3041784750"/>
                  </a:ext>
                </a:extLst>
              </a:tr>
              <a:tr h="224373">
                <a:tc vMerge="1">
                  <a:txBody>
                    <a:bodyPr/>
                    <a:lstStyle/>
                    <a:p>
                      <a:pPr algn="l" fontAlgn="b"/>
                      <a:endParaRPr lang="en-GB" sz="1200" b="0" i="0" u="none" strike="noStrike">
                        <a:solidFill>
                          <a:srgbClr val="000000"/>
                        </a:solidFill>
                        <a:effectLst/>
                        <a:latin typeface="Arial" panose="020B0604020202020204" pitchFamily="34" charset="0"/>
                      </a:endParaRPr>
                    </a:p>
                  </a:txBody>
                  <a:tcPr marL="45720" marR="45720" anchor="b"/>
                </a:tc>
                <a:tc>
                  <a:txBody>
                    <a:bodyPr/>
                    <a:lstStyle/>
                    <a:p>
                      <a:pPr algn="l" fontAlgn="b"/>
                      <a:r>
                        <a:rPr lang="en-GB" sz="1100" b="1" u="none" strike="noStrike">
                          <a:effectLst/>
                        </a:rPr>
                        <a:t>80-84</a:t>
                      </a:r>
                      <a:endParaRPr lang="en-GB" sz="1100" b="1"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1.50</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&lt;0.001</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3407043496"/>
                  </a:ext>
                </a:extLst>
              </a:tr>
              <a:tr h="224373">
                <a:tc vMerge="1">
                  <a:txBody>
                    <a:bodyPr/>
                    <a:lstStyle/>
                    <a:p>
                      <a:pPr algn="l" fontAlgn="b"/>
                      <a:endParaRPr lang="en-GB" sz="1200" b="0" i="0" u="none" strike="noStrike">
                        <a:solidFill>
                          <a:srgbClr val="000000"/>
                        </a:solidFill>
                        <a:effectLst/>
                        <a:latin typeface="Arial" panose="020B0604020202020204" pitchFamily="34" charset="0"/>
                      </a:endParaRPr>
                    </a:p>
                  </a:txBody>
                  <a:tcPr marL="45720" marR="45720" anchor="b"/>
                </a:tc>
                <a:tc>
                  <a:txBody>
                    <a:bodyPr/>
                    <a:lstStyle/>
                    <a:p>
                      <a:pPr algn="l" fontAlgn="b"/>
                      <a:r>
                        <a:rPr lang="en-GB" sz="1100" b="1" u="none" strike="noStrike">
                          <a:effectLst/>
                        </a:rPr>
                        <a:t>85+</a:t>
                      </a:r>
                      <a:endParaRPr lang="en-GB" sz="1100" b="1"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1.15</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&lt;0.001</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115366012"/>
                  </a:ext>
                </a:extLst>
              </a:tr>
              <a:tr h="224373">
                <a:tc rowSpan="5">
                  <a:txBody>
                    <a:bodyPr/>
                    <a:lstStyle/>
                    <a:p>
                      <a:pPr algn="l" fontAlgn="b"/>
                      <a:r>
                        <a:rPr lang="en-GB" sz="1100" b="1" u="none" strike="noStrike">
                          <a:effectLst/>
                        </a:rPr>
                        <a:t>Ethnicity</a:t>
                      </a:r>
                      <a:endParaRPr lang="en-GB" sz="1100" b="1" i="0" u="none" strike="noStrike">
                        <a:solidFill>
                          <a:srgbClr val="000000"/>
                        </a:solidFill>
                        <a:effectLst/>
                        <a:latin typeface="Arial" panose="020B0604020202020204" pitchFamily="34" charset="0"/>
                      </a:endParaRPr>
                    </a:p>
                  </a:txBody>
                  <a:tcPr marL="45720" marR="45720">
                    <a:solidFill>
                      <a:schemeClr val="bg1"/>
                    </a:solidFill>
                  </a:tcPr>
                </a:tc>
                <a:tc>
                  <a:txBody>
                    <a:bodyPr/>
                    <a:lstStyle/>
                    <a:p>
                      <a:pPr algn="l" fontAlgn="b"/>
                      <a:r>
                        <a:rPr lang="en-GB" sz="1100" b="1" u="none" strike="noStrike">
                          <a:effectLst/>
                        </a:rPr>
                        <a:t>White</a:t>
                      </a:r>
                      <a:endParaRPr lang="en-GB" sz="1100" b="1"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Ref</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2400474595"/>
                  </a:ext>
                </a:extLst>
              </a:tr>
              <a:tr h="224373">
                <a:tc vMerge="1">
                  <a:txBody>
                    <a:bodyPr/>
                    <a:lstStyle/>
                    <a:p>
                      <a:pPr algn="l" fontAlgn="b"/>
                      <a:endParaRPr lang="en-GB" sz="1200" b="0" i="0" u="none" strike="noStrike">
                        <a:solidFill>
                          <a:srgbClr val="000000"/>
                        </a:solidFill>
                        <a:effectLst/>
                        <a:latin typeface="Arial" panose="020B0604020202020204" pitchFamily="34" charset="0"/>
                      </a:endParaRPr>
                    </a:p>
                  </a:txBody>
                  <a:tcPr marL="45720" marR="45720" anchor="b"/>
                </a:tc>
                <a:tc>
                  <a:txBody>
                    <a:bodyPr/>
                    <a:lstStyle/>
                    <a:p>
                      <a:pPr algn="l" fontAlgn="b"/>
                      <a:r>
                        <a:rPr lang="en-GB" sz="1100" b="1" u="none" strike="noStrike">
                          <a:effectLst/>
                        </a:rPr>
                        <a:t>Asian</a:t>
                      </a:r>
                      <a:endParaRPr lang="en-GB" sz="1100" b="1"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1.34</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&lt;0.001</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4186692410"/>
                  </a:ext>
                </a:extLst>
              </a:tr>
              <a:tr h="224373">
                <a:tc vMerge="1">
                  <a:txBody>
                    <a:bodyPr/>
                    <a:lstStyle/>
                    <a:p>
                      <a:pPr algn="l" fontAlgn="b"/>
                      <a:endParaRPr lang="en-GB" sz="1200" b="0" i="0" u="none" strike="noStrike">
                        <a:solidFill>
                          <a:srgbClr val="000000"/>
                        </a:solidFill>
                        <a:effectLst/>
                        <a:latin typeface="Arial" panose="020B0604020202020204" pitchFamily="34" charset="0"/>
                      </a:endParaRPr>
                    </a:p>
                  </a:txBody>
                  <a:tcPr marL="45720" marR="45720" anchor="b"/>
                </a:tc>
                <a:tc>
                  <a:txBody>
                    <a:bodyPr/>
                    <a:lstStyle/>
                    <a:p>
                      <a:pPr algn="l" fontAlgn="b"/>
                      <a:r>
                        <a:rPr lang="en-GB" sz="1100" b="1" u="none" strike="noStrike">
                          <a:effectLst/>
                        </a:rPr>
                        <a:t>Black</a:t>
                      </a:r>
                      <a:endParaRPr lang="en-GB" sz="1100" b="1"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1.23</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&lt;0.001</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3722389604"/>
                  </a:ext>
                </a:extLst>
              </a:tr>
              <a:tr h="224373">
                <a:tc vMerge="1">
                  <a:txBody>
                    <a:bodyPr/>
                    <a:lstStyle/>
                    <a:p>
                      <a:pPr algn="l" fontAlgn="b"/>
                      <a:endParaRPr lang="en-GB" sz="1200" b="0" i="0" u="none" strike="noStrike">
                        <a:solidFill>
                          <a:srgbClr val="000000"/>
                        </a:solidFill>
                        <a:effectLst/>
                        <a:latin typeface="Arial" panose="020B0604020202020204" pitchFamily="34" charset="0"/>
                      </a:endParaRPr>
                    </a:p>
                  </a:txBody>
                  <a:tcPr marL="45720" marR="45720" anchor="b"/>
                </a:tc>
                <a:tc>
                  <a:txBody>
                    <a:bodyPr/>
                    <a:lstStyle/>
                    <a:p>
                      <a:pPr algn="l" fontAlgn="b"/>
                      <a:r>
                        <a:rPr lang="en-GB" sz="1100" b="1" u="none" strike="noStrike">
                          <a:effectLst/>
                        </a:rPr>
                        <a:t>Mixed</a:t>
                      </a:r>
                      <a:endParaRPr lang="en-GB" sz="1100" b="1"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1.16</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&lt;0.001</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781768544"/>
                  </a:ext>
                </a:extLst>
              </a:tr>
              <a:tr h="224373">
                <a:tc vMerge="1">
                  <a:txBody>
                    <a:bodyPr/>
                    <a:lstStyle/>
                    <a:p>
                      <a:pPr algn="l" fontAlgn="b"/>
                      <a:endParaRPr lang="en-GB" sz="1200" b="0" i="0" u="none" strike="noStrike">
                        <a:solidFill>
                          <a:srgbClr val="000000"/>
                        </a:solidFill>
                        <a:effectLst/>
                        <a:latin typeface="Arial" panose="020B0604020202020204" pitchFamily="34" charset="0"/>
                      </a:endParaRPr>
                    </a:p>
                  </a:txBody>
                  <a:tcPr marL="45720" marR="45720" anchor="b"/>
                </a:tc>
                <a:tc>
                  <a:txBody>
                    <a:bodyPr/>
                    <a:lstStyle/>
                    <a:p>
                      <a:pPr algn="l" fontAlgn="b"/>
                      <a:r>
                        <a:rPr lang="en-GB" sz="1100" b="1" u="none" strike="noStrike">
                          <a:effectLst/>
                        </a:rPr>
                        <a:t>Others</a:t>
                      </a:r>
                      <a:endParaRPr lang="en-GB" sz="1100" b="1"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0.89</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&lt;0.001</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1447101158"/>
                  </a:ext>
                </a:extLst>
              </a:tr>
              <a:tr h="224373">
                <a:tc rowSpan="5">
                  <a:txBody>
                    <a:bodyPr/>
                    <a:lstStyle/>
                    <a:p>
                      <a:pPr algn="l" fontAlgn="b"/>
                      <a:r>
                        <a:rPr lang="en-GB" sz="1100" b="1" u="none" strike="noStrike">
                          <a:effectLst/>
                        </a:rPr>
                        <a:t>Deprivation</a:t>
                      </a:r>
                      <a:endParaRPr lang="en-GB" sz="1100" b="1" i="0" u="none" strike="noStrike">
                        <a:solidFill>
                          <a:srgbClr val="000000"/>
                        </a:solidFill>
                        <a:effectLst/>
                        <a:latin typeface="Arial" panose="020B0604020202020204" pitchFamily="34" charset="0"/>
                      </a:endParaRPr>
                    </a:p>
                  </a:txBody>
                  <a:tcPr marL="45720" marR="45720">
                    <a:solidFill>
                      <a:schemeClr val="bg1"/>
                    </a:solidFill>
                  </a:tcPr>
                </a:tc>
                <a:tc>
                  <a:txBody>
                    <a:bodyPr/>
                    <a:lstStyle/>
                    <a:p>
                      <a:pPr algn="l" fontAlgn="b"/>
                      <a:r>
                        <a:rPr lang="en-GB" sz="1100" b="1" u="none" strike="noStrike">
                          <a:effectLst/>
                        </a:rPr>
                        <a:t>Least deprived </a:t>
                      </a:r>
                      <a:endParaRPr lang="en-GB" sz="1100" b="1"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Ref</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2234130667"/>
                  </a:ext>
                </a:extLst>
              </a:tr>
              <a:tr h="224373">
                <a:tc vMerge="1">
                  <a:txBody>
                    <a:bodyPr/>
                    <a:lstStyle/>
                    <a:p>
                      <a:pPr algn="l" fontAlgn="b"/>
                      <a:endParaRPr lang="en-GB" sz="1200" b="0" i="0" u="none" strike="noStrike">
                        <a:solidFill>
                          <a:srgbClr val="000000"/>
                        </a:solidFill>
                        <a:effectLst/>
                        <a:latin typeface="Arial" panose="020B0604020202020204" pitchFamily="34" charset="0"/>
                      </a:endParaRPr>
                    </a:p>
                  </a:txBody>
                  <a:tcPr marL="45720" marR="45720" anchor="b"/>
                </a:tc>
                <a:tc>
                  <a:txBody>
                    <a:bodyPr/>
                    <a:lstStyle/>
                    <a:p>
                      <a:pPr algn="l" fontAlgn="b"/>
                      <a:r>
                        <a:rPr lang="en-GB" sz="1100" b="1" i="0" u="none" strike="noStrike">
                          <a:solidFill>
                            <a:srgbClr val="000000"/>
                          </a:solidFill>
                          <a:effectLst/>
                          <a:latin typeface="Arial" panose="020B0604020202020204" pitchFamily="34" charset="0"/>
                        </a:rPr>
                        <a:t>4</a:t>
                      </a:r>
                    </a:p>
                  </a:txBody>
                  <a:tcPr marL="45720" marR="45720" anchor="b">
                    <a:solidFill>
                      <a:schemeClr val="bg1"/>
                    </a:solidFill>
                  </a:tcPr>
                </a:tc>
                <a:tc>
                  <a:txBody>
                    <a:bodyPr/>
                    <a:lstStyle/>
                    <a:p>
                      <a:pPr algn="r" fontAlgn="b"/>
                      <a:r>
                        <a:rPr lang="en-GB" sz="1100" u="none" strike="noStrike">
                          <a:effectLst/>
                        </a:rPr>
                        <a:t>0.98</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&lt;0.001</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652190599"/>
                  </a:ext>
                </a:extLst>
              </a:tr>
              <a:tr h="224373">
                <a:tc vMerge="1">
                  <a:txBody>
                    <a:bodyPr/>
                    <a:lstStyle/>
                    <a:p>
                      <a:pPr algn="l" fontAlgn="b"/>
                      <a:endParaRPr lang="en-GB" sz="1200" b="0" i="0" u="none" strike="noStrike">
                        <a:solidFill>
                          <a:srgbClr val="000000"/>
                        </a:solidFill>
                        <a:effectLst/>
                        <a:latin typeface="Arial" panose="020B0604020202020204" pitchFamily="34" charset="0"/>
                      </a:endParaRPr>
                    </a:p>
                  </a:txBody>
                  <a:tcPr marL="45720" marR="45720" anchor="b"/>
                </a:tc>
                <a:tc>
                  <a:txBody>
                    <a:bodyPr/>
                    <a:lstStyle/>
                    <a:p>
                      <a:pPr algn="l" fontAlgn="b"/>
                      <a:r>
                        <a:rPr lang="en-GB" sz="1100" b="1" u="none" strike="noStrike">
                          <a:effectLst/>
                        </a:rPr>
                        <a:t>3</a:t>
                      </a:r>
                      <a:endParaRPr lang="en-GB" sz="1100" b="1"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1.05</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&lt;0.001</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3309310344"/>
                  </a:ext>
                </a:extLst>
              </a:tr>
              <a:tr h="224373">
                <a:tc vMerge="1">
                  <a:txBody>
                    <a:bodyPr/>
                    <a:lstStyle/>
                    <a:p>
                      <a:pPr algn="l" fontAlgn="b"/>
                      <a:endParaRPr lang="en-GB" sz="1200" b="0" i="0" u="none" strike="noStrike">
                        <a:solidFill>
                          <a:srgbClr val="000000"/>
                        </a:solidFill>
                        <a:effectLst/>
                        <a:latin typeface="Arial" panose="020B0604020202020204" pitchFamily="34" charset="0"/>
                      </a:endParaRPr>
                    </a:p>
                  </a:txBody>
                  <a:tcPr marL="45720" marR="45720" anchor="b"/>
                </a:tc>
                <a:tc>
                  <a:txBody>
                    <a:bodyPr/>
                    <a:lstStyle/>
                    <a:p>
                      <a:pPr algn="l" fontAlgn="b"/>
                      <a:r>
                        <a:rPr lang="en-GB" sz="1100" b="1" i="0" u="none" strike="noStrike">
                          <a:solidFill>
                            <a:srgbClr val="000000"/>
                          </a:solidFill>
                          <a:effectLst/>
                          <a:latin typeface="Arial" panose="020B0604020202020204" pitchFamily="34" charset="0"/>
                        </a:rPr>
                        <a:t>2</a:t>
                      </a:r>
                    </a:p>
                  </a:txBody>
                  <a:tcPr marL="45720" marR="45720" anchor="b">
                    <a:solidFill>
                      <a:schemeClr val="bg1"/>
                    </a:solidFill>
                  </a:tcPr>
                </a:tc>
                <a:tc>
                  <a:txBody>
                    <a:bodyPr/>
                    <a:lstStyle/>
                    <a:p>
                      <a:pPr algn="r" fontAlgn="b"/>
                      <a:r>
                        <a:rPr lang="en-GB" sz="1100" b="0" i="0" u="none" strike="noStrike">
                          <a:solidFill>
                            <a:srgbClr val="000000"/>
                          </a:solidFill>
                          <a:effectLst/>
                          <a:latin typeface="Arial" panose="020B0604020202020204" pitchFamily="34" charset="0"/>
                        </a:rPr>
                        <a:t>1.10</a:t>
                      </a:r>
                    </a:p>
                  </a:txBody>
                  <a:tcPr marL="45720" marR="45720" anchor="b">
                    <a:solidFill>
                      <a:schemeClr val="bg1"/>
                    </a:solidFill>
                  </a:tcPr>
                </a:tc>
                <a:tc>
                  <a:txBody>
                    <a:bodyPr/>
                    <a:lstStyle/>
                    <a:p>
                      <a:pPr algn="r" fontAlgn="b"/>
                      <a:r>
                        <a:rPr lang="en-GB" sz="1100" u="none" strike="noStrike">
                          <a:effectLst/>
                        </a:rPr>
                        <a:t>&lt;0.001</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1918591724"/>
                  </a:ext>
                </a:extLst>
              </a:tr>
              <a:tr h="224373">
                <a:tc vMerge="1">
                  <a:txBody>
                    <a:bodyPr/>
                    <a:lstStyle/>
                    <a:p>
                      <a:pPr algn="l" fontAlgn="b"/>
                      <a:endParaRPr lang="en-GB" sz="1200" b="0" i="0" u="none" strike="noStrike">
                        <a:solidFill>
                          <a:srgbClr val="000000"/>
                        </a:solidFill>
                        <a:effectLst/>
                        <a:latin typeface="Arial" panose="020B0604020202020204" pitchFamily="34" charset="0"/>
                      </a:endParaRPr>
                    </a:p>
                  </a:txBody>
                  <a:tcPr marL="45720" marR="45720" anchor="b"/>
                </a:tc>
                <a:tc>
                  <a:txBody>
                    <a:bodyPr/>
                    <a:lstStyle/>
                    <a:p>
                      <a:pPr algn="l" fontAlgn="b"/>
                      <a:r>
                        <a:rPr lang="en-GB" sz="1100" b="1" u="none" strike="noStrike">
                          <a:effectLst/>
                        </a:rPr>
                        <a:t>Most deprived</a:t>
                      </a:r>
                      <a:endParaRPr lang="en-GB" sz="1100" b="1"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1.18</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tc>
                  <a:txBody>
                    <a:bodyPr/>
                    <a:lstStyle/>
                    <a:p>
                      <a:pPr algn="r" fontAlgn="b"/>
                      <a:r>
                        <a:rPr lang="en-GB" sz="1100" u="none" strike="noStrike">
                          <a:effectLst/>
                        </a:rPr>
                        <a:t>&lt;0.001</a:t>
                      </a:r>
                      <a:endParaRPr lang="en-GB" sz="1100" b="0" i="0" u="none" strike="noStrike">
                        <a:solidFill>
                          <a:srgbClr val="000000"/>
                        </a:solidFill>
                        <a:effectLst/>
                        <a:latin typeface="Arial" panose="020B0604020202020204" pitchFamily="34" charset="0"/>
                      </a:endParaRPr>
                    </a:p>
                  </a:txBody>
                  <a:tcPr marL="45720" marR="45720" anchor="b">
                    <a:solidFill>
                      <a:schemeClr val="bg1"/>
                    </a:solidFill>
                  </a:tcPr>
                </a:tc>
                <a:extLst>
                  <a:ext uri="{0D108BD9-81ED-4DB2-BD59-A6C34878D82A}">
                    <a16:rowId xmlns:a16="http://schemas.microsoft.com/office/drawing/2014/main" val="3320287049"/>
                  </a:ext>
                </a:extLst>
              </a:tr>
            </a:tbl>
          </a:graphicData>
        </a:graphic>
      </p:graphicFrame>
    </p:spTree>
    <p:extLst>
      <p:ext uri="{BB962C8B-B14F-4D97-AF65-F5344CB8AC3E}">
        <p14:creationId xmlns:p14="http://schemas.microsoft.com/office/powerpoint/2010/main" val="1277194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4889-E3E3-53A8-A9A8-A1B01487F767}"/>
              </a:ext>
            </a:extLst>
          </p:cNvPr>
          <p:cNvSpPr>
            <a:spLocks noGrp="1"/>
          </p:cNvSpPr>
          <p:nvPr>
            <p:ph type="title"/>
          </p:nvPr>
        </p:nvSpPr>
        <p:spPr/>
        <p:txBody>
          <a:bodyPr/>
          <a:lstStyle/>
          <a:p>
            <a:r>
              <a:rPr lang="en-GB"/>
              <a:t>Key findings from survival analysis</a:t>
            </a:r>
          </a:p>
        </p:txBody>
      </p:sp>
      <p:sp>
        <p:nvSpPr>
          <p:cNvPr id="3" name="Slide Number Placeholder 2">
            <a:extLst>
              <a:ext uri="{FF2B5EF4-FFF2-40B4-BE49-F238E27FC236}">
                <a16:creationId xmlns:a16="http://schemas.microsoft.com/office/drawing/2014/main" id="{C795BA2B-F0A3-699A-0D98-EF311E7A26CF}"/>
              </a:ext>
            </a:extLst>
          </p:cNvPr>
          <p:cNvSpPr>
            <a:spLocks noGrp="1"/>
          </p:cNvSpPr>
          <p:nvPr>
            <p:ph type="sldNum" sz="quarter" idx="12"/>
          </p:nvPr>
        </p:nvSpPr>
        <p:spPr/>
        <p:txBody>
          <a:bodyPr/>
          <a:lstStyle/>
          <a:p>
            <a:fld id="{00000000-1234-1234-1234-123412341234}" type="slidenum">
              <a:rPr lang="en-GB" smtClean="0"/>
              <a:pPr/>
              <a:t>17</a:t>
            </a:fld>
            <a:endParaRPr lang="en-GB"/>
          </a:p>
        </p:txBody>
      </p:sp>
      <p:sp>
        <p:nvSpPr>
          <p:cNvPr id="4" name="Text Placeholder 3">
            <a:extLst>
              <a:ext uri="{FF2B5EF4-FFF2-40B4-BE49-F238E27FC236}">
                <a16:creationId xmlns:a16="http://schemas.microsoft.com/office/drawing/2014/main" id="{B0420DF6-EA30-0717-F27A-6E85B9CE2FA7}"/>
              </a:ext>
            </a:extLst>
          </p:cNvPr>
          <p:cNvSpPr>
            <a:spLocks noGrp="1"/>
          </p:cNvSpPr>
          <p:nvPr>
            <p:ph type="body" sz="quarter" idx="13"/>
          </p:nvPr>
        </p:nvSpPr>
        <p:spPr/>
        <p:txBody>
          <a:bodyPr/>
          <a:lstStyle/>
          <a:p>
            <a:r>
              <a:rPr lang="en-GB" b="1"/>
              <a:t>The onset of having 2+ LTCs among older people differs substantially by demographic characteristics. </a:t>
            </a:r>
          </a:p>
          <a:p>
            <a:endParaRPr lang="en-GB" b="1"/>
          </a:p>
          <a:p>
            <a:r>
              <a:rPr lang="en-GB" b="1"/>
              <a:t>Those who are Asian and Black or living in the most deprived areas are more likely to have greater health care needs sooner.</a:t>
            </a:r>
          </a:p>
          <a:p>
            <a:pPr lvl="1"/>
            <a:r>
              <a:rPr lang="en-GB"/>
              <a:t>The gender difference is small, though significant</a:t>
            </a:r>
          </a:p>
          <a:p>
            <a:pPr lvl="1"/>
            <a:r>
              <a:rPr lang="en-GB"/>
              <a:t>The Asian (1.34 95% CI [1.34, 1.35]) and Black (1.23 95% CI [1.12, 1.25]) ethnic groups have a significantly higher hazard ratio of having 2+ LTCs compared to the White during the follow-up period </a:t>
            </a:r>
          </a:p>
          <a:p>
            <a:pPr lvl="1"/>
            <a:r>
              <a:rPr lang="en-GB"/>
              <a:t>Similarly, for deprivation, people living in the most deprived areas had the highest hazard ratio (1.18, 95% CI [1.16, 1.19]).</a:t>
            </a:r>
          </a:p>
          <a:p>
            <a:endParaRPr lang="en-GB"/>
          </a:p>
        </p:txBody>
      </p:sp>
    </p:spTree>
    <p:extLst>
      <p:ext uri="{BB962C8B-B14F-4D97-AF65-F5344CB8AC3E}">
        <p14:creationId xmlns:p14="http://schemas.microsoft.com/office/powerpoint/2010/main" val="3316399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62"/>
          <p:cNvSpPr txBox="1">
            <a:spLocks noGrp="1"/>
          </p:cNvSpPr>
          <p:nvPr>
            <p:ph type="title"/>
          </p:nvPr>
        </p:nvSpPr>
        <p:spPr/>
        <p:txBody>
          <a:bodyPr/>
          <a:lstStyle/>
          <a:p>
            <a:r>
              <a:rPr lang="en-GB"/>
              <a:t>Key takeaways for aging research</a:t>
            </a:r>
          </a:p>
        </p:txBody>
      </p:sp>
      <p:sp>
        <p:nvSpPr>
          <p:cNvPr id="2" name="Google Shape;214;p40">
            <a:extLst>
              <a:ext uri="{FF2B5EF4-FFF2-40B4-BE49-F238E27FC236}">
                <a16:creationId xmlns:a16="http://schemas.microsoft.com/office/drawing/2014/main" id="{B23397D4-3DA7-D446-D903-45E1B48D9696}"/>
              </a:ext>
            </a:extLst>
          </p:cNvPr>
          <p:cNvSpPr txBox="1">
            <a:spLocks noGrp="1"/>
          </p:cNvSpPr>
          <p:nvPr>
            <p:ph type="sldNum" sz="quarter" idx="12"/>
          </p:nvPr>
        </p:nvSpPr>
        <p:spPr/>
        <p:txBody>
          <a:bodyPr/>
          <a:lstStyle/>
          <a:p>
            <a:fld id="{00000000-1234-1234-1234-123412341234}" type="slidenum">
              <a:rPr lang="en-GB"/>
              <a:pPr/>
              <a:t>18</a:t>
            </a:fld>
            <a:endParaRPr lang="en-GB"/>
          </a:p>
        </p:txBody>
      </p:sp>
      <p:sp>
        <p:nvSpPr>
          <p:cNvPr id="551" name="Google Shape;551;p62"/>
          <p:cNvSpPr txBox="1">
            <a:spLocks noGrp="1"/>
          </p:cNvSpPr>
          <p:nvPr>
            <p:ph type="body" sz="quarter" idx="13"/>
          </p:nvPr>
        </p:nvSpPr>
        <p:spPr>
          <a:xfrm>
            <a:off x="432001" y="2272977"/>
            <a:ext cx="6504400" cy="4140000"/>
          </a:xfrm>
        </p:spPr>
        <p:txBody>
          <a:bodyPr/>
          <a:lstStyle/>
          <a:p>
            <a:pPr marL="0" indent="0">
              <a:buNone/>
            </a:pPr>
            <a:r>
              <a:rPr lang="en-GB" b="1"/>
              <a:t>As the population ages, morbidity increases in a “gradual-then-sudden” pattern:</a:t>
            </a:r>
          </a:p>
          <a:p>
            <a:pPr lvl="1"/>
            <a:r>
              <a:rPr lang="en-GB"/>
              <a:t>The rate is slow in early old age whereas it then accelerates, suggesting that the trajectory is perhaps more curvilinear than linear</a:t>
            </a:r>
          </a:p>
          <a:p>
            <a:pPr lvl="1"/>
            <a:r>
              <a:rPr lang="en-GB"/>
              <a:t>The current preliminary findings therefore suggest that the process we observed may be like a variant of the dynamic equilibrium theory</a:t>
            </a:r>
          </a:p>
          <a:p>
            <a:endParaRPr lang="en-GB"/>
          </a:p>
        </p:txBody>
      </p:sp>
      <p:grpSp>
        <p:nvGrpSpPr>
          <p:cNvPr id="552" name="Google Shape;552;p62"/>
          <p:cNvGrpSpPr/>
          <p:nvPr/>
        </p:nvGrpSpPr>
        <p:grpSpPr>
          <a:xfrm>
            <a:off x="7133600" y="-58667"/>
            <a:ext cx="5058400" cy="6916667"/>
            <a:chOff x="5350200" y="-44000"/>
            <a:chExt cx="3793800" cy="5187500"/>
          </a:xfrm>
        </p:grpSpPr>
        <p:sp>
          <p:nvSpPr>
            <p:cNvPr id="553" name="Google Shape;553;p62"/>
            <p:cNvSpPr/>
            <p:nvPr/>
          </p:nvSpPr>
          <p:spPr>
            <a:xfrm>
              <a:off x="5350200" y="0"/>
              <a:ext cx="3793800" cy="5143500"/>
            </a:xfrm>
            <a:prstGeom prst="rect">
              <a:avLst/>
            </a:prstGeom>
            <a:solidFill>
              <a:srgbClr val="41B6E5">
                <a:alpha val="37500"/>
              </a:srgbClr>
            </a:solidFill>
            <a:ln>
              <a:noFill/>
            </a:ln>
          </p:spPr>
          <p:txBody>
            <a:bodyPr spcFirstLastPara="1" wrap="square" lIns="121900" tIns="121900" rIns="121900" bIns="121900" anchor="ctr" anchorCtr="0">
              <a:noAutofit/>
            </a:bodyPr>
            <a:lstStyle/>
            <a:p>
              <a:endParaRPr sz="2400"/>
            </a:p>
          </p:txBody>
        </p:sp>
        <p:pic>
          <p:nvPicPr>
            <p:cNvPr id="554" name="Google Shape;554;p62"/>
            <p:cNvPicPr preferRelativeResize="0"/>
            <p:nvPr/>
          </p:nvPicPr>
          <p:blipFill>
            <a:blip r:embed="rId3">
              <a:alphaModFix/>
            </a:blip>
            <a:stretch>
              <a:fillRect/>
            </a:stretch>
          </p:blipFill>
          <p:spPr>
            <a:xfrm>
              <a:off x="5426400" y="587150"/>
              <a:ext cx="3678175" cy="2832500"/>
            </a:xfrm>
            <a:prstGeom prst="rect">
              <a:avLst/>
            </a:prstGeom>
            <a:noFill/>
            <a:ln>
              <a:noFill/>
            </a:ln>
          </p:spPr>
        </p:pic>
        <p:sp>
          <p:nvSpPr>
            <p:cNvPr id="555" name="Google Shape;555;p62"/>
            <p:cNvSpPr txBox="1"/>
            <p:nvPr/>
          </p:nvSpPr>
          <p:spPr>
            <a:xfrm>
              <a:off x="5567200" y="-44000"/>
              <a:ext cx="3310800" cy="600134"/>
            </a:xfrm>
            <a:prstGeom prst="rect">
              <a:avLst/>
            </a:prstGeom>
            <a:noFill/>
            <a:ln>
              <a:noFill/>
            </a:ln>
          </p:spPr>
          <p:txBody>
            <a:bodyPr spcFirstLastPara="1" wrap="square" lIns="121900" tIns="121900" rIns="121900" bIns="121900" anchor="t" anchorCtr="0">
              <a:spAutoFit/>
            </a:bodyPr>
            <a:lstStyle/>
            <a:p>
              <a:r>
                <a:rPr lang="en-GB" b="1"/>
                <a:t>Recapping the three scenarios of aging from the literature review</a:t>
              </a:r>
              <a:endParaRPr b="1"/>
            </a:p>
          </p:txBody>
        </p:sp>
        <p:sp>
          <p:nvSpPr>
            <p:cNvPr id="556" name="Google Shape;556;p62"/>
            <p:cNvSpPr txBox="1"/>
            <p:nvPr/>
          </p:nvSpPr>
          <p:spPr>
            <a:xfrm>
              <a:off x="5665650" y="3544492"/>
              <a:ext cx="3310800" cy="392385"/>
            </a:xfrm>
            <a:prstGeom prst="rect">
              <a:avLst/>
            </a:prstGeom>
            <a:noFill/>
            <a:ln>
              <a:noFill/>
            </a:ln>
          </p:spPr>
          <p:txBody>
            <a:bodyPr spcFirstLastPara="1" wrap="square" lIns="121900" tIns="121900" rIns="121900" bIns="121900" anchor="t" anchorCtr="0">
              <a:spAutoFit/>
            </a:bodyPr>
            <a:lstStyle/>
            <a:p>
              <a:r>
                <a:rPr lang="en-GB" b="1"/>
                <a:t>What might be the case in England  –</a:t>
              </a:r>
              <a:endParaRPr b="1"/>
            </a:p>
          </p:txBody>
        </p:sp>
        <p:cxnSp>
          <p:nvCxnSpPr>
            <p:cNvPr id="557" name="Google Shape;557;p62"/>
            <p:cNvCxnSpPr/>
            <p:nvPr/>
          </p:nvCxnSpPr>
          <p:spPr>
            <a:xfrm rot="10800000" flipH="1">
              <a:off x="5901550" y="4414450"/>
              <a:ext cx="2119200" cy="10500"/>
            </a:xfrm>
            <a:prstGeom prst="straightConnector1">
              <a:avLst/>
            </a:prstGeom>
            <a:noFill/>
            <a:ln w="19050" cap="flat" cmpd="sng">
              <a:solidFill>
                <a:srgbClr val="674EA7"/>
              </a:solidFill>
              <a:prstDash val="solid"/>
              <a:round/>
              <a:headEnd type="none" w="med" len="med"/>
              <a:tailEnd type="none" w="med" len="med"/>
            </a:ln>
          </p:spPr>
        </p:cxnSp>
        <p:sp>
          <p:nvSpPr>
            <p:cNvPr id="558" name="Google Shape;558;p62"/>
            <p:cNvSpPr txBox="1"/>
            <p:nvPr/>
          </p:nvSpPr>
          <p:spPr>
            <a:xfrm>
              <a:off x="5550125" y="4219900"/>
              <a:ext cx="249000" cy="369301"/>
            </a:xfrm>
            <a:prstGeom prst="rect">
              <a:avLst/>
            </a:prstGeom>
            <a:noFill/>
            <a:ln>
              <a:noFill/>
            </a:ln>
          </p:spPr>
          <p:txBody>
            <a:bodyPr spcFirstLastPara="1" wrap="square" lIns="121900" tIns="121900" rIns="121900" bIns="121900" anchor="t" anchorCtr="0">
              <a:spAutoFit/>
            </a:bodyPr>
            <a:lstStyle/>
            <a:p>
              <a:r>
                <a:rPr lang="en-GB" sz="1600" b="1"/>
                <a:t>E</a:t>
              </a:r>
              <a:endParaRPr sz="1600" b="1"/>
            </a:p>
          </p:txBody>
        </p:sp>
        <p:sp>
          <p:nvSpPr>
            <p:cNvPr id="559" name="Google Shape;559;p62"/>
            <p:cNvSpPr/>
            <p:nvPr/>
          </p:nvSpPr>
          <p:spPr>
            <a:xfrm>
              <a:off x="7133900" y="4219900"/>
              <a:ext cx="893793" cy="204295"/>
            </a:xfrm>
            <a:custGeom>
              <a:avLst/>
              <a:gdLst/>
              <a:ahLst/>
              <a:cxnLst/>
              <a:rect l="l" t="t" r="r" b="b"/>
              <a:pathLst>
                <a:path w="31021" h="15601" extrusionOk="0">
                  <a:moveTo>
                    <a:pt x="0" y="15601"/>
                  </a:moveTo>
                  <a:cubicBezTo>
                    <a:pt x="1839" y="15273"/>
                    <a:pt x="7159" y="14615"/>
                    <a:pt x="11035" y="13630"/>
                  </a:cubicBezTo>
                  <a:cubicBezTo>
                    <a:pt x="14911" y="12645"/>
                    <a:pt x="20035" y="11922"/>
                    <a:pt x="23254" y="9689"/>
                  </a:cubicBezTo>
                  <a:cubicBezTo>
                    <a:pt x="26473" y="7456"/>
                    <a:pt x="29100" y="-690"/>
                    <a:pt x="30348" y="230"/>
                  </a:cubicBezTo>
                  <a:cubicBezTo>
                    <a:pt x="31596" y="1150"/>
                    <a:pt x="30676" y="12711"/>
                    <a:pt x="30742" y="15207"/>
                  </a:cubicBezTo>
                </a:path>
              </a:pathLst>
            </a:custGeom>
            <a:solidFill>
              <a:srgbClr val="674EA7"/>
            </a:solidFill>
            <a:ln w="9525" cap="flat" cmpd="sng">
              <a:solidFill>
                <a:srgbClr val="674EA7"/>
              </a:solidFill>
              <a:prstDash val="solid"/>
              <a:round/>
              <a:headEnd type="none" w="med" len="med"/>
              <a:tailEnd type="none" w="med" len="med"/>
            </a:ln>
          </p:spPr>
        </p:sp>
        <p:sp>
          <p:nvSpPr>
            <p:cNvPr id="560" name="Google Shape;560;p62"/>
            <p:cNvSpPr txBox="1"/>
            <p:nvPr/>
          </p:nvSpPr>
          <p:spPr>
            <a:xfrm>
              <a:off x="7035350" y="4414450"/>
              <a:ext cx="1527300" cy="338476"/>
            </a:xfrm>
            <a:prstGeom prst="rect">
              <a:avLst/>
            </a:prstGeom>
            <a:noFill/>
            <a:ln>
              <a:noFill/>
            </a:ln>
          </p:spPr>
          <p:txBody>
            <a:bodyPr spcFirstLastPara="1" wrap="square" lIns="121900" tIns="121900" rIns="121900" bIns="121900" anchor="t" anchorCtr="0">
              <a:spAutoFit/>
            </a:bodyPr>
            <a:lstStyle/>
            <a:p>
              <a:r>
                <a:rPr lang="en-GB" sz="1333"/>
                <a:t>69                  80</a:t>
              </a:r>
              <a:endParaRPr sz="1333"/>
            </a:p>
          </p:txBody>
        </p:sp>
      </p:grpSp>
      <p:sp>
        <p:nvSpPr>
          <p:cNvPr id="561" name="Google Shape;561;p62"/>
          <p:cNvSpPr txBox="1"/>
          <p:nvPr/>
        </p:nvSpPr>
        <p:spPr>
          <a:xfrm>
            <a:off x="7554200" y="5077401"/>
            <a:ext cx="4217200" cy="523180"/>
          </a:xfrm>
          <a:prstGeom prst="rect">
            <a:avLst/>
          </a:prstGeom>
          <a:noFill/>
          <a:ln>
            <a:noFill/>
          </a:ln>
        </p:spPr>
        <p:txBody>
          <a:bodyPr spcFirstLastPara="1" wrap="square" lIns="121900" tIns="121900" rIns="121900" bIns="121900" anchor="t" anchorCtr="0">
            <a:spAutoFit/>
          </a:bodyPr>
          <a:lstStyle/>
          <a:p>
            <a:r>
              <a:rPr lang="en-GB"/>
              <a:t>A variant of dynamic equilibrium</a:t>
            </a:r>
            <a:endParaRPr/>
          </a:p>
        </p:txBody>
      </p:sp>
    </p:spTree>
    <p:extLst>
      <p:ext uri="{BB962C8B-B14F-4D97-AF65-F5344CB8AC3E}">
        <p14:creationId xmlns:p14="http://schemas.microsoft.com/office/powerpoint/2010/main" val="2537280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63"/>
          <p:cNvSpPr txBox="1">
            <a:spLocks noGrp="1"/>
          </p:cNvSpPr>
          <p:nvPr>
            <p:ph type="title"/>
          </p:nvPr>
        </p:nvSpPr>
        <p:spPr/>
        <p:txBody>
          <a:bodyPr/>
          <a:lstStyle/>
          <a:p>
            <a:r>
              <a:rPr lang="en-GB"/>
              <a:t>Recommendations and caveats</a:t>
            </a:r>
          </a:p>
        </p:txBody>
      </p:sp>
      <p:sp>
        <p:nvSpPr>
          <p:cNvPr id="2" name="Google Shape;214;p40">
            <a:extLst>
              <a:ext uri="{FF2B5EF4-FFF2-40B4-BE49-F238E27FC236}">
                <a16:creationId xmlns:a16="http://schemas.microsoft.com/office/drawing/2014/main" id="{0D3B7280-064E-1115-7D67-640EF3351591}"/>
              </a:ext>
            </a:extLst>
          </p:cNvPr>
          <p:cNvSpPr txBox="1">
            <a:spLocks noGrp="1"/>
          </p:cNvSpPr>
          <p:nvPr>
            <p:ph type="sldNum" sz="quarter" idx="12"/>
          </p:nvPr>
        </p:nvSpPr>
        <p:spPr/>
        <p:txBody>
          <a:bodyPr/>
          <a:lstStyle/>
          <a:p>
            <a:fld id="{00000000-1234-1234-1234-123412341234}" type="slidenum">
              <a:rPr lang="en-GB"/>
              <a:pPr/>
              <a:t>19</a:t>
            </a:fld>
            <a:endParaRPr lang="en-GB"/>
          </a:p>
        </p:txBody>
      </p:sp>
      <p:sp>
        <p:nvSpPr>
          <p:cNvPr id="567" name="Google Shape;567;p63"/>
          <p:cNvSpPr txBox="1">
            <a:spLocks noGrp="1"/>
          </p:cNvSpPr>
          <p:nvPr>
            <p:ph type="body" sz="quarter" idx="13"/>
          </p:nvPr>
        </p:nvSpPr>
        <p:spPr/>
        <p:txBody>
          <a:bodyPr>
            <a:normAutofit fontScale="92500" lnSpcReduction="20000"/>
          </a:bodyPr>
          <a:lstStyle/>
          <a:p>
            <a:pPr marL="0" indent="0">
              <a:buNone/>
            </a:pPr>
            <a:r>
              <a:rPr lang="en-GB" b="1"/>
              <a:t>Recommendations</a:t>
            </a:r>
          </a:p>
          <a:p>
            <a:r>
              <a:rPr lang="en-GB"/>
              <a:t>Future modelling of health expenditure may consider the curvilinear (non-linear) nature of the rate at which people have greater health care needs</a:t>
            </a:r>
          </a:p>
          <a:p>
            <a:r>
              <a:rPr lang="en-GB"/>
              <a:t>We may not have a single scenario of the ageing trajectory that is applicable for all subgroups of the populations, and it is possible that the lifetime health expenditure will decrease for lower-risk subgroups while increase for the higher-risk groups</a:t>
            </a:r>
          </a:p>
          <a:p>
            <a:r>
              <a:rPr lang="en-GB"/>
              <a:t>Targeted preventative interventions might be needed to delay the critical age for higher-risk groups</a:t>
            </a:r>
          </a:p>
          <a:p>
            <a:pPr marL="0" indent="0">
              <a:buNone/>
            </a:pPr>
            <a:endParaRPr lang="en-GB"/>
          </a:p>
          <a:p>
            <a:pPr marL="0" indent="0">
              <a:buNone/>
            </a:pPr>
            <a:r>
              <a:rPr lang="en-GB" b="1"/>
              <a:t>Caveats</a:t>
            </a:r>
          </a:p>
          <a:p>
            <a:r>
              <a:rPr lang="en-GB"/>
              <a:t>Our analyses were based on NWL data only, and although the sample size was big, it only spanned 7 years. Ideally we would like to replicate the analysis using longitudinal data with a longer time horizon.</a:t>
            </a:r>
          </a:p>
          <a:p>
            <a:r>
              <a:rPr lang="en-GB"/>
              <a:t>We used the number of LTCs as a proxy for overall health status, and we acknowledge that this proxy is not always accurate (some people may feel very healthy despite having multiple LTCs, and the increase in the number of LTCs might reflect increased health awareness instead of decline in health).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5CAC3-178A-CBCC-17ED-26E3C9C24370}"/>
              </a:ext>
            </a:extLst>
          </p:cNvPr>
          <p:cNvSpPr>
            <a:spLocks noGrp="1"/>
          </p:cNvSpPr>
          <p:nvPr>
            <p:ph type="title"/>
          </p:nvPr>
        </p:nvSpPr>
        <p:spPr/>
        <p:txBody>
          <a:bodyPr/>
          <a:lstStyle/>
          <a:p>
            <a:r>
              <a:rPr lang="en-GB"/>
              <a:t>Table of content</a:t>
            </a:r>
          </a:p>
        </p:txBody>
      </p:sp>
      <p:sp>
        <p:nvSpPr>
          <p:cNvPr id="4" name="Slide Number Placeholder 3">
            <a:extLst>
              <a:ext uri="{FF2B5EF4-FFF2-40B4-BE49-F238E27FC236}">
                <a16:creationId xmlns:a16="http://schemas.microsoft.com/office/drawing/2014/main" id="{E677BF93-DB51-C63E-36B2-DA49163F0828}"/>
              </a:ext>
            </a:extLst>
          </p:cNvPr>
          <p:cNvSpPr>
            <a:spLocks noGrp="1"/>
          </p:cNvSpPr>
          <p:nvPr>
            <p:ph type="sldNum" sz="quarter" idx="12"/>
          </p:nvPr>
        </p:nvSpPr>
        <p:spPr/>
        <p:txBody>
          <a:bodyPr/>
          <a:lstStyle/>
          <a:p>
            <a:fld id="{DFCA9D46-5061-CB44-B974-7368B75C86DF}" type="slidenum">
              <a:rPr lang="en-US" smtClean="0"/>
              <a:pPr/>
              <a:t>2</a:t>
            </a:fld>
            <a:endParaRPr lang="en-US"/>
          </a:p>
        </p:txBody>
      </p:sp>
      <p:sp>
        <p:nvSpPr>
          <p:cNvPr id="5" name="Text Placeholder 4">
            <a:extLst>
              <a:ext uri="{FF2B5EF4-FFF2-40B4-BE49-F238E27FC236}">
                <a16:creationId xmlns:a16="http://schemas.microsoft.com/office/drawing/2014/main" id="{88FB7D4E-D8BF-96C3-AAC6-9E4D2272DF7F}"/>
              </a:ext>
            </a:extLst>
          </p:cNvPr>
          <p:cNvSpPr>
            <a:spLocks noGrp="1"/>
          </p:cNvSpPr>
          <p:nvPr>
            <p:ph type="body" sz="quarter" idx="13"/>
          </p:nvPr>
        </p:nvSpPr>
        <p:spPr/>
        <p:txBody>
          <a:bodyPr/>
          <a:lstStyle/>
          <a:p>
            <a:r>
              <a:rPr lang="en-GB" dirty="0"/>
              <a:t>Introduction</a:t>
            </a:r>
          </a:p>
          <a:p>
            <a:pPr lvl="1"/>
            <a:r>
              <a:rPr lang="en-GB" dirty="0"/>
              <a:t>Background</a:t>
            </a:r>
          </a:p>
          <a:p>
            <a:pPr lvl="1"/>
            <a:r>
              <a:rPr lang="en-GB" dirty="0"/>
              <a:t>Literature review</a:t>
            </a:r>
          </a:p>
          <a:p>
            <a:pPr lvl="1"/>
            <a:r>
              <a:rPr lang="en-GB" dirty="0"/>
              <a:t>Key research questions</a:t>
            </a:r>
            <a:br>
              <a:rPr lang="en-GB" dirty="0"/>
            </a:br>
            <a:endParaRPr lang="en-GB" dirty="0"/>
          </a:p>
          <a:p>
            <a:r>
              <a:rPr lang="en-GB" dirty="0"/>
              <a:t>Methodology</a:t>
            </a:r>
          </a:p>
          <a:p>
            <a:pPr lvl="1"/>
            <a:r>
              <a:rPr lang="en-GB" dirty="0"/>
              <a:t>Study population</a:t>
            </a:r>
          </a:p>
          <a:p>
            <a:pPr lvl="1"/>
            <a:r>
              <a:rPr lang="en-GB" dirty="0"/>
              <a:t>Analytical approaches</a:t>
            </a:r>
            <a:br>
              <a:rPr lang="en-GB" dirty="0"/>
            </a:br>
            <a:endParaRPr lang="en-GB" dirty="0"/>
          </a:p>
          <a:p>
            <a:r>
              <a:rPr lang="en-GB" dirty="0"/>
              <a:t>Preliminary findings</a:t>
            </a:r>
          </a:p>
          <a:p>
            <a:r>
              <a:rPr lang="en-GB" dirty="0"/>
              <a:t>Conclusions and recommendations</a:t>
            </a:r>
          </a:p>
          <a:p>
            <a:pPr marL="0" indent="0">
              <a:buNone/>
            </a:pPr>
            <a:endParaRPr lang="en-GB" dirty="0"/>
          </a:p>
        </p:txBody>
      </p:sp>
    </p:spTree>
    <p:extLst>
      <p:ext uri="{BB962C8B-B14F-4D97-AF65-F5344CB8AC3E}">
        <p14:creationId xmlns:p14="http://schemas.microsoft.com/office/powerpoint/2010/main" val="2511086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D0F5FBC-1171-63D1-8A20-36378AD0B9CB}"/>
              </a:ext>
            </a:extLst>
          </p:cNvPr>
          <p:cNvSpPr txBox="1">
            <a:spLocks/>
          </p:cNvSpPr>
          <p:nvPr/>
        </p:nvSpPr>
        <p:spPr>
          <a:xfrm>
            <a:off x="362128" y="2177023"/>
            <a:ext cx="5741862" cy="1941117"/>
          </a:xfrm>
          <a:prstGeom prst="roundRect">
            <a:avLst/>
          </a:prstGeom>
          <a:solidFill>
            <a:schemeClr val="accent3">
              <a:lumMod val="20000"/>
              <a:lumOff val="80000"/>
            </a:schemeClr>
          </a:solidFill>
        </p:spPr>
        <p:txBody>
          <a:bodyPr vert="horz" lIns="0" tIns="0" rIns="0" bIns="0" numCol="1" rtlCol="0" anchor="ctr">
            <a:normAutofit/>
          </a:bodyPr>
          <a:lstStyle>
            <a:lvl1pPr marL="285750" indent="-28575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p>
        </p:txBody>
      </p:sp>
      <p:sp>
        <p:nvSpPr>
          <p:cNvPr id="6" name="Text Placeholder 4">
            <a:extLst>
              <a:ext uri="{FF2B5EF4-FFF2-40B4-BE49-F238E27FC236}">
                <a16:creationId xmlns:a16="http://schemas.microsoft.com/office/drawing/2014/main" id="{264D92BB-1A3B-E769-5F77-970422EEAD8A}"/>
              </a:ext>
            </a:extLst>
          </p:cNvPr>
          <p:cNvSpPr txBox="1">
            <a:spLocks/>
          </p:cNvSpPr>
          <p:nvPr/>
        </p:nvSpPr>
        <p:spPr>
          <a:xfrm>
            <a:off x="6128113" y="4153102"/>
            <a:ext cx="5654848" cy="1937665"/>
          </a:xfrm>
          <a:prstGeom prst="roundRect">
            <a:avLst/>
          </a:prstGeom>
          <a:solidFill>
            <a:srgbClr val="C9F1FF"/>
          </a:solidFill>
        </p:spPr>
        <p:txBody>
          <a:bodyPr vert="horz" lIns="0" tIns="0" rIns="0" bIns="0" rtlCol="0" anchor="ctr">
            <a:normAutofit/>
          </a:bodyPr>
          <a:lstStyle>
            <a:lvl1pPr marL="285750" indent="-28575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600"/>
              </a:spcAft>
            </a:pPr>
            <a:endParaRPr lang="en-GB" dirty="0"/>
          </a:p>
        </p:txBody>
      </p:sp>
      <p:sp>
        <p:nvSpPr>
          <p:cNvPr id="7" name="Text Placeholder 4">
            <a:extLst>
              <a:ext uri="{FF2B5EF4-FFF2-40B4-BE49-F238E27FC236}">
                <a16:creationId xmlns:a16="http://schemas.microsoft.com/office/drawing/2014/main" id="{5FA5E558-4F7A-8101-5AA6-1F56306C9EDC}"/>
              </a:ext>
            </a:extLst>
          </p:cNvPr>
          <p:cNvSpPr txBox="1">
            <a:spLocks/>
          </p:cNvSpPr>
          <p:nvPr/>
        </p:nvSpPr>
        <p:spPr>
          <a:xfrm>
            <a:off x="362128" y="4148720"/>
            <a:ext cx="5741862" cy="1941117"/>
          </a:xfrm>
          <a:prstGeom prst="roundRect">
            <a:avLst/>
          </a:prstGeom>
          <a:solidFill>
            <a:schemeClr val="tx2">
              <a:lumMod val="20000"/>
              <a:lumOff val="80000"/>
            </a:schemeClr>
          </a:solidFill>
        </p:spPr>
        <p:txBody>
          <a:bodyPr vert="horz" lIns="0" tIns="0" rIns="0" bIns="0" numCol="1" rtlCol="0" anchor="ctr">
            <a:normAutofit/>
          </a:bodyPr>
          <a:lstStyle>
            <a:lvl1pPr marL="285750" indent="-28575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12" name="Text Placeholder 4">
            <a:extLst>
              <a:ext uri="{FF2B5EF4-FFF2-40B4-BE49-F238E27FC236}">
                <a16:creationId xmlns:a16="http://schemas.microsoft.com/office/drawing/2014/main" id="{25925FD2-EED5-AD96-3FF2-7D77935AB138}"/>
              </a:ext>
            </a:extLst>
          </p:cNvPr>
          <p:cNvSpPr txBox="1">
            <a:spLocks/>
          </p:cNvSpPr>
          <p:nvPr/>
        </p:nvSpPr>
        <p:spPr>
          <a:xfrm>
            <a:off x="6128113" y="2186351"/>
            <a:ext cx="5654848" cy="1937665"/>
          </a:xfrm>
          <a:prstGeom prst="roundRect">
            <a:avLst/>
          </a:prstGeom>
          <a:solidFill>
            <a:schemeClr val="accent2">
              <a:lumMod val="20000"/>
              <a:lumOff val="80000"/>
            </a:schemeClr>
          </a:solidFill>
        </p:spPr>
        <p:txBody>
          <a:bodyPr vert="horz" lIns="0" tIns="0" rIns="0" bIns="0" rtlCol="0" anchor="ctr">
            <a:normAutofit/>
          </a:bodyPr>
          <a:lstStyle>
            <a:lvl1pPr marL="285750" indent="-28575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600"/>
              </a:spcAft>
            </a:pPr>
            <a:endParaRPr lang="en-GB" dirty="0"/>
          </a:p>
        </p:txBody>
      </p:sp>
      <p:sp>
        <p:nvSpPr>
          <p:cNvPr id="10" name="Oval 9">
            <a:extLst>
              <a:ext uri="{FF2B5EF4-FFF2-40B4-BE49-F238E27FC236}">
                <a16:creationId xmlns:a16="http://schemas.microsoft.com/office/drawing/2014/main" id="{D9CB967E-7002-B09A-6B90-BC7704AC616D}"/>
              </a:ext>
            </a:extLst>
          </p:cNvPr>
          <p:cNvSpPr/>
          <p:nvPr/>
        </p:nvSpPr>
        <p:spPr>
          <a:xfrm>
            <a:off x="4491406" y="2563234"/>
            <a:ext cx="3240000" cy="324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090A210-FDE0-22F8-A34B-33ABC50B16FF}"/>
              </a:ext>
            </a:extLst>
          </p:cNvPr>
          <p:cNvSpPr>
            <a:spLocks noGrp="1"/>
          </p:cNvSpPr>
          <p:nvPr>
            <p:ph type="title"/>
          </p:nvPr>
        </p:nvSpPr>
        <p:spPr/>
        <p:txBody>
          <a:bodyPr/>
          <a:lstStyle/>
          <a:p>
            <a:r>
              <a:rPr lang="en-GB" dirty="0"/>
              <a:t>The Health Economics Unit, part of MLCSU</a:t>
            </a:r>
          </a:p>
        </p:txBody>
      </p:sp>
      <p:sp>
        <p:nvSpPr>
          <p:cNvPr id="3" name="Footer Placeholder 2">
            <a:extLst>
              <a:ext uri="{FF2B5EF4-FFF2-40B4-BE49-F238E27FC236}">
                <a16:creationId xmlns:a16="http://schemas.microsoft.com/office/drawing/2014/main" id="{54437D50-B924-A646-D801-7F50DEEAFD9B}"/>
              </a:ext>
            </a:extLst>
          </p:cNvPr>
          <p:cNvSpPr>
            <a:spLocks noGrp="1"/>
          </p:cNvSpPr>
          <p:nvPr>
            <p:ph type="ftr" sz="quarter" idx="11"/>
          </p:nvPr>
        </p:nvSpPr>
        <p:spPr>
          <a:xfrm>
            <a:off x="4038600" y="445022"/>
            <a:ext cx="7189378" cy="207010"/>
          </a:xfrm>
          <a:prstGeom prst="rect">
            <a:avLst/>
          </a:prstGeom>
        </p:spPr>
        <p:txBody>
          <a:bodyPr vert="horz" lIns="0" tIns="0" rIns="0" bIns="0" rtlCol="0" anchor="ctr" anchorCtr="0"/>
          <a:lstStyle>
            <a:defPPr>
              <a:defRPr lang="en-US"/>
            </a:defPPr>
            <a:lvl1pPr marL="0" algn="r" defTabSz="914400" rtl="0" eaLnBrk="1" latinLnBrk="0" hangingPunct="1">
              <a:defRPr sz="12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Presentation Title Here</a:t>
            </a:r>
            <a:endParaRPr lang="en-US" b="1" dirty="0"/>
          </a:p>
        </p:txBody>
      </p:sp>
      <p:sp>
        <p:nvSpPr>
          <p:cNvPr id="4" name="Slide Number Placeholder 3">
            <a:extLst>
              <a:ext uri="{FF2B5EF4-FFF2-40B4-BE49-F238E27FC236}">
                <a16:creationId xmlns:a16="http://schemas.microsoft.com/office/drawing/2014/main" id="{F1B3C604-9D35-1C69-AF8B-A6269B15A42C}"/>
              </a:ext>
            </a:extLst>
          </p:cNvPr>
          <p:cNvSpPr>
            <a:spLocks noGrp="1"/>
          </p:cNvSpPr>
          <p:nvPr>
            <p:ph type="sldNum" sz="quarter" idx="12"/>
          </p:nvPr>
        </p:nvSpPr>
        <p:spPr/>
        <p:txBody>
          <a:bodyPr/>
          <a:lstStyle/>
          <a:p>
            <a:fld id="{DFCA9D46-5061-CB44-B974-7368B75C86DF}" type="slidenum">
              <a:rPr lang="en-US" smtClean="0"/>
              <a:pPr/>
              <a:t>20</a:t>
            </a:fld>
            <a:endParaRPr lang="en-US"/>
          </a:p>
        </p:txBody>
      </p:sp>
      <p:pic>
        <p:nvPicPr>
          <p:cNvPr id="22" name="Picture 21" descr="A picture containing text&#10;&#10;Description automatically generated">
            <a:extLst>
              <a:ext uri="{FF2B5EF4-FFF2-40B4-BE49-F238E27FC236}">
                <a16:creationId xmlns:a16="http://schemas.microsoft.com/office/drawing/2014/main" id="{0256C271-2E56-ADEC-BF28-90D3D4AC3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757" y="3763858"/>
            <a:ext cx="2964589" cy="995167"/>
          </a:xfrm>
          <a:prstGeom prst="rect">
            <a:avLst/>
          </a:prstGeom>
          <a:ln>
            <a:noFill/>
          </a:ln>
        </p:spPr>
      </p:pic>
      <p:sp>
        <p:nvSpPr>
          <p:cNvPr id="25" name="Rectangle 24">
            <a:extLst>
              <a:ext uri="{FF2B5EF4-FFF2-40B4-BE49-F238E27FC236}">
                <a16:creationId xmlns:a16="http://schemas.microsoft.com/office/drawing/2014/main" id="{A493F01C-02BA-035E-A078-3044D466D2D7}"/>
              </a:ext>
            </a:extLst>
          </p:cNvPr>
          <p:cNvSpPr/>
          <p:nvPr/>
        </p:nvSpPr>
        <p:spPr>
          <a:xfrm>
            <a:off x="0" y="6459409"/>
            <a:ext cx="12192000" cy="398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4">
            <a:extLst>
              <a:ext uri="{FF2B5EF4-FFF2-40B4-BE49-F238E27FC236}">
                <a16:creationId xmlns:a16="http://schemas.microsoft.com/office/drawing/2014/main" id="{3026A9B5-697B-91AF-0176-3AA75F8D79B0}"/>
              </a:ext>
            </a:extLst>
          </p:cNvPr>
          <p:cNvSpPr txBox="1">
            <a:spLocks/>
          </p:cNvSpPr>
          <p:nvPr/>
        </p:nvSpPr>
        <p:spPr>
          <a:xfrm>
            <a:off x="7871217" y="4127468"/>
            <a:ext cx="3805952" cy="1941117"/>
          </a:xfrm>
          <a:prstGeom prst="roundRect">
            <a:avLst/>
          </a:prstGeom>
          <a:noFill/>
        </p:spPr>
        <p:txBody>
          <a:bodyPr vert="horz" lIns="0" tIns="0" rIns="0" bIns="0" numCol="1" rtlCol="0" anchor="ctr">
            <a:normAutofit/>
          </a:bodyPr>
          <a:lstStyle>
            <a:lvl1pPr marL="285750" indent="-28575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GB" sz="1200" dirty="0">
                <a:solidFill>
                  <a:srgbClr val="282828"/>
                </a:solidFill>
                <a:effectLst/>
                <a:latin typeface="Arial" panose="020B0604020202020204" pitchFamily="34" charset="0"/>
                <a:ea typeface="Arial" panose="020B0604020202020204" pitchFamily="34" charset="0"/>
                <a:cs typeface="Times New Roman" panose="02020603050405020304" pitchFamily="18" charset="0"/>
              </a:rPr>
              <a:t>Our passionate team has significant breadth of experience, with the skills needed to </a:t>
            </a:r>
            <a:r>
              <a:rPr lang="en-GB" sz="1200" b="1" dirty="0">
                <a:solidFill>
                  <a:schemeClr val="accent2"/>
                </a:solidFill>
                <a:effectLst/>
                <a:latin typeface="Arial" panose="020B0604020202020204" pitchFamily="34" charset="0"/>
                <a:ea typeface="Arial" panose="020B0604020202020204" pitchFamily="34" charset="0"/>
                <a:cs typeface="Times New Roman" panose="02020603050405020304" pitchFamily="18" charset="0"/>
              </a:rPr>
              <a:t>develop models and evaluations</a:t>
            </a:r>
            <a:r>
              <a:rPr lang="en-GB" sz="1200" dirty="0">
                <a:solidFill>
                  <a:srgbClr val="282828"/>
                </a:solidFill>
                <a:effectLst/>
                <a:latin typeface="Arial" panose="020B0604020202020204" pitchFamily="34" charset="0"/>
                <a:ea typeface="Arial" panose="020B0604020202020204" pitchFamily="34" charset="0"/>
                <a:cs typeface="Times New Roman" panose="02020603050405020304" pitchFamily="18" charset="0"/>
              </a:rPr>
              <a:t>, to </a:t>
            </a:r>
            <a:r>
              <a:rPr lang="en-GB" sz="1200" b="1" dirty="0">
                <a:solidFill>
                  <a:schemeClr val="accent2"/>
                </a:solidFill>
                <a:effectLst/>
                <a:latin typeface="Arial" panose="020B0604020202020204" pitchFamily="34" charset="0"/>
                <a:ea typeface="Arial" panose="020B0604020202020204" pitchFamily="34" charset="0"/>
                <a:cs typeface="Times New Roman" panose="02020603050405020304" pitchFamily="18" charset="0"/>
              </a:rPr>
              <a:t>generate evidence </a:t>
            </a:r>
            <a:r>
              <a:rPr lang="en-GB" sz="1200" dirty="0">
                <a:solidFill>
                  <a:srgbClr val="282828"/>
                </a:solidFill>
                <a:effectLst/>
                <a:latin typeface="Arial" panose="020B0604020202020204" pitchFamily="34" charset="0"/>
                <a:ea typeface="Arial" panose="020B0604020202020204" pitchFamily="34" charset="0"/>
                <a:cs typeface="Times New Roman" panose="02020603050405020304" pitchFamily="18" charset="0"/>
              </a:rPr>
              <a:t>from integrated, real-world datasets to </a:t>
            </a:r>
            <a:r>
              <a:rPr lang="en-GB" sz="1200" b="1" dirty="0">
                <a:solidFill>
                  <a:schemeClr val="accent2"/>
                </a:solidFill>
                <a:effectLst/>
                <a:latin typeface="Arial" panose="020B0604020202020204" pitchFamily="34" charset="0"/>
                <a:ea typeface="Arial" panose="020B0604020202020204" pitchFamily="34" charset="0"/>
                <a:cs typeface="Times New Roman" panose="02020603050405020304" pitchFamily="18" charset="0"/>
              </a:rPr>
              <a:t>inform complex health decisions</a:t>
            </a:r>
            <a:r>
              <a:rPr lang="en-GB" sz="1200" dirty="0">
                <a:solidFill>
                  <a:srgbClr val="282828"/>
                </a:solidFill>
                <a:effectLst/>
                <a:latin typeface="Arial" panose="020B0604020202020204" pitchFamily="34" charset="0"/>
                <a:ea typeface="Arial" panose="020B0604020202020204" pitchFamily="34" charset="0"/>
                <a:cs typeface="Times New Roman" panose="02020603050405020304" pitchFamily="18" charset="0"/>
              </a:rPr>
              <a:t>, and to </a:t>
            </a:r>
            <a:r>
              <a:rPr lang="en-GB" sz="1200" b="1" dirty="0">
                <a:solidFill>
                  <a:schemeClr val="accent2"/>
                </a:solidFill>
                <a:effectLst/>
                <a:latin typeface="Arial" panose="020B0604020202020204" pitchFamily="34" charset="0"/>
                <a:ea typeface="Arial" panose="020B0604020202020204" pitchFamily="34" charset="0"/>
                <a:cs typeface="Times New Roman" panose="02020603050405020304" pitchFamily="18" charset="0"/>
              </a:rPr>
              <a:t>create positive change</a:t>
            </a:r>
            <a:r>
              <a:rPr lang="en-GB" sz="1200" dirty="0">
                <a:solidFill>
                  <a:srgbClr val="282828"/>
                </a:solidFill>
                <a:effectLst/>
                <a:latin typeface="Arial" panose="020B0604020202020204" pitchFamily="34" charset="0"/>
                <a:ea typeface="Arial" panose="020B0604020202020204" pitchFamily="34" charset="0"/>
                <a:cs typeface="Times New Roman" panose="02020603050405020304" pitchFamily="18" charset="0"/>
              </a:rPr>
              <a:t> across health systems</a:t>
            </a:r>
            <a:endParaRPr lang="en-GB" sz="1400" dirty="0"/>
          </a:p>
        </p:txBody>
      </p:sp>
      <p:sp>
        <p:nvSpPr>
          <p:cNvPr id="9" name="Text Placeholder 4">
            <a:extLst>
              <a:ext uri="{FF2B5EF4-FFF2-40B4-BE49-F238E27FC236}">
                <a16:creationId xmlns:a16="http://schemas.microsoft.com/office/drawing/2014/main" id="{016BA88F-80C5-FA58-85D6-D5007264B6D4}"/>
              </a:ext>
            </a:extLst>
          </p:cNvPr>
          <p:cNvSpPr txBox="1">
            <a:spLocks/>
          </p:cNvSpPr>
          <p:nvPr/>
        </p:nvSpPr>
        <p:spPr>
          <a:xfrm>
            <a:off x="447447" y="2177022"/>
            <a:ext cx="3809402" cy="1941117"/>
          </a:xfrm>
          <a:prstGeom prst="roundRect">
            <a:avLst/>
          </a:prstGeom>
          <a:noFill/>
        </p:spPr>
        <p:txBody>
          <a:bodyPr vert="horz" lIns="0" tIns="0" rIns="0" bIns="0" numCol="1" rtlCol="0" anchor="ctr">
            <a:normAutofit/>
          </a:bodyPr>
          <a:lstStyle>
            <a:lvl1pPr marL="285750" indent="-28575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solidFill>
                  <a:srgbClr val="282828"/>
                </a:solidFill>
                <a:effectLst/>
                <a:latin typeface="Arial" panose="020B0604020202020204" pitchFamily="34" charset="0"/>
                <a:ea typeface="Arial" panose="020B0604020202020204" pitchFamily="34" charset="0"/>
                <a:cs typeface="Times New Roman" panose="02020603050405020304" pitchFamily="18" charset="0"/>
              </a:rPr>
              <a:t>Health Economics Unit’s team of experts enable health system and industry leaders to </a:t>
            </a:r>
            <a:r>
              <a:rPr lang="en-GB" sz="1200" b="1" dirty="0">
                <a:solidFill>
                  <a:schemeClr val="accent2"/>
                </a:solidFill>
                <a:effectLst/>
                <a:latin typeface="Arial" panose="020B0604020202020204" pitchFamily="34" charset="0"/>
                <a:ea typeface="Arial" panose="020B0604020202020204" pitchFamily="34" charset="0"/>
                <a:cs typeface="Times New Roman" panose="02020603050405020304" pitchFamily="18" charset="0"/>
              </a:rPr>
              <a:t>make the best decisions</a:t>
            </a:r>
            <a:r>
              <a:rPr lang="en-GB" sz="1200" dirty="0">
                <a:solidFill>
                  <a:srgbClr val="282828"/>
                </a:solidFill>
                <a:effectLst/>
                <a:latin typeface="Arial" panose="020B0604020202020204" pitchFamily="34" charset="0"/>
                <a:ea typeface="Arial" panose="020B0604020202020204" pitchFamily="34" charset="0"/>
                <a:cs typeface="Times New Roman" panose="02020603050405020304" pitchFamily="18" charset="0"/>
              </a:rPr>
              <a:t>, designing the highest quality, most efficient and innovative services, ultimately </a:t>
            </a:r>
            <a:r>
              <a:rPr lang="en-GB" sz="1200" b="1" dirty="0">
                <a:solidFill>
                  <a:schemeClr val="accent2"/>
                </a:solidFill>
                <a:effectLst/>
                <a:latin typeface="Arial" panose="020B0604020202020204" pitchFamily="34" charset="0"/>
                <a:ea typeface="Arial" panose="020B0604020202020204" pitchFamily="34" charset="0"/>
                <a:cs typeface="Times New Roman" panose="02020603050405020304" pitchFamily="18" charset="0"/>
              </a:rPr>
              <a:t>improving the health of communities</a:t>
            </a:r>
            <a:endParaRPr lang="en-GB" sz="1200" b="1" dirty="0">
              <a:solidFill>
                <a:schemeClr val="accent2"/>
              </a:solidFill>
            </a:endParaRPr>
          </a:p>
        </p:txBody>
      </p:sp>
      <p:sp>
        <p:nvSpPr>
          <p:cNvPr id="11" name="Text Placeholder 4">
            <a:extLst>
              <a:ext uri="{FF2B5EF4-FFF2-40B4-BE49-F238E27FC236}">
                <a16:creationId xmlns:a16="http://schemas.microsoft.com/office/drawing/2014/main" id="{C4AC2396-75CB-84C9-F44B-97694A60F897}"/>
              </a:ext>
            </a:extLst>
          </p:cNvPr>
          <p:cNvSpPr txBox="1">
            <a:spLocks/>
          </p:cNvSpPr>
          <p:nvPr/>
        </p:nvSpPr>
        <p:spPr>
          <a:xfrm>
            <a:off x="453181" y="4148719"/>
            <a:ext cx="3820375" cy="1941117"/>
          </a:xfrm>
          <a:prstGeom prst="roundRect">
            <a:avLst/>
          </a:prstGeom>
          <a:noFill/>
        </p:spPr>
        <p:txBody>
          <a:bodyPr vert="horz" lIns="0" tIns="0" rIns="0" bIns="0" numCol="1" rtlCol="0" anchor="ctr">
            <a:normAutofit fontScale="62500" lnSpcReduction="20000"/>
          </a:bodyPr>
          <a:lstStyle>
            <a:lvl1pPr marL="285750" indent="-28575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spcAft>
                <a:spcPts val="600"/>
              </a:spcAft>
              <a:buNone/>
            </a:pPr>
            <a:r>
              <a:rPr lang="en-GB" sz="2000" b="1" kern="1200" dirty="0">
                <a:solidFill>
                  <a:srgbClr val="005EB8"/>
                </a:solidFill>
                <a:effectLst/>
                <a:latin typeface="Arial" panose="020B0604020202020204" pitchFamily="34" charset="0"/>
                <a:ea typeface="Arial" panose="020B0604020202020204" pitchFamily="34" charset="0"/>
                <a:cs typeface="Times New Roman" panose="02020603050405020304" pitchFamily="18" charset="0"/>
              </a:rPr>
              <a:t>Passionate: </a:t>
            </a:r>
            <a:r>
              <a:rPr lang="en-GB" sz="2000" kern="1200" dirty="0">
                <a:solidFill>
                  <a:srgbClr val="282828"/>
                </a:solidFill>
                <a:effectLst/>
                <a:latin typeface="Arial" panose="020B0604020202020204" pitchFamily="34" charset="0"/>
                <a:ea typeface="Arial" panose="020B0604020202020204" pitchFamily="34" charset="0"/>
                <a:cs typeface="Times New Roman" panose="02020603050405020304" pitchFamily="18" charset="0"/>
              </a:rPr>
              <a:t>we are a highly motivated team who do projects which excite us and stretch our thinking</a:t>
            </a:r>
            <a:endParaRPr lang="en-GB" sz="2000" dirty="0">
              <a:solidFill>
                <a:srgbClr val="282828"/>
              </a:solidFill>
              <a:effectLst/>
              <a:latin typeface="Arial" panose="020B0604020202020204" pitchFamily="34" charset="0"/>
              <a:ea typeface="Arial" panose="020B0604020202020204" pitchFamily="34" charset="0"/>
              <a:cs typeface="Times New Roman" panose="02020603050405020304" pitchFamily="18" charset="0"/>
            </a:endParaRPr>
          </a:p>
          <a:p>
            <a:pPr marL="0" indent="0">
              <a:spcBef>
                <a:spcPts val="600"/>
              </a:spcBef>
              <a:spcAft>
                <a:spcPts val="600"/>
              </a:spcAft>
              <a:buNone/>
            </a:pPr>
            <a:r>
              <a:rPr lang="en-GB" sz="2000" b="1" kern="1200" dirty="0">
                <a:solidFill>
                  <a:srgbClr val="005EB8"/>
                </a:solidFill>
                <a:effectLst/>
                <a:latin typeface="Arial" panose="020B0604020202020204" pitchFamily="34" charset="0"/>
                <a:ea typeface="Arial" panose="020B0604020202020204" pitchFamily="34" charset="0"/>
                <a:cs typeface="Times New Roman" panose="02020603050405020304" pitchFamily="18" charset="0"/>
              </a:rPr>
              <a:t>Outstanding:</a:t>
            </a:r>
            <a:r>
              <a:rPr lang="en-GB" sz="2000" b="1" kern="1200" dirty="0">
                <a:solidFill>
                  <a:srgbClr val="282828"/>
                </a:solidFill>
                <a:effectLst/>
                <a:latin typeface="Arial" panose="020B0604020202020204" pitchFamily="34" charset="0"/>
                <a:ea typeface="Arial" panose="020B0604020202020204" pitchFamily="34" charset="0"/>
                <a:cs typeface="Times New Roman" panose="02020603050405020304" pitchFamily="18" charset="0"/>
              </a:rPr>
              <a:t> </a:t>
            </a:r>
            <a:r>
              <a:rPr lang="en-GB" sz="2000" kern="1200" dirty="0">
                <a:solidFill>
                  <a:srgbClr val="282828"/>
                </a:solidFill>
                <a:effectLst/>
                <a:latin typeface="Arial" panose="020B0604020202020204" pitchFamily="34" charset="0"/>
                <a:ea typeface="Arial" panose="020B0604020202020204" pitchFamily="34" charset="0"/>
                <a:cs typeface="Times New Roman" panose="02020603050405020304" pitchFamily="18" charset="0"/>
              </a:rPr>
              <a:t>we use our vast knowledge, experience and network to provide high-quality products and achieve our clients’ aims</a:t>
            </a:r>
            <a:endParaRPr lang="en-GB" sz="2000" dirty="0">
              <a:solidFill>
                <a:srgbClr val="282828"/>
              </a:solidFill>
              <a:effectLst/>
              <a:latin typeface="Arial" panose="020B0604020202020204" pitchFamily="34" charset="0"/>
              <a:ea typeface="Arial" panose="020B0604020202020204" pitchFamily="34" charset="0"/>
              <a:cs typeface="Times New Roman" panose="02020603050405020304" pitchFamily="18" charset="0"/>
            </a:endParaRPr>
          </a:p>
          <a:p>
            <a:pPr marL="0" indent="0">
              <a:buNone/>
            </a:pPr>
            <a:r>
              <a:rPr lang="en-GB" sz="2000" b="1" kern="1200" dirty="0">
                <a:solidFill>
                  <a:srgbClr val="005EB8"/>
                </a:solidFill>
                <a:effectLst/>
                <a:latin typeface="Arial" panose="020B0604020202020204" pitchFamily="34" charset="0"/>
                <a:ea typeface="Arial" panose="020B0604020202020204" pitchFamily="34" charset="0"/>
                <a:cs typeface="Times New Roman" panose="02020603050405020304" pitchFamily="18" charset="0"/>
              </a:rPr>
              <a:t>Collaborative:</a:t>
            </a:r>
            <a:r>
              <a:rPr lang="en-GB" sz="2000" b="1" kern="1200" dirty="0">
                <a:solidFill>
                  <a:srgbClr val="282828"/>
                </a:solidFill>
                <a:effectLst/>
                <a:latin typeface="Arial" panose="020B0604020202020204" pitchFamily="34" charset="0"/>
                <a:ea typeface="Arial" panose="020B0604020202020204" pitchFamily="34" charset="0"/>
                <a:cs typeface="Times New Roman" panose="02020603050405020304" pitchFamily="18" charset="0"/>
              </a:rPr>
              <a:t> </a:t>
            </a:r>
            <a:r>
              <a:rPr lang="en-GB" sz="2000" kern="1200" dirty="0">
                <a:solidFill>
                  <a:srgbClr val="282828"/>
                </a:solidFill>
                <a:effectLst/>
                <a:latin typeface="Arial" panose="020B0604020202020204" pitchFamily="34" charset="0"/>
                <a:ea typeface="Arial" panose="020B0604020202020204" pitchFamily="34" charset="0"/>
                <a:cs typeface="Times New Roman" panose="02020603050405020304" pitchFamily="18" charset="0"/>
              </a:rPr>
              <a:t>we share our knowledge, invest in our community and value our diversity</a:t>
            </a:r>
            <a:endParaRPr lang="en-GB" dirty="0"/>
          </a:p>
        </p:txBody>
      </p:sp>
      <p:sp>
        <p:nvSpPr>
          <p:cNvPr id="15" name="Text Placeholder 4">
            <a:extLst>
              <a:ext uri="{FF2B5EF4-FFF2-40B4-BE49-F238E27FC236}">
                <a16:creationId xmlns:a16="http://schemas.microsoft.com/office/drawing/2014/main" id="{AF61E47F-50D7-7B1B-A0A9-970B1A2D5D33}"/>
              </a:ext>
            </a:extLst>
          </p:cNvPr>
          <p:cNvSpPr txBox="1">
            <a:spLocks/>
          </p:cNvSpPr>
          <p:nvPr/>
        </p:nvSpPr>
        <p:spPr>
          <a:xfrm>
            <a:off x="7853504" y="2170228"/>
            <a:ext cx="3819600" cy="1941117"/>
          </a:xfrm>
          <a:prstGeom prst="roundRect">
            <a:avLst/>
          </a:prstGeom>
          <a:noFill/>
        </p:spPr>
        <p:txBody>
          <a:bodyPr vert="horz" lIns="0" tIns="0" rIns="0" bIns="0" numCol="1" rtlCol="0" anchor="ctr">
            <a:normAutofit/>
          </a:bodyPr>
          <a:lstStyle>
            <a:lvl1pPr marL="285750" indent="-28575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200" dirty="0">
                <a:solidFill>
                  <a:srgbClr val="282828"/>
                </a:solidFill>
                <a:effectLst/>
                <a:latin typeface="Arial" panose="020B0604020202020204" pitchFamily="34" charset="0"/>
                <a:ea typeface="Arial" panose="020B0604020202020204" pitchFamily="34" charset="0"/>
                <a:cs typeface="Times New Roman" panose="02020603050405020304" pitchFamily="18" charset="0"/>
              </a:rPr>
              <a:t>Our vision is leading the generation of </a:t>
            </a:r>
            <a:r>
              <a:rPr lang="en-GB" sz="1200" b="1" dirty="0">
                <a:solidFill>
                  <a:schemeClr val="accent2"/>
                </a:solidFill>
                <a:effectLst/>
                <a:latin typeface="Arial" panose="020B0604020202020204" pitchFamily="34" charset="0"/>
                <a:ea typeface="Arial" panose="020B0604020202020204" pitchFamily="34" charset="0"/>
                <a:cs typeface="Times New Roman" panose="02020603050405020304" pitchFamily="18" charset="0"/>
              </a:rPr>
              <a:t>world-class evidence through economics and analytics</a:t>
            </a:r>
            <a:r>
              <a:rPr lang="en-GB" sz="1200" dirty="0">
                <a:solidFill>
                  <a:srgbClr val="282828"/>
                </a:solidFill>
                <a:effectLst/>
                <a:latin typeface="Arial" panose="020B0604020202020204" pitchFamily="34" charset="0"/>
                <a:ea typeface="Arial" panose="020B0604020202020204" pitchFamily="34" charset="0"/>
                <a:cs typeface="Times New Roman" panose="02020603050405020304" pitchFamily="18" charset="0"/>
              </a:rPr>
              <a:t>, improving health and care</a:t>
            </a:r>
          </a:p>
          <a:p>
            <a:pPr marL="0" indent="0">
              <a:buNone/>
            </a:pPr>
            <a:endParaRPr lang="en-GB" sz="1200" dirty="0">
              <a:solidFill>
                <a:srgbClr val="282828"/>
              </a:solidFill>
              <a:effectLst/>
              <a:latin typeface="Arial" panose="020B0604020202020204" pitchFamily="34" charset="0"/>
              <a:ea typeface="Arial" panose="020B0604020202020204" pitchFamily="34" charset="0"/>
              <a:cs typeface="Times New Roman" panose="02020603050405020304" pitchFamily="18" charset="0"/>
            </a:endParaRPr>
          </a:p>
          <a:p>
            <a:pPr marL="0" indent="0">
              <a:buNone/>
            </a:pPr>
            <a:r>
              <a:rPr lang="en-GB" sz="1200" dirty="0">
                <a:solidFill>
                  <a:srgbClr val="282828"/>
                </a:solidFill>
                <a:effectLst/>
                <a:latin typeface="Arial" panose="020B0604020202020204" pitchFamily="34" charset="0"/>
                <a:ea typeface="Arial" panose="020B0604020202020204" pitchFamily="34" charset="0"/>
                <a:cs typeface="Times New Roman" panose="02020603050405020304" pitchFamily="18" charset="0"/>
              </a:rPr>
              <a:t>Our mission is the best possible health and care through </a:t>
            </a:r>
            <a:r>
              <a:rPr lang="en-GB" sz="1200" b="1" dirty="0">
                <a:solidFill>
                  <a:schemeClr val="accent2"/>
                </a:solidFill>
                <a:effectLst/>
                <a:latin typeface="Arial" panose="020B0604020202020204" pitchFamily="34" charset="0"/>
                <a:ea typeface="Arial" panose="020B0604020202020204" pitchFamily="34" charset="0"/>
                <a:cs typeface="Times New Roman" panose="02020603050405020304" pitchFamily="18" charset="0"/>
              </a:rPr>
              <a:t>evidence-based decision-making</a:t>
            </a:r>
          </a:p>
        </p:txBody>
      </p:sp>
    </p:spTree>
    <p:extLst>
      <p:ext uri="{BB962C8B-B14F-4D97-AF65-F5344CB8AC3E}">
        <p14:creationId xmlns:p14="http://schemas.microsoft.com/office/powerpoint/2010/main" val="3411679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65"/>
          <p:cNvSpPr txBox="1">
            <a:spLocks noGrp="1"/>
          </p:cNvSpPr>
          <p:nvPr>
            <p:ph type="title"/>
          </p:nvPr>
        </p:nvSpPr>
        <p:spPr>
          <a:xfrm>
            <a:off x="435000" y="3148147"/>
            <a:ext cx="11322000" cy="561600"/>
          </a:xfrm>
          <a:prstGeom prst="rect">
            <a:avLst/>
          </a:prstGeom>
        </p:spPr>
        <p:txBody>
          <a:bodyPr spcFirstLastPara="1" vert="horz" wrap="square" lIns="0" tIns="0" rIns="0" bIns="0" rtlCol="0" anchor="b" anchorCtr="0">
            <a:noAutofit/>
          </a:bodyPr>
          <a:lstStyle/>
          <a:p>
            <a:r>
              <a:rPr lang="en-GB"/>
              <a:t>Any questions?</a:t>
            </a:r>
            <a:endParaRPr/>
          </a:p>
        </p:txBody>
      </p:sp>
    </p:spTree>
    <p:extLst>
      <p:ext uri="{BB962C8B-B14F-4D97-AF65-F5344CB8AC3E}">
        <p14:creationId xmlns:p14="http://schemas.microsoft.com/office/powerpoint/2010/main" val="2921986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4"/>
          <p:cNvSpPr txBox="1">
            <a:spLocks noGrp="1"/>
          </p:cNvSpPr>
          <p:nvPr>
            <p:ph type="body" idx="1"/>
          </p:nvPr>
        </p:nvSpPr>
        <p:spPr>
          <a:xfrm>
            <a:off x="5610287" y="2144749"/>
            <a:ext cx="6038800" cy="1988400"/>
          </a:xfrm>
          <a:prstGeom prst="rect">
            <a:avLst/>
          </a:prstGeom>
        </p:spPr>
        <p:txBody>
          <a:bodyPr spcFirstLastPara="1" vert="horz" wrap="square" lIns="0" tIns="0" rIns="0" bIns="0" rtlCol="0" anchor="t" anchorCtr="0">
            <a:normAutofit/>
          </a:bodyPr>
          <a:lstStyle/>
          <a:p>
            <a:pPr marL="0" indent="0"/>
            <a:r>
              <a:rPr lang="en-GB" sz="2667" b="1" dirty="0"/>
              <a:t>Contributors:</a:t>
            </a:r>
            <a:endParaRPr sz="2667" b="1" dirty="0"/>
          </a:p>
          <a:p>
            <a:pPr marL="0" indent="0"/>
            <a:r>
              <a:rPr lang="en-GB" dirty="0"/>
              <a:t>Santosh Kumar, Lead analyst</a:t>
            </a:r>
            <a:endParaRPr dirty="0"/>
          </a:p>
          <a:p>
            <a:pPr marL="0" indent="0"/>
            <a:r>
              <a:rPr lang="en-GB" dirty="0"/>
              <a:t>Yihan Xu, Senior Health Economist</a:t>
            </a:r>
            <a:endParaRPr dirty="0"/>
          </a:p>
        </p:txBody>
      </p:sp>
      <p:sp>
        <p:nvSpPr>
          <p:cNvPr id="573" name="Google Shape;573;p64"/>
          <p:cNvSpPr txBox="1">
            <a:spLocks noGrp="1"/>
          </p:cNvSpPr>
          <p:nvPr>
            <p:ph type="body" idx="2"/>
          </p:nvPr>
        </p:nvSpPr>
        <p:spPr>
          <a:xfrm>
            <a:off x="6127309" y="4286444"/>
            <a:ext cx="5499200" cy="731624"/>
          </a:xfrm>
          <a:prstGeom prst="rect">
            <a:avLst/>
          </a:prstGeom>
        </p:spPr>
        <p:txBody>
          <a:bodyPr spcFirstLastPara="1" vert="horz" wrap="square" lIns="0" tIns="0" rIns="0" bIns="0" rtlCol="0" anchor="ctr" anchorCtr="0">
            <a:normAutofit lnSpcReduction="10000"/>
          </a:bodyPr>
          <a:lstStyle/>
          <a:p>
            <a:pPr marL="0" indent="0"/>
            <a:r>
              <a:rPr lang="en-GB" dirty="0"/>
              <a:t>Santosh.kumar3@nhs.net</a:t>
            </a:r>
          </a:p>
          <a:p>
            <a:pPr marL="0" indent="0"/>
            <a:r>
              <a:rPr lang="en-GB" dirty="0"/>
              <a:t>yihan.xu@nhs.net</a:t>
            </a:r>
            <a:endParaRPr dirty="0"/>
          </a:p>
        </p:txBody>
      </p:sp>
      <p:sp>
        <p:nvSpPr>
          <p:cNvPr id="574" name="Google Shape;574;p64"/>
          <p:cNvSpPr txBox="1">
            <a:spLocks noGrp="1"/>
          </p:cNvSpPr>
          <p:nvPr>
            <p:ph type="body" idx="3"/>
          </p:nvPr>
        </p:nvSpPr>
        <p:spPr>
          <a:xfrm>
            <a:off x="6129867" y="5019122"/>
            <a:ext cx="5499200" cy="431600"/>
          </a:xfrm>
          <a:prstGeom prst="rect">
            <a:avLst/>
          </a:prstGeom>
        </p:spPr>
        <p:txBody>
          <a:bodyPr spcFirstLastPara="1" vert="horz" wrap="square" lIns="0" tIns="0" rIns="0" bIns="0" rtlCol="0" anchor="ctr" anchorCtr="0">
            <a:normAutofit/>
          </a:bodyPr>
          <a:lstStyle/>
          <a:p>
            <a:pPr marL="0" indent="0"/>
            <a:r>
              <a:rPr lang="en-GB" dirty="0"/>
              <a:t>https://healtheconomicsunit.nhs.uk/</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8F3445-1D74-237F-50E2-8CE3AF109BFD}"/>
              </a:ext>
            </a:extLst>
          </p:cNvPr>
          <p:cNvSpPr>
            <a:spLocks noGrp="1"/>
          </p:cNvSpPr>
          <p:nvPr>
            <p:ph type="sldNum" idx="12"/>
          </p:nvPr>
        </p:nvSpPr>
        <p:spPr/>
        <p:txBody>
          <a:bodyPr/>
          <a:lstStyle/>
          <a:p>
            <a:fld id="{00000000-1234-1234-1234-123412341234}" type="slidenum">
              <a:rPr lang="en-GB" smtClean="0"/>
              <a:pPr/>
              <a:t>23</a:t>
            </a:fld>
            <a:endParaRPr lang="en-GB"/>
          </a:p>
        </p:txBody>
      </p:sp>
      <p:sp>
        <p:nvSpPr>
          <p:cNvPr id="3" name="Title 2">
            <a:extLst>
              <a:ext uri="{FF2B5EF4-FFF2-40B4-BE49-F238E27FC236}">
                <a16:creationId xmlns:a16="http://schemas.microsoft.com/office/drawing/2014/main" id="{6DD29891-0093-F7E4-772E-954BBBF7939E}"/>
              </a:ext>
            </a:extLst>
          </p:cNvPr>
          <p:cNvSpPr>
            <a:spLocks noGrp="1"/>
          </p:cNvSpPr>
          <p:nvPr>
            <p:ph type="title"/>
          </p:nvPr>
        </p:nvSpPr>
        <p:spPr/>
        <p:txBody>
          <a:bodyPr/>
          <a:lstStyle/>
          <a:p>
            <a:r>
              <a:rPr lang="en-GB" dirty="0"/>
              <a:t>Appendix</a:t>
            </a:r>
          </a:p>
        </p:txBody>
      </p:sp>
    </p:spTree>
    <p:extLst>
      <p:ext uri="{BB962C8B-B14F-4D97-AF65-F5344CB8AC3E}">
        <p14:creationId xmlns:p14="http://schemas.microsoft.com/office/powerpoint/2010/main" val="1536245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21"/>
        <p:cNvGrpSpPr/>
        <p:nvPr/>
      </p:nvGrpSpPr>
      <p:grpSpPr>
        <a:xfrm>
          <a:off x="0" y="0"/>
          <a:ext cx="0" cy="0"/>
          <a:chOff x="0" y="0"/>
          <a:chExt cx="0" cy="0"/>
        </a:xfrm>
      </p:grpSpPr>
      <p:pic>
        <p:nvPicPr>
          <p:cNvPr id="222" name="Google Shape;222;p41"/>
          <p:cNvPicPr preferRelativeResize="0"/>
          <p:nvPr/>
        </p:nvPicPr>
        <p:blipFill rotWithShape="1">
          <a:blip r:embed="rId3">
            <a:alphaModFix/>
          </a:blip>
          <a:srcRect t="8155"/>
          <a:stretch/>
        </p:blipFill>
        <p:spPr>
          <a:xfrm>
            <a:off x="410333" y="4634801"/>
            <a:ext cx="4786899" cy="2157001"/>
          </a:xfrm>
          <a:prstGeom prst="rect">
            <a:avLst/>
          </a:prstGeom>
          <a:noFill/>
          <a:ln>
            <a:noFill/>
          </a:ln>
        </p:spPr>
      </p:pic>
      <p:sp>
        <p:nvSpPr>
          <p:cNvPr id="223" name="Google Shape;223;p41"/>
          <p:cNvSpPr txBox="1">
            <a:spLocks noGrp="1"/>
          </p:cNvSpPr>
          <p:nvPr>
            <p:ph type="title"/>
          </p:nvPr>
        </p:nvSpPr>
        <p:spPr/>
        <p:txBody>
          <a:bodyPr>
            <a:normAutofit fontScale="90000"/>
          </a:bodyPr>
          <a:lstStyle/>
          <a:p>
            <a:r>
              <a:rPr lang="en-GB" sz="3200"/>
              <a:t>Literature review – which </a:t>
            </a:r>
            <a:r>
              <a:rPr lang="en-GB"/>
              <a:t>is most applicable to England? </a:t>
            </a:r>
            <a:br>
              <a:rPr lang="en-GB"/>
            </a:br>
            <a:r>
              <a:rPr lang="en-GB"/>
              <a:t>A mixed picture </a:t>
            </a:r>
          </a:p>
        </p:txBody>
      </p:sp>
      <p:sp>
        <p:nvSpPr>
          <p:cNvPr id="8" name="Google Shape;214;p40">
            <a:extLst>
              <a:ext uri="{FF2B5EF4-FFF2-40B4-BE49-F238E27FC236}">
                <a16:creationId xmlns:a16="http://schemas.microsoft.com/office/drawing/2014/main" id="{008F8932-480D-4D4E-F854-0DD353AF77E6}"/>
              </a:ext>
            </a:extLst>
          </p:cNvPr>
          <p:cNvSpPr txBox="1">
            <a:spLocks noGrp="1"/>
          </p:cNvSpPr>
          <p:nvPr>
            <p:ph type="sldNum" sz="quarter" idx="12"/>
          </p:nvPr>
        </p:nvSpPr>
        <p:spPr/>
        <p:txBody>
          <a:bodyPr/>
          <a:lstStyle/>
          <a:p>
            <a:fld id="{00000000-1234-1234-1234-123412341234}" type="slidenum">
              <a:rPr lang="en-GB"/>
              <a:pPr/>
              <a:t>24</a:t>
            </a:fld>
            <a:endParaRPr lang="en-GB"/>
          </a:p>
        </p:txBody>
      </p:sp>
      <p:sp>
        <p:nvSpPr>
          <p:cNvPr id="225" name="Google Shape;225;p41"/>
          <p:cNvSpPr txBox="1"/>
          <p:nvPr/>
        </p:nvSpPr>
        <p:spPr>
          <a:xfrm>
            <a:off x="5931667" y="2504079"/>
            <a:ext cx="5796000" cy="3477835"/>
          </a:xfrm>
          <a:prstGeom prst="rect">
            <a:avLst/>
          </a:prstGeom>
          <a:noFill/>
          <a:ln>
            <a:noFill/>
          </a:ln>
        </p:spPr>
        <p:txBody>
          <a:bodyPr spcFirstLastPara="1" wrap="square" lIns="121900" tIns="121900" rIns="121900" bIns="121900" anchor="t" anchorCtr="0">
            <a:spAutoFit/>
          </a:bodyPr>
          <a:lstStyle/>
          <a:p>
            <a:pPr marL="609585" indent="-406390">
              <a:buSzPts val="1200"/>
              <a:buChar char="●"/>
            </a:pPr>
            <a:r>
              <a:rPr lang="en-GB" sz="1400">
                <a:solidFill>
                  <a:srgbClr val="282828"/>
                </a:solidFill>
                <a:effectLst/>
                <a:latin typeface="Arial" panose="020B0604020202020204" pitchFamily="34" charset="0"/>
                <a:ea typeface="Arial" panose="020B0604020202020204" pitchFamily="34" charset="0"/>
              </a:rPr>
              <a:t>Littl</a:t>
            </a:r>
            <a:r>
              <a:rPr lang="en-GB" sz="1400">
                <a:solidFill>
                  <a:srgbClr val="282828"/>
                </a:solidFill>
                <a:latin typeface="Arial" panose="020B0604020202020204" pitchFamily="34" charset="0"/>
                <a:ea typeface="Arial" panose="020B0604020202020204" pitchFamily="34" charset="0"/>
              </a:rPr>
              <a:t>e empirical evidence in the UK context</a:t>
            </a:r>
          </a:p>
          <a:p>
            <a:pPr marL="203195">
              <a:buSzPts val="1200"/>
            </a:pPr>
            <a:endParaRPr lang="en-GB" sz="1400">
              <a:solidFill>
                <a:srgbClr val="282828"/>
              </a:solidFill>
              <a:effectLst/>
              <a:latin typeface="Arial" panose="020B0604020202020204" pitchFamily="34" charset="0"/>
              <a:ea typeface="Arial" panose="020B0604020202020204" pitchFamily="34" charset="0"/>
            </a:endParaRPr>
          </a:p>
          <a:p>
            <a:pPr marL="609585" indent="-406390">
              <a:buSzPts val="1200"/>
              <a:buChar char="●"/>
            </a:pPr>
            <a:r>
              <a:rPr lang="en-GB" sz="1400">
                <a:solidFill>
                  <a:srgbClr val="282828"/>
                </a:solidFill>
                <a:effectLst/>
                <a:latin typeface="Arial" panose="020B0604020202020204" pitchFamily="34" charset="0"/>
                <a:ea typeface="Arial" panose="020B0604020202020204" pitchFamily="34" charset="0"/>
              </a:rPr>
              <a:t>There is some initial empirical evidence in the U.S. supporting this theory, including the </a:t>
            </a:r>
            <a:r>
              <a:rPr lang="en-GB" sz="1400" b="1">
                <a:solidFill>
                  <a:srgbClr val="282828"/>
                </a:solidFill>
                <a:effectLst/>
                <a:latin typeface="Arial" panose="020B0604020202020204" pitchFamily="34" charset="0"/>
                <a:ea typeface="Arial" panose="020B0604020202020204" pitchFamily="34" charset="0"/>
              </a:rPr>
              <a:t>accelerating declining trends of disability </a:t>
            </a:r>
            <a:r>
              <a:rPr lang="en-GB" sz="1400">
                <a:solidFill>
                  <a:srgbClr val="282828"/>
                </a:solidFill>
                <a:effectLst/>
                <a:latin typeface="Arial" panose="020B0604020202020204" pitchFamily="34" charset="0"/>
                <a:ea typeface="Arial" panose="020B0604020202020204" pitchFamily="34" charset="0"/>
              </a:rPr>
              <a:t>since 1982, the </a:t>
            </a:r>
            <a:r>
              <a:rPr lang="en-GB" sz="1400" b="1">
                <a:solidFill>
                  <a:srgbClr val="282828"/>
                </a:solidFill>
                <a:effectLst/>
                <a:latin typeface="Arial" panose="020B0604020202020204" pitchFamily="34" charset="0"/>
                <a:ea typeface="Arial" panose="020B0604020202020204" pitchFamily="34" charset="0"/>
              </a:rPr>
              <a:t>postponement of onset of disability</a:t>
            </a:r>
            <a:r>
              <a:rPr lang="en-GB" sz="1400">
                <a:solidFill>
                  <a:srgbClr val="282828"/>
                </a:solidFill>
                <a:effectLst/>
                <a:latin typeface="Arial" panose="020B0604020202020204" pitchFamily="34" charset="0"/>
                <a:ea typeface="Arial" panose="020B0604020202020204" pitchFamily="34" charset="0"/>
              </a:rPr>
              <a:t> from 7 to 12 years, and overall reduction in health risks and medical care utilisation. </a:t>
            </a:r>
            <a:r>
              <a:rPr lang="en-GB" sz="1400" i="1">
                <a:solidFill>
                  <a:srgbClr val="282828"/>
                </a:solidFill>
                <a:effectLst/>
                <a:latin typeface="Arial" panose="020B0604020202020204" pitchFamily="34" charset="0"/>
                <a:ea typeface="Arial" panose="020B0604020202020204" pitchFamily="34" charset="0"/>
              </a:rPr>
              <a:t>(</a:t>
            </a:r>
            <a:r>
              <a:rPr lang="en-GB" sz="1400" i="1">
                <a:effectLst/>
                <a:latin typeface="Arial" panose="020B0604020202020204" pitchFamily="34" charset="0"/>
                <a:ea typeface="Arial" panose="020B0604020202020204" pitchFamily="34" charset="0"/>
              </a:rPr>
              <a:t>Fries, 2003)</a:t>
            </a:r>
            <a:endParaRPr lang="en-GB" sz="1400" i="1">
              <a:solidFill>
                <a:srgbClr val="282828"/>
              </a:solidFill>
              <a:effectLst/>
              <a:latin typeface="Arial" panose="020B0604020202020204" pitchFamily="34" charset="0"/>
              <a:ea typeface="Arial" panose="020B0604020202020204" pitchFamily="34" charset="0"/>
            </a:endParaRPr>
          </a:p>
          <a:p>
            <a:pPr marL="609585" indent="-406390">
              <a:buSzPts val="1200"/>
              <a:buChar char="●"/>
            </a:pPr>
            <a:endParaRPr lang="en-GB" sz="1400">
              <a:effectLst/>
              <a:latin typeface="Arial" panose="020B0604020202020204" pitchFamily="34" charset="0"/>
              <a:ea typeface="Arial" panose="020B0604020202020204" pitchFamily="34" charset="0"/>
            </a:endParaRPr>
          </a:p>
          <a:p>
            <a:pPr marL="609585" indent="-406390">
              <a:buSzPts val="1200"/>
              <a:buChar char="●"/>
            </a:pPr>
            <a:r>
              <a:rPr lang="en-GB" sz="1400">
                <a:effectLst/>
                <a:latin typeface="Arial" panose="020B0604020202020204" pitchFamily="34" charset="0"/>
                <a:ea typeface="Arial" panose="020B0604020202020204" pitchFamily="34" charset="0"/>
              </a:rPr>
              <a:t>A recent systematic review found that </a:t>
            </a:r>
            <a:r>
              <a:rPr lang="en-GB" sz="1400" b="1">
                <a:effectLst/>
                <a:latin typeface="Arial" panose="020B0604020202020204" pitchFamily="34" charset="0"/>
                <a:ea typeface="Arial" panose="020B0604020202020204" pitchFamily="34" charset="0"/>
              </a:rPr>
              <a:t>relative compression of morbidity</a:t>
            </a:r>
            <a:r>
              <a:rPr lang="en-GB" sz="1400">
                <a:effectLst/>
                <a:latin typeface="Arial" panose="020B0604020202020204" pitchFamily="34" charset="0"/>
                <a:ea typeface="Arial" panose="020B0604020202020204" pitchFamily="34" charset="0"/>
              </a:rPr>
              <a:t> was evident due to </a:t>
            </a:r>
            <a:r>
              <a:rPr lang="en-GB" sz="1400" b="1">
                <a:effectLst/>
                <a:latin typeface="Arial" panose="020B0604020202020204" pitchFamily="34" charset="0"/>
                <a:ea typeface="Arial" panose="020B0604020202020204" pitchFamily="34" charset="0"/>
              </a:rPr>
              <a:t>smoking cessation programmes </a:t>
            </a:r>
            <a:r>
              <a:rPr lang="en-GB" sz="1400">
                <a:effectLst/>
                <a:latin typeface="Arial" panose="020B0604020202020204" pitchFamily="34" charset="0"/>
                <a:ea typeface="Arial" panose="020B0604020202020204" pitchFamily="34" charset="0"/>
              </a:rPr>
              <a:t>— non- and never-smokers experience less unhealthy life years compared</a:t>
            </a:r>
            <a:r>
              <a:rPr lang="en-GB" sz="1400">
                <a:solidFill>
                  <a:srgbClr val="212121"/>
                </a:solidFill>
                <a:effectLst/>
                <a:highlight>
                  <a:srgbClr val="FFFFFF"/>
                </a:highlight>
                <a:latin typeface="Roboto" panose="02000000000000000000" pitchFamily="2" charset="0"/>
                <a:ea typeface="Roboto" panose="02000000000000000000" pitchFamily="2" charset="0"/>
                <a:cs typeface="Roboto" panose="02000000000000000000" pitchFamily="2" charset="0"/>
              </a:rPr>
              <a:t> to people who smoke. </a:t>
            </a:r>
            <a:r>
              <a:rPr lang="en-GB" sz="1400" i="1">
                <a:solidFill>
                  <a:srgbClr val="212121"/>
                </a:solidFill>
                <a:effectLst/>
                <a:highlight>
                  <a:srgbClr val="FFFFFF"/>
                </a:highlight>
                <a:latin typeface="Roboto" panose="02000000000000000000" pitchFamily="2" charset="0"/>
                <a:ea typeface="Roboto" panose="02000000000000000000" pitchFamily="2" charset="0"/>
                <a:cs typeface="Roboto" panose="02000000000000000000" pitchFamily="2" charset="0"/>
              </a:rPr>
              <a:t>(</a:t>
            </a:r>
            <a:r>
              <a:rPr lang="en-GB" sz="1400" i="1" err="1">
                <a:solidFill>
                  <a:srgbClr val="282828"/>
                </a:solidFill>
                <a:effectLst/>
                <a:latin typeface="Arial" panose="020B0604020202020204" pitchFamily="34" charset="0"/>
                <a:ea typeface="Arial" panose="020B0604020202020204" pitchFamily="34" charset="0"/>
              </a:rPr>
              <a:t>Dieteren</a:t>
            </a:r>
            <a:r>
              <a:rPr lang="en-GB" sz="1400" i="1">
                <a:solidFill>
                  <a:srgbClr val="282828"/>
                </a:solidFill>
                <a:effectLst/>
                <a:latin typeface="Arial" panose="020B0604020202020204" pitchFamily="34" charset="0"/>
                <a:ea typeface="Arial" panose="020B0604020202020204" pitchFamily="34" charset="0"/>
              </a:rPr>
              <a:t>, C. M., Faber, T., Van </a:t>
            </a:r>
            <a:r>
              <a:rPr lang="en-GB" sz="1400" i="1" err="1">
                <a:solidFill>
                  <a:srgbClr val="282828"/>
                </a:solidFill>
                <a:effectLst/>
                <a:latin typeface="Arial" panose="020B0604020202020204" pitchFamily="34" charset="0"/>
                <a:ea typeface="Arial" panose="020B0604020202020204" pitchFamily="34" charset="0"/>
              </a:rPr>
              <a:t>Exel</a:t>
            </a:r>
            <a:r>
              <a:rPr lang="en-GB" sz="1400" i="1">
                <a:solidFill>
                  <a:srgbClr val="282828"/>
                </a:solidFill>
                <a:effectLst/>
                <a:latin typeface="Arial" panose="020B0604020202020204" pitchFamily="34" charset="0"/>
                <a:ea typeface="Arial" panose="020B0604020202020204" pitchFamily="34" charset="0"/>
              </a:rPr>
              <a:t>, J., Brouwer, W. B. F., </a:t>
            </a:r>
            <a:r>
              <a:rPr lang="en-GB" sz="1400" i="1" err="1">
                <a:solidFill>
                  <a:srgbClr val="282828"/>
                </a:solidFill>
                <a:effectLst/>
                <a:latin typeface="Arial" panose="020B0604020202020204" pitchFamily="34" charset="0"/>
                <a:ea typeface="Arial" panose="020B0604020202020204" pitchFamily="34" charset="0"/>
              </a:rPr>
              <a:t>Mackenbach</a:t>
            </a:r>
            <a:r>
              <a:rPr lang="en-GB" sz="1400" i="1">
                <a:solidFill>
                  <a:srgbClr val="282828"/>
                </a:solidFill>
                <a:effectLst/>
                <a:latin typeface="Arial" panose="020B0604020202020204" pitchFamily="34" charset="0"/>
                <a:ea typeface="Arial" panose="020B0604020202020204" pitchFamily="34" charset="0"/>
              </a:rPr>
              <a:t>, J. P., &amp; </a:t>
            </a:r>
            <a:r>
              <a:rPr lang="en-GB" sz="1400" i="1" err="1">
                <a:solidFill>
                  <a:srgbClr val="282828"/>
                </a:solidFill>
                <a:effectLst/>
                <a:latin typeface="Arial" panose="020B0604020202020204" pitchFamily="34" charset="0"/>
                <a:ea typeface="Arial" panose="020B0604020202020204" pitchFamily="34" charset="0"/>
              </a:rPr>
              <a:t>Nusselder</a:t>
            </a:r>
            <a:r>
              <a:rPr lang="en-GB" sz="1400" i="1">
                <a:solidFill>
                  <a:srgbClr val="282828"/>
                </a:solidFill>
                <a:effectLst/>
                <a:latin typeface="Arial" panose="020B0604020202020204" pitchFamily="34" charset="0"/>
                <a:ea typeface="Arial" panose="020B0604020202020204" pitchFamily="34" charset="0"/>
              </a:rPr>
              <a:t>, W. J. (2021). </a:t>
            </a:r>
          </a:p>
          <a:p>
            <a:pPr marL="609585" indent="-406390">
              <a:buSzPts val="1200"/>
              <a:buChar char="●"/>
            </a:pPr>
            <a:endParaRPr sz="1400" i="1">
              <a:solidFill>
                <a:schemeClr val="dk1"/>
              </a:solidFill>
              <a:highlight>
                <a:srgbClr val="FFFFFF"/>
              </a:highlight>
            </a:endParaRPr>
          </a:p>
        </p:txBody>
      </p:sp>
      <p:pic>
        <p:nvPicPr>
          <p:cNvPr id="227" name="Google Shape;227;p41"/>
          <p:cNvPicPr preferRelativeResize="0"/>
          <p:nvPr/>
        </p:nvPicPr>
        <p:blipFill>
          <a:blip r:embed="rId4">
            <a:alphaModFix/>
          </a:blip>
          <a:stretch>
            <a:fillRect/>
          </a:stretch>
        </p:blipFill>
        <p:spPr>
          <a:xfrm>
            <a:off x="487130" y="1952293"/>
            <a:ext cx="540000" cy="540000"/>
          </a:xfrm>
          <a:prstGeom prst="rect">
            <a:avLst/>
          </a:prstGeom>
          <a:noFill/>
          <a:ln>
            <a:noFill/>
          </a:ln>
        </p:spPr>
      </p:pic>
      <p:pic>
        <p:nvPicPr>
          <p:cNvPr id="228" name="Google Shape;228;p41"/>
          <p:cNvPicPr preferRelativeResize="0"/>
          <p:nvPr/>
        </p:nvPicPr>
        <p:blipFill>
          <a:blip r:embed="rId5">
            <a:alphaModFix/>
          </a:blip>
          <a:stretch>
            <a:fillRect/>
          </a:stretch>
        </p:blipFill>
        <p:spPr>
          <a:xfrm>
            <a:off x="6184000" y="1947466"/>
            <a:ext cx="504000" cy="504000"/>
          </a:xfrm>
          <a:prstGeom prst="rect">
            <a:avLst/>
          </a:prstGeom>
          <a:noFill/>
          <a:ln>
            <a:noFill/>
          </a:ln>
        </p:spPr>
      </p:pic>
      <p:sp>
        <p:nvSpPr>
          <p:cNvPr id="229" name="Google Shape;229;p41"/>
          <p:cNvSpPr txBox="1"/>
          <p:nvPr/>
        </p:nvSpPr>
        <p:spPr>
          <a:xfrm>
            <a:off x="6663818" y="1928286"/>
            <a:ext cx="5181052" cy="523180"/>
          </a:xfrm>
          <a:prstGeom prst="rect">
            <a:avLst/>
          </a:prstGeom>
          <a:noFill/>
          <a:ln>
            <a:noFill/>
          </a:ln>
        </p:spPr>
        <p:txBody>
          <a:bodyPr spcFirstLastPara="1" wrap="square" lIns="121900" tIns="121900" rIns="121900" bIns="121900" anchor="t" anchorCtr="0">
            <a:spAutoFit/>
          </a:bodyPr>
          <a:lstStyle/>
          <a:p>
            <a:r>
              <a:rPr lang="en-GB" b="1">
                <a:solidFill>
                  <a:srgbClr val="71CF9B"/>
                </a:solidFill>
              </a:rPr>
              <a:t>Supporting Morbidity Compression Theory</a:t>
            </a:r>
            <a:endParaRPr b="1">
              <a:solidFill>
                <a:srgbClr val="71CF9B"/>
              </a:solidFill>
            </a:endParaRPr>
          </a:p>
        </p:txBody>
      </p:sp>
      <p:sp>
        <p:nvSpPr>
          <p:cNvPr id="230" name="Google Shape;230;p41"/>
          <p:cNvSpPr txBox="1"/>
          <p:nvPr/>
        </p:nvSpPr>
        <p:spPr>
          <a:xfrm>
            <a:off x="220748" y="2512767"/>
            <a:ext cx="5796000" cy="2554505"/>
          </a:xfrm>
          <a:prstGeom prst="rect">
            <a:avLst/>
          </a:prstGeom>
          <a:noFill/>
          <a:ln>
            <a:noFill/>
          </a:ln>
        </p:spPr>
        <p:txBody>
          <a:bodyPr spcFirstLastPara="1" wrap="square" lIns="121900" tIns="121900" rIns="121900" bIns="121900" anchor="t" anchorCtr="0">
            <a:spAutoFit/>
          </a:bodyPr>
          <a:lstStyle/>
          <a:p>
            <a:pPr marL="609585" indent="-406390">
              <a:buClr>
                <a:schemeClr val="dk1"/>
              </a:buClr>
              <a:buSzPts val="1200"/>
              <a:buChar char="●"/>
            </a:pPr>
            <a:r>
              <a:rPr lang="en-GB" sz="1400">
                <a:solidFill>
                  <a:schemeClr val="dk1"/>
                </a:solidFill>
              </a:rPr>
              <a:t>A previous study shows that</a:t>
            </a:r>
            <a:r>
              <a:rPr lang="en-GB" sz="1400" b="1">
                <a:solidFill>
                  <a:schemeClr val="dk1"/>
                </a:solidFill>
              </a:rPr>
              <a:t> increases in healthy life expectancy</a:t>
            </a:r>
            <a:r>
              <a:rPr lang="en-GB" sz="1400">
                <a:solidFill>
                  <a:schemeClr val="dk1"/>
                </a:solidFill>
              </a:rPr>
              <a:t> </a:t>
            </a:r>
            <a:r>
              <a:rPr lang="en-GB" sz="1400">
                <a:solidFill>
                  <a:schemeClr val="dk1"/>
                </a:solidFill>
                <a:highlight>
                  <a:srgbClr val="FFFFFF"/>
                </a:highlight>
              </a:rPr>
              <a:t>(number of years spent in good health</a:t>
            </a:r>
            <a:r>
              <a:rPr lang="en-GB" sz="1400">
                <a:solidFill>
                  <a:schemeClr val="dk1"/>
                </a:solidFill>
              </a:rPr>
              <a:t>) in the UK</a:t>
            </a:r>
            <a:r>
              <a:rPr lang="en-GB" sz="1400" b="1">
                <a:solidFill>
                  <a:schemeClr val="dk1"/>
                </a:solidFill>
              </a:rPr>
              <a:t> did not match the pace of increase in life expectancy</a:t>
            </a:r>
            <a:r>
              <a:rPr lang="en-GB" sz="1400">
                <a:solidFill>
                  <a:schemeClr val="dk1"/>
                </a:solidFill>
              </a:rPr>
              <a:t>, particularly among the elderly up to 2015. (</a:t>
            </a:r>
            <a:r>
              <a:rPr lang="en-GB" sz="1400" i="1">
                <a:solidFill>
                  <a:schemeClr val="dk1"/>
                </a:solidFill>
              </a:rPr>
              <a:t>Jagger, C., 2015).</a:t>
            </a:r>
            <a:endParaRPr sz="1400" i="1">
              <a:solidFill>
                <a:schemeClr val="dk1"/>
              </a:solidFill>
            </a:endParaRPr>
          </a:p>
          <a:p>
            <a:pPr marL="609585"/>
            <a:endParaRPr sz="1400" i="1">
              <a:solidFill>
                <a:schemeClr val="dk1"/>
              </a:solidFill>
            </a:endParaRPr>
          </a:p>
          <a:p>
            <a:pPr marL="609585" indent="-406390">
              <a:buClr>
                <a:schemeClr val="dk1"/>
              </a:buClr>
              <a:buSzPts val="1200"/>
              <a:buChar char="●"/>
            </a:pPr>
            <a:r>
              <a:rPr lang="en-GB" sz="1400">
                <a:solidFill>
                  <a:schemeClr val="dk1"/>
                </a:solidFill>
              </a:rPr>
              <a:t>More recently, the </a:t>
            </a:r>
            <a:r>
              <a:rPr lang="en-GB" sz="1400">
                <a:solidFill>
                  <a:schemeClr val="dk1"/>
                </a:solidFill>
                <a:highlight>
                  <a:srgbClr val="FFFFFF"/>
                </a:highlight>
              </a:rPr>
              <a:t>Health Profile for England report also shows that the healthy life expectancy was</a:t>
            </a:r>
            <a:r>
              <a:rPr lang="en-GB" sz="1400" b="1">
                <a:solidFill>
                  <a:schemeClr val="dk1"/>
                </a:solidFill>
                <a:highlight>
                  <a:srgbClr val="FFFFFF"/>
                </a:highlight>
              </a:rPr>
              <a:t> 63.5</a:t>
            </a:r>
            <a:r>
              <a:rPr lang="en-GB" sz="1400">
                <a:solidFill>
                  <a:schemeClr val="dk1"/>
                </a:solidFill>
                <a:highlight>
                  <a:srgbClr val="FFFFFF"/>
                </a:highlight>
              </a:rPr>
              <a:t> years for females and </a:t>
            </a:r>
            <a:r>
              <a:rPr lang="en-GB" sz="1400" b="1">
                <a:solidFill>
                  <a:schemeClr val="dk1"/>
                </a:solidFill>
                <a:highlight>
                  <a:srgbClr val="FFFFFF"/>
                </a:highlight>
              </a:rPr>
              <a:t>63.2</a:t>
            </a:r>
            <a:r>
              <a:rPr lang="en-GB" sz="1400">
                <a:solidFill>
                  <a:schemeClr val="dk1"/>
                </a:solidFill>
                <a:highlight>
                  <a:srgbClr val="FFFFFF"/>
                </a:highlight>
              </a:rPr>
              <a:t> years for males in </a:t>
            </a:r>
            <a:r>
              <a:rPr lang="en-GB" sz="1400" b="1">
                <a:solidFill>
                  <a:schemeClr val="dk1"/>
                </a:solidFill>
                <a:highlight>
                  <a:srgbClr val="FFFFFF"/>
                </a:highlight>
              </a:rPr>
              <a:t>2017</a:t>
            </a:r>
            <a:r>
              <a:rPr lang="en-GB" sz="1400">
                <a:solidFill>
                  <a:schemeClr val="dk1"/>
                </a:solidFill>
                <a:highlight>
                  <a:srgbClr val="FFFFFF"/>
                </a:highlight>
              </a:rPr>
              <a:t> to </a:t>
            </a:r>
            <a:r>
              <a:rPr lang="en-GB" sz="1400" b="1">
                <a:solidFill>
                  <a:schemeClr val="dk1"/>
                </a:solidFill>
                <a:highlight>
                  <a:srgbClr val="FFFFFF"/>
                </a:highlight>
              </a:rPr>
              <a:t>2019 </a:t>
            </a:r>
            <a:r>
              <a:rPr lang="en-GB" sz="1400">
                <a:solidFill>
                  <a:schemeClr val="dk1"/>
                </a:solidFill>
                <a:highlight>
                  <a:srgbClr val="FFFFFF"/>
                </a:highlight>
              </a:rPr>
              <a:t>and has been </a:t>
            </a:r>
            <a:r>
              <a:rPr lang="en-GB" sz="1400" b="1">
                <a:solidFill>
                  <a:schemeClr val="dk1"/>
                </a:solidFill>
                <a:highlight>
                  <a:srgbClr val="FFFFFF"/>
                </a:highlight>
              </a:rPr>
              <a:t>stagnant </a:t>
            </a:r>
            <a:r>
              <a:rPr lang="en-GB" sz="1400">
                <a:solidFill>
                  <a:schemeClr val="dk1"/>
                </a:solidFill>
                <a:highlight>
                  <a:srgbClr val="FFFFFF"/>
                </a:highlight>
              </a:rPr>
              <a:t>since </a:t>
            </a:r>
            <a:r>
              <a:rPr lang="en-GB" sz="1400" b="1">
                <a:solidFill>
                  <a:schemeClr val="dk1"/>
                </a:solidFill>
                <a:highlight>
                  <a:srgbClr val="FFFFFF"/>
                </a:highlight>
              </a:rPr>
              <a:t>2012. </a:t>
            </a:r>
            <a:r>
              <a:rPr lang="en-GB" sz="1400" i="1">
                <a:solidFill>
                  <a:schemeClr val="dk1"/>
                </a:solidFill>
                <a:highlight>
                  <a:srgbClr val="FFFFFF"/>
                </a:highlight>
              </a:rPr>
              <a:t>(ONS, 2015) </a:t>
            </a:r>
            <a:endParaRPr sz="1400" i="1">
              <a:solidFill>
                <a:schemeClr val="dk1"/>
              </a:solidFill>
              <a:highlight>
                <a:srgbClr val="FFFFFF"/>
              </a:highlight>
            </a:endParaRPr>
          </a:p>
          <a:p>
            <a:pPr marL="609585"/>
            <a:endParaRPr sz="2000" i="1"/>
          </a:p>
        </p:txBody>
      </p:sp>
      <p:sp>
        <p:nvSpPr>
          <p:cNvPr id="231" name="Google Shape;231;p41"/>
          <p:cNvSpPr txBox="1"/>
          <p:nvPr/>
        </p:nvSpPr>
        <p:spPr>
          <a:xfrm>
            <a:off x="954674" y="1937876"/>
            <a:ext cx="5241600" cy="523180"/>
          </a:xfrm>
          <a:prstGeom prst="rect">
            <a:avLst/>
          </a:prstGeom>
          <a:noFill/>
          <a:ln>
            <a:noFill/>
          </a:ln>
        </p:spPr>
        <p:txBody>
          <a:bodyPr spcFirstLastPara="1" wrap="square" lIns="121900" tIns="121900" rIns="121900" bIns="121900" anchor="t" anchorCtr="0">
            <a:spAutoFit/>
          </a:bodyPr>
          <a:lstStyle/>
          <a:p>
            <a:r>
              <a:rPr lang="en-GB" b="1">
                <a:solidFill>
                  <a:srgbClr val="E59AAA"/>
                </a:solidFill>
              </a:rPr>
              <a:t>Supporting Morbidity Expansion Theory</a:t>
            </a:r>
            <a:endParaRPr b="1">
              <a:solidFill>
                <a:srgbClr val="E59AAA"/>
              </a:solidFill>
            </a:endParaRPr>
          </a:p>
        </p:txBody>
      </p:sp>
      <p:sp>
        <p:nvSpPr>
          <p:cNvPr id="232" name="Google Shape;232;p41"/>
          <p:cNvSpPr txBox="1"/>
          <p:nvPr/>
        </p:nvSpPr>
        <p:spPr>
          <a:xfrm>
            <a:off x="4990800" y="4656867"/>
            <a:ext cx="1445200" cy="1723508"/>
          </a:xfrm>
          <a:prstGeom prst="rect">
            <a:avLst/>
          </a:prstGeom>
          <a:noFill/>
          <a:ln>
            <a:noFill/>
          </a:ln>
        </p:spPr>
        <p:txBody>
          <a:bodyPr spcFirstLastPara="1" wrap="square" lIns="121900" tIns="121900" rIns="121900" bIns="121900" anchor="t" anchorCtr="0">
            <a:spAutoFit/>
          </a:bodyPr>
          <a:lstStyle/>
          <a:p>
            <a:r>
              <a:rPr lang="en-GB" sz="1600" b="1"/>
              <a:t>In 2012:</a:t>
            </a:r>
            <a:endParaRPr sz="1600" b="1"/>
          </a:p>
          <a:p>
            <a:r>
              <a:rPr lang="en-GB" sz="1600" b="1">
                <a:solidFill>
                  <a:srgbClr val="6FA8DC"/>
                </a:solidFill>
              </a:rPr>
              <a:t>Female - 63.3 years</a:t>
            </a:r>
            <a:endParaRPr sz="1600" b="1">
              <a:solidFill>
                <a:srgbClr val="6FA8DC"/>
              </a:solidFill>
            </a:endParaRPr>
          </a:p>
          <a:p>
            <a:endParaRPr sz="1600" b="1">
              <a:solidFill>
                <a:srgbClr val="6FA8DC"/>
              </a:solidFill>
            </a:endParaRPr>
          </a:p>
          <a:p>
            <a:r>
              <a:rPr lang="en-GB" sz="1600" b="1">
                <a:solidFill>
                  <a:srgbClr val="E69138"/>
                </a:solidFill>
              </a:rPr>
              <a:t>Male - </a:t>
            </a:r>
            <a:br>
              <a:rPr lang="en-GB" sz="1600" b="1">
                <a:solidFill>
                  <a:srgbClr val="E69138"/>
                </a:solidFill>
              </a:rPr>
            </a:br>
            <a:r>
              <a:rPr lang="en-GB" sz="1600" b="1">
                <a:solidFill>
                  <a:srgbClr val="E69138"/>
                </a:solidFill>
              </a:rPr>
              <a:t>63.2 years</a:t>
            </a:r>
            <a:endParaRPr sz="1600" b="1">
              <a:solidFill>
                <a:srgbClr val="E69138"/>
              </a:solidFill>
            </a:endParaRPr>
          </a:p>
        </p:txBody>
      </p:sp>
      <p:sp>
        <p:nvSpPr>
          <p:cNvPr id="233" name="Google Shape;233;p41"/>
          <p:cNvSpPr/>
          <p:nvPr/>
        </p:nvSpPr>
        <p:spPr>
          <a:xfrm>
            <a:off x="3039067" y="4369400"/>
            <a:ext cx="2029900" cy="1387667"/>
          </a:xfrm>
          <a:custGeom>
            <a:avLst/>
            <a:gdLst/>
            <a:ahLst/>
            <a:cxnLst/>
            <a:rect l="l" t="t" r="r" b="b"/>
            <a:pathLst>
              <a:path w="60897" h="41630" extrusionOk="0">
                <a:moveTo>
                  <a:pt x="0" y="0"/>
                </a:moveTo>
                <a:cubicBezTo>
                  <a:pt x="8659" y="2982"/>
                  <a:pt x="41802" y="10952"/>
                  <a:pt x="51951" y="17890"/>
                </a:cubicBezTo>
                <a:cubicBezTo>
                  <a:pt x="62101" y="24828"/>
                  <a:pt x="59406" y="37673"/>
                  <a:pt x="60897" y="41630"/>
                </a:cubicBezTo>
              </a:path>
            </a:pathLst>
          </a:custGeom>
          <a:noFill/>
          <a:ln w="19050" cap="flat" cmpd="sng">
            <a:solidFill>
              <a:srgbClr val="FF9900"/>
            </a:solidFill>
            <a:prstDash val="dash"/>
            <a:round/>
            <a:headEnd type="none" w="med" len="med"/>
            <a:tailEnd type="none" w="med" len="med"/>
          </a:ln>
        </p:spPr>
      </p:sp>
      <p:sp>
        <p:nvSpPr>
          <p:cNvPr id="234" name="Google Shape;234;p41"/>
          <p:cNvSpPr/>
          <p:nvPr/>
        </p:nvSpPr>
        <p:spPr>
          <a:xfrm>
            <a:off x="5401533" y="4048301"/>
            <a:ext cx="1130867" cy="1284433"/>
          </a:xfrm>
          <a:custGeom>
            <a:avLst/>
            <a:gdLst/>
            <a:ahLst/>
            <a:cxnLst/>
            <a:rect l="l" t="t" r="r" b="b"/>
            <a:pathLst>
              <a:path w="33926" h="38533" extrusionOk="0">
                <a:moveTo>
                  <a:pt x="0" y="0"/>
                </a:moveTo>
                <a:cubicBezTo>
                  <a:pt x="5505" y="3440"/>
                  <a:pt x="29015" y="14220"/>
                  <a:pt x="33029" y="20642"/>
                </a:cubicBezTo>
                <a:cubicBezTo>
                  <a:pt x="37043" y="27064"/>
                  <a:pt x="25574" y="35551"/>
                  <a:pt x="24083" y="38533"/>
                </a:cubicBezTo>
              </a:path>
            </a:pathLst>
          </a:custGeom>
          <a:noFill/>
          <a:ln w="19050" cap="flat" cmpd="sng">
            <a:solidFill>
              <a:srgbClr val="6FA8DC"/>
            </a:solidFill>
            <a:prstDash val="dash"/>
            <a:round/>
            <a:headEnd type="none" w="med" len="med"/>
            <a:tailEnd type="none" w="med" len="med"/>
          </a:ln>
        </p:spPr>
      </p:sp>
    </p:spTree>
    <p:extLst>
      <p:ext uri="{BB962C8B-B14F-4D97-AF65-F5344CB8AC3E}">
        <p14:creationId xmlns:p14="http://schemas.microsoft.com/office/powerpoint/2010/main" val="2737143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8"/>
          <p:cNvSpPr txBox="1">
            <a:spLocks noGrp="1"/>
          </p:cNvSpPr>
          <p:nvPr>
            <p:ph type="title"/>
          </p:nvPr>
        </p:nvSpPr>
        <p:spPr>
          <a:xfrm>
            <a:off x="435000" y="3148147"/>
            <a:ext cx="11322000" cy="561600"/>
          </a:xfrm>
          <a:prstGeom prst="rect">
            <a:avLst/>
          </a:prstGeom>
        </p:spPr>
        <p:txBody>
          <a:bodyPr spcFirstLastPara="1" vert="horz" wrap="square" lIns="0" tIns="0" rIns="0" bIns="0" rtlCol="0" anchor="b" anchorCtr="0">
            <a:noAutofit/>
          </a:bodyPr>
          <a:lstStyle/>
          <a:p>
            <a:r>
              <a:rPr lang="en-GB"/>
              <a:t>Introduction</a:t>
            </a:r>
            <a:endParaRPr/>
          </a:p>
        </p:txBody>
      </p:sp>
      <p:sp>
        <p:nvSpPr>
          <p:cNvPr id="2" name="Google Shape;214;p40">
            <a:extLst>
              <a:ext uri="{FF2B5EF4-FFF2-40B4-BE49-F238E27FC236}">
                <a16:creationId xmlns:a16="http://schemas.microsoft.com/office/drawing/2014/main" id="{CE75ECA0-1739-3F68-1ECC-3A8B3DB1D8D6}"/>
              </a:ext>
            </a:extLst>
          </p:cNvPr>
          <p:cNvSpPr txBox="1">
            <a:spLocks noGrp="1"/>
          </p:cNvSpPr>
          <p:nvPr>
            <p:ph type="sldNum" sz="quarter" idx="12"/>
          </p:nvPr>
        </p:nvSpPr>
        <p:spPr>
          <a:xfrm>
            <a:off x="11484864" y="445022"/>
            <a:ext cx="265984" cy="207009"/>
          </a:xfrm>
        </p:spPr>
        <p:txBody>
          <a:bodyPr/>
          <a:lstStyle/>
          <a:p>
            <a:fld id="{00000000-1234-1234-1234-123412341234}" type="slidenum">
              <a:rPr lang="en-GB"/>
              <a:pPr/>
              <a:t>3</a:t>
            </a:fld>
            <a:endParaRPr lang="en-GB"/>
          </a:p>
        </p:txBody>
      </p:sp>
    </p:spTree>
    <p:extLst>
      <p:ext uri="{BB962C8B-B14F-4D97-AF65-F5344CB8AC3E}">
        <p14:creationId xmlns:p14="http://schemas.microsoft.com/office/powerpoint/2010/main" val="3488657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DAD26-3501-5325-566A-245EB897F244}"/>
              </a:ext>
            </a:extLst>
          </p:cNvPr>
          <p:cNvSpPr>
            <a:spLocks noGrp="1"/>
          </p:cNvSpPr>
          <p:nvPr>
            <p:ph type="title"/>
          </p:nvPr>
        </p:nvSpPr>
        <p:spPr/>
        <p:txBody>
          <a:bodyPr/>
          <a:lstStyle/>
          <a:p>
            <a:r>
              <a:rPr lang="en-GB"/>
              <a:t>Background</a:t>
            </a:r>
          </a:p>
        </p:txBody>
      </p:sp>
      <p:sp>
        <p:nvSpPr>
          <p:cNvPr id="3" name="Footer Placeholder 2">
            <a:extLst>
              <a:ext uri="{FF2B5EF4-FFF2-40B4-BE49-F238E27FC236}">
                <a16:creationId xmlns:a16="http://schemas.microsoft.com/office/drawing/2014/main" id="{5259A73A-E9BB-F3C3-FEDA-AD818AF513B0}"/>
              </a:ext>
            </a:extLst>
          </p:cNvPr>
          <p:cNvSpPr>
            <a:spLocks noGrp="1"/>
          </p:cNvSpPr>
          <p:nvPr>
            <p:ph type="ftr" sz="quarter" idx="11"/>
          </p:nvPr>
        </p:nvSpPr>
        <p:spPr/>
        <p:txBody>
          <a:bodyPr/>
          <a:lstStyle/>
          <a:p>
            <a:r>
              <a:rPr lang="en-US"/>
              <a:t>Presentation Title Here</a:t>
            </a:r>
            <a:endParaRPr lang="en-US" b="1"/>
          </a:p>
        </p:txBody>
      </p:sp>
      <p:sp>
        <p:nvSpPr>
          <p:cNvPr id="4" name="Slide Number Placeholder 3">
            <a:extLst>
              <a:ext uri="{FF2B5EF4-FFF2-40B4-BE49-F238E27FC236}">
                <a16:creationId xmlns:a16="http://schemas.microsoft.com/office/drawing/2014/main" id="{2E180602-DED5-C1AE-32CB-DCEB78771CEB}"/>
              </a:ext>
            </a:extLst>
          </p:cNvPr>
          <p:cNvSpPr>
            <a:spLocks noGrp="1"/>
          </p:cNvSpPr>
          <p:nvPr>
            <p:ph type="sldNum" sz="quarter" idx="12"/>
          </p:nvPr>
        </p:nvSpPr>
        <p:spPr/>
        <p:txBody>
          <a:bodyPr/>
          <a:lstStyle/>
          <a:p>
            <a:fld id="{DFCA9D46-5061-CB44-B974-7368B75C86DF}" type="slidenum">
              <a:rPr lang="en-US" smtClean="0"/>
              <a:pPr/>
              <a:t>4</a:t>
            </a:fld>
            <a:endParaRPr lang="en-US"/>
          </a:p>
        </p:txBody>
      </p:sp>
      <p:sp>
        <p:nvSpPr>
          <p:cNvPr id="5" name="Text Placeholder 4">
            <a:extLst>
              <a:ext uri="{FF2B5EF4-FFF2-40B4-BE49-F238E27FC236}">
                <a16:creationId xmlns:a16="http://schemas.microsoft.com/office/drawing/2014/main" id="{B4CEE940-499D-A5DC-EB11-7734B09F5B54}"/>
              </a:ext>
            </a:extLst>
          </p:cNvPr>
          <p:cNvSpPr>
            <a:spLocks noGrp="1"/>
          </p:cNvSpPr>
          <p:nvPr>
            <p:ph type="body" sz="quarter" idx="13"/>
          </p:nvPr>
        </p:nvSpPr>
        <p:spPr>
          <a:xfrm>
            <a:off x="432001" y="2113808"/>
            <a:ext cx="8686242" cy="4299169"/>
          </a:xfrm>
        </p:spPr>
        <p:txBody>
          <a:bodyPr>
            <a:normAutofit/>
          </a:bodyPr>
          <a:lstStyle/>
          <a:p>
            <a:pPr rtl="0">
              <a:spcBef>
                <a:spcPts val="0"/>
              </a:spcBef>
              <a:spcAft>
                <a:spcPts val="0"/>
              </a:spcAft>
            </a:pPr>
            <a:r>
              <a:rPr lang="en-GB" b="0" i="0" u="none" strike="noStrike">
                <a:solidFill>
                  <a:srgbClr val="000000"/>
                </a:solidFill>
                <a:effectLst/>
                <a:latin typeface="Arial" panose="020B0604020202020204" pitchFamily="34" charset="0"/>
              </a:rPr>
              <a:t>As health care needs increase with morbidity, morbidity increases with age, it is natural to predict future demand for health care will continue to grow as England enters an ageing society (the number of people older than 65 is projected to </a:t>
            </a:r>
            <a:r>
              <a:rPr lang="en-GB" b="0" i="0" u="none" strike="noStrike">
                <a:solidFill>
                  <a:srgbClr val="000000"/>
                </a:solidFill>
                <a:effectLst/>
                <a:latin typeface="Arial" panose="020B0604020202020204" pitchFamily="34" charset="0"/>
                <a:hlinkClick r:id="rId3"/>
              </a:rPr>
              <a:t>increase from 12 million in 2019 to 17 million in 2039</a:t>
            </a:r>
            <a:endParaRPr lang="en-GB">
              <a:solidFill>
                <a:srgbClr val="000000"/>
              </a:solidFill>
              <a:latin typeface="Arial" panose="020B0604020202020204" pitchFamily="34" charset="0"/>
            </a:endParaRPr>
          </a:p>
          <a:p>
            <a:pPr rtl="0">
              <a:spcBef>
                <a:spcPts val="0"/>
              </a:spcBef>
              <a:spcAft>
                <a:spcPts val="0"/>
              </a:spcAft>
            </a:pPr>
            <a:endParaRPr lang="en-GB" b="0" i="0" u="none" strike="noStrike">
              <a:solidFill>
                <a:srgbClr val="000000"/>
              </a:solidFill>
              <a:effectLst/>
              <a:latin typeface="Arial" panose="020B0604020202020204" pitchFamily="34" charset="0"/>
            </a:endParaRPr>
          </a:p>
          <a:p>
            <a:pPr>
              <a:spcBef>
                <a:spcPts val="0"/>
              </a:spcBef>
            </a:pPr>
            <a:r>
              <a:rPr lang="en-GB" b="0" i="0" u="none" strike="noStrike">
                <a:solidFill>
                  <a:srgbClr val="000000"/>
                </a:solidFill>
                <a:effectLst/>
                <a:latin typeface="Arial" panose="020B0604020202020204" pitchFamily="34" charset="0"/>
              </a:rPr>
              <a:t>However</a:t>
            </a:r>
            <a:r>
              <a:rPr lang="en-GB" b="0" i="0" u="none" strike="noStrike">
                <a:solidFill>
                  <a:srgbClr val="282828"/>
                </a:solidFill>
                <a:effectLst/>
                <a:latin typeface="Arial" panose="020B0604020202020204" pitchFamily="34" charset="0"/>
              </a:rPr>
              <a:t>, recent research by the REAL centre </a:t>
            </a:r>
            <a:r>
              <a:rPr lang="en-GB" b="1" i="0">
                <a:solidFill>
                  <a:srgbClr val="4A4A4A"/>
                </a:solidFill>
                <a:effectLst/>
                <a:latin typeface="Arial" panose="020B0604020202020204" pitchFamily="34" charset="0"/>
              </a:rPr>
              <a:t>—</a:t>
            </a:r>
            <a:r>
              <a:rPr lang="en-GB">
                <a:solidFill>
                  <a:srgbClr val="000000"/>
                </a:solidFill>
                <a:latin typeface="Arial" panose="020B0604020202020204" pitchFamily="34" charset="0"/>
              </a:rPr>
              <a:t> ‘</a:t>
            </a:r>
            <a:r>
              <a:rPr lang="en-GB">
                <a:solidFill>
                  <a:srgbClr val="000000"/>
                </a:solidFill>
                <a:latin typeface="Arial" panose="020B0604020202020204" pitchFamily="34" charset="0"/>
                <a:hlinkClick r:id="rId4"/>
              </a:rPr>
              <a:t>Our ageing population: How ageing affects health and care need in England</a:t>
            </a:r>
            <a:r>
              <a:rPr lang="en-GB">
                <a:solidFill>
                  <a:srgbClr val="000000"/>
                </a:solidFill>
                <a:latin typeface="Arial" panose="020B0604020202020204" pitchFamily="34" charset="0"/>
              </a:rPr>
              <a:t>’ </a:t>
            </a:r>
            <a:r>
              <a:rPr lang="en-GB" b="0" i="0" u="none" strike="noStrike">
                <a:solidFill>
                  <a:srgbClr val="282828"/>
                </a:solidFill>
                <a:effectLst/>
                <a:latin typeface="Arial" panose="020B0604020202020204" pitchFamily="34" charset="0"/>
              </a:rPr>
              <a:t>— indicates that </a:t>
            </a:r>
            <a:r>
              <a:rPr lang="en-GB" b="1" i="1" u="none" strike="noStrike">
                <a:solidFill>
                  <a:srgbClr val="282828"/>
                </a:solidFill>
                <a:effectLst/>
                <a:latin typeface="Arial" panose="020B0604020202020204" pitchFamily="34" charset="0"/>
              </a:rPr>
              <a:t>increased longevity alone does not necessarily translate to higher lifetime health care needs </a:t>
            </a:r>
            <a:r>
              <a:rPr lang="en-GB" b="0" i="0" u="none" strike="noStrike">
                <a:solidFill>
                  <a:srgbClr val="282828"/>
                </a:solidFill>
                <a:effectLst/>
                <a:latin typeface="Arial" panose="020B0604020202020204" pitchFamily="34" charset="0"/>
              </a:rPr>
              <a:t>due to older people staying healthy for longer. A more critical driver is the trajectory of morbidity (periods of ill health) among the elderly. </a:t>
            </a:r>
          </a:p>
          <a:p>
            <a:pPr marL="0" indent="0">
              <a:spcBef>
                <a:spcPts val="0"/>
              </a:spcBef>
              <a:buNone/>
            </a:pPr>
            <a:endParaRPr lang="en-GB" b="0">
              <a:effectLst/>
            </a:endParaRPr>
          </a:p>
        </p:txBody>
      </p:sp>
      <p:pic>
        <p:nvPicPr>
          <p:cNvPr id="1026" name="Picture 2" descr="REAL Centre Our ageing population: how ageing affects health and care need in England">
            <a:extLst>
              <a:ext uri="{FF2B5EF4-FFF2-40B4-BE49-F238E27FC236}">
                <a16:creationId xmlns:a16="http://schemas.microsoft.com/office/drawing/2014/main" id="{4E996866-9433-F083-53E9-81D35E6A36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27127" y="2113808"/>
            <a:ext cx="2816989" cy="3996517"/>
          </a:xfrm>
          <a:prstGeom prst="rect">
            <a:avLst/>
          </a:prstGeom>
          <a:noFill/>
          <a:effectLst>
            <a:outerShdw blurRad="50800" dist="50800" dir="5400000" algn="ctr" rotWithShape="0">
              <a:schemeClr val="tx2">
                <a:lumMod val="20000"/>
                <a:lumOff val="80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528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0"/>
          <p:cNvSpPr txBox="1">
            <a:spLocks noGrp="1"/>
          </p:cNvSpPr>
          <p:nvPr>
            <p:ph type="title"/>
          </p:nvPr>
        </p:nvSpPr>
        <p:spPr/>
        <p:txBody>
          <a:bodyPr>
            <a:noAutofit/>
          </a:bodyPr>
          <a:lstStyle/>
          <a:p>
            <a:r>
              <a:rPr lang="en-GB" sz="2800"/>
              <a:t>Literature review – does longevity always lead to higher lifetime health care needs?  </a:t>
            </a:r>
          </a:p>
        </p:txBody>
      </p:sp>
      <p:sp>
        <p:nvSpPr>
          <p:cNvPr id="214" name="Google Shape;214;p40"/>
          <p:cNvSpPr txBox="1">
            <a:spLocks noGrp="1"/>
          </p:cNvSpPr>
          <p:nvPr>
            <p:ph type="sldNum" sz="quarter" idx="12"/>
          </p:nvPr>
        </p:nvSpPr>
        <p:spPr/>
        <p:txBody>
          <a:bodyPr/>
          <a:lstStyle/>
          <a:p>
            <a:fld id="{00000000-1234-1234-1234-123412341234}" type="slidenum">
              <a:rPr lang="en-GB"/>
              <a:pPr/>
              <a:t>5</a:t>
            </a:fld>
            <a:endParaRPr lang="en-GB"/>
          </a:p>
        </p:txBody>
      </p:sp>
      <p:sp>
        <p:nvSpPr>
          <p:cNvPr id="4" name="Text Placeholder 3">
            <a:extLst>
              <a:ext uri="{FF2B5EF4-FFF2-40B4-BE49-F238E27FC236}">
                <a16:creationId xmlns:a16="http://schemas.microsoft.com/office/drawing/2014/main" id="{702B1C8B-AA23-CBCF-0B56-68E56F9D697B}"/>
              </a:ext>
            </a:extLst>
          </p:cNvPr>
          <p:cNvSpPr>
            <a:spLocks noGrp="1"/>
          </p:cNvSpPr>
          <p:nvPr>
            <p:ph type="body" sz="quarter" idx="13"/>
          </p:nvPr>
        </p:nvSpPr>
        <p:spPr>
          <a:xfrm>
            <a:off x="432000" y="2272977"/>
            <a:ext cx="6152079" cy="4140000"/>
          </a:xfrm>
        </p:spPr>
        <p:txBody>
          <a:bodyPr vert="horz" lIns="0" tIns="0" rIns="0" bIns="0" rtlCol="0" anchor="t">
            <a:normAutofit fontScale="92500" lnSpcReduction="20000"/>
          </a:bodyPr>
          <a:lstStyle/>
          <a:p>
            <a:pPr marL="608965" indent="-422910">
              <a:buClr>
                <a:schemeClr val="dk1"/>
              </a:buClr>
              <a:buSzPts val="1400"/>
              <a:buChar char="●"/>
            </a:pPr>
            <a:r>
              <a:rPr lang="en-GB" sz="2000">
                <a:solidFill>
                  <a:schemeClr val="dk1"/>
                </a:solidFill>
              </a:rPr>
              <a:t>The </a:t>
            </a:r>
            <a:r>
              <a:rPr lang="en-GB" sz="2000" b="1">
                <a:solidFill>
                  <a:schemeClr val="dk1"/>
                </a:solidFill>
              </a:rPr>
              <a:t>morbidity expansion theory</a:t>
            </a:r>
            <a:r>
              <a:rPr lang="en-GB" sz="2000" baseline="30000" dirty="0">
                <a:solidFill>
                  <a:schemeClr val="dk1"/>
                </a:solidFill>
              </a:rPr>
              <a:t> </a:t>
            </a:r>
            <a:r>
              <a:rPr lang="en-GB" sz="2000">
                <a:solidFill>
                  <a:schemeClr val="dk1"/>
                </a:solidFill>
              </a:rPr>
              <a:t>argues that increased life expectancy would lead to higher health </a:t>
            </a:r>
            <a:r>
              <a:rPr lang="en-GB">
                <a:solidFill>
                  <a:schemeClr val="dk1"/>
                </a:solidFill>
              </a:rPr>
              <a:t>care needs</a:t>
            </a:r>
            <a:r>
              <a:rPr lang="en-GB" sz="2000">
                <a:solidFill>
                  <a:schemeClr val="dk1"/>
                </a:solidFill>
              </a:rPr>
              <a:t>. </a:t>
            </a:r>
            <a:r>
              <a:rPr lang="en-GB" sz="1200" i="1"/>
              <a:t>Olshansky, S. J., </a:t>
            </a:r>
            <a:r>
              <a:rPr lang="en-GB" sz="1200" i="1" err="1"/>
              <a:t>Rudberg</a:t>
            </a:r>
            <a:r>
              <a:rPr lang="en-GB" sz="1200" i="1"/>
              <a:t>, M. A., Carnes, B. A., Cassel, C. K., &amp; Brody, J. A. (1991). </a:t>
            </a:r>
            <a:endParaRPr lang="en-US"/>
          </a:p>
          <a:p>
            <a:pPr marL="609585" indent="-423323">
              <a:buClr>
                <a:schemeClr val="dk1"/>
              </a:buClr>
              <a:buSzPts val="1400"/>
              <a:buChar char="●"/>
            </a:pPr>
            <a:endParaRPr lang="en-GB" sz="2000"/>
          </a:p>
          <a:p>
            <a:pPr marL="608965" indent="-422910">
              <a:buClr>
                <a:schemeClr val="dk1"/>
              </a:buClr>
              <a:buSzPts val="1400"/>
              <a:buChar char="●"/>
            </a:pPr>
            <a:r>
              <a:rPr lang="en-GB" sz="2000">
                <a:solidFill>
                  <a:schemeClr val="dk1"/>
                </a:solidFill>
              </a:rPr>
              <a:t>The</a:t>
            </a:r>
            <a:r>
              <a:rPr lang="en-GB" sz="2000" b="1">
                <a:solidFill>
                  <a:schemeClr val="dk1"/>
                </a:solidFill>
              </a:rPr>
              <a:t> morbidity compression theory</a:t>
            </a:r>
            <a:r>
              <a:rPr lang="en-GB" sz="2000">
                <a:solidFill>
                  <a:schemeClr val="dk1"/>
                </a:solidFill>
              </a:rPr>
              <a:t> argues that increased life expectancy does not necessarily lead to higher health </a:t>
            </a:r>
            <a:r>
              <a:rPr lang="en-GB">
                <a:solidFill>
                  <a:schemeClr val="dk1"/>
                </a:solidFill>
              </a:rPr>
              <a:t>care needs</a:t>
            </a:r>
            <a:r>
              <a:rPr lang="en-GB" sz="2000">
                <a:solidFill>
                  <a:schemeClr val="dk1"/>
                </a:solidFill>
              </a:rPr>
              <a:t> as onset of morbidity/disability is delayed.</a:t>
            </a:r>
            <a:r>
              <a:rPr lang="en-GB" sz="2000" i="1">
                <a:solidFill>
                  <a:schemeClr val="dk1"/>
                </a:solidFill>
              </a:rPr>
              <a:t> </a:t>
            </a:r>
            <a:r>
              <a:rPr lang="en-GB" sz="1200" i="1"/>
              <a:t>Fries, J. F. (1980).</a:t>
            </a:r>
            <a:endParaRPr lang="en-GB" sz="1200" i="1">
              <a:cs typeface="Arial"/>
            </a:endParaRPr>
          </a:p>
          <a:p>
            <a:pPr marL="609585" indent="-423323">
              <a:buClr>
                <a:schemeClr val="dk1"/>
              </a:buClr>
              <a:buSzPts val="1400"/>
              <a:buChar char="●"/>
            </a:pPr>
            <a:endParaRPr lang="en-GB" sz="2000"/>
          </a:p>
          <a:p>
            <a:pPr marL="609585" indent="-423323">
              <a:lnSpc>
                <a:spcPct val="115000"/>
              </a:lnSpc>
              <a:buSzPts val="1400"/>
              <a:buChar char="●"/>
            </a:pPr>
            <a:r>
              <a:rPr lang="en-GB" sz="2000"/>
              <a:t>T</a:t>
            </a:r>
            <a:r>
              <a:rPr lang="en-GB" sz="2000">
                <a:solidFill>
                  <a:schemeClr val="dk1"/>
                </a:solidFill>
              </a:rPr>
              <a:t>he </a:t>
            </a:r>
            <a:r>
              <a:rPr lang="en-GB" sz="2000" b="1">
                <a:solidFill>
                  <a:schemeClr val="dk1"/>
                </a:solidFill>
              </a:rPr>
              <a:t>“dynamic equilibrium” theory</a:t>
            </a:r>
            <a:r>
              <a:rPr lang="en-GB" sz="2000">
                <a:solidFill>
                  <a:schemeClr val="dk1"/>
                </a:solidFill>
              </a:rPr>
              <a:t>, which seeks to establish a middle ground between the two theories. It suggests that the time people spend in illness will increase with life expectancy, but the illness will be less severe. </a:t>
            </a:r>
            <a:r>
              <a:rPr lang="en-GB" sz="1200" i="1" err="1"/>
              <a:t>Rechel</a:t>
            </a:r>
            <a:r>
              <a:rPr lang="en-GB" sz="1200" i="1"/>
              <a:t>, B., Jagger, C., &amp; McKee, M. (2020). </a:t>
            </a:r>
            <a:endParaRPr lang="en-GB" sz="2000" i="1"/>
          </a:p>
          <a:p>
            <a:endParaRPr lang="en-GB"/>
          </a:p>
        </p:txBody>
      </p:sp>
      <p:sp>
        <p:nvSpPr>
          <p:cNvPr id="215" name="Google Shape;215;p40"/>
          <p:cNvSpPr txBox="1"/>
          <p:nvPr/>
        </p:nvSpPr>
        <p:spPr>
          <a:xfrm>
            <a:off x="6626942" y="5556081"/>
            <a:ext cx="5660800" cy="607062"/>
          </a:xfrm>
          <a:prstGeom prst="rect">
            <a:avLst/>
          </a:prstGeom>
          <a:noFill/>
          <a:ln>
            <a:noFill/>
          </a:ln>
        </p:spPr>
        <p:txBody>
          <a:bodyPr spcFirstLastPara="1" wrap="square" lIns="121900" tIns="121900" rIns="121900" bIns="121900" anchor="ctr" anchorCtr="0">
            <a:noAutofit/>
          </a:bodyPr>
          <a:lstStyle/>
          <a:p>
            <a:pPr>
              <a:spcBef>
                <a:spcPts val="2400"/>
              </a:spcBef>
            </a:pPr>
            <a:endParaRPr sz="1400" b="1" i="1">
              <a:solidFill>
                <a:srgbClr val="282828"/>
              </a:solidFill>
            </a:endParaRPr>
          </a:p>
          <a:p>
            <a:pPr>
              <a:spcBef>
                <a:spcPts val="2400"/>
              </a:spcBef>
            </a:pPr>
            <a:endParaRPr sz="1400" b="1" i="1">
              <a:solidFill>
                <a:srgbClr val="282828"/>
              </a:solidFill>
            </a:endParaRPr>
          </a:p>
          <a:p>
            <a:pPr>
              <a:spcBef>
                <a:spcPts val="2400"/>
              </a:spcBef>
            </a:pPr>
            <a:r>
              <a:rPr lang="en-GB" sz="1400" b="1" i="1">
                <a:solidFill>
                  <a:srgbClr val="282828"/>
                </a:solidFill>
              </a:rPr>
              <a:t>Figure 1.</a:t>
            </a:r>
            <a:r>
              <a:rPr lang="en-GB" sz="1400" i="1">
                <a:solidFill>
                  <a:srgbClr val="282828"/>
                </a:solidFill>
              </a:rPr>
              <a:t> Scenarios of ageing (decline in health or increase in morbidity) patterns, adapted from </a:t>
            </a:r>
            <a:r>
              <a:rPr lang="en-GB" sz="1400" i="1" err="1">
                <a:solidFill>
                  <a:srgbClr val="282828"/>
                </a:solidFill>
              </a:rPr>
              <a:t>Rechel</a:t>
            </a:r>
            <a:r>
              <a:rPr lang="en-GB" sz="1400" i="1">
                <a:solidFill>
                  <a:srgbClr val="282828"/>
                </a:solidFill>
              </a:rPr>
              <a:t>, Jagger &amp; </a:t>
            </a:r>
            <a:r>
              <a:rPr lang="en-GB" sz="1400" i="1" err="1">
                <a:solidFill>
                  <a:srgbClr val="282828"/>
                </a:solidFill>
              </a:rPr>
              <a:t>Mckee</a:t>
            </a:r>
            <a:r>
              <a:rPr lang="en-GB" sz="1400" i="1">
                <a:solidFill>
                  <a:srgbClr val="282828"/>
                </a:solidFill>
              </a:rPr>
              <a:t> (2020)</a:t>
            </a:r>
            <a:endParaRPr sz="1400" i="1"/>
          </a:p>
          <a:p>
            <a:endParaRPr sz="1400" i="1"/>
          </a:p>
          <a:p>
            <a:pPr>
              <a:spcBef>
                <a:spcPts val="1600"/>
              </a:spcBef>
              <a:spcAft>
                <a:spcPts val="1600"/>
              </a:spcAft>
            </a:pPr>
            <a:r>
              <a:rPr lang="en-GB" sz="1400" i="1">
                <a:solidFill>
                  <a:srgbClr val="282828"/>
                </a:solidFill>
                <a:latin typeface="Calibri"/>
                <a:ea typeface="Calibri"/>
                <a:cs typeface="Calibri"/>
                <a:sym typeface="Calibri"/>
              </a:rPr>
              <a:t> </a:t>
            </a:r>
            <a:endParaRPr sz="1200" i="1">
              <a:solidFill>
                <a:srgbClr val="282828"/>
              </a:solidFill>
            </a:endParaRPr>
          </a:p>
        </p:txBody>
      </p:sp>
      <p:pic>
        <p:nvPicPr>
          <p:cNvPr id="216" name="Google Shape;216;p40"/>
          <p:cNvPicPr preferRelativeResize="0"/>
          <p:nvPr/>
        </p:nvPicPr>
        <p:blipFill>
          <a:blip r:embed="rId3">
            <a:alphaModFix/>
          </a:blip>
          <a:stretch>
            <a:fillRect/>
          </a:stretch>
        </p:blipFill>
        <p:spPr>
          <a:xfrm>
            <a:off x="6584079" y="1950839"/>
            <a:ext cx="5166769" cy="385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2F886-E5F0-D733-908D-01EDB644A201}"/>
              </a:ext>
            </a:extLst>
          </p:cNvPr>
          <p:cNvSpPr>
            <a:spLocks noGrp="1"/>
          </p:cNvSpPr>
          <p:nvPr>
            <p:ph type="title"/>
          </p:nvPr>
        </p:nvSpPr>
        <p:spPr/>
        <p:txBody>
          <a:bodyPr/>
          <a:lstStyle/>
          <a:p>
            <a:r>
              <a:rPr lang="en-GB"/>
              <a:t>Research questions</a:t>
            </a:r>
          </a:p>
        </p:txBody>
      </p:sp>
      <p:sp>
        <p:nvSpPr>
          <p:cNvPr id="3" name="Footer Placeholder 2">
            <a:extLst>
              <a:ext uri="{FF2B5EF4-FFF2-40B4-BE49-F238E27FC236}">
                <a16:creationId xmlns:a16="http://schemas.microsoft.com/office/drawing/2014/main" id="{6B9B16C8-8ADE-1433-B588-A556198B08B6}"/>
              </a:ext>
            </a:extLst>
          </p:cNvPr>
          <p:cNvSpPr>
            <a:spLocks noGrp="1"/>
          </p:cNvSpPr>
          <p:nvPr>
            <p:ph type="ftr" sz="quarter" idx="11"/>
          </p:nvPr>
        </p:nvSpPr>
        <p:spPr/>
        <p:txBody>
          <a:bodyPr/>
          <a:lstStyle/>
          <a:p>
            <a:r>
              <a:rPr lang="en-US"/>
              <a:t>Presentation Title Here</a:t>
            </a:r>
            <a:endParaRPr lang="en-US" b="1"/>
          </a:p>
        </p:txBody>
      </p:sp>
      <p:sp>
        <p:nvSpPr>
          <p:cNvPr id="4" name="Slide Number Placeholder 3">
            <a:extLst>
              <a:ext uri="{FF2B5EF4-FFF2-40B4-BE49-F238E27FC236}">
                <a16:creationId xmlns:a16="http://schemas.microsoft.com/office/drawing/2014/main" id="{AB0322A7-9C6A-041C-1F76-A352EA861E42}"/>
              </a:ext>
            </a:extLst>
          </p:cNvPr>
          <p:cNvSpPr>
            <a:spLocks noGrp="1"/>
          </p:cNvSpPr>
          <p:nvPr>
            <p:ph type="sldNum" sz="quarter" idx="12"/>
          </p:nvPr>
        </p:nvSpPr>
        <p:spPr/>
        <p:txBody>
          <a:bodyPr/>
          <a:lstStyle/>
          <a:p>
            <a:fld id="{DFCA9D46-5061-CB44-B974-7368B75C86DF}" type="slidenum">
              <a:rPr lang="en-US" smtClean="0"/>
              <a:pPr/>
              <a:t>6</a:t>
            </a:fld>
            <a:endParaRPr lang="en-US"/>
          </a:p>
        </p:txBody>
      </p:sp>
      <p:sp>
        <p:nvSpPr>
          <p:cNvPr id="5" name="Text Placeholder 4">
            <a:extLst>
              <a:ext uri="{FF2B5EF4-FFF2-40B4-BE49-F238E27FC236}">
                <a16:creationId xmlns:a16="http://schemas.microsoft.com/office/drawing/2014/main" id="{834BCDF4-0C87-5FE9-AA46-689D27778A9A}"/>
              </a:ext>
            </a:extLst>
          </p:cNvPr>
          <p:cNvSpPr>
            <a:spLocks noGrp="1"/>
          </p:cNvSpPr>
          <p:nvPr>
            <p:ph type="body" sz="quarter" idx="13"/>
          </p:nvPr>
        </p:nvSpPr>
        <p:spPr>
          <a:xfrm>
            <a:off x="432001" y="2204006"/>
            <a:ext cx="10064282" cy="4208971"/>
          </a:xfrm>
        </p:spPr>
        <p:txBody>
          <a:bodyPr vert="horz" lIns="0" tIns="0" rIns="0" bIns="0" rtlCol="0" anchor="t">
            <a:normAutofit/>
          </a:bodyPr>
          <a:lstStyle/>
          <a:p>
            <a:pPr marL="0" indent="0">
              <a:buNone/>
            </a:pPr>
            <a:r>
              <a:rPr lang="en-GB" b="0" i="0" u="none" strike="noStrike" dirty="0">
                <a:solidFill>
                  <a:srgbClr val="000000"/>
                </a:solidFill>
                <a:effectLst/>
                <a:latin typeface="Arial"/>
                <a:cs typeface="Arial"/>
              </a:rPr>
              <a:t>To understand how </a:t>
            </a:r>
            <a:r>
              <a:rPr lang="en-GB" b="0" i="0" u="none" strike="noStrike" dirty="0">
                <a:solidFill>
                  <a:srgbClr val="282828"/>
                </a:solidFill>
                <a:effectLst/>
                <a:latin typeface="Arial"/>
                <a:cs typeface="Arial"/>
              </a:rPr>
              <a:t>older people experience morbidity as they age, </a:t>
            </a:r>
            <a:r>
              <a:rPr lang="en-GB" dirty="0"/>
              <a:t>The Health Economics Unit, with support from the REAL centre, </a:t>
            </a:r>
            <a:r>
              <a:rPr lang="en-GB" b="1" i="1" u="none" strike="noStrike" dirty="0">
                <a:solidFill>
                  <a:srgbClr val="282828"/>
                </a:solidFill>
                <a:effectLst/>
                <a:latin typeface="Arial"/>
                <a:cs typeface="Arial"/>
              </a:rPr>
              <a:t>explored how the onset of having 2 and more </a:t>
            </a:r>
            <a:r>
              <a:rPr lang="en-GB" b="1" i="1" dirty="0">
                <a:solidFill>
                  <a:srgbClr val="282828"/>
                </a:solidFill>
                <a:latin typeface="Arial"/>
                <a:cs typeface="Arial"/>
              </a:rPr>
              <a:t>long-term</a:t>
            </a:r>
            <a:r>
              <a:rPr lang="en-GB" b="1" i="1" u="none" strike="noStrike" dirty="0">
                <a:solidFill>
                  <a:srgbClr val="282828"/>
                </a:solidFill>
                <a:effectLst/>
                <a:latin typeface="Arial"/>
                <a:cs typeface="Arial"/>
              </a:rPr>
              <a:t> conditions (LTCs) changed over time </a:t>
            </a:r>
            <a:r>
              <a:rPr lang="en-GB" b="0" i="0" u="none" strike="noStrike" dirty="0">
                <a:solidFill>
                  <a:srgbClr val="282828"/>
                </a:solidFill>
                <a:effectLst/>
                <a:latin typeface="Arial"/>
                <a:cs typeface="Arial"/>
              </a:rPr>
              <a:t>among </a:t>
            </a:r>
            <a:r>
              <a:rPr lang="en-GB" b="1" i="1" u="none" strike="noStrike" dirty="0">
                <a:solidFill>
                  <a:srgbClr val="282828"/>
                </a:solidFill>
                <a:effectLst/>
                <a:latin typeface="Arial"/>
                <a:cs typeface="Arial"/>
              </a:rPr>
              <a:t>people aged 65 or older </a:t>
            </a:r>
            <a:r>
              <a:rPr lang="en-GB" b="0" i="0" u="none" strike="noStrike" dirty="0">
                <a:solidFill>
                  <a:srgbClr val="000000"/>
                </a:solidFill>
                <a:effectLst/>
                <a:latin typeface="Arial"/>
                <a:cs typeface="Arial"/>
              </a:rPr>
              <a:t>in </a:t>
            </a:r>
            <a:r>
              <a:rPr lang="en-GB" dirty="0">
                <a:solidFill>
                  <a:srgbClr val="000000"/>
                </a:solidFill>
                <a:latin typeface="Arial"/>
                <a:cs typeface="Arial"/>
              </a:rPr>
              <a:t>North-West</a:t>
            </a:r>
            <a:r>
              <a:rPr lang="en-GB" b="0" i="0" u="none" strike="noStrike" dirty="0">
                <a:solidFill>
                  <a:srgbClr val="000000"/>
                </a:solidFill>
                <a:effectLst/>
                <a:latin typeface="Arial"/>
                <a:cs typeface="Arial"/>
              </a:rPr>
              <a:t> London (NWL).</a:t>
            </a:r>
          </a:p>
          <a:p>
            <a:pPr marL="0" indent="0">
              <a:buNone/>
            </a:pPr>
            <a:endParaRPr lang="en-GB" b="0" i="0" u="none" strike="noStrike">
              <a:solidFill>
                <a:srgbClr val="000000"/>
              </a:solidFill>
              <a:effectLst/>
              <a:latin typeface="Arial" panose="020B0604020202020204" pitchFamily="34" charset="0"/>
            </a:endParaRPr>
          </a:p>
          <a:p>
            <a:pPr marL="0" indent="0">
              <a:buNone/>
            </a:pPr>
            <a:r>
              <a:rPr lang="en-GB" b="0" i="0" u="none" strike="noStrike" dirty="0">
                <a:solidFill>
                  <a:srgbClr val="000000"/>
                </a:solidFill>
                <a:effectLst/>
                <a:latin typeface="Arial"/>
                <a:cs typeface="Arial"/>
              </a:rPr>
              <a:t>We have two key research questions:</a:t>
            </a:r>
          </a:p>
          <a:p>
            <a:r>
              <a:rPr lang="en-GB" sz="2000" dirty="0"/>
              <a:t>What are the general patterns of ageing (i.e</a:t>
            </a:r>
            <a:r>
              <a:rPr lang="en-GB" dirty="0"/>
              <a:t>.,</a:t>
            </a:r>
            <a:r>
              <a:rPr lang="en-GB" sz="2000" dirty="0"/>
              <a:t> when the onset of more than 2 long-term conditions occurred) in </a:t>
            </a:r>
            <a:r>
              <a:rPr lang="en-GB" dirty="0"/>
              <a:t>North-West</a:t>
            </a:r>
            <a:r>
              <a:rPr lang="en-GB" sz="2000" dirty="0"/>
              <a:t> London?</a:t>
            </a:r>
            <a:endParaRPr lang="en-GB" sz="2000" dirty="0">
              <a:cs typeface="Arial"/>
            </a:endParaRPr>
          </a:p>
          <a:p>
            <a:r>
              <a:rPr lang="en-GB" dirty="0"/>
              <a:t>Do the patterns of aging differ by gender, ethnicity, and deprivation? And if yes, how?</a:t>
            </a:r>
            <a:endParaRPr lang="en-GB" sz="2000" dirty="0">
              <a:cs typeface="Arial"/>
            </a:endParaRPr>
          </a:p>
          <a:p>
            <a:endParaRPr lang="en-GB"/>
          </a:p>
          <a:p>
            <a:endParaRPr lang="en-GB"/>
          </a:p>
        </p:txBody>
      </p:sp>
    </p:spTree>
    <p:extLst>
      <p:ext uri="{BB962C8B-B14F-4D97-AF65-F5344CB8AC3E}">
        <p14:creationId xmlns:p14="http://schemas.microsoft.com/office/powerpoint/2010/main" val="1556509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8"/>
          <p:cNvSpPr txBox="1">
            <a:spLocks noGrp="1"/>
          </p:cNvSpPr>
          <p:nvPr>
            <p:ph type="title"/>
          </p:nvPr>
        </p:nvSpPr>
        <p:spPr>
          <a:xfrm>
            <a:off x="435000" y="3148147"/>
            <a:ext cx="11322000" cy="561600"/>
          </a:xfrm>
          <a:prstGeom prst="rect">
            <a:avLst/>
          </a:prstGeom>
        </p:spPr>
        <p:txBody>
          <a:bodyPr spcFirstLastPara="1" vert="horz" wrap="square" lIns="0" tIns="0" rIns="0" bIns="0" rtlCol="0" anchor="b" anchorCtr="0">
            <a:noAutofit/>
          </a:bodyPr>
          <a:lstStyle/>
          <a:p>
            <a:r>
              <a:rPr lang="en-GB"/>
              <a:t>Methodology – Study population </a:t>
            </a:r>
            <a:endParaRPr/>
          </a:p>
        </p:txBody>
      </p:sp>
      <p:sp>
        <p:nvSpPr>
          <p:cNvPr id="2" name="Google Shape;214;p40">
            <a:extLst>
              <a:ext uri="{FF2B5EF4-FFF2-40B4-BE49-F238E27FC236}">
                <a16:creationId xmlns:a16="http://schemas.microsoft.com/office/drawing/2014/main" id="{CE75ECA0-1739-3F68-1ECC-3A8B3DB1D8D6}"/>
              </a:ext>
            </a:extLst>
          </p:cNvPr>
          <p:cNvSpPr txBox="1">
            <a:spLocks noGrp="1"/>
          </p:cNvSpPr>
          <p:nvPr>
            <p:ph type="sldNum" sz="quarter" idx="12"/>
          </p:nvPr>
        </p:nvSpPr>
        <p:spPr>
          <a:xfrm>
            <a:off x="11484864" y="445022"/>
            <a:ext cx="265984" cy="207009"/>
          </a:xfrm>
        </p:spPr>
        <p:txBody>
          <a:bodyPr/>
          <a:lstStyle/>
          <a:p>
            <a:fld id="{00000000-1234-1234-1234-123412341234}" type="slidenum">
              <a:rPr lang="en-GB"/>
              <a:pPr/>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4"/>
          <p:cNvSpPr txBox="1">
            <a:spLocks noGrp="1"/>
          </p:cNvSpPr>
          <p:nvPr>
            <p:ph type="title"/>
          </p:nvPr>
        </p:nvSpPr>
        <p:spPr/>
        <p:txBody>
          <a:bodyPr/>
          <a:lstStyle/>
          <a:p>
            <a:r>
              <a:rPr lang="en-GB"/>
              <a:t>Data source  </a:t>
            </a:r>
          </a:p>
        </p:txBody>
      </p:sp>
      <p:sp>
        <p:nvSpPr>
          <p:cNvPr id="256" name="Google Shape;256;p44"/>
          <p:cNvSpPr txBox="1">
            <a:spLocks noGrp="1"/>
          </p:cNvSpPr>
          <p:nvPr>
            <p:ph type="body" sz="quarter" idx="13"/>
          </p:nvPr>
        </p:nvSpPr>
        <p:spPr/>
        <p:txBody>
          <a:bodyPr vert="horz" lIns="0" tIns="0" rIns="0" bIns="0" rtlCol="0" anchor="t">
            <a:normAutofit/>
          </a:bodyPr>
          <a:lstStyle/>
          <a:p>
            <a:pPr marL="0" indent="0">
              <a:buNone/>
            </a:pPr>
            <a:r>
              <a:rPr lang="en-GB" b="1" dirty="0"/>
              <a:t>Data source</a:t>
            </a:r>
          </a:p>
          <a:p>
            <a:r>
              <a:rPr lang="en-GB" dirty="0"/>
              <a:t>Large linked longitudinal dataset (</a:t>
            </a:r>
            <a:r>
              <a:rPr lang="en-GB" dirty="0">
                <a:ea typeface="+mn-lt"/>
                <a:cs typeface="+mn-lt"/>
              </a:rPr>
              <a:t>N= 394,468</a:t>
            </a:r>
            <a:r>
              <a:rPr lang="en-GB" dirty="0"/>
              <a:t>) comprising health and social care data of people registered with a GP in Northwest London</a:t>
            </a:r>
            <a:endParaRPr lang="en-GB">
              <a:cs typeface="Arial"/>
            </a:endParaRPr>
          </a:p>
          <a:p>
            <a:r>
              <a:rPr lang="en-GB" dirty="0"/>
              <a:t>We analysed data of those aged 65 or older between 1 Jan 2015 and 31 Dec 2021.</a:t>
            </a:r>
          </a:p>
          <a:p>
            <a:pPr marL="0" indent="0">
              <a:buNone/>
            </a:pPr>
            <a:endParaRPr lang="en-GB" dirty="0"/>
          </a:p>
          <a:p>
            <a:pPr marL="0" indent="0">
              <a:buNone/>
            </a:pPr>
            <a:r>
              <a:rPr lang="en-GB" b="1" dirty="0"/>
              <a:t>Key variables in the data set</a:t>
            </a:r>
          </a:p>
          <a:p>
            <a:r>
              <a:rPr lang="en-GB" dirty="0"/>
              <a:t>No of long-term conditions </a:t>
            </a:r>
            <a:endParaRPr lang="en-GB" dirty="0">
              <a:cs typeface="Arial" panose="020B0604020202020204"/>
            </a:endParaRPr>
          </a:p>
          <a:p>
            <a:r>
              <a:rPr lang="en-GB" dirty="0">
                <a:cs typeface="Arial" panose="020B0604020202020204"/>
              </a:rPr>
              <a:t>Demographic Information (Age, Gender, Ethnicity, IMD Decile)</a:t>
            </a:r>
          </a:p>
          <a:p>
            <a:r>
              <a:rPr lang="en-GB" dirty="0">
                <a:cs typeface="Arial" panose="020B0604020202020204"/>
              </a:rPr>
              <a:t>Year of Age</a:t>
            </a:r>
          </a:p>
          <a:p>
            <a:endParaRPr lang="en-GB" b="1" dirty="0">
              <a:highlight>
                <a:srgbClr val="FFFF00"/>
              </a:highlight>
              <a:cs typeface="Arial" panose="020B0604020202020204"/>
            </a:endParaRPr>
          </a:p>
          <a:p>
            <a:pPr marL="0" indent="0">
              <a:buNone/>
            </a:pPr>
            <a:endParaRPr lang="en-GB" dirty="0">
              <a:cs typeface="Arial" panose="020B0604020202020204"/>
            </a:endParaRPr>
          </a:p>
        </p:txBody>
      </p:sp>
      <p:sp>
        <p:nvSpPr>
          <p:cNvPr id="4" name="Google Shape;214;p40">
            <a:extLst>
              <a:ext uri="{FF2B5EF4-FFF2-40B4-BE49-F238E27FC236}">
                <a16:creationId xmlns:a16="http://schemas.microsoft.com/office/drawing/2014/main" id="{84376208-53A2-AB77-CE8C-3330058D1F5E}"/>
              </a:ext>
            </a:extLst>
          </p:cNvPr>
          <p:cNvSpPr txBox="1">
            <a:spLocks noGrp="1"/>
          </p:cNvSpPr>
          <p:nvPr>
            <p:ph type="sldNum" sz="quarter" idx="12"/>
          </p:nvPr>
        </p:nvSpPr>
        <p:spPr>
          <a:xfrm>
            <a:off x="11484864" y="445022"/>
            <a:ext cx="265984" cy="207009"/>
          </a:xfrm>
        </p:spPr>
        <p:txBody>
          <a:bodyPr/>
          <a:lstStyle/>
          <a:p>
            <a:fld id="{00000000-1234-1234-1234-123412341234}" type="slidenum">
              <a:rPr lang="en-GB"/>
              <a:pPr/>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9"/>
          <p:cNvSpPr txBox="1">
            <a:spLocks noGrp="1"/>
          </p:cNvSpPr>
          <p:nvPr>
            <p:ph type="title"/>
          </p:nvPr>
        </p:nvSpPr>
        <p:spPr/>
        <p:txBody>
          <a:bodyPr>
            <a:normAutofit/>
          </a:bodyPr>
          <a:lstStyle/>
          <a:p>
            <a:r>
              <a:rPr lang="en-GB" dirty="0"/>
              <a:t>Study population – Characteristics</a:t>
            </a:r>
            <a:endParaRPr lang="en-GB" dirty="0" err="1">
              <a:cs typeface="Arial"/>
            </a:endParaRPr>
          </a:p>
        </p:txBody>
      </p:sp>
      <p:sp>
        <p:nvSpPr>
          <p:cNvPr id="307" name="Google Shape;307;p49"/>
          <p:cNvSpPr txBox="1"/>
          <p:nvPr/>
        </p:nvSpPr>
        <p:spPr>
          <a:xfrm>
            <a:off x="3301813" y="2426709"/>
            <a:ext cx="2287071" cy="800179"/>
          </a:xfrm>
          <a:prstGeom prst="rect">
            <a:avLst/>
          </a:prstGeom>
          <a:noFill/>
          <a:ln>
            <a:noFill/>
          </a:ln>
        </p:spPr>
        <p:txBody>
          <a:bodyPr spcFirstLastPara="1" wrap="square" lIns="121900" tIns="121900" rIns="121900" bIns="121900" anchor="t" anchorCtr="0">
            <a:spAutoFit/>
          </a:bodyPr>
          <a:lstStyle/>
          <a:p>
            <a:r>
              <a:rPr lang="en-GB">
                <a:solidFill>
                  <a:schemeClr val="dk2"/>
                </a:solidFill>
              </a:rPr>
              <a:t>First cohort in 2015, aged</a:t>
            </a:r>
            <a:r>
              <a:rPr lang="en-GB">
                <a:solidFill>
                  <a:srgbClr val="FF9900"/>
                </a:solidFill>
              </a:rPr>
              <a:t> </a:t>
            </a:r>
            <a:r>
              <a:rPr lang="en-GB">
                <a:solidFill>
                  <a:schemeClr val="accent2"/>
                </a:solidFill>
              </a:rPr>
              <a:t>65 - 90</a:t>
            </a:r>
            <a:endParaRPr>
              <a:solidFill>
                <a:schemeClr val="accent2"/>
              </a:solidFill>
            </a:endParaRPr>
          </a:p>
        </p:txBody>
      </p:sp>
      <p:sp>
        <p:nvSpPr>
          <p:cNvPr id="308" name="Google Shape;308;p49"/>
          <p:cNvSpPr txBox="1"/>
          <p:nvPr/>
        </p:nvSpPr>
        <p:spPr>
          <a:xfrm>
            <a:off x="3248279" y="3399332"/>
            <a:ext cx="3327600" cy="800179"/>
          </a:xfrm>
          <a:prstGeom prst="rect">
            <a:avLst/>
          </a:prstGeom>
          <a:noFill/>
          <a:ln>
            <a:noFill/>
          </a:ln>
        </p:spPr>
        <p:txBody>
          <a:bodyPr spcFirstLastPara="1" wrap="square" lIns="121900" tIns="121900" rIns="121900" bIns="121900" anchor="t" anchorCtr="0">
            <a:spAutoFit/>
          </a:bodyPr>
          <a:lstStyle/>
          <a:p>
            <a:r>
              <a:rPr lang="en-GB">
                <a:solidFill>
                  <a:schemeClr val="dk2"/>
                </a:solidFill>
              </a:rPr>
              <a:t>Subsequent cohorts from 2016-2021, aged</a:t>
            </a:r>
            <a:r>
              <a:rPr lang="en-GB"/>
              <a:t> </a:t>
            </a:r>
            <a:r>
              <a:rPr lang="en-GB">
                <a:solidFill>
                  <a:schemeClr val="accent2"/>
                </a:solidFill>
              </a:rPr>
              <a:t>65 - 67</a:t>
            </a:r>
            <a:endParaRPr>
              <a:solidFill>
                <a:schemeClr val="accent2"/>
              </a:solidFill>
            </a:endParaRPr>
          </a:p>
        </p:txBody>
      </p:sp>
      <p:sp>
        <p:nvSpPr>
          <p:cNvPr id="309" name="Google Shape;309;p49"/>
          <p:cNvSpPr/>
          <p:nvPr/>
        </p:nvSpPr>
        <p:spPr>
          <a:xfrm>
            <a:off x="1218951" y="2555699"/>
            <a:ext cx="1961548" cy="1295864"/>
          </a:xfrm>
          <a:prstGeom prst="wedgeRectCallout">
            <a:avLst>
              <a:gd name="adj1" fmla="val -51295"/>
              <a:gd name="adj2" fmla="val 104567"/>
            </a:avLst>
          </a:prstGeom>
          <a:solidFill>
            <a:srgbClr val="41B6E5">
              <a:alpha val="46750"/>
            </a:srgbClr>
          </a:solidFill>
          <a:ln w="2857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r>
              <a:rPr lang="en-GB" sz="1400" dirty="0"/>
              <a:t>The population size of the 2015 cohort was ~16 times bigger than the later cohorts</a:t>
            </a:r>
            <a:endParaRPr sz="1400" dirty="0"/>
          </a:p>
        </p:txBody>
      </p:sp>
      <p:pic>
        <p:nvPicPr>
          <p:cNvPr id="310" name="Google Shape;310;p49"/>
          <p:cNvPicPr preferRelativeResize="0"/>
          <p:nvPr/>
        </p:nvPicPr>
        <p:blipFill>
          <a:blip r:embed="rId3">
            <a:alphaModFix/>
          </a:blip>
          <a:stretch>
            <a:fillRect/>
          </a:stretch>
        </p:blipFill>
        <p:spPr>
          <a:xfrm>
            <a:off x="2496725" y="5313323"/>
            <a:ext cx="1172833" cy="1172833"/>
          </a:xfrm>
          <a:prstGeom prst="rect">
            <a:avLst/>
          </a:prstGeom>
          <a:noFill/>
          <a:ln>
            <a:noFill/>
          </a:ln>
        </p:spPr>
      </p:pic>
      <p:pic>
        <p:nvPicPr>
          <p:cNvPr id="311" name="Google Shape;311;p49"/>
          <p:cNvPicPr preferRelativeResize="0"/>
          <p:nvPr/>
        </p:nvPicPr>
        <p:blipFill>
          <a:blip r:embed="rId4">
            <a:alphaModFix/>
          </a:blip>
          <a:stretch>
            <a:fillRect/>
          </a:stretch>
        </p:blipFill>
        <p:spPr>
          <a:xfrm>
            <a:off x="659067" y="4439327"/>
            <a:ext cx="1880000" cy="1880000"/>
          </a:xfrm>
          <a:prstGeom prst="rect">
            <a:avLst/>
          </a:prstGeom>
          <a:noFill/>
          <a:ln>
            <a:noFill/>
          </a:ln>
        </p:spPr>
      </p:pic>
      <p:grpSp>
        <p:nvGrpSpPr>
          <p:cNvPr id="312" name="Google Shape;312;p49"/>
          <p:cNvGrpSpPr/>
          <p:nvPr/>
        </p:nvGrpSpPr>
        <p:grpSpPr>
          <a:xfrm>
            <a:off x="522419" y="2204007"/>
            <a:ext cx="10373061" cy="4247036"/>
            <a:chOff x="449361" y="1224915"/>
            <a:chExt cx="5268009" cy="3592204"/>
          </a:xfrm>
        </p:grpSpPr>
        <p:cxnSp>
          <p:nvCxnSpPr>
            <p:cNvPr id="313" name="Google Shape;313;p49"/>
            <p:cNvCxnSpPr/>
            <p:nvPr/>
          </p:nvCxnSpPr>
          <p:spPr>
            <a:xfrm rot="10800000" flipH="1">
              <a:off x="473970" y="4805419"/>
              <a:ext cx="5243400" cy="11700"/>
            </a:xfrm>
            <a:prstGeom prst="straightConnector1">
              <a:avLst/>
            </a:prstGeom>
            <a:noFill/>
            <a:ln w="19050" cap="flat" cmpd="sng">
              <a:solidFill>
                <a:schemeClr val="dk2"/>
              </a:solidFill>
              <a:prstDash val="solid"/>
              <a:round/>
              <a:headEnd type="none" w="med" len="med"/>
              <a:tailEnd type="triangle" w="med" len="med"/>
            </a:ln>
          </p:spPr>
        </p:cxnSp>
        <p:cxnSp>
          <p:nvCxnSpPr>
            <p:cNvPr id="314" name="Google Shape;314;p49"/>
            <p:cNvCxnSpPr/>
            <p:nvPr/>
          </p:nvCxnSpPr>
          <p:spPr>
            <a:xfrm rot="10800000">
              <a:off x="449361" y="1224915"/>
              <a:ext cx="24600" cy="3580500"/>
            </a:xfrm>
            <a:prstGeom prst="straightConnector1">
              <a:avLst/>
            </a:prstGeom>
            <a:noFill/>
            <a:ln w="19050" cap="flat" cmpd="sng">
              <a:solidFill>
                <a:schemeClr val="dk2"/>
              </a:solidFill>
              <a:prstDash val="solid"/>
              <a:round/>
              <a:headEnd type="none" w="med" len="med"/>
              <a:tailEnd type="triangle" w="med" len="med"/>
            </a:ln>
          </p:spPr>
        </p:cxnSp>
      </p:grpSp>
      <p:pic>
        <p:nvPicPr>
          <p:cNvPr id="315" name="Google Shape;315;p49"/>
          <p:cNvPicPr preferRelativeResize="0"/>
          <p:nvPr/>
        </p:nvPicPr>
        <p:blipFill>
          <a:blip r:embed="rId3">
            <a:alphaModFix/>
          </a:blip>
          <a:stretch>
            <a:fillRect/>
          </a:stretch>
        </p:blipFill>
        <p:spPr>
          <a:xfrm>
            <a:off x="3930717" y="5317834"/>
            <a:ext cx="1172833" cy="1172833"/>
          </a:xfrm>
          <a:prstGeom prst="rect">
            <a:avLst/>
          </a:prstGeom>
          <a:noFill/>
          <a:ln>
            <a:noFill/>
          </a:ln>
        </p:spPr>
      </p:pic>
      <p:pic>
        <p:nvPicPr>
          <p:cNvPr id="316" name="Google Shape;316;p49"/>
          <p:cNvPicPr preferRelativeResize="0"/>
          <p:nvPr/>
        </p:nvPicPr>
        <p:blipFill>
          <a:blip r:embed="rId3">
            <a:alphaModFix/>
          </a:blip>
          <a:stretch>
            <a:fillRect/>
          </a:stretch>
        </p:blipFill>
        <p:spPr>
          <a:xfrm>
            <a:off x="5364709" y="5317834"/>
            <a:ext cx="1172833" cy="1172833"/>
          </a:xfrm>
          <a:prstGeom prst="rect">
            <a:avLst/>
          </a:prstGeom>
          <a:noFill/>
          <a:ln>
            <a:noFill/>
          </a:ln>
        </p:spPr>
      </p:pic>
      <p:pic>
        <p:nvPicPr>
          <p:cNvPr id="317" name="Google Shape;317;p49"/>
          <p:cNvPicPr preferRelativeResize="0"/>
          <p:nvPr/>
        </p:nvPicPr>
        <p:blipFill>
          <a:blip r:embed="rId3">
            <a:alphaModFix/>
          </a:blip>
          <a:stretch>
            <a:fillRect/>
          </a:stretch>
        </p:blipFill>
        <p:spPr>
          <a:xfrm>
            <a:off x="6747256" y="5317834"/>
            <a:ext cx="1172833" cy="1172833"/>
          </a:xfrm>
          <a:prstGeom prst="rect">
            <a:avLst/>
          </a:prstGeom>
          <a:noFill/>
          <a:ln>
            <a:noFill/>
          </a:ln>
        </p:spPr>
      </p:pic>
      <p:pic>
        <p:nvPicPr>
          <p:cNvPr id="318" name="Google Shape;318;p49"/>
          <p:cNvPicPr preferRelativeResize="0"/>
          <p:nvPr/>
        </p:nvPicPr>
        <p:blipFill>
          <a:blip r:embed="rId3">
            <a:alphaModFix/>
          </a:blip>
          <a:stretch>
            <a:fillRect/>
          </a:stretch>
        </p:blipFill>
        <p:spPr>
          <a:xfrm>
            <a:off x="8119412" y="5331342"/>
            <a:ext cx="1172833" cy="1172833"/>
          </a:xfrm>
          <a:prstGeom prst="rect">
            <a:avLst/>
          </a:prstGeom>
          <a:noFill/>
          <a:ln>
            <a:noFill/>
          </a:ln>
        </p:spPr>
      </p:pic>
      <p:pic>
        <p:nvPicPr>
          <p:cNvPr id="319" name="Google Shape;319;p49"/>
          <p:cNvPicPr preferRelativeResize="0"/>
          <p:nvPr/>
        </p:nvPicPr>
        <p:blipFill>
          <a:blip r:embed="rId3">
            <a:alphaModFix/>
          </a:blip>
          <a:stretch>
            <a:fillRect/>
          </a:stretch>
        </p:blipFill>
        <p:spPr>
          <a:xfrm>
            <a:off x="9490453" y="5320950"/>
            <a:ext cx="1172833" cy="1172833"/>
          </a:xfrm>
          <a:prstGeom prst="rect">
            <a:avLst/>
          </a:prstGeom>
          <a:noFill/>
          <a:ln>
            <a:noFill/>
          </a:ln>
        </p:spPr>
      </p:pic>
      <p:sp>
        <p:nvSpPr>
          <p:cNvPr id="320" name="Google Shape;320;p49"/>
          <p:cNvSpPr/>
          <p:nvPr/>
        </p:nvSpPr>
        <p:spPr>
          <a:xfrm>
            <a:off x="9071985" y="2554173"/>
            <a:ext cx="2171419" cy="1206976"/>
          </a:xfrm>
          <a:prstGeom prst="wedgeRectCallout">
            <a:avLst>
              <a:gd name="adj1" fmla="val -37463"/>
              <a:gd name="adj2" fmla="val 111750"/>
            </a:avLst>
          </a:prstGeom>
          <a:solidFill>
            <a:srgbClr val="FCE5CD"/>
          </a:solidFill>
          <a:ln w="28575" cap="flat" cmpd="sng">
            <a:solidFill>
              <a:srgbClr val="F6B26B"/>
            </a:solidFill>
            <a:prstDash val="solid"/>
            <a:round/>
            <a:headEnd type="none" w="sm" len="sm"/>
            <a:tailEnd type="none" w="sm" len="sm"/>
          </a:ln>
        </p:spPr>
        <p:txBody>
          <a:bodyPr spcFirstLastPara="1" wrap="square" lIns="121900" tIns="121900" rIns="121900" bIns="121900" anchor="ctr" anchorCtr="0">
            <a:noAutofit/>
          </a:bodyPr>
          <a:lstStyle/>
          <a:p>
            <a:r>
              <a:rPr lang="en-GB" sz="1600" dirty="0"/>
              <a:t> Every year around 20,000 newly-turned 65-year-old entered the NWL database </a:t>
            </a:r>
            <a:endParaRPr sz="1600" dirty="0"/>
          </a:p>
        </p:txBody>
      </p:sp>
      <p:sp>
        <p:nvSpPr>
          <p:cNvPr id="321" name="Google Shape;321;p49"/>
          <p:cNvSpPr txBox="1"/>
          <p:nvPr/>
        </p:nvSpPr>
        <p:spPr>
          <a:xfrm>
            <a:off x="1222463" y="6345268"/>
            <a:ext cx="10924132" cy="553957"/>
          </a:xfrm>
          <a:prstGeom prst="rect">
            <a:avLst/>
          </a:prstGeom>
          <a:noFill/>
          <a:ln>
            <a:noFill/>
          </a:ln>
        </p:spPr>
        <p:txBody>
          <a:bodyPr spcFirstLastPara="1" wrap="square" lIns="121900" tIns="121900" rIns="121900" bIns="121900" anchor="t" anchorCtr="0">
            <a:spAutoFit/>
          </a:bodyPr>
          <a:lstStyle/>
          <a:p>
            <a:r>
              <a:rPr lang="en-GB" sz="2000"/>
              <a:t>2015 	        2016 	 2017            2018           2019            2020            2021</a:t>
            </a:r>
            <a:endParaRPr sz="2000"/>
          </a:p>
        </p:txBody>
      </p:sp>
      <p:sp>
        <p:nvSpPr>
          <p:cNvPr id="2" name="Google Shape;214;p40">
            <a:extLst>
              <a:ext uri="{FF2B5EF4-FFF2-40B4-BE49-F238E27FC236}">
                <a16:creationId xmlns:a16="http://schemas.microsoft.com/office/drawing/2014/main" id="{C16E8BC7-8385-E7C4-2E74-10A083676680}"/>
              </a:ext>
            </a:extLst>
          </p:cNvPr>
          <p:cNvSpPr txBox="1">
            <a:spLocks/>
          </p:cNvSpPr>
          <p:nvPr/>
        </p:nvSpPr>
        <p:spPr>
          <a:xfrm>
            <a:off x="11484864" y="445022"/>
            <a:ext cx="265984" cy="207009"/>
          </a:xfrm>
          <a:prstGeom prst="rect">
            <a:avLst/>
          </a:prstGeom>
          <a:noFill/>
          <a:ln>
            <a:noFill/>
          </a:ln>
        </p:spPr>
        <p:txBody>
          <a:bodyPr spcFirstLastPara="1" vert="horz" wrap="square" lIns="0" tIns="0" rIns="0" bIns="0" rtlCol="0" anchor="ctr" anchorCtr="0">
            <a:noAutofit/>
          </a:bodyPr>
          <a:lstStyle>
            <a:defPPr>
              <a:defRPr lang="en-US"/>
            </a:defPPr>
            <a:lvl1pPr marL="0" lvl="0" indent="0" algn="r" defTabSz="914400" rtl="0" eaLnBrk="1" latinLnBrk="0" hangingPunct="1">
              <a:spcBef>
                <a:spcPts val="0"/>
              </a:spcBef>
              <a:buNone/>
              <a:defRPr sz="1200" b="0" i="0" u="none" strike="noStrike" kern="1200" cap="none">
                <a:solidFill>
                  <a:srgbClr val="5D5D5D"/>
                </a:solidFill>
                <a:latin typeface="Arial"/>
                <a:ea typeface="Arial"/>
                <a:cs typeface="Arial"/>
                <a:sym typeface="Arial"/>
              </a:defRPr>
            </a:lvl1pPr>
            <a:lvl2pPr marL="0" lvl="1" indent="0" algn="r" defTabSz="914400" rtl="0" eaLnBrk="1" latinLnBrk="0" hangingPunct="1">
              <a:spcBef>
                <a:spcPts val="0"/>
              </a:spcBef>
              <a:buNone/>
              <a:defRPr sz="1200" b="0" i="0" u="none" strike="noStrike" kern="1200" cap="none">
                <a:solidFill>
                  <a:srgbClr val="5D5D5D"/>
                </a:solidFill>
                <a:latin typeface="Arial"/>
                <a:ea typeface="Arial"/>
                <a:cs typeface="Arial"/>
                <a:sym typeface="Arial"/>
              </a:defRPr>
            </a:lvl2pPr>
            <a:lvl3pPr marL="0" lvl="2" indent="0" algn="r" defTabSz="914400" rtl="0" eaLnBrk="1" latinLnBrk="0" hangingPunct="1">
              <a:spcBef>
                <a:spcPts val="0"/>
              </a:spcBef>
              <a:buNone/>
              <a:defRPr sz="1200" b="0" i="0" u="none" strike="noStrike" kern="1200" cap="none">
                <a:solidFill>
                  <a:srgbClr val="5D5D5D"/>
                </a:solidFill>
                <a:latin typeface="Arial"/>
                <a:ea typeface="Arial"/>
                <a:cs typeface="Arial"/>
                <a:sym typeface="Arial"/>
              </a:defRPr>
            </a:lvl3pPr>
            <a:lvl4pPr marL="0" lvl="3" indent="0" algn="r" defTabSz="914400" rtl="0" eaLnBrk="1" latinLnBrk="0" hangingPunct="1">
              <a:spcBef>
                <a:spcPts val="0"/>
              </a:spcBef>
              <a:buNone/>
              <a:defRPr sz="1200" b="0" i="0" u="none" strike="noStrike" kern="1200" cap="none">
                <a:solidFill>
                  <a:srgbClr val="5D5D5D"/>
                </a:solidFill>
                <a:latin typeface="Arial"/>
                <a:ea typeface="Arial"/>
                <a:cs typeface="Arial"/>
                <a:sym typeface="Arial"/>
              </a:defRPr>
            </a:lvl4pPr>
            <a:lvl5pPr marL="0" lvl="4" indent="0" algn="r" defTabSz="914400" rtl="0" eaLnBrk="1" latinLnBrk="0" hangingPunct="1">
              <a:spcBef>
                <a:spcPts val="0"/>
              </a:spcBef>
              <a:buNone/>
              <a:defRPr sz="1200" b="0" i="0" u="none" strike="noStrike" kern="1200" cap="none">
                <a:solidFill>
                  <a:srgbClr val="5D5D5D"/>
                </a:solidFill>
                <a:latin typeface="Arial"/>
                <a:ea typeface="Arial"/>
                <a:cs typeface="Arial"/>
                <a:sym typeface="Arial"/>
              </a:defRPr>
            </a:lvl5pPr>
            <a:lvl6pPr marL="0" lvl="5" indent="0" algn="r" defTabSz="914400" rtl="0" eaLnBrk="1" latinLnBrk="0" hangingPunct="1">
              <a:spcBef>
                <a:spcPts val="0"/>
              </a:spcBef>
              <a:buNone/>
              <a:defRPr sz="1200" b="0" i="0" u="none" strike="noStrike" kern="1200" cap="none">
                <a:solidFill>
                  <a:srgbClr val="5D5D5D"/>
                </a:solidFill>
                <a:latin typeface="Arial"/>
                <a:ea typeface="Arial"/>
                <a:cs typeface="Arial"/>
                <a:sym typeface="Arial"/>
              </a:defRPr>
            </a:lvl6pPr>
            <a:lvl7pPr marL="0" lvl="6" indent="0" algn="r" defTabSz="914400" rtl="0" eaLnBrk="1" latinLnBrk="0" hangingPunct="1">
              <a:spcBef>
                <a:spcPts val="0"/>
              </a:spcBef>
              <a:buNone/>
              <a:defRPr sz="1200" b="0" i="0" u="none" strike="noStrike" kern="1200" cap="none">
                <a:solidFill>
                  <a:srgbClr val="5D5D5D"/>
                </a:solidFill>
                <a:latin typeface="Arial"/>
                <a:ea typeface="Arial"/>
                <a:cs typeface="Arial"/>
                <a:sym typeface="Arial"/>
              </a:defRPr>
            </a:lvl7pPr>
            <a:lvl8pPr marL="0" lvl="7" indent="0" algn="r" defTabSz="914400" rtl="0" eaLnBrk="1" latinLnBrk="0" hangingPunct="1">
              <a:spcBef>
                <a:spcPts val="0"/>
              </a:spcBef>
              <a:buNone/>
              <a:defRPr sz="1200" b="0" i="0" u="none" strike="noStrike" kern="1200" cap="none">
                <a:solidFill>
                  <a:srgbClr val="5D5D5D"/>
                </a:solidFill>
                <a:latin typeface="Arial"/>
                <a:ea typeface="Arial"/>
                <a:cs typeface="Arial"/>
                <a:sym typeface="Arial"/>
              </a:defRPr>
            </a:lvl8pPr>
            <a:lvl9pPr marL="0" lvl="8" indent="0" algn="r" defTabSz="914400" rtl="0" eaLnBrk="1" latinLnBrk="0" hangingPunct="1">
              <a:spcBef>
                <a:spcPts val="0"/>
              </a:spcBef>
              <a:buNone/>
              <a:defRPr sz="1200" b="0" i="0" u="none" strike="noStrike" kern="1200" cap="none">
                <a:solidFill>
                  <a:srgbClr val="5D5D5D"/>
                </a:solidFill>
                <a:latin typeface="Arial"/>
                <a:ea typeface="Arial"/>
                <a:cs typeface="Arial"/>
                <a:sym typeface="Arial"/>
              </a:defRPr>
            </a:lvl9pPr>
          </a:lstStyle>
          <a:p>
            <a:fld id="{00000000-1234-1234-1234-123412341234}" type="slidenum">
              <a:rPr lang="en-GB" smtClean="0"/>
              <a:pPr/>
              <a:t>9</a:t>
            </a:fld>
            <a:endParaRPr lang="en-GB"/>
          </a:p>
        </p:txBody>
      </p:sp>
      <p:sp>
        <p:nvSpPr>
          <p:cNvPr id="3" name="Google Shape;307;p49">
            <a:extLst>
              <a:ext uri="{FF2B5EF4-FFF2-40B4-BE49-F238E27FC236}">
                <a16:creationId xmlns:a16="http://schemas.microsoft.com/office/drawing/2014/main" id="{F6A4DCB5-9922-D65B-55E6-8950AB6E0F44}"/>
              </a:ext>
            </a:extLst>
          </p:cNvPr>
          <p:cNvSpPr txBox="1"/>
          <p:nvPr/>
        </p:nvSpPr>
        <p:spPr>
          <a:xfrm>
            <a:off x="6575901" y="2527192"/>
            <a:ext cx="2287071" cy="1354176"/>
          </a:xfrm>
          <a:prstGeom prst="rect">
            <a:avLst/>
          </a:prstGeom>
          <a:noFill/>
          <a:ln>
            <a:noFill/>
          </a:ln>
        </p:spPr>
        <p:txBody>
          <a:bodyPr spcFirstLastPara="1" wrap="square" lIns="121900" tIns="121900" rIns="121900" bIns="121900" anchor="t" anchorCtr="0">
            <a:spAutoFit/>
          </a:bodyPr>
          <a:lstStyle/>
          <a:p>
            <a:r>
              <a:rPr lang="en-GB" dirty="0">
                <a:highlight>
                  <a:srgbClr val="FFFFFF"/>
                </a:highlight>
                <a:ea typeface="+mn-lt"/>
                <a:cs typeface="+mn-lt"/>
              </a:rPr>
              <a:t>Over the years, the </a:t>
            </a:r>
            <a:r>
              <a:rPr lang="en-GB" dirty="0">
                <a:solidFill>
                  <a:schemeClr val="accent2"/>
                </a:solidFill>
                <a:highlight>
                  <a:srgbClr val="FFFFFF"/>
                </a:highlight>
                <a:ea typeface="+mn-lt"/>
                <a:cs typeface="+mn-lt"/>
              </a:rPr>
              <a:t>sex ratio and average age remained stable</a:t>
            </a:r>
            <a:endParaRPr lang="en-US" dirty="0">
              <a:solidFill>
                <a:schemeClr val="accent2"/>
              </a:solidFill>
            </a:endParaRPr>
          </a:p>
        </p:txBody>
      </p:sp>
    </p:spTree>
  </p:cSld>
  <p:clrMapOvr>
    <a:masterClrMapping/>
  </p:clrMapOvr>
</p:sld>
</file>

<file path=ppt/theme/theme1.xml><?xml version="1.0" encoding="utf-8"?>
<a:theme xmlns:a="http://schemas.openxmlformats.org/drawingml/2006/main" name="Office Theme">
  <a:themeElements>
    <a:clrScheme name="Custom 4">
      <a:dk1>
        <a:srgbClr val="282828"/>
      </a:dk1>
      <a:lt1>
        <a:srgbClr val="FFFFFF"/>
      </a:lt1>
      <a:dk2>
        <a:srgbClr val="3B3B3A"/>
      </a:dk2>
      <a:lt2>
        <a:srgbClr val="FFFFFF"/>
      </a:lt2>
      <a:accent1>
        <a:srgbClr val="002F86"/>
      </a:accent1>
      <a:accent2>
        <a:srgbClr val="005EB8"/>
      </a:accent2>
      <a:accent3>
        <a:srgbClr val="41B6E5"/>
      </a:accent3>
      <a:accent4>
        <a:srgbClr val="00A399"/>
      </a:accent4>
      <a:accent5>
        <a:srgbClr val="FFFFFF"/>
      </a:accent5>
      <a:accent6>
        <a:srgbClr val="FFFFFF"/>
      </a:accent6>
      <a:hlink>
        <a:srgbClr val="005EB8"/>
      </a:hlink>
      <a:folHlink>
        <a:srgbClr val="A91A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6A0EB4C2F3844B009532ECF0D26F6" ma:contentTypeVersion="19" ma:contentTypeDescription="Create a new document." ma:contentTypeScope="" ma:versionID="12eebcb9695632c6506f547bab40f2f0">
  <xsd:schema xmlns:xsd="http://www.w3.org/2001/XMLSchema" xmlns:xs="http://www.w3.org/2001/XMLSchema" xmlns:p="http://schemas.microsoft.com/office/2006/metadata/properties" xmlns:ns2="5f54df01-1c7c-473e-8e5e-982056830934" xmlns:ns3="d07fe06a-6cff-4c83-bff1-85065ac36bbb" targetNamespace="http://schemas.microsoft.com/office/2006/metadata/properties" ma:root="true" ma:fieldsID="46a4c81de48a5d05fbf338b24b1fffc3" ns2:_="" ns3:_="">
    <xsd:import namespace="5f54df01-1c7c-473e-8e5e-982056830934"/>
    <xsd:import namespace="d07fe06a-6cff-4c83-bff1-85065ac36bb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Notes" minOccurs="0"/>
                <xsd:element ref="ns2:Miro" minOccurs="0"/>
                <xsd:element ref="ns3:TaxCatchAll"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54df01-1c7c-473e-8e5e-9820568309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Notes" ma:index="20" nillable="true" ma:displayName="Notes" ma:format="Dropdown" ma:internalName="Notes">
      <xsd:simpleType>
        <xsd:restriction base="dms:Note">
          <xsd:maxLength value="255"/>
        </xsd:restriction>
      </xsd:simpleType>
    </xsd:element>
    <xsd:element name="Miro" ma:index="21" nillable="true" ma:displayName="Miro" ma:format="Hyperlink" ma:internalName="Miro">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5e3038f7-01d3-45c6-9ff3-08a5a011bcb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07fe06a-6cff-4c83-bff1-85065ac36bb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f82a31ed-f33e-47da-99dc-02db94a7c7ea}" ma:internalName="TaxCatchAll" ma:showField="CatchAllData" ma:web="d07fe06a-6cff-4c83-bff1-85065ac36bb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d07fe06a-6cff-4c83-bff1-85065ac36bbb" xsi:nil="true"/>
    <Notes xmlns="5f54df01-1c7c-473e-8e5e-982056830934" xsi:nil="true"/>
    <Miro xmlns="5f54df01-1c7c-473e-8e5e-982056830934">
      <Url xsi:nil="true"/>
      <Description xsi:nil="true"/>
    </Miro>
    <lcf76f155ced4ddcb4097134ff3c332f xmlns="5f54df01-1c7c-473e-8e5e-98205683093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4508D1-1EB5-49D2-A8D3-CAEDE0B73F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54df01-1c7c-473e-8e5e-982056830934"/>
    <ds:schemaRef ds:uri="d07fe06a-6cff-4c83-bff1-85065ac36b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A46B34-2187-4A7D-A4A6-3E7700CBE4E5}">
  <ds:schemaRefs>
    <ds:schemaRef ds:uri="http://schemas.microsoft.com/office/2006/metadata/properties"/>
    <ds:schemaRef ds:uri="http://schemas.openxmlformats.org/package/2006/metadata/core-properties"/>
    <ds:schemaRef ds:uri="http://schemas.microsoft.com/office/2006/documentManagement/types"/>
    <ds:schemaRef ds:uri="http://purl.org/dc/dcmitype/"/>
    <ds:schemaRef ds:uri="5f54df01-1c7c-473e-8e5e-982056830934"/>
    <ds:schemaRef ds:uri="http://purl.org/dc/terms/"/>
    <ds:schemaRef ds:uri="http://www.w3.org/XML/1998/namespace"/>
    <ds:schemaRef ds:uri="http://purl.org/dc/elements/1.1/"/>
    <ds:schemaRef ds:uri="http://schemas.microsoft.com/office/infopath/2007/PartnerControls"/>
    <ds:schemaRef ds:uri="d07fe06a-6cff-4c83-bff1-85065ac36bbb"/>
  </ds:schemaRefs>
</ds:datastoreItem>
</file>

<file path=customXml/itemProps3.xml><?xml version="1.0" encoding="utf-8"?>
<ds:datastoreItem xmlns:ds="http://schemas.openxmlformats.org/officeDocument/2006/customXml" ds:itemID="{756C8914-A006-4EAA-9E9B-A617C1F76D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118</TotalTime>
  <Words>2541</Words>
  <Application>Microsoft Office PowerPoint</Application>
  <PresentationFormat>Widescreen</PresentationFormat>
  <Paragraphs>255</Paragraphs>
  <Slides>24</Slides>
  <Notes>18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Roboto</vt:lpstr>
      <vt:lpstr>Office Theme</vt:lpstr>
      <vt:lpstr>Understanding the ageing patterns of the population in North West London: A survival analysis</vt:lpstr>
      <vt:lpstr>Table of content</vt:lpstr>
      <vt:lpstr>Introduction</vt:lpstr>
      <vt:lpstr>Background</vt:lpstr>
      <vt:lpstr>Literature review – does longevity always lead to higher lifetime health care needs?  </vt:lpstr>
      <vt:lpstr>Research questions</vt:lpstr>
      <vt:lpstr>Methodology – Study population </vt:lpstr>
      <vt:lpstr>Data source  </vt:lpstr>
      <vt:lpstr>Study population – Characteristics</vt:lpstr>
      <vt:lpstr>Methodology – Analytical approaches</vt:lpstr>
      <vt:lpstr>Analytical approach - survival analysis</vt:lpstr>
      <vt:lpstr>Survival analysis steps</vt:lpstr>
      <vt:lpstr>How to interpret survival analysis plots- using the premiership of Boris Johnson as an illustrative example</vt:lpstr>
      <vt:lpstr>Preliminary findings &amp; conclusions</vt:lpstr>
      <vt:lpstr>How did the risk of having 2 or more LTCs change?</vt:lpstr>
      <vt:lpstr>Did the proportion hazard of older people with 2 or more LTCs differ by deprivation level?</vt:lpstr>
      <vt:lpstr>Key findings from survival analysis</vt:lpstr>
      <vt:lpstr>Key takeaways for aging research</vt:lpstr>
      <vt:lpstr>Recommendations and caveats</vt:lpstr>
      <vt:lpstr>The Health Economics Unit, part of MLCSU</vt:lpstr>
      <vt:lpstr>Any questions?</vt:lpstr>
      <vt:lpstr>PowerPoint Presentation</vt:lpstr>
      <vt:lpstr>Appendix</vt:lpstr>
      <vt:lpstr>Literature review – which is most applicable to England?  A mixed picture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Davies (MLCSU)</dc:creator>
  <cp:lastModifiedBy>Yihan Xu</cp:lastModifiedBy>
  <cp:revision>196</cp:revision>
  <dcterms:created xsi:type="dcterms:W3CDTF">2020-10-19T15:06:22Z</dcterms:created>
  <dcterms:modified xsi:type="dcterms:W3CDTF">2022-11-04T13:50:14Z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0x010100821028AC8899B14F8C71C0C345D6FC61</vt:lpwstr>
  </property>
  <property fmtid="{D5CDD505-2E9C-101B-9397-08002B2CF9AE}" pid="3" name="MediaServiceImageTags">
    <vt:lpwstr/>
  </property>
</Properties>
</file>