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70" r:id="rId6"/>
    <p:sldId id="263" r:id="rId7"/>
    <p:sldId id="265" r:id="rId8"/>
    <p:sldId id="267" r:id="rId9"/>
    <p:sldId id="269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8822" autoAdjust="0"/>
  </p:normalViewPr>
  <p:slideViewPr>
    <p:cSldViewPr snapToGrid="0">
      <p:cViewPr varScale="1">
        <p:scale>
          <a:sx n="87" d="100"/>
          <a:sy n="87" d="100"/>
        </p:scale>
        <p:origin x="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CAF9D-71ED-48F5-88BB-1C31B6B97A3B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19E0A-CFA2-475C-BEBD-139D72F4B8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15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am no programmer – self taught</a:t>
            </a:r>
          </a:p>
          <a:p>
            <a:r>
              <a:rPr lang="en-GB" dirty="0"/>
              <a:t>Unsure what to expect so I will go through the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19E0A-CFA2-475C-BEBD-139D72F4B8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3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various subfolders with other files</a:t>
            </a:r>
          </a:p>
          <a:p>
            <a:r>
              <a:rPr lang="en-GB" dirty="0"/>
              <a:t>Format of pdfs slightly varies over time and as company updates its software</a:t>
            </a:r>
          </a:p>
          <a:p>
            <a:endParaRPr lang="en-GB" dirty="0"/>
          </a:p>
          <a:p>
            <a:r>
              <a:rPr lang="en-GB" dirty="0"/>
              <a:t>Manually opening and copy and pasting correct data from PDF’s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19E0A-CFA2-475C-BEBD-139D72F4B8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6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try hard for something that might be really easy – they say it is all in their database..</a:t>
            </a:r>
          </a:p>
          <a:p>
            <a:r>
              <a:rPr lang="en-GB" dirty="0"/>
              <a:t>Odd file format – came back as </a:t>
            </a:r>
            <a:r>
              <a:rPr lang="en-GB" dirty="0" err="1"/>
              <a:t>winddings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 err="1"/>
              <a:t>Pdftools</a:t>
            </a:r>
            <a:r>
              <a:rPr lang="en-GB" dirty="0"/>
              <a:t> – scaffold of each individual document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19E0A-CFA2-475C-BEBD-139D72F4B8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OCR – did require optimisation of image</a:t>
            </a:r>
          </a:p>
          <a:p>
            <a:r>
              <a:rPr lang="en-GB" dirty="0"/>
              <a:t>Code on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Data stayed local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19E0A-CFA2-475C-BEBD-139D72F4B8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7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Libraries </a:t>
            </a:r>
            <a:r>
              <a:rPr lang="en-GB" dirty="0" err="1"/>
              <a:t>tidyverse</a:t>
            </a:r>
            <a:r>
              <a:rPr lang="en-GB" dirty="0"/>
              <a:t> + tesseract</a:t>
            </a:r>
          </a:p>
          <a:p>
            <a:r>
              <a:rPr lang="en-GB" dirty="0"/>
              <a:t>Talk about </a:t>
            </a:r>
            <a:r>
              <a:rPr lang="en-GB" dirty="0" err="1"/>
              <a:t>rspiro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19E0A-CFA2-475C-BEBD-139D72F4B8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19E0A-CFA2-475C-BEBD-139D72F4B8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51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19E0A-CFA2-475C-BEBD-139D72F4B8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3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00F4-1E41-7B66-4D39-C8E60BBEA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5B924-6B47-29BE-1208-0C75D1086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64BB-B18C-616B-AD03-1CC5E19B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52E0-5D07-6131-E798-BE56ACAC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5875-BBFB-4F47-372E-87B3FC6C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0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A8E7-8C60-6651-0D18-62EBCFB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4859C-FA27-27BF-9899-87BD718A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3539-6AAD-B6EF-5A34-DD53DEE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9436-839A-C5C2-B2D5-B22151B3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3BD45-02CE-3965-4DE7-8E5DE92B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9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57705-6EEF-E778-312F-64EF6B038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DB937-D3AB-AD59-8A11-1965BE22E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E97B-6A1C-502A-AB77-2FAA34E1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A1C6-5BCF-03D6-6F8F-61D8358B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7AD6-7F7D-4C5B-6D3F-DCFC8BA9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1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079D-9D16-483E-13E6-A4FE485A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FCEC-8326-DF2B-22A5-CB6D68F0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81A9-5AD7-C8BD-AA9B-FDCB3F37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7132-775F-0100-C06B-A01F1C9C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B914E-07A0-C5A9-5CD3-93E61648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0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8AF3-E6BA-9C61-D06F-AA07A05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744A-AA15-24B9-AFC9-8CDC5B66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69EB-C1B6-74C3-E04F-023DDBF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110F-214F-0EF4-E82B-BD30925E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83A9-5475-DD7E-8796-43D3014B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3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0D36-97A3-29BA-7DE2-37E18CA9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59D5-0AE4-A5C1-FB5B-198EC50C3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F30D-B6BD-1A73-1FBB-2979ED267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0D3BF-69A4-4871-2F3A-D0C1BAD2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220C7-1A4F-E5CB-6E9A-E03E9434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828D7-4676-719D-03EE-F7F5C425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6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1ADD-EC91-89EF-4B82-A5CB49A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487F1-CE92-B78C-6EAF-39207B27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CD131-C186-47C3-1083-5AEF5D5A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9A54D-6746-D724-FAA3-841B712B8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681E0-16E5-89AD-A9CD-FF787B310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7F7FE-4882-AFCE-A6E6-E62DF3EB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C60D4-C29E-86BC-E9F9-F7EF4B2F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20BE8-E0CB-CAFD-1403-6335DB1D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6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7783-8223-1E8A-DD34-F2701D95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66C7D-761E-4E32-E47F-4CE423B7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B3F54-44D0-DBEB-DC10-F87647F8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73B2F-3B0B-1A6E-C413-11A0611A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10C39-39E6-BA87-9E97-B4E49228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EF345-4212-C0D2-6799-B84822DE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AD98F-B924-AEED-8FC6-8F77D789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3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4B00-95D8-8A5E-C5D7-E6D8BF44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1B9E-50BB-F3EC-D571-3649E715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D3BD9-D9C3-B27D-A991-46B55C4E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E1B6E-53BD-CEDA-AA84-2C6218E4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53150-5B0C-67D6-8B83-44207D52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7247D-91F8-E361-6C91-3897B763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3C82-368B-EC64-C77E-54082065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3974D-FE59-094F-12B9-672A736D0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8B360-D5DF-73E8-6730-AEB2B8CB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28080-6DE6-484E-4C2B-A7C6219C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870A-6DCF-F4EF-6A0C-9AE8677D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21221-D9CE-34F0-0AA9-40A8828E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5046F-7B22-C467-5176-3E77B691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27D4-7369-475D-87D7-B48D3B10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8AED-3823-BF5D-1938-9DBBE133D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C237B-EA1F-48F8-A76C-B5BE51EEDA44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404D-E915-2D9D-5803-0AD4DAC94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F1DF-C4D1-88D6-9F41-4354EB832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6DB5-AB8E-47B5-84BC-A77DAA3C8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esseract/vignettes/intro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rspir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8DC625-2F11-5BFC-3097-9172FF64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035" y="3551238"/>
            <a:ext cx="2451100" cy="1655762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Dr Ruchir Shah	</a:t>
            </a:r>
          </a:p>
          <a:p>
            <a:pPr algn="l"/>
            <a:r>
              <a:rPr lang="en-GB" sz="2000" dirty="0"/>
              <a:t>Dr David Lo</a:t>
            </a:r>
          </a:p>
          <a:p>
            <a:pPr algn="l"/>
            <a:r>
              <a:rPr lang="en-GB" sz="2000" dirty="0"/>
              <a:t>Dr Ali </a:t>
            </a:r>
            <a:r>
              <a:rPr lang="en-GB" sz="2000" dirty="0" err="1"/>
              <a:t>Hakizimana</a:t>
            </a:r>
            <a:endParaRPr lang="en-GB" sz="2000" dirty="0"/>
          </a:p>
          <a:p>
            <a:pPr algn="l"/>
            <a:r>
              <a:rPr lang="en-GB" sz="2000" dirty="0"/>
              <a:t>Prof Erol Gaillard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FCBC57-EC2A-9C25-7B2B-1CE51958A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35" y="188913"/>
            <a:ext cx="11588522" cy="1563232"/>
          </a:xfrm>
        </p:spPr>
        <p:txBody>
          <a:bodyPr>
            <a:noAutofit/>
          </a:bodyPr>
          <a:lstStyle/>
          <a:p>
            <a:pPr algn="l"/>
            <a:r>
              <a:rPr lang="en-GB" sz="3200" dirty="0"/>
              <a:t>Using R to save clinician time and to aide research; automatically</a:t>
            </a:r>
            <a:br>
              <a:rPr lang="en-GB" sz="3200" dirty="0"/>
            </a:br>
            <a:r>
              <a:rPr lang="en-GB" sz="3200" dirty="0"/>
              <a:t>extracting paediatric lung function data using open-source</a:t>
            </a:r>
            <a:br>
              <a:rPr lang="en-GB" sz="3200" dirty="0"/>
            </a:br>
            <a:r>
              <a:rPr lang="en-GB" sz="3200" dirty="0"/>
              <a:t>Optical Character Recognition package (Tesseract)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997DBA7-3C9C-9647-8974-1ABAFF6D3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4"/>
          <a:stretch/>
        </p:blipFill>
        <p:spPr bwMode="auto">
          <a:xfrm>
            <a:off x="217035" y="5626100"/>
            <a:ext cx="2956042" cy="109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18FD7C5-2196-3918-3A3F-8253A212C719}"/>
              </a:ext>
            </a:extLst>
          </p:cNvPr>
          <p:cNvSpPr txBox="1">
            <a:spLocks/>
          </p:cNvSpPr>
          <p:nvPr/>
        </p:nvSpPr>
        <p:spPr>
          <a:xfrm>
            <a:off x="2668135" y="3551238"/>
            <a:ext cx="9484631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/>
              <a:t>Radiology Specialty Registrar (Oxford)</a:t>
            </a:r>
          </a:p>
          <a:p>
            <a:pPr algn="l"/>
            <a:r>
              <a:rPr lang="en-GB" sz="2000" dirty="0"/>
              <a:t>Paediatric Respiratory Consultant</a:t>
            </a:r>
          </a:p>
          <a:p>
            <a:pPr algn="l"/>
            <a:r>
              <a:rPr lang="en-GB" sz="2000" dirty="0"/>
              <a:t>Foundation Doctor</a:t>
            </a:r>
          </a:p>
          <a:p>
            <a:pPr algn="l"/>
            <a:r>
              <a:rPr lang="en-GB" sz="2000" dirty="0"/>
              <a:t>Associate Professor in Child Health and Paediatric Respiratory Consultant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3A163F2-AC03-0F9A-D70A-AB5F38BDD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5340559"/>
            <a:ext cx="2770642" cy="13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FEDBBD-61F9-9648-D7C3-EDD27CC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2725"/>
            <a:ext cx="10515600" cy="1325563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D3077-E4EC-E51E-641A-DAC059A94A65}"/>
              </a:ext>
            </a:extLst>
          </p:cNvPr>
          <p:cNvSpPr txBox="1">
            <a:spLocks/>
          </p:cNvSpPr>
          <p:nvPr/>
        </p:nvSpPr>
        <p:spPr>
          <a:xfrm>
            <a:off x="495300" y="4300537"/>
            <a:ext cx="11811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</a:rPr>
              <a:t>Thank you: </a:t>
            </a:r>
          </a:p>
          <a:p>
            <a:r>
              <a:rPr lang="en-GB" sz="2800" dirty="0">
                <a:latin typeface="+mn-lt"/>
              </a:rPr>
              <a:t>Dr Steve Harris for introducing me to /R</a:t>
            </a:r>
          </a:p>
          <a:p>
            <a:r>
              <a:rPr lang="en-GB" sz="2800" dirty="0">
                <a:latin typeface="+mn-lt"/>
              </a:rPr>
              <a:t>IT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06003-4096-B32E-5E14-E327A31D20B3}"/>
              </a:ext>
            </a:extLst>
          </p:cNvPr>
          <p:cNvSpPr txBox="1"/>
          <p:nvPr/>
        </p:nvSpPr>
        <p:spPr>
          <a:xfrm>
            <a:off x="495300" y="1371382"/>
            <a:ext cx="1087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 extraction from PDF’s consider Tesseract – saves clinician time and can inform practice</a:t>
            </a:r>
          </a:p>
          <a:p>
            <a:endParaRPr lang="en-GB" sz="2800" dirty="0"/>
          </a:p>
          <a:p>
            <a:r>
              <a:rPr lang="en-GB" sz="2800" dirty="0"/>
              <a:t>Make friends with IT!</a:t>
            </a:r>
          </a:p>
          <a:p>
            <a:endParaRPr lang="en-GB" sz="2800" dirty="0"/>
          </a:p>
          <a:p>
            <a:r>
              <a:rPr lang="en-GB" sz="2800" dirty="0"/>
              <a:t>Script can be ran on entire cohort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92D52FE-7746-C7B2-78CC-A9948E767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4"/>
          <a:stretch/>
        </p:blipFill>
        <p:spPr bwMode="auto">
          <a:xfrm>
            <a:off x="217035" y="5626100"/>
            <a:ext cx="2956042" cy="109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654D529-9EA2-2C77-D7BF-F2BD26396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5340559"/>
            <a:ext cx="2770642" cy="137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3C6A02-3BBE-8491-B39B-FC31A07E486F}"/>
              </a:ext>
            </a:extLst>
          </p:cNvPr>
          <p:cNvSpPr/>
          <p:nvPr/>
        </p:nvSpPr>
        <p:spPr>
          <a:xfrm>
            <a:off x="1136639" y="323878"/>
            <a:ext cx="4406900" cy="60071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6D7CEF34-93EB-F152-5E9F-3990BEEB29B3}"/>
              </a:ext>
            </a:extLst>
          </p:cNvPr>
          <p:cNvSpPr/>
          <p:nvPr/>
        </p:nvSpPr>
        <p:spPr>
          <a:xfrm>
            <a:off x="1454139" y="539778"/>
            <a:ext cx="3594100" cy="825500"/>
          </a:xfrm>
          <a:prstGeom prst="doubleWav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PDF of Spirometry Report</a:t>
            </a:r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7EA8CAD3-8BF2-AE0C-155A-19E73D32E5B2}"/>
              </a:ext>
            </a:extLst>
          </p:cNvPr>
          <p:cNvSpPr/>
          <p:nvPr/>
        </p:nvSpPr>
        <p:spPr>
          <a:xfrm>
            <a:off x="1797039" y="5245128"/>
            <a:ext cx="3594100" cy="825500"/>
          </a:xfrm>
          <a:prstGeom prst="doubleWav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FFD8BE-526B-C322-3BA1-DDD68C1B55BF}"/>
              </a:ext>
            </a:extLst>
          </p:cNvPr>
          <p:cNvCxnSpPr>
            <a:cxnSpLocks/>
          </p:cNvCxnSpPr>
          <p:nvPr/>
        </p:nvCxnSpPr>
        <p:spPr>
          <a:xfrm>
            <a:off x="1435089" y="3333792"/>
            <a:ext cx="0" cy="1638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008F52-2929-539E-3CC6-43BF7AA69A40}"/>
              </a:ext>
            </a:extLst>
          </p:cNvPr>
          <p:cNvCxnSpPr>
            <a:cxnSpLocks/>
          </p:cNvCxnSpPr>
          <p:nvPr/>
        </p:nvCxnSpPr>
        <p:spPr>
          <a:xfrm flipH="1">
            <a:off x="1435089" y="4972092"/>
            <a:ext cx="1619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C0D87A-C260-09F8-2AFE-B523BA9D370C}"/>
              </a:ext>
            </a:extLst>
          </p:cNvPr>
          <p:cNvCxnSpPr>
            <a:cxnSpLocks/>
          </p:cNvCxnSpPr>
          <p:nvPr/>
        </p:nvCxnSpPr>
        <p:spPr>
          <a:xfrm>
            <a:off x="3403589" y="3333792"/>
            <a:ext cx="0" cy="1638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3F2351-9D5D-88B7-7A11-6AAA097A805E}"/>
              </a:ext>
            </a:extLst>
          </p:cNvPr>
          <p:cNvCxnSpPr>
            <a:cxnSpLocks/>
          </p:cNvCxnSpPr>
          <p:nvPr/>
        </p:nvCxnSpPr>
        <p:spPr>
          <a:xfrm flipH="1">
            <a:off x="3403589" y="4972092"/>
            <a:ext cx="1619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EE5827B-A121-4005-F692-6E47FA591CF2}"/>
              </a:ext>
            </a:extLst>
          </p:cNvPr>
          <p:cNvSpPr/>
          <p:nvPr/>
        </p:nvSpPr>
        <p:spPr>
          <a:xfrm>
            <a:off x="1644639" y="3676692"/>
            <a:ext cx="1219200" cy="1054100"/>
          </a:xfrm>
          <a:custGeom>
            <a:avLst/>
            <a:gdLst>
              <a:gd name="connsiteX0" fmla="*/ 0 w 1219200"/>
              <a:gd name="connsiteY0" fmla="*/ 1054100 h 1054100"/>
              <a:gd name="connsiteX1" fmla="*/ 419100 w 1219200"/>
              <a:gd name="connsiteY1" fmla="*/ 292100 h 1054100"/>
              <a:gd name="connsiteX2" fmla="*/ 698500 w 1219200"/>
              <a:gd name="connsiteY2" fmla="*/ 850900 h 1054100"/>
              <a:gd name="connsiteX3" fmla="*/ 1219200 w 1219200"/>
              <a:gd name="connsiteY3" fmla="*/ 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1054100">
                <a:moveTo>
                  <a:pt x="0" y="1054100"/>
                </a:moveTo>
                <a:cubicBezTo>
                  <a:pt x="151341" y="690033"/>
                  <a:pt x="302683" y="325967"/>
                  <a:pt x="419100" y="292100"/>
                </a:cubicBezTo>
                <a:cubicBezTo>
                  <a:pt x="535517" y="258233"/>
                  <a:pt x="565150" y="899583"/>
                  <a:pt x="698500" y="850900"/>
                </a:cubicBezTo>
                <a:cubicBezTo>
                  <a:pt x="831850" y="802217"/>
                  <a:pt x="1219200" y="0"/>
                  <a:pt x="121920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D275F3E-2468-FB88-7225-B47725F5C973}"/>
              </a:ext>
            </a:extLst>
          </p:cNvPr>
          <p:cNvSpPr/>
          <p:nvPr/>
        </p:nvSpPr>
        <p:spPr>
          <a:xfrm>
            <a:off x="3638030" y="3511592"/>
            <a:ext cx="1232409" cy="1206529"/>
          </a:xfrm>
          <a:custGeom>
            <a:avLst/>
            <a:gdLst>
              <a:gd name="connsiteX0" fmla="*/ 509 w 1232409"/>
              <a:gd name="connsiteY0" fmla="*/ 0 h 1206529"/>
              <a:gd name="connsiteX1" fmla="*/ 140209 w 1232409"/>
              <a:gd name="connsiteY1" fmla="*/ 1016000 h 1206529"/>
              <a:gd name="connsiteX2" fmla="*/ 864109 w 1232409"/>
              <a:gd name="connsiteY2" fmla="*/ 1206500 h 1206529"/>
              <a:gd name="connsiteX3" fmla="*/ 1232409 w 1232409"/>
              <a:gd name="connsiteY3" fmla="*/ 1028700 h 120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409" h="1206529">
                <a:moveTo>
                  <a:pt x="509" y="0"/>
                </a:moveTo>
                <a:cubicBezTo>
                  <a:pt x="-1608" y="407458"/>
                  <a:pt x="-3724" y="814917"/>
                  <a:pt x="140209" y="1016000"/>
                </a:cubicBezTo>
                <a:cubicBezTo>
                  <a:pt x="284142" y="1217083"/>
                  <a:pt x="682076" y="1204383"/>
                  <a:pt x="864109" y="1206500"/>
                </a:cubicBezTo>
                <a:cubicBezTo>
                  <a:pt x="1046142" y="1208617"/>
                  <a:pt x="1154092" y="1096433"/>
                  <a:pt x="1232409" y="102870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95C4AB06-4628-9B26-DC27-9C5F7E6C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64423"/>
              </p:ext>
            </p:extLst>
          </p:nvPr>
        </p:nvGraphicFramePr>
        <p:xfrm>
          <a:off x="1454139" y="1985233"/>
          <a:ext cx="3225796" cy="1046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828">
                  <a:extLst>
                    <a:ext uri="{9D8B030D-6E8A-4147-A177-3AD203B41FA5}">
                      <a16:colId xmlns:a16="http://schemas.microsoft.com/office/drawing/2014/main" val="3463430065"/>
                    </a:ext>
                  </a:extLst>
                </a:gridCol>
                <a:gridCol w="460828">
                  <a:extLst>
                    <a:ext uri="{9D8B030D-6E8A-4147-A177-3AD203B41FA5}">
                      <a16:colId xmlns:a16="http://schemas.microsoft.com/office/drawing/2014/main" val="1251279843"/>
                    </a:ext>
                  </a:extLst>
                </a:gridCol>
                <a:gridCol w="460828">
                  <a:extLst>
                    <a:ext uri="{9D8B030D-6E8A-4147-A177-3AD203B41FA5}">
                      <a16:colId xmlns:a16="http://schemas.microsoft.com/office/drawing/2014/main" val="2481520598"/>
                    </a:ext>
                  </a:extLst>
                </a:gridCol>
                <a:gridCol w="460828">
                  <a:extLst>
                    <a:ext uri="{9D8B030D-6E8A-4147-A177-3AD203B41FA5}">
                      <a16:colId xmlns:a16="http://schemas.microsoft.com/office/drawing/2014/main" val="3565872605"/>
                    </a:ext>
                  </a:extLst>
                </a:gridCol>
                <a:gridCol w="460828">
                  <a:extLst>
                    <a:ext uri="{9D8B030D-6E8A-4147-A177-3AD203B41FA5}">
                      <a16:colId xmlns:a16="http://schemas.microsoft.com/office/drawing/2014/main" val="929587917"/>
                    </a:ext>
                  </a:extLst>
                </a:gridCol>
                <a:gridCol w="460828">
                  <a:extLst>
                    <a:ext uri="{9D8B030D-6E8A-4147-A177-3AD203B41FA5}">
                      <a16:colId xmlns:a16="http://schemas.microsoft.com/office/drawing/2014/main" val="305369026"/>
                    </a:ext>
                  </a:extLst>
                </a:gridCol>
                <a:gridCol w="460828">
                  <a:extLst>
                    <a:ext uri="{9D8B030D-6E8A-4147-A177-3AD203B41FA5}">
                      <a16:colId xmlns:a16="http://schemas.microsoft.com/office/drawing/2014/main" val="1174221696"/>
                    </a:ext>
                  </a:extLst>
                </a:gridCol>
              </a:tblGrid>
              <a:tr h="31514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138734"/>
                  </a:ext>
                </a:extLst>
              </a:tr>
              <a:tr h="227058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181138"/>
                  </a:ext>
                </a:extLst>
              </a:tr>
              <a:tr h="227058"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200270"/>
                  </a:ext>
                </a:extLst>
              </a:tr>
              <a:tr h="227058"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074090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95A0E-C0D8-8E36-8C74-7461C9E26471}"/>
              </a:ext>
            </a:extLst>
          </p:cNvPr>
          <p:cNvCxnSpPr/>
          <p:nvPr/>
        </p:nvCxnSpPr>
        <p:spPr>
          <a:xfrm>
            <a:off x="1543039" y="1549428"/>
            <a:ext cx="121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1D9E85-F80E-F764-CE96-546680B9C544}"/>
              </a:ext>
            </a:extLst>
          </p:cNvPr>
          <p:cNvCxnSpPr/>
          <p:nvPr/>
        </p:nvCxnSpPr>
        <p:spPr>
          <a:xfrm>
            <a:off x="1543039" y="1727228"/>
            <a:ext cx="121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3B700-65E9-BADB-AF56-B44547CCBDA3}"/>
              </a:ext>
            </a:extLst>
          </p:cNvPr>
          <p:cNvCxnSpPr/>
          <p:nvPr/>
        </p:nvCxnSpPr>
        <p:spPr>
          <a:xfrm>
            <a:off x="3067037" y="1549428"/>
            <a:ext cx="121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1CA6C5-64AD-3CDB-386A-AF2439F24B07}"/>
              </a:ext>
            </a:extLst>
          </p:cNvPr>
          <p:cNvCxnSpPr/>
          <p:nvPr/>
        </p:nvCxnSpPr>
        <p:spPr>
          <a:xfrm>
            <a:off x="3067037" y="1727228"/>
            <a:ext cx="121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732A-719E-E635-23A0-70FF35D6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2725"/>
            <a:ext cx="10515600" cy="1325563"/>
          </a:xfrm>
        </p:spPr>
        <p:txBody>
          <a:bodyPr/>
          <a:lstStyle/>
          <a:p>
            <a:r>
              <a:rPr lang="en-GB" dirty="0"/>
              <a:t>Declaration of interest </a:t>
            </a:r>
          </a:p>
        </p:txBody>
      </p:sp>
      <p:pic>
        <p:nvPicPr>
          <p:cNvPr id="5" name="Content Placeholder 4" descr="A collage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CCFB351A-F6D6-DDFD-375D-BD1182BD7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538288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41492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FEDBBD-61F9-9648-D7C3-EDD27CC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2725"/>
            <a:ext cx="10515600" cy="1325563"/>
          </a:xfrm>
        </p:spPr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CAD72A-ED2E-BE75-BB99-101C5318950E}"/>
              </a:ext>
            </a:extLst>
          </p:cNvPr>
          <p:cNvSpPr txBox="1">
            <a:spLocks/>
          </p:cNvSpPr>
          <p:nvPr/>
        </p:nvSpPr>
        <p:spPr>
          <a:xfrm>
            <a:off x="3492501" y="2202437"/>
            <a:ext cx="8496299" cy="58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/>
              <a:t>Children have asthma – we don’t understand how their lung function varies over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AF92E-5F82-794B-12B2-2B465A4C179F}"/>
              </a:ext>
            </a:extLst>
          </p:cNvPr>
          <p:cNvSpPr txBox="1"/>
          <p:nvPr/>
        </p:nvSpPr>
        <p:spPr>
          <a:xfrm>
            <a:off x="203200" y="2199481"/>
            <a:ext cx="322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Medical problem: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C7E26-38A0-906E-75F2-03E0AE762D97}"/>
              </a:ext>
            </a:extLst>
          </p:cNvPr>
          <p:cNvSpPr txBox="1"/>
          <p:nvPr/>
        </p:nvSpPr>
        <p:spPr>
          <a:xfrm>
            <a:off x="203200" y="4366130"/>
            <a:ext cx="339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Logistical problem: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D74A800-084D-003F-406A-C5C3B17D4566}"/>
              </a:ext>
            </a:extLst>
          </p:cNvPr>
          <p:cNvSpPr txBox="1">
            <a:spLocks/>
          </p:cNvSpPr>
          <p:nvPr/>
        </p:nvSpPr>
        <p:spPr>
          <a:xfrm>
            <a:off x="3556001" y="4366130"/>
            <a:ext cx="8496299" cy="58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/>
              <a:t>Spirometry data stored as PDF’s of variable formats in various different subfolders</a:t>
            </a:r>
          </a:p>
        </p:txBody>
      </p:sp>
    </p:spTree>
    <p:extLst>
      <p:ext uri="{BB962C8B-B14F-4D97-AF65-F5344CB8AC3E}">
        <p14:creationId xmlns:p14="http://schemas.microsoft.com/office/powerpoint/2010/main" val="56558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FEDBBD-61F9-9648-D7C3-EDD27CC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2725"/>
            <a:ext cx="10515600" cy="1325563"/>
          </a:xfrm>
        </p:spPr>
        <p:txBody>
          <a:bodyPr/>
          <a:lstStyle/>
          <a:p>
            <a:r>
              <a:rPr lang="en-GB" dirty="0"/>
              <a:t>Failed attempts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CAD72A-ED2E-BE75-BB99-101C5318950E}"/>
              </a:ext>
            </a:extLst>
          </p:cNvPr>
          <p:cNvSpPr txBox="1">
            <a:spLocks/>
          </p:cNvSpPr>
          <p:nvPr/>
        </p:nvSpPr>
        <p:spPr>
          <a:xfrm>
            <a:off x="203200" y="2062346"/>
            <a:ext cx="10223499" cy="58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GB" sz="2800" dirty="0"/>
              <a:t>We approached the spirometry equipment company</a:t>
            </a:r>
          </a:p>
          <a:p>
            <a:pPr marL="457200" indent="-457200" algn="l">
              <a:buAutoNum type="arabicPeriod"/>
            </a:pPr>
            <a:endParaRPr lang="en-GB" sz="2800" dirty="0"/>
          </a:p>
          <a:p>
            <a:pPr marL="457200" indent="-457200" algn="l">
              <a:buAutoNum type="arabicPeriod"/>
            </a:pPr>
            <a:r>
              <a:rPr lang="en-GB" sz="2800" dirty="0"/>
              <a:t>Use/R PDF reader packages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54BA1-CF3A-C78B-136D-65574B2F6211}"/>
              </a:ext>
            </a:extLst>
          </p:cNvPr>
          <p:cNvSpPr txBox="1"/>
          <p:nvPr/>
        </p:nvSpPr>
        <p:spPr>
          <a:xfrm>
            <a:off x="8636000" y="2062345"/>
            <a:ext cx="322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A5D79-4C7A-C9F8-4A32-5CEA3E6F46E3}"/>
              </a:ext>
            </a:extLst>
          </p:cNvPr>
          <p:cNvSpPr txBox="1"/>
          <p:nvPr/>
        </p:nvSpPr>
        <p:spPr>
          <a:xfrm>
            <a:off x="8636000" y="3014845"/>
            <a:ext cx="322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55026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9BDD-D3E9-4770-6152-3B824C5CB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51357"/>
          <a:stretch/>
        </p:blipFill>
        <p:spPr>
          <a:xfrm>
            <a:off x="851463" y="145591"/>
            <a:ext cx="5244537" cy="65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0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751DE74E-E3CE-D123-8568-B136D4FC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51463" y="145591"/>
            <a:ext cx="10781737" cy="656681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EEC9CF-0E99-614B-D38D-351EA995CF4C}"/>
              </a:ext>
            </a:extLst>
          </p:cNvPr>
          <p:cNvCxnSpPr>
            <a:cxnSpLocks/>
          </p:cNvCxnSpPr>
          <p:nvPr/>
        </p:nvCxnSpPr>
        <p:spPr>
          <a:xfrm>
            <a:off x="1041400" y="1384300"/>
            <a:ext cx="4546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4304A4-40E5-FB54-BC82-272E9B512500}"/>
              </a:ext>
            </a:extLst>
          </p:cNvPr>
          <p:cNvCxnSpPr>
            <a:cxnSpLocks/>
          </p:cNvCxnSpPr>
          <p:nvPr/>
        </p:nvCxnSpPr>
        <p:spPr>
          <a:xfrm>
            <a:off x="1041400" y="1993900"/>
            <a:ext cx="4546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BC5653-0FDB-9D5D-3D62-9506D095FFAF}"/>
              </a:ext>
            </a:extLst>
          </p:cNvPr>
          <p:cNvCxnSpPr>
            <a:cxnSpLocks/>
          </p:cNvCxnSpPr>
          <p:nvPr/>
        </p:nvCxnSpPr>
        <p:spPr>
          <a:xfrm>
            <a:off x="1041400" y="3340100"/>
            <a:ext cx="4546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7D6FCE-47E2-2EFE-F505-53D1016F1AA2}"/>
              </a:ext>
            </a:extLst>
          </p:cNvPr>
          <p:cNvCxnSpPr>
            <a:cxnSpLocks/>
          </p:cNvCxnSpPr>
          <p:nvPr/>
        </p:nvCxnSpPr>
        <p:spPr>
          <a:xfrm>
            <a:off x="1041400" y="5359400"/>
            <a:ext cx="4546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AF8FCB-B63D-A44B-6FAA-F40D0DD45251}"/>
              </a:ext>
            </a:extLst>
          </p:cNvPr>
          <p:cNvCxnSpPr>
            <a:cxnSpLocks/>
          </p:cNvCxnSpPr>
          <p:nvPr/>
        </p:nvCxnSpPr>
        <p:spPr>
          <a:xfrm flipV="1">
            <a:off x="2336800" y="1993900"/>
            <a:ext cx="0" cy="13462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EB0FB3-42ED-4F95-B3A6-FB00E43EA064}"/>
              </a:ext>
            </a:extLst>
          </p:cNvPr>
          <p:cNvCxnSpPr>
            <a:cxnSpLocks/>
          </p:cNvCxnSpPr>
          <p:nvPr/>
        </p:nvCxnSpPr>
        <p:spPr>
          <a:xfrm>
            <a:off x="6756400" y="1511300"/>
            <a:ext cx="4546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E9EEA7-77D3-67D2-35AF-7CDE89FDF8C3}"/>
              </a:ext>
            </a:extLst>
          </p:cNvPr>
          <p:cNvCxnSpPr>
            <a:cxnSpLocks/>
          </p:cNvCxnSpPr>
          <p:nvPr/>
        </p:nvCxnSpPr>
        <p:spPr>
          <a:xfrm>
            <a:off x="6756400" y="3263900"/>
            <a:ext cx="4546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9A97DF-80D0-9F3E-DD00-6E3FFF171D45}"/>
              </a:ext>
            </a:extLst>
          </p:cNvPr>
          <p:cNvCxnSpPr>
            <a:cxnSpLocks/>
          </p:cNvCxnSpPr>
          <p:nvPr/>
        </p:nvCxnSpPr>
        <p:spPr>
          <a:xfrm flipV="1">
            <a:off x="8826500" y="3263900"/>
            <a:ext cx="0" cy="20955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406B4F-6C7D-B65E-8B29-007B519017D3}"/>
              </a:ext>
            </a:extLst>
          </p:cNvPr>
          <p:cNvCxnSpPr>
            <a:cxnSpLocks/>
          </p:cNvCxnSpPr>
          <p:nvPr/>
        </p:nvCxnSpPr>
        <p:spPr>
          <a:xfrm>
            <a:off x="6756400" y="5359400"/>
            <a:ext cx="4546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325EBC-CFCF-7BF7-3534-D0DF974C6886}"/>
              </a:ext>
            </a:extLst>
          </p:cNvPr>
          <p:cNvCxnSpPr>
            <a:cxnSpLocks/>
          </p:cNvCxnSpPr>
          <p:nvPr/>
        </p:nvCxnSpPr>
        <p:spPr>
          <a:xfrm flipV="1">
            <a:off x="7594600" y="1993900"/>
            <a:ext cx="0" cy="1270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176591-6A83-45A8-5B1B-344B7374A6C0}"/>
              </a:ext>
            </a:extLst>
          </p:cNvPr>
          <p:cNvCxnSpPr>
            <a:cxnSpLocks/>
          </p:cNvCxnSpPr>
          <p:nvPr/>
        </p:nvCxnSpPr>
        <p:spPr>
          <a:xfrm>
            <a:off x="6756400" y="1993900"/>
            <a:ext cx="45466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C0710D-F222-AA2E-C417-D3F5AB76E5FE}"/>
              </a:ext>
            </a:extLst>
          </p:cNvPr>
          <p:cNvCxnSpPr>
            <a:cxnSpLocks/>
          </p:cNvCxnSpPr>
          <p:nvPr/>
        </p:nvCxnSpPr>
        <p:spPr>
          <a:xfrm flipV="1">
            <a:off x="8509000" y="1993900"/>
            <a:ext cx="0" cy="1270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A29CE7-32E1-BC9F-9CE9-C8319F33C719}"/>
              </a:ext>
            </a:extLst>
          </p:cNvPr>
          <p:cNvCxnSpPr>
            <a:cxnSpLocks/>
          </p:cNvCxnSpPr>
          <p:nvPr/>
        </p:nvCxnSpPr>
        <p:spPr>
          <a:xfrm flipV="1">
            <a:off x="9969500" y="1993900"/>
            <a:ext cx="0" cy="1270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85AC8E-EFBB-F3AE-D5F8-01390539FA83}"/>
              </a:ext>
            </a:extLst>
          </p:cNvPr>
          <p:cNvCxnSpPr>
            <a:cxnSpLocks/>
          </p:cNvCxnSpPr>
          <p:nvPr/>
        </p:nvCxnSpPr>
        <p:spPr>
          <a:xfrm flipV="1">
            <a:off x="10477500" y="1993900"/>
            <a:ext cx="0" cy="1270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0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FEDBBD-61F9-9648-D7C3-EDD27CC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2725"/>
            <a:ext cx="10515600" cy="1325563"/>
          </a:xfrm>
        </p:spPr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A5C46-2C43-395A-8B5A-D38947719C69}"/>
              </a:ext>
            </a:extLst>
          </p:cNvPr>
          <p:cNvSpPr txBox="1"/>
          <p:nvPr/>
        </p:nvSpPr>
        <p:spPr>
          <a:xfrm>
            <a:off x="495300" y="1538288"/>
            <a:ext cx="1087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/R package: Tesseract</a:t>
            </a:r>
          </a:p>
          <a:p>
            <a:r>
              <a:rPr lang="en-GB" sz="2800" dirty="0">
                <a:hlinkClick r:id="rId3"/>
              </a:rPr>
              <a:t>https://cran.r-project.org/web/packages/tesseract/vignettes/intro.html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OCR = Optical Character Recognition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AC677-4257-1AF5-9D10-666AA488155D}"/>
              </a:ext>
            </a:extLst>
          </p:cNvPr>
          <p:cNvSpPr txBox="1"/>
          <p:nvPr/>
        </p:nvSpPr>
        <p:spPr>
          <a:xfrm>
            <a:off x="203200" y="4366130"/>
            <a:ext cx="339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Challenges: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287E2B-DC71-4683-AFBB-9468E979318E}"/>
              </a:ext>
            </a:extLst>
          </p:cNvPr>
          <p:cNvSpPr txBox="1">
            <a:spLocks/>
          </p:cNvSpPr>
          <p:nvPr/>
        </p:nvSpPr>
        <p:spPr>
          <a:xfrm>
            <a:off x="2501901" y="4480430"/>
            <a:ext cx="8496299" cy="58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Downloading R and </a:t>
            </a:r>
            <a:r>
              <a:rPr lang="en-GB" dirty="0" err="1"/>
              <a:t>Rstudio</a:t>
            </a:r>
            <a:r>
              <a:rPr lang="en-GB" dirty="0"/>
              <a:t> onto NHS computer</a:t>
            </a:r>
          </a:p>
        </p:txBody>
      </p:sp>
    </p:spTree>
    <p:extLst>
      <p:ext uri="{BB962C8B-B14F-4D97-AF65-F5344CB8AC3E}">
        <p14:creationId xmlns:p14="http://schemas.microsoft.com/office/powerpoint/2010/main" val="135356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FEDBBD-61F9-9648-D7C3-EDD27CC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2725"/>
            <a:ext cx="10515600" cy="1325563"/>
          </a:xfrm>
        </p:spPr>
        <p:txBody>
          <a:bodyPr/>
          <a:lstStyle/>
          <a:p>
            <a:r>
              <a:rPr lang="en-GB" dirty="0"/>
              <a:t>Code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59F613B-B8C0-6DBF-EF8A-A8AAEE3ED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26" y="212726"/>
            <a:ext cx="6411912" cy="6411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DF1745-07AD-89A3-9796-F4D5D0B633E2}"/>
              </a:ext>
            </a:extLst>
          </p:cNvPr>
          <p:cNvSpPr/>
          <p:nvPr/>
        </p:nvSpPr>
        <p:spPr>
          <a:xfrm>
            <a:off x="4737100" y="101600"/>
            <a:ext cx="2070100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5CAD3-325C-0D85-34DE-50C36131B712}"/>
              </a:ext>
            </a:extLst>
          </p:cNvPr>
          <p:cNvSpPr/>
          <p:nvPr/>
        </p:nvSpPr>
        <p:spPr>
          <a:xfrm>
            <a:off x="4737100" y="1155700"/>
            <a:ext cx="2070100" cy="1054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78AF4-71CE-393E-DC7C-F04E0BBC0FB0}"/>
              </a:ext>
            </a:extLst>
          </p:cNvPr>
          <p:cNvSpPr/>
          <p:nvPr/>
        </p:nvSpPr>
        <p:spPr>
          <a:xfrm>
            <a:off x="4737100" y="2209800"/>
            <a:ext cx="2070100" cy="112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EB33AC-1559-98E1-AE77-01BE603616A6}"/>
              </a:ext>
            </a:extLst>
          </p:cNvPr>
          <p:cNvSpPr/>
          <p:nvPr/>
        </p:nvSpPr>
        <p:spPr>
          <a:xfrm>
            <a:off x="4521200" y="3333750"/>
            <a:ext cx="2628900" cy="112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1D6CD-0DB4-A897-6B00-3444CD4956DC}"/>
              </a:ext>
            </a:extLst>
          </p:cNvPr>
          <p:cNvSpPr/>
          <p:nvPr/>
        </p:nvSpPr>
        <p:spPr>
          <a:xfrm>
            <a:off x="4277519" y="4417219"/>
            <a:ext cx="2628900" cy="112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BCDA3-30BD-E453-096D-4C1EA7F8C6E8}"/>
              </a:ext>
            </a:extLst>
          </p:cNvPr>
          <p:cNvSpPr/>
          <p:nvPr/>
        </p:nvSpPr>
        <p:spPr>
          <a:xfrm>
            <a:off x="4277519" y="5468542"/>
            <a:ext cx="2628900" cy="112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DF6F0-6A10-5ED4-2444-AC73E267632D}"/>
              </a:ext>
            </a:extLst>
          </p:cNvPr>
          <p:cNvSpPr/>
          <p:nvPr/>
        </p:nvSpPr>
        <p:spPr>
          <a:xfrm>
            <a:off x="6906419" y="5541169"/>
            <a:ext cx="2628900" cy="112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4A17D6-FB77-5EB4-62A6-F8CCC592FA04}"/>
              </a:ext>
            </a:extLst>
          </p:cNvPr>
          <p:cNvSpPr/>
          <p:nvPr/>
        </p:nvSpPr>
        <p:spPr>
          <a:xfrm>
            <a:off x="6897291" y="101600"/>
            <a:ext cx="2628900" cy="1123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BFF6C6-71B9-2F99-71DC-E0E9226F7D81}"/>
              </a:ext>
            </a:extLst>
          </p:cNvPr>
          <p:cNvSpPr/>
          <p:nvPr/>
        </p:nvSpPr>
        <p:spPr>
          <a:xfrm>
            <a:off x="7122318" y="1048940"/>
            <a:ext cx="2387601" cy="456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42C054-790E-E72E-A725-19D3BFB1F6F8}"/>
              </a:ext>
            </a:extLst>
          </p:cNvPr>
          <p:cNvSpPr/>
          <p:nvPr/>
        </p:nvSpPr>
        <p:spPr>
          <a:xfrm>
            <a:off x="2595562" y="1001713"/>
            <a:ext cx="1906985" cy="4564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EE233-57C8-3A0D-DC5C-74B0D2C51FD3}"/>
              </a:ext>
            </a:extLst>
          </p:cNvPr>
          <p:cNvSpPr txBox="1"/>
          <p:nvPr/>
        </p:nvSpPr>
        <p:spPr>
          <a:xfrm>
            <a:off x="7641431" y="5934670"/>
            <a:ext cx="4550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/R package: </a:t>
            </a:r>
            <a:r>
              <a:rPr lang="en-GB" dirty="0" err="1"/>
              <a:t>Rspiro</a:t>
            </a:r>
            <a:endParaRPr lang="en-GB" dirty="0"/>
          </a:p>
          <a:p>
            <a:pPr algn="r"/>
            <a:r>
              <a:rPr lang="pt-BR" dirty="0">
                <a:hlinkClick r:id="rId4"/>
              </a:rPr>
              <a:t>https://cran.r-project.org/web/packages/rspiro/</a:t>
            </a:r>
            <a:r>
              <a:rPr lang="pt-B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8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FEDBBD-61F9-9648-D7C3-EDD27CC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12725"/>
            <a:ext cx="10515600" cy="1325563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876E3-95F5-D7AA-24C8-521088E37BE2}"/>
              </a:ext>
            </a:extLst>
          </p:cNvPr>
          <p:cNvSpPr txBox="1"/>
          <p:nvPr/>
        </p:nvSpPr>
        <p:spPr>
          <a:xfrm>
            <a:off x="495300" y="1538288"/>
            <a:ext cx="10871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1724 PDF’s to be analysed </a:t>
            </a:r>
          </a:p>
          <a:p>
            <a:endParaRPr lang="en-GB" sz="2800" dirty="0"/>
          </a:p>
          <a:p>
            <a:r>
              <a:rPr lang="en-GB" sz="2800" dirty="0"/>
              <a:t>Manual extraction = 100 seconds per PDF</a:t>
            </a:r>
          </a:p>
          <a:p>
            <a:endParaRPr lang="en-GB" sz="2800" dirty="0"/>
          </a:p>
          <a:p>
            <a:r>
              <a:rPr lang="en-GB" sz="2800" dirty="0"/>
              <a:t>Script extraction = 20 seconds per PDF + (8 hours to write)</a:t>
            </a:r>
          </a:p>
          <a:p>
            <a:endParaRPr lang="en-GB" sz="2800" dirty="0"/>
          </a:p>
          <a:p>
            <a:r>
              <a:rPr lang="en-GB" sz="2800" dirty="0"/>
              <a:t>= 30 clinician hours saved</a:t>
            </a:r>
          </a:p>
        </p:txBody>
      </p:sp>
    </p:spTree>
    <p:extLst>
      <p:ext uri="{BB962C8B-B14F-4D97-AF65-F5344CB8AC3E}">
        <p14:creationId xmlns:p14="http://schemas.microsoft.com/office/powerpoint/2010/main" val="313886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359</Words>
  <Application>Microsoft Office PowerPoint</Application>
  <PresentationFormat>Widescreen</PresentationFormat>
  <Paragraphs>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Using R to save clinician time and to aide research; automatically extracting paediatric lung function data using open-source Optical Character Recognition package (Tesseract)</vt:lpstr>
      <vt:lpstr>Declaration of interest </vt:lpstr>
      <vt:lpstr>The Problem</vt:lpstr>
      <vt:lpstr>Failed attempts</vt:lpstr>
      <vt:lpstr>PowerPoint Presentation</vt:lpstr>
      <vt:lpstr>PowerPoint Presentation</vt:lpstr>
      <vt:lpstr>Solution</vt:lpstr>
      <vt:lpstr>Code</vt:lpstr>
      <vt:lpstr>Results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to save clinician time and to aide research; automatically extracting paediatric lung function data using open-source Optical Character Recognition package (Tesseract)</dc:title>
  <dc:creator>Shah, Sanjay H. (Dr.)</dc:creator>
  <cp:lastModifiedBy>Shah, Ruchir</cp:lastModifiedBy>
  <cp:revision>5</cp:revision>
  <dcterms:created xsi:type="dcterms:W3CDTF">2022-11-02T15:06:43Z</dcterms:created>
  <dcterms:modified xsi:type="dcterms:W3CDTF">2022-11-05T21:14:58Z</dcterms:modified>
</cp:coreProperties>
</file>