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3" r:id="rId7"/>
    <p:sldId id="265" r:id="rId8"/>
  </p:sldIdLst>
  <p:sldSz cx="14630400" cy="8229600"/>
  <p:notesSz cx="8229600" cy="14630400"/>
  <p:embeddedFontLst>
    <p:embeddedFont>
      <p:font typeface="Arimo" panose="020B0604020202020204" pitchFamily="34" charset="0"/>
      <p:regular r:id="rId10"/>
    </p:embeddedFont>
    <p:embeddedFont>
      <p:font typeface="Outfit Extra Bold" pitchFamily="2"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2.fntdata"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font" Target="fonts/font1.fntdata" /><Relationship Id="rId4" Type="http://schemas.openxmlformats.org/officeDocument/2006/relationships/slide" Target="slides/slide3.xml" /><Relationship Id="rId9" Type="http://schemas.openxmlformats.org/officeDocument/2006/relationships/notesMaster" Target="notesMasters/notesMaster1.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602E5354-818A-1C4E-9E1B-C49C7F9CEF3A}" type="datetimeFigureOut">
              <a:rPr lang="en-US" smtClean="0"/>
              <a:t>10/5/2024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D5980F61-CCED-E24D-B35B-DF6E56E6F4C4}" type="slidenum">
              <a:rPr lang="en-US" smtClean="0"/>
              <a:t>‹#›</a:t>
            </a:fld>
            <a:endParaRPr lang="en-US"/>
          </a:p>
        </p:txBody>
      </p:sp>
    </p:spTree>
    <p:extLst>
      <p:ext uri="{BB962C8B-B14F-4D97-AF65-F5344CB8AC3E}">
        <p14:creationId xmlns:p14="http://schemas.microsoft.com/office/powerpoint/2010/main" val="11660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3.xml" /><Relationship Id="rId4" Type="http://schemas.openxmlformats.org/officeDocument/2006/relationships/image" Target="../media/image5.jpeg"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7" Type="http://schemas.openxmlformats.org/officeDocument/2006/relationships/image" Target="../media/image5.jpeg" /><Relationship Id="rId2" Type="http://schemas.openxmlformats.org/officeDocument/2006/relationships/notesSlide" Target="../notesSlides/notesSlide3.xml" /><Relationship Id="rId1" Type="http://schemas.openxmlformats.org/officeDocument/2006/relationships/slideLayout" Target="../slideLayouts/slideLayout4.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3" Type="http://schemas.openxmlformats.org/officeDocument/2006/relationships/image" Target="../media/image10.png" /><Relationship Id="rId7" Type="http://schemas.openxmlformats.org/officeDocument/2006/relationships/image" Target="../media/image5.jpeg" /><Relationship Id="rId2" Type="http://schemas.openxmlformats.org/officeDocument/2006/relationships/notesSlide" Target="../notesSlides/notesSlide5.xml" /><Relationship Id="rId1" Type="http://schemas.openxmlformats.org/officeDocument/2006/relationships/slideLayout" Target="../slideLayouts/slideLayout7.xml" /><Relationship Id="rId6" Type="http://schemas.openxmlformats.org/officeDocument/2006/relationships/image" Target="../media/image13.png" /><Relationship Id="rId5" Type="http://schemas.openxmlformats.org/officeDocument/2006/relationships/image" Target="../media/image12.png" /><Relationship Id="rId4" Type="http://schemas.openxmlformats.org/officeDocument/2006/relationships/image" Target="../media/image11.png" /></Relationships>
</file>

<file path=ppt/slides/_rels/slide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6.xml"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7.xml" /><Relationship Id="rId1" Type="http://schemas.openxmlformats.org/officeDocument/2006/relationships/slideLayout" Target="../slideLayouts/slideLayout11.xml" /><Relationship Id="rId6" Type="http://schemas.openxmlformats.org/officeDocument/2006/relationships/image" Target="../media/image5.jpeg" /><Relationship Id="rId5" Type="http://schemas.openxmlformats.org/officeDocument/2006/relationships/image" Target="../media/image16.png" /><Relationship Id="rId4" Type="http://schemas.openxmlformats.org/officeDocument/2006/relationships/image" Target="../media/image15.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66850"/>
            <a:ext cx="7556421" cy="2126337"/>
          </a:xfrm>
          <a:prstGeom prst="rect">
            <a:avLst/>
          </a:prstGeom>
          <a:noFill/>
          <a:ln/>
        </p:spPr>
        <p:txBody>
          <a:bodyPr wrap="square" lIns="0" tIns="0" rIns="0" bIns="0" rtlCol="0" anchor="t"/>
          <a:lstStyle/>
          <a:p>
            <a:pPr marL="0" indent="0">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SDGs in the Classroom: Engaging Students in Global Challenges</a:t>
            </a:r>
            <a:endParaRPr lang="en-US" sz="4450" dirty="0"/>
          </a:p>
        </p:txBody>
      </p:sp>
      <p:sp>
        <p:nvSpPr>
          <p:cNvPr id="4" name="Text 1"/>
          <p:cNvSpPr/>
          <p:nvPr/>
        </p:nvSpPr>
        <p:spPr>
          <a:xfrm>
            <a:off x="793790" y="3933349"/>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Welcome to this presentation exploring how to integrate the United Nations' Sustainable Development Goals (SDGs) into high school science classrooms. These 17 goals address pressing global issues like climate change, poverty, and inequality, and we'll discuss how to effectively teach them, engage students, and measure progress towards a sustainable future.</a:t>
            </a:r>
            <a:endParaRPr lang="en-US" sz="1750" dirty="0"/>
          </a:p>
        </p:txBody>
      </p:sp>
      <p:sp>
        <p:nvSpPr>
          <p:cNvPr id="5" name="Shape 2"/>
          <p:cNvSpPr/>
          <p:nvPr/>
        </p:nvSpPr>
        <p:spPr>
          <a:xfrm>
            <a:off x="793790" y="6382822"/>
            <a:ext cx="362903" cy="362903"/>
          </a:xfrm>
          <a:prstGeom prst="roundRect">
            <a:avLst>
              <a:gd name="adj" fmla="val 25194296"/>
            </a:avLst>
          </a:prstGeom>
          <a:noFill/>
          <a:ln w="7620">
            <a:solidFill>
              <a:srgbClr val="FFFFFF"/>
            </a:solidFill>
            <a:prstDash val="solid"/>
          </a:ln>
        </p:spPr>
      </p:sp>
      <p:sp>
        <p:nvSpPr>
          <p:cNvPr id="9" name="Shape 2">
            <a:extLst>
              <a:ext uri="{FF2B5EF4-FFF2-40B4-BE49-F238E27FC236}">
                <a16:creationId xmlns:a16="http://schemas.microsoft.com/office/drawing/2014/main" id="{A1B4B643-CB1C-3B53-FDD6-7F17E8164ECB}"/>
              </a:ext>
            </a:extLst>
          </p:cNvPr>
          <p:cNvSpPr/>
          <p:nvPr/>
        </p:nvSpPr>
        <p:spPr>
          <a:xfrm>
            <a:off x="946190" y="6535222"/>
            <a:ext cx="362903" cy="362903"/>
          </a:xfrm>
          <a:prstGeom prst="roundRect">
            <a:avLst>
              <a:gd name="adj" fmla="val 50000"/>
            </a:avLst>
          </a:prstGeom>
          <a:noFill/>
          <a:ln w="7620">
            <a:solidFill>
              <a:srgbClr val="FFFFFF"/>
            </a:solidFill>
            <a:prstDash val="solid"/>
          </a:ln>
        </p:spPr>
      </p:sp>
      <p:sp>
        <p:nvSpPr>
          <p:cNvPr id="10" name="TextBox 9">
            <a:extLst>
              <a:ext uri="{FF2B5EF4-FFF2-40B4-BE49-F238E27FC236}">
                <a16:creationId xmlns:a16="http://schemas.microsoft.com/office/drawing/2014/main" id="{08AA5EEB-4950-6AA6-6F8E-80DBE9D50361}"/>
              </a:ext>
            </a:extLst>
          </p:cNvPr>
          <p:cNvSpPr txBox="1"/>
          <p:nvPr/>
        </p:nvSpPr>
        <p:spPr>
          <a:xfrm>
            <a:off x="793790" y="6393418"/>
            <a:ext cx="1828800" cy="369332"/>
          </a:xfrm>
          <a:prstGeom prst="rect">
            <a:avLst/>
          </a:prstGeom>
          <a:noFill/>
        </p:spPr>
        <p:txBody>
          <a:bodyPr wrap="square" rtlCol="0">
            <a:spAutoFit/>
          </a:bodyPr>
          <a:lstStyle/>
          <a:p>
            <a:pPr algn="l"/>
            <a:r>
              <a:rPr lang="en-IN" b="1" dirty="0">
                <a:solidFill>
                  <a:schemeClr val="accent1"/>
                </a:solidFill>
              </a:rPr>
              <a:t>TACTIC TECH </a:t>
            </a:r>
            <a:endParaRPr lang="en-US" b="1"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1969" y="755571"/>
            <a:ext cx="7652861" cy="1997035"/>
          </a:xfrm>
          <a:prstGeom prst="rect">
            <a:avLst/>
          </a:prstGeom>
          <a:noFill/>
          <a:ln/>
        </p:spPr>
        <p:txBody>
          <a:bodyPr wrap="square" lIns="0" tIns="0" rIns="0" bIns="0" rtlCol="0" anchor="t"/>
          <a:lstStyle/>
          <a:p>
            <a:pPr marL="0" indent="0">
              <a:lnSpc>
                <a:spcPts val="5200"/>
              </a:lnSpc>
              <a:buNone/>
            </a:pPr>
            <a:r>
              <a:rPr lang="en-US" sz="4150" b="1" dirty="0">
                <a:solidFill>
                  <a:srgbClr val="231971"/>
                </a:solidFill>
                <a:latin typeface="Outfit Extra Bold" pitchFamily="34" charset="0"/>
                <a:ea typeface="Outfit Extra Bold" pitchFamily="34" charset="-122"/>
                <a:cs typeface="Outfit Extra Bold" pitchFamily="34" charset="-120"/>
              </a:rPr>
              <a:t>Background: The 17 Sustainable Development Goals (SDGs)</a:t>
            </a:r>
            <a:endParaRPr lang="en-US" sz="4150" dirty="0"/>
          </a:p>
        </p:txBody>
      </p:sp>
      <p:sp>
        <p:nvSpPr>
          <p:cNvPr id="4" name="Shape 1"/>
          <p:cNvSpPr/>
          <p:nvPr/>
        </p:nvSpPr>
        <p:spPr>
          <a:xfrm>
            <a:off x="6231969" y="3072051"/>
            <a:ext cx="3719989" cy="1924050"/>
          </a:xfrm>
          <a:prstGeom prst="roundRect">
            <a:avLst>
              <a:gd name="adj" fmla="val 4650"/>
            </a:avLst>
          </a:prstGeom>
          <a:solidFill>
            <a:srgbClr val="E9E6FA"/>
          </a:solidFill>
          <a:ln w="7620">
            <a:solidFill>
              <a:srgbClr val="BDB8DF"/>
            </a:solidFill>
            <a:prstDash val="solid"/>
          </a:ln>
        </p:spPr>
      </p:sp>
      <p:sp>
        <p:nvSpPr>
          <p:cNvPr id="5" name="Text 2"/>
          <p:cNvSpPr/>
          <p:nvPr/>
        </p:nvSpPr>
        <p:spPr>
          <a:xfrm>
            <a:off x="6452592" y="3292673"/>
            <a:ext cx="2662714" cy="332780"/>
          </a:xfrm>
          <a:prstGeom prst="rect">
            <a:avLst/>
          </a:prstGeom>
          <a:noFill/>
          <a:ln/>
        </p:spPr>
        <p:txBody>
          <a:bodyPr wrap="none" lIns="0" tIns="0" rIns="0" bIns="0" rtlCol="0" anchor="t"/>
          <a:lstStyle/>
          <a:p>
            <a:pPr marL="0" indent="0">
              <a:lnSpc>
                <a:spcPts val="2600"/>
              </a:lnSpc>
              <a:buNone/>
            </a:pPr>
            <a:r>
              <a:rPr lang="en-US" sz="2050" b="1" dirty="0">
                <a:solidFill>
                  <a:srgbClr val="2A2742"/>
                </a:solidFill>
                <a:latin typeface="Outfit Extra Bold" pitchFamily="34" charset="0"/>
                <a:ea typeface="Outfit Extra Bold" pitchFamily="34" charset="-122"/>
                <a:cs typeface="Outfit Extra Bold" pitchFamily="34" charset="-120"/>
              </a:rPr>
              <a:t>No Poverty</a:t>
            </a:r>
            <a:endParaRPr lang="en-US" sz="2050" dirty="0"/>
          </a:p>
        </p:txBody>
      </p:sp>
      <p:sp>
        <p:nvSpPr>
          <p:cNvPr id="6" name="Text 3"/>
          <p:cNvSpPr/>
          <p:nvPr/>
        </p:nvSpPr>
        <p:spPr>
          <a:xfrm>
            <a:off x="6452592" y="3753207"/>
            <a:ext cx="3278743" cy="681514"/>
          </a:xfrm>
          <a:prstGeom prst="rect">
            <a:avLst/>
          </a:prstGeom>
          <a:noFill/>
          <a:ln/>
        </p:spPr>
        <p:txBody>
          <a:bodyPr wrap="square" lIns="0" tIns="0" rIns="0" bIns="0" rtlCol="0" anchor="t"/>
          <a:lstStyle/>
          <a:p>
            <a:pPr marL="0" indent="0">
              <a:lnSpc>
                <a:spcPts val="2650"/>
              </a:lnSpc>
              <a:buNone/>
            </a:pPr>
            <a:r>
              <a:rPr lang="en-US" sz="1650" dirty="0">
                <a:solidFill>
                  <a:srgbClr val="2A2742"/>
                </a:solidFill>
                <a:latin typeface="Arimo" pitchFamily="34" charset="0"/>
                <a:ea typeface="Arimo" pitchFamily="34" charset="-122"/>
                <a:cs typeface="Arimo" pitchFamily="34" charset="-120"/>
              </a:rPr>
              <a:t>End poverty in all its forms everywhere.</a:t>
            </a:r>
            <a:endParaRPr lang="en-US" sz="1650" dirty="0"/>
          </a:p>
        </p:txBody>
      </p:sp>
      <p:sp>
        <p:nvSpPr>
          <p:cNvPr id="7" name="Shape 4"/>
          <p:cNvSpPr/>
          <p:nvPr/>
        </p:nvSpPr>
        <p:spPr>
          <a:xfrm>
            <a:off x="10164961" y="3072051"/>
            <a:ext cx="3719989" cy="1924050"/>
          </a:xfrm>
          <a:prstGeom prst="roundRect">
            <a:avLst>
              <a:gd name="adj" fmla="val 4650"/>
            </a:avLst>
          </a:prstGeom>
          <a:solidFill>
            <a:srgbClr val="E9E6FA"/>
          </a:solidFill>
          <a:ln w="7620">
            <a:solidFill>
              <a:srgbClr val="BDB8DF"/>
            </a:solidFill>
            <a:prstDash val="solid"/>
          </a:ln>
        </p:spPr>
      </p:sp>
      <p:sp>
        <p:nvSpPr>
          <p:cNvPr id="8" name="Text 5"/>
          <p:cNvSpPr/>
          <p:nvPr/>
        </p:nvSpPr>
        <p:spPr>
          <a:xfrm>
            <a:off x="10385584" y="3292673"/>
            <a:ext cx="2662714" cy="332780"/>
          </a:xfrm>
          <a:prstGeom prst="rect">
            <a:avLst/>
          </a:prstGeom>
          <a:noFill/>
          <a:ln/>
        </p:spPr>
        <p:txBody>
          <a:bodyPr wrap="none" lIns="0" tIns="0" rIns="0" bIns="0" rtlCol="0" anchor="t"/>
          <a:lstStyle/>
          <a:p>
            <a:pPr marL="0" indent="0">
              <a:lnSpc>
                <a:spcPts val="2600"/>
              </a:lnSpc>
              <a:buNone/>
            </a:pPr>
            <a:r>
              <a:rPr lang="en-US" sz="2050" b="1" dirty="0">
                <a:solidFill>
                  <a:srgbClr val="2A2742"/>
                </a:solidFill>
                <a:latin typeface="Outfit Extra Bold" pitchFamily="34" charset="0"/>
                <a:ea typeface="Outfit Extra Bold" pitchFamily="34" charset="-122"/>
                <a:cs typeface="Outfit Extra Bold" pitchFamily="34" charset="-120"/>
              </a:rPr>
              <a:t>Zero Hunger</a:t>
            </a:r>
            <a:endParaRPr lang="en-US" sz="2050" dirty="0"/>
          </a:p>
        </p:txBody>
      </p:sp>
      <p:sp>
        <p:nvSpPr>
          <p:cNvPr id="9" name="Text 6"/>
          <p:cNvSpPr/>
          <p:nvPr/>
        </p:nvSpPr>
        <p:spPr>
          <a:xfrm>
            <a:off x="10385584" y="3753207"/>
            <a:ext cx="3278743" cy="1022271"/>
          </a:xfrm>
          <a:prstGeom prst="rect">
            <a:avLst/>
          </a:prstGeom>
          <a:noFill/>
          <a:ln/>
        </p:spPr>
        <p:txBody>
          <a:bodyPr wrap="square" lIns="0" tIns="0" rIns="0" bIns="0" rtlCol="0" anchor="t"/>
          <a:lstStyle/>
          <a:p>
            <a:pPr marL="0" indent="0">
              <a:lnSpc>
                <a:spcPts val="2650"/>
              </a:lnSpc>
              <a:buNone/>
            </a:pPr>
            <a:r>
              <a:rPr lang="en-US" sz="1650" dirty="0">
                <a:solidFill>
                  <a:srgbClr val="2A2742"/>
                </a:solidFill>
                <a:latin typeface="Arimo" pitchFamily="34" charset="0"/>
                <a:ea typeface="Arimo" pitchFamily="34" charset="-122"/>
                <a:cs typeface="Arimo" pitchFamily="34" charset="-120"/>
              </a:rPr>
              <a:t>End hunger, achieve food security and improved nutrition, and promote sustainable agriculture.</a:t>
            </a:r>
            <a:endParaRPr lang="en-US" sz="1650" dirty="0"/>
          </a:p>
        </p:txBody>
      </p:sp>
      <p:sp>
        <p:nvSpPr>
          <p:cNvPr id="10" name="Shape 7"/>
          <p:cNvSpPr/>
          <p:nvPr/>
        </p:nvSpPr>
        <p:spPr>
          <a:xfrm>
            <a:off x="6231969" y="5209103"/>
            <a:ext cx="3719989" cy="2264807"/>
          </a:xfrm>
          <a:prstGeom prst="roundRect">
            <a:avLst>
              <a:gd name="adj" fmla="val 3950"/>
            </a:avLst>
          </a:prstGeom>
          <a:solidFill>
            <a:srgbClr val="E9E6FA"/>
          </a:solidFill>
          <a:ln w="7620">
            <a:solidFill>
              <a:srgbClr val="BDB8DF"/>
            </a:solidFill>
            <a:prstDash val="solid"/>
          </a:ln>
        </p:spPr>
      </p:sp>
      <p:sp>
        <p:nvSpPr>
          <p:cNvPr id="11" name="Text 8"/>
          <p:cNvSpPr/>
          <p:nvPr/>
        </p:nvSpPr>
        <p:spPr>
          <a:xfrm>
            <a:off x="6452592" y="5429726"/>
            <a:ext cx="3278743" cy="665559"/>
          </a:xfrm>
          <a:prstGeom prst="rect">
            <a:avLst/>
          </a:prstGeom>
          <a:noFill/>
          <a:ln/>
        </p:spPr>
        <p:txBody>
          <a:bodyPr wrap="square" lIns="0" tIns="0" rIns="0" bIns="0" rtlCol="0" anchor="t"/>
          <a:lstStyle/>
          <a:p>
            <a:pPr marL="0" indent="0">
              <a:lnSpc>
                <a:spcPts val="2600"/>
              </a:lnSpc>
              <a:buNone/>
            </a:pPr>
            <a:r>
              <a:rPr lang="en-US" sz="2050" b="1" dirty="0">
                <a:solidFill>
                  <a:srgbClr val="2A2742"/>
                </a:solidFill>
                <a:latin typeface="Outfit Extra Bold" pitchFamily="34" charset="0"/>
                <a:ea typeface="Outfit Extra Bold" pitchFamily="34" charset="-122"/>
                <a:cs typeface="Outfit Extra Bold" pitchFamily="34" charset="-120"/>
              </a:rPr>
              <a:t>Good Health and Well-being</a:t>
            </a:r>
            <a:endParaRPr lang="en-US" sz="2050" dirty="0"/>
          </a:p>
        </p:txBody>
      </p:sp>
      <p:sp>
        <p:nvSpPr>
          <p:cNvPr id="12" name="Text 9"/>
          <p:cNvSpPr/>
          <p:nvPr/>
        </p:nvSpPr>
        <p:spPr>
          <a:xfrm>
            <a:off x="6452592" y="6223040"/>
            <a:ext cx="3278743" cy="681514"/>
          </a:xfrm>
          <a:prstGeom prst="rect">
            <a:avLst/>
          </a:prstGeom>
          <a:noFill/>
          <a:ln/>
        </p:spPr>
        <p:txBody>
          <a:bodyPr wrap="square" lIns="0" tIns="0" rIns="0" bIns="0" rtlCol="0" anchor="t"/>
          <a:lstStyle/>
          <a:p>
            <a:pPr marL="0" indent="0">
              <a:lnSpc>
                <a:spcPts val="2650"/>
              </a:lnSpc>
              <a:buNone/>
            </a:pPr>
            <a:r>
              <a:rPr lang="en-US" sz="1650" dirty="0">
                <a:solidFill>
                  <a:srgbClr val="2A2742"/>
                </a:solidFill>
                <a:latin typeface="Arimo" pitchFamily="34" charset="0"/>
                <a:ea typeface="Arimo" pitchFamily="34" charset="-122"/>
                <a:cs typeface="Arimo" pitchFamily="34" charset="-120"/>
              </a:rPr>
              <a:t>Ensure healthy lives and promote well-being for all at all ages.</a:t>
            </a:r>
            <a:endParaRPr lang="en-US" sz="1650" dirty="0"/>
          </a:p>
        </p:txBody>
      </p:sp>
      <p:sp>
        <p:nvSpPr>
          <p:cNvPr id="13" name="Shape 10"/>
          <p:cNvSpPr/>
          <p:nvPr/>
        </p:nvSpPr>
        <p:spPr>
          <a:xfrm>
            <a:off x="10164961" y="5209103"/>
            <a:ext cx="3719989" cy="2264807"/>
          </a:xfrm>
          <a:prstGeom prst="roundRect">
            <a:avLst>
              <a:gd name="adj" fmla="val 3950"/>
            </a:avLst>
          </a:prstGeom>
          <a:solidFill>
            <a:srgbClr val="E9E6FA"/>
          </a:solidFill>
          <a:ln w="7620">
            <a:solidFill>
              <a:srgbClr val="BDB8DF"/>
            </a:solidFill>
            <a:prstDash val="solid"/>
          </a:ln>
        </p:spPr>
      </p:sp>
      <p:sp>
        <p:nvSpPr>
          <p:cNvPr id="14" name="Text 11"/>
          <p:cNvSpPr/>
          <p:nvPr/>
        </p:nvSpPr>
        <p:spPr>
          <a:xfrm>
            <a:off x="10385584" y="5429726"/>
            <a:ext cx="2662714" cy="332780"/>
          </a:xfrm>
          <a:prstGeom prst="rect">
            <a:avLst/>
          </a:prstGeom>
          <a:noFill/>
          <a:ln/>
        </p:spPr>
        <p:txBody>
          <a:bodyPr wrap="none" lIns="0" tIns="0" rIns="0" bIns="0" rtlCol="0" anchor="t"/>
          <a:lstStyle/>
          <a:p>
            <a:pPr marL="0" indent="0">
              <a:lnSpc>
                <a:spcPts val="2600"/>
              </a:lnSpc>
              <a:buNone/>
            </a:pPr>
            <a:r>
              <a:rPr lang="en-US" sz="2050" b="1" dirty="0">
                <a:solidFill>
                  <a:srgbClr val="2A2742"/>
                </a:solidFill>
                <a:latin typeface="Outfit Extra Bold" pitchFamily="34" charset="0"/>
                <a:ea typeface="Outfit Extra Bold" pitchFamily="34" charset="-122"/>
                <a:cs typeface="Outfit Extra Bold" pitchFamily="34" charset="-120"/>
              </a:rPr>
              <a:t>Quality Education</a:t>
            </a:r>
            <a:endParaRPr lang="en-US" sz="2050" dirty="0"/>
          </a:p>
        </p:txBody>
      </p:sp>
      <p:sp>
        <p:nvSpPr>
          <p:cNvPr id="15" name="Text 12"/>
          <p:cNvSpPr/>
          <p:nvPr/>
        </p:nvSpPr>
        <p:spPr>
          <a:xfrm>
            <a:off x="10385584" y="5890260"/>
            <a:ext cx="3278743" cy="1363028"/>
          </a:xfrm>
          <a:prstGeom prst="rect">
            <a:avLst/>
          </a:prstGeom>
          <a:noFill/>
          <a:ln/>
        </p:spPr>
        <p:txBody>
          <a:bodyPr wrap="square" lIns="0" tIns="0" rIns="0" bIns="0" rtlCol="0" anchor="t"/>
          <a:lstStyle/>
          <a:p>
            <a:pPr marL="0" indent="0">
              <a:lnSpc>
                <a:spcPts val="2650"/>
              </a:lnSpc>
              <a:buNone/>
            </a:pPr>
            <a:r>
              <a:rPr lang="en-US" sz="1650" dirty="0">
                <a:solidFill>
                  <a:srgbClr val="2A2742"/>
                </a:solidFill>
                <a:latin typeface="Arimo" pitchFamily="34" charset="0"/>
                <a:ea typeface="Arimo" pitchFamily="34" charset="-122"/>
                <a:cs typeface="Arimo" pitchFamily="34" charset="-120"/>
              </a:rPr>
              <a:t>Ensure inclusive and equitable quality education and promote lifelong learning opportunities for all.</a:t>
            </a:r>
            <a:endParaRPr lang="en-US" sz="1650" dirty="0"/>
          </a:p>
        </p:txBody>
      </p:sp>
      <p:pic>
        <p:nvPicPr>
          <p:cNvPr id="16" name="Picture 15">
            <a:extLst>
              <a:ext uri="{FF2B5EF4-FFF2-40B4-BE49-F238E27FC236}">
                <a16:creationId xmlns:a16="http://schemas.microsoft.com/office/drawing/2014/main" id="{21473D51-60B8-258A-7196-EAFD7030A147}"/>
              </a:ext>
            </a:extLst>
          </p:cNvPr>
          <p:cNvPicPr>
            <a:picLocks noChangeAspect="1"/>
          </p:cNvPicPr>
          <p:nvPr/>
        </p:nvPicPr>
        <p:blipFill>
          <a:blip r:embed="rId4"/>
          <a:stretch>
            <a:fillRect/>
          </a:stretch>
        </p:blipFill>
        <p:spPr>
          <a:xfrm>
            <a:off x="12847789" y="7600494"/>
            <a:ext cx="1781486" cy="6291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772239"/>
            <a:ext cx="12327731"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EO4SDG: Earth observation data for the SDGs</a:t>
            </a:r>
            <a:endParaRPr lang="en-US" sz="4450" dirty="0"/>
          </a:p>
        </p:txBody>
      </p:sp>
      <p:sp>
        <p:nvSpPr>
          <p:cNvPr id="3" name="Text 1"/>
          <p:cNvSpPr/>
          <p:nvPr/>
        </p:nvSpPr>
        <p:spPr>
          <a:xfrm>
            <a:off x="793790" y="1934647"/>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Earth observation (EO) data plays a crucial role in monitoring and achieving the SDGs. By leveraging satellite imagery, sensors, and other technologies, EO4SDG provides valuable insights into environmental changes, resource management, and societal development.</a:t>
            </a:r>
            <a:endParaRPr lang="en-US" sz="1750" dirty="0"/>
          </a:p>
        </p:txBody>
      </p:sp>
      <p:pic>
        <p:nvPicPr>
          <p:cNvPr id="4" name="Image 0" descr="preencoded.png"/>
          <p:cNvPicPr>
            <a:picLocks noChangeAspect="1"/>
          </p:cNvPicPr>
          <p:nvPr/>
        </p:nvPicPr>
        <p:blipFill>
          <a:blip r:embed="rId3"/>
          <a:stretch>
            <a:fillRect/>
          </a:stretch>
        </p:blipFill>
        <p:spPr>
          <a:xfrm>
            <a:off x="793790" y="3278505"/>
            <a:ext cx="566976" cy="566976"/>
          </a:xfrm>
          <a:prstGeom prst="rect">
            <a:avLst/>
          </a:prstGeom>
        </p:spPr>
      </p:pic>
      <p:sp>
        <p:nvSpPr>
          <p:cNvPr id="5" name="Text 2"/>
          <p:cNvSpPr/>
          <p:nvPr/>
        </p:nvSpPr>
        <p:spPr>
          <a:xfrm>
            <a:off x="793790" y="407229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Monitoring Progress</a:t>
            </a:r>
            <a:endParaRPr lang="en-US" sz="2200" dirty="0"/>
          </a:p>
        </p:txBody>
      </p:sp>
      <p:sp>
        <p:nvSpPr>
          <p:cNvPr id="6" name="Text 3"/>
          <p:cNvSpPr/>
          <p:nvPr/>
        </p:nvSpPr>
        <p:spPr>
          <a:xfrm>
            <a:off x="793790" y="4562713"/>
            <a:ext cx="3005495" cy="254031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EO data helps track progress towards SDG targets by providing real-time information on deforestation, pollution, urban sprawl, and other environmental and societal indicators.</a:t>
            </a:r>
            <a:endParaRPr lang="en-US" sz="1750" dirty="0"/>
          </a:p>
        </p:txBody>
      </p:sp>
      <p:pic>
        <p:nvPicPr>
          <p:cNvPr id="7" name="Image 1" descr="preencoded.png"/>
          <p:cNvPicPr>
            <a:picLocks noChangeAspect="1"/>
          </p:cNvPicPr>
          <p:nvPr/>
        </p:nvPicPr>
        <p:blipFill>
          <a:blip r:embed="rId4"/>
          <a:stretch>
            <a:fillRect/>
          </a:stretch>
        </p:blipFill>
        <p:spPr>
          <a:xfrm>
            <a:off x="4139446" y="3278505"/>
            <a:ext cx="566976" cy="566976"/>
          </a:xfrm>
          <a:prstGeom prst="rect">
            <a:avLst/>
          </a:prstGeom>
        </p:spPr>
      </p:pic>
      <p:sp>
        <p:nvSpPr>
          <p:cNvPr id="8" name="Text 4"/>
          <p:cNvSpPr/>
          <p:nvPr/>
        </p:nvSpPr>
        <p:spPr>
          <a:xfrm>
            <a:off x="4139446" y="4072295"/>
            <a:ext cx="3005614" cy="708660"/>
          </a:xfrm>
          <a:prstGeom prst="rect">
            <a:avLst/>
          </a:prstGeom>
          <a:noFill/>
          <a:ln/>
        </p:spPr>
        <p:txBody>
          <a:bodyPr wrap="squar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Informed Decision-Making</a:t>
            </a:r>
            <a:endParaRPr lang="en-US" sz="2200" dirty="0"/>
          </a:p>
        </p:txBody>
      </p:sp>
      <p:sp>
        <p:nvSpPr>
          <p:cNvPr id="9" name="Text 5"/>
          <p:cNvSpPr/>
          <p:nvPr/>
        </p:nvSpPr>
        <p:spPr>
          <a:xfrm>
            <a:off x="4139446" y="4917043"/>
            <a:ext cx="3005614" cy="254031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Data from EO helps policymakers and stakeholders make informed decisions based on evidence, leading to more effective interventions and sustainable practices.</a:t>
            </a:r>
            <a:endParaRPr lang="en-US" sz="1750" dirty="0"/>
          </a:p>
        </p:txBody>
      </p:sp>
      <p:pic>
        <p:nvPicPr>
          <p:cNvPr id="10" name="Image 2" descr="preencoded.png"/>
          <p:cNvPicPr>
            <a:picLocks noChangeAspect="1"/>
          </p:cNvPicPr>
          <p:nvPr/>
        </p:nvPicPr>
        <p:blipFill>
          <a:blip r:embed="rId5"/>
          <a:stretch>
            <a:fillRect/>
          </a:stretch>
        </p:blipFill>
        <p:spPr>
          <a:xfrm>
            <a:off x="7485221" y="3278505"/>
            <a:ext cx="566976" cy="566976"/>
          </a:xfrm>
          <a:prstGeom prst="rect">
            <a:avLst/>
          </a:prstGeom>
        </p:spPr>
      </p:pic>
      <p:sp>
        <p:nvSpPr>
          <p:cNvPr id="11" name="Text 6"/>
          <p:cNvSpPr/>
          <p:nvPr/>
        </p:nvSpPr>
        <p:spPr>
          <a:xfrm>
            <a:off x="7485221" y="4072295"/>
            <a:ext cx="3005614" cy="708660"/>
          </a:xfrm>
          <a:prstGeom prst="rect">
            <a:avLst/>
          </a:prstGeom>
          <a:noFill/>
          <a:ln/>
        </p:spPr>
        <p:txBody>
          <a:bodyPr wrap="squar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Supporting Research and Innovation</a:t>
            </a:r>
            <a:endParaRPr lang="en-US" sz="2200" dirty="0"/>
          </a:p>
        </p:txBody>
      </p:sp>
      <p:sp>
        <p:nvSpPr>
          <p:cNvPr id="12" name="Text 7"/>
          <p:cNvSpPr/>
          <p:nvPr/>
        </p:nvSpPr>
        <p:spPr>
          <a:xfrm>
            <a:off x="7485221" y="4917043"/>
            <a:ext cx="3005614" cy="254031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EO data empowers researchers to analyze trends, understand complex systems, and develop innovative solutions for sustainable development challenges.</a:t>
            </a:r>
            <a:endParaRPr lang="en-US" sz="1750" dirty="0"/>
          </a:p>
        </p:txBody>
      </p:sp>
      <p:pic>
        <p:nvPicPr>
          <p:cNvPr id="13" name="Image 3" descr="preencoded.png"/>
          <p:cNvPicPr>
            <a:picLocks noChangeAspect="1"/>
          </p:cNvPicPr>
          <p:nvPr/>
        </p:nvPicPr>
        <p:blipFill>
          <a:blip r:embed="rId6"/>
          <a:stretch>
            <a:fillRect/>
          </a:stretch>
        </p:blipFill>
        <p:spPr>
          <a:xfrm>
            <a:off x="10830997" y="3278505"/>
            <a:ext cx="566976" cy="566976"/>
          </a:xfrm>
          <a:prstGeom prst="rect">
            <a:avLst/>
          </a:prstGeom>
        </p:spPr>
      </p:pic>
      <p:sp>
        <p:nvSpPr>
          <p:cNvPr id="14" name="Text 8"/>
          <p:cNvSpPr/>
          <p:nvPr/>
        </p:nvSpPr>
        <p:spPr>
          <a:xfrm>
            <a:off x="10830997" y="4072295"/>
            <a:ext cx="3005614" cy="708660"/>
          </a:xfrm>
          <a:prstGeom prst="rect">
            <a:avLst/>
          </a:prstGeom>
          <a:noFill/>
          <a:ln/>
        </p:spPr>
        <p:txBody>
          <a:bodyPr wrap="squar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Facilitating Collaboration</a:t>
            </a:r>
            <a:endParaRPr lang="en-US" sz="2200" dirty="0"/>
          </a:p>
        </p:txBody>
      </p:sp>
      <p:sp>
        <p:nvSpPr>
          <p:cNvPr id="15" name="Text 9"/>
          <p:cNvSpPr/>
          <p:nvPr/>
        </p:nvSpPr>
        <p:spPr>
          <a:xfrm>
            <a:off x="10830997" y="4917043"/>
            <a:ext cx="3005614" cy="254031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EO data fosters collaboration among governments, organizations, and individuals, enabling them to share information, coordinate efforts, and work towards common goals.</a:t>
            </a:r>
            <a:endParaRPr lang="en-US" sz="1750" dirty="0"/>
          </a:p>
        </p:txBody>
      </p:sp>
      <p:pic>
        <p:nvPicPr>
          <p:cNvPr id="16" name="Picture 15">
            <a:extLst>
              <a:ext uri="{FF2B5EF4-FFF2-40B4-BE49-F238E27FC236}">
                <a16:creationId xmlns:a16="http://schemas.microsoft.com/office/drawing/2014/main" id="{45B0AEAF-31CD-531B-D1F7-340901755F0E}"/>
              </a:ext>
            </a:extLst>
          </p:cNvPr>
          <p:cNvPicPr>
            <a:picLocks noChangeAspect="1"/>
          </p:cNvPicPr>
          <p:nvPr/>
        </p:nvPicPr>
        <p:blipFill>
          <a:blip r:embed="rId7"/>
          <a:stretch>
            <a:fillRect/>
          </a:stretch>
        </p:blipFill>
        <p:spPr>
          <a:xfrm>
            <a:off x="12789322" y="7581594"/>
            <a:ext cx="1835007" cy="6480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31977"/>
            <a:ext cx="1141607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Objectives: Teaching SDGs through Science</a:t>
            </a:r>
            <a:endParaRPr lang="en-US" sz="4450" dirty="0"/>
          </a:p>
        </p:txBody>
      </p:sp>
      <p:sp>
        <p:nvSpPr>
          <p:cNvPr id="3" name="Shape 1"/>
          <p:cNvSpPr/>
          <p:nvPr/>
        </p:nvSpPr>
        <p:spPr>
          <a:xfrm>
            <a:off x="793790" y="2949535"/>
            <a:ext cx="510302" cy="510302"/>
          </a:xfrm>
          <a:prstGeom prst="roundRect">
            <a:avLst>
              <a:gd name="adj" fmla="val 18669"/>
            </a:avLst>
          </a:prstGeom>
          <a:solidFill>
            <a:srgbClr val="E9E6FA"/>
          </a:solidFill>
          <a:ln w="7620">
            <a:solidFill>
              <a:srgbClr val="BDB8DF"/>
            </a:solidFill>
            <a:prstDash val="solid"/>
          </a:ln>
        </p:spPr>
      </p:sp>
      <p:sp>
        <p:nvSpPr>
          <p:cNvPr id="4" name="Text 2"/>
          <p:cNvSpPr/>
          <p:nvPr/>
        </p:nvSpPr>
        <p:spPr>
          <a:xfrm>
            <a:off x="982504" y="3034546"/>
            <a:ext cx="132755" cy="340281"/>
          </a:xfrm>
          <a:prstGeom prst="rect">
            <a:avLst/>
          </a:prstGeom>
          <a:noFill/>
          <a:ln/>
        </p:spPr>
        <p:txBody>
          <a:bodyPr wrap="none" lIns="0" tIns="0" rIns="0" bIns="0" rtlCol="0" anchor="t"/>
          <a:lstStyle/>
          <a:p>
            <a:pPr marL="0" indent="0" algn="ctr">
              <a:lnSpc>
                <a:spcPts val="2650"/>
              </a:lnSpc>
              <a:buNone/>
            </a:pPr>
            <a:r>
              <a:rPr lang="en-US" sz="2650" b="1" dirty="0">
                <a:solidFill>
                  <a:srgbClr val="2A2742"/>
                </a:solidFill>
                <a:latin typeface="Outfit Extra Bold" pitchFamily="34" charset="0"/>
                <a:ea typeface="Outfit Extra Bold" pitchFamily="34" charset="-122"/>
                <a:cs typeface="Outfit Extra Bold" pitchFamily="34" charset="-120"/>
              </a:rPr>
              <a:t>1</a:t>
            </a:r>
            <a:endParaRPr lang="en-US" sz="2650" dirty="0"/>
          </a:p>
        </p:txBody>
      </p:sp>
      <p:sp>
        <p:nvSpPr>
          <p:cNvPr id="5" name="Text 3"/>
          <p:cNvSpPr/>
          <p:nvPr/>
        </p:nvSpPr>
        <p:spPr>
          <a:xfrm>
            <a:off x="1530906" y="2949535"/>
            <a:ext cx="3459242" cy="708660"/>
          </a:xfrm>
          <a:prstGeom prst="rect">
            <a:avLst/>
          </a:prstGeom>
          <a:noFill/>
          <a:ln/>
        </p:spPr>
        <p:txBody>
          <a:bodyPr wrap="square" lIns="0" tIns="0" rIns="0" bIns="0" rtlCol="0" anchor="t"/>
          <a:lstStyle/>
          <a:p>
            <a:pPr marL="0" indent="0">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Teach SDGs in Science Unit</a:t>
            </a:r>
            <a:endParaRPr lang="en-US" sz="2200" dirty="0"/>
          </a:p>
        </p:txBody>
      </p:sp>
      <p:sp>
        <p:nvSpPr>
          <p:cNvPr id="6" name="Text 4"/>
          <p:cNvSpPr/>
          <p:nvPr/>
        </p:nvSpPr>
        <p:spPr>
          <a:xfrm>
            <a:off x="1530906" y="3794284"/>
            <a:ext cx="3459242" cy="2903220"/>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Incorporate relevant SDGs into existing science units, seamlessly integrating global issues into the curriculum. For example, exploring climate change through the lens of SDG 13 (Climate Action) within a unit on weather patterns.</a:t>
            </a:r>
            <a:endParaRPr lang="en-US" sz="1750" dirty="0"/>
          </a:p>
        </p:txBody>
      </p:sp>
      <p:sp>
        <p:nvSpPr>
          <p:cNvPr id="7" name="Shape 5"/>
          <p:cNvSpPr/>
          <p:nvPr/>
        </p:nvSpPr>
        <p:spPr>
          <a:xfrm>
            <a:off x="5216962" y="2949535"/>
            <a:ext cx="510302" cy="510302"/>
          </a:xfrm>
          <a:prstGeom prst="roundRect">
            <a:avLst>
              <a:gd name="adj" fmla="val 18669"/>
            </a:avLst>
          </a:prstGeom>
          <a:solidFill>
            <a:srgbClr val="E9E6FA"/>
          </a:solidFill>
          <a:ln w="7620">
            <a:solidFill>
              <a:srgbClr val="BDB8DF"/>
            </a:solidFill>
            <a:prstDash val="solid"/>
          </a:ln>
        </p:spPr>
      </p:sp>
      <p:sp>
        <p:nvSpPr>
          <p:cNvPr id="8" name="Text 6"/>
          <p:cNvSpPr/>
          <p:nvPr/>
        </p:nvSpPr>
        <p:spPr>
          <a:xfrm>
            <a:off x="5374124" y="3034546"/>
            <a:ext cx="195977" cy="340281"/>
          </a:xfrm>
          <a:prstGeom prst="rect">
            <a:avLst/>
          </a:prstGeom>
          <a:noFill/>
          <a:ln/>
        </p:spPr>
        <p:txBody>
          <a:bodyPr wrap="none" lIns="0" tIns="0" rIns="0" bIns="0" rtlCol="0" anchor="t"/>
          <a:lstStyle/>
          <a:p>
            <a:pPr marL="0" indent="0" algn="ctr">
              <a:lnSpc>
                <a:spcPts val="2650"/>
              </a:lnSpc>
              <a:buNone/>
            </a:pPr>
            <a:r>
              <a:rPr lang="en-US" sz="2650" b="1" dirty="0">
                <a:solidFill>
                  <a:srgbClr val="2A2742"/>
                </a:solidFill>
                <a:latin typeface="Outfit Extra Bold" pitchFamily="34" charset="0"/>
                <a:ea typeface="Outfit Extra Bold" pitchFamily="34" charset="-122"/>
                <a:cs typeface="Outfit Extra Bold" pitchFamily="34" charset="-120"/>
              </a:rPr>
              <a:t>2</a:t>
            </a:r>
            <a:endParaRPr lang="en-US" sz="2650" dirty="0"/>
          </a:p>
        </p:txBody>
      </p:sp>
      <p:sp>
        <p:nvSpPr>
          <p:cNvPr id="9" name="Text 7"/>
          <p:cNvSpPr/>
          <p:nvPr/>
        </p:nvSpPr>
        <p:spPr>
          <a:xfrm>
            <a:off x="5954078" y="2949535"/>
            <a:ext cx="3459242" cy="708660"/>
          </a:xfrm>
          <a:prstGeom prst="rect">
            <a:avLst/>
          </a:prstGeom>
          <a:noFill/>
          <a:ln/>
        </p:spPr>
        <p:txBody>
          <a:bodyPr wrap="square" lIns="0" tIns="0" rIns="0" bIns="0" rtlCol="0" anchor="t"/>
          <a:lstStyle/>
          <a:p>
            <a:pPr marL="0" indent="0">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Incorporate Tools and NASA Data</a:t>
            </a:r>
            <a:endParaRPr lang="en-US" sz="2200" dirty="0"/>
          </a:p>
        </p:txBody>
      </p:sp>
      <p:sp>
        <p:nvSpPr>
          <p:cNvPr id="10" name="Text 8"/>
          <p:cNvSpPr/>
          <p:nvPr/>
        </p:nvSpPr>
        <p:spPr>
          <a:xfrm>
            <a:off x="5954078" y="3794284"/>
            <a:ext cx="3459242" cy="2903220"/>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Utilize interactive tools and NASA data to engage students in hands-on learning experiences. For example, utilize NASA's EarthData search portal to analyze satellite imagery related to deforestation (SDG 15) and explore the impact on biodiversity.</a:t>
            </a:r>
            <a:endParaRPr lang="en-US" sz="1750" dirty="0"/>
          </a:p>
        </p:txBody>
      </p:sp>
      <p:sp>
        <p:nvSpPr>
          <p:cNvPr id="11" name="Shape 9"/>
          <p:cNvSpPr/>
          <p:nvPr/>
        </p:nvSpPr>
        <p:spPr>
          <a:xfrm>
            <a:off x="9640133" y="2949535"/>
            <a:ext cx="510302" cy="510302"/>
          </a:xfrm>
          <a:prstGeom prst="roundRect">
            <a:avLst>
              <a:gd name="adj" fmla="val 18669"/>
            </a:avLst>
          </a:prstGeom>
          <a:solidFill>
            <a:srgbClr val="E9E6FA"/>
          </a:solidFill>
          <a:ln w="7620">
            <a:solidFill>
              <a:srgbClr val="BDB8DF"/>
            </a:solidFill>
            <a:prstDash val="solid"/>
          </a:ln>
        </p:spPr>
      </p:sp>
      <p:sp>
        <p:nvSpPr>
          <p:cNvPr id="12" name="Text 10"/>
          <p:cNvSpPr/>
          <p:nvPr/>
        </p:nvSpPr>
        <p:spPr>
          <a:xfrm>
            <a:off x="9798487" y="3034546"/>
            <a:ext cx="193596" cy="340281"/>
          </a:xfrm>
          <a:prstGeom prst="rect">
            <a:avLst/>
          </a:prstGeom>
          <a:noFill/>
          <a:ln/>
        </p:spPr>
        <p:txBody>
          <a:bodyPr wrap="none" lIns="0" tIns="0" rIns="0" bIns="0" rtlCol="0" anchor="t"/>
          <a:lstStyle/>
          <a:p>
            <a:pPr marL="0" indent="0" algn="ctr">
              <a:lnSpc>
                <a:spcPts val="2650"/>
              </a:lnSpc>
              <a:buNone/>
            </a:pPr>
            <a:r>
              <a:rPr lang="en-US" sz="2650" b="1" dirty="0">
                <a:solidFill>
                  <a:srgbClr val="2A2742"/>
                </a:solidFill>
                <a:latin typeface="Outfit Extra Bold" pitchFamily="34" charset="0"/>
                <a:ea typeface="Outfit Extra Bold" pitchFamily="34" charset="-122"/>
                <a:cs typeface="Outfit Extra Bold" pitchFamily="34" charset="-120"/>
              </a:rPr>
              <a:t>3</a:t>
            </a:r>
            <a:endParaRPr lang="en-US" sz="2650" dirty="0"/>
          </a:p>
        </p:txBody>
      </p:sp>
      <p:sp>
        <p:nvSpPr>
          <p:cNvPr id="13" name="Text 11"/>
          <p:cNvSpPr/>
          <p:nvPr/>
        </p:nvSpPr>
        <p:spPr>
          <a:xfrm>
            <a:off x="10377249" y="2949535"/>
            <a:ext cx="3459242" cy="708660"/>
          </a:xfrm>
          <a:prstGeom prst="rect">
            <a:avLst/>
          </a:prstGeom>
          <a:noFill/>
          <a:ln/>
        </p:spPr>
        <p:txBody>
          <a:bodyPr wrap="square" lIns="0" tIns="0" rIns="0" bIns="0" rtlCol="0" anchor="t"/>
          <a:lstStyle/>
          <a:p>
            <a:pPr marL="0" indent="0">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Measure Progress Towards the SDGs</a:t>
            </a:r>
            <a:endParaRPr lang="en-US" sz="2200" dirty="0"/>
          </a:p>
        </p:txBody>
      </p:sp>
      <p:sp>
        <p:nvSpPr>
          <p:cNvPr id="14" name="Text 12"/>
          <p:cNvSpPr/>
          <p:nvPr/>
        </p:nvSpPr>
        <p:spPr>
          <a:xfrm>
            <a:off x="10377249" y="3794284"/>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Integrate assessments and projects that measure student understanding of the SDGs and their impact. Encourage students to develop solutions or propose actions that contribute to achieving specific SDG targets.</a:t>
            </a:r>
            <a:endParaRPr lang="en-US" sz="1750" dirty="0"/>
          </a:p>
        </p:txBody>
      </p:sp>
      <p:pic>
        <p:nvPicPr>
          <p:cNvPr id="15" name="Picture 14">
            <a:extLst>
              <a:ext uri="{FF2B5EF4-FFF2-40B4-BE49-F238E27FC236}">
                <a16:creationId xmlns:a16="http://schemas.microsoft.com/office/drawing/2014/main" id="{96053ECA-9ED9-76E9-3948-FCFB43388BA9}"/>
              </a:ext>
            </a:extLst>
          </p:cNvPr>
          <p:cNvPicPr>
            <a:picLocks noChangeAspect="1"/>
          </p:cNvPicPr>
          <p:nvPr/>
        </p:nvPicPr>
        <p:blipFill>
          <a:blip r:embed="rId3"/>
          <a:stretch>
            <a:fillRect/>
          </a:stretch>
        </p:blipFill>
        <p:spPr>
          <a:xfrm>
            <a:off x="12800322" y="7583335"/>
            <a:ext cx="1830078" cy="646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15183" y="1079897"/>
            <a:ext cx="5700713" cy="459938"/>
          </a:xfrm>
          <a:prstGeom prst="rect">
            <a:avLst/>
          </a:prstGeom>
          <a:noFill/>
          <a:ln/>
        </p:spPr>
        <p:txBody>
          <a:bodyPr wrap="none" lIns="0" tIns="0" rIns="0" bIns="0" rtlCol="0" anchor="t"/>
          <a:lstStyle/>
          <a:p>
            <a:pPr marL="0" indent="0">
              <a:lnSpc>
                <a:spcPts val="3600"/>
              </a:lnSpc>
              <a:buNone/>
            </a:pPr>
            <a:r>
              <a:rPr lang="en-US" sz="2850" b="1" dirty="0">
                <a:solidFill>
                  <a:srgbClr val="231971"/>
                </a:solidFill>
                <a:latin typeface="Outfit Extra Bold" pitchFamily="34" charset="0"/>
                <a:ea typeface="Outfit Extra Bold" pitchFamily="34" charset="-122"/>
                <a:cs typeface="Outfit Extra Bold" pitchFamily="34" charset="-120"/>
              </a:rPr>
              <a:t>Choosing a Passionate SDG Topic</a:t>
            </a:r>
            <a:endParaRPr lang="en-US" sz="2850" dirty="0"/>
          </a:p>
        </p:txBody>
      </p:sp>
      <p:sp>
        <p:nvSpPr>
          <p:cNvPr id="3" name="Text 1"/>
          <p:cNvSpPr/>
          <p:nvPr/>
        </p:nvSpPr>
        <p:spPr>
          <a:xfrm>
            <a:off x="515183" y="1834158"/>
            <a:ext cx="13600033" cy="706160"/>
          </a:xfrm>
          <a:prstGeom prst="rect">
            <a:avLst/>
          </a:prstGeom>
          <a:noFill/>
          <a:ln/>
        </p:spPr>
        <p:txBody>
          <a:bodyPr wrap="square" lIns="0" tIns="0" rIns="0" bIns="0" rtlCol="0" anchor="t"/>
          <a:lstStyle/>
          <a:p>
            <a:pPr marL="0" indent="0">
              <a:lnSpc>
                <a:spcPts val="1850"/>
              </a:lnSpc>
              <a:buNone/>
            </a:pPr>
            <a:r>
              <a:rPr lang="en-US" sz="1150" dirty="0">
                <a:solidFill>
                  <a:srgbClr val="2A2742"/>
                </a:solidFill>
                <a:latin typeface="Arimo" pitchFamily="34" charset="0"/>
                <a:ea typeface="Arimo" pitchFamily="34" charset="-122"/>
                <a:cs typeface="Arimo" pitchFamily="34" charset="-120"/>
              </a:rPr>
              <a:t>Selecting a compelling Sustainable Development Goal (SDG) for your science unit is crucial for engaging students and fostering a deeper understanding of global challenges. Encourage students to choose a topic that sparks their interest, aligns with their personal values, and allows them to explore relevant scientific concepts. By selecting an SDG that they are passionate about, students are more likely to be invested in the learning process and motivated to take action.</a:t>
            </a:r>
            <a:endParaRPr lang="en-US" sz="1150" dirty="0"/>
          </a:p>
        </p:txBody>
      </p:sp>
      <p:pic>
        <p:nvPicPr>
          <p:cNvPr id="4" name="Image 0" descr="preencoded.png"/>
          <p:cNvPicPr>
            <a:picLocks noChangeAspect="1"/>
          </p:cNvPicPr>
          <p:nvPr/>
        </p:nvPicPr>
        <p:blipFill>
          <a:blip r:embed="rId3"/>
          <a:stretch>
            <a:fillRect/>
          </a:stretch>
        </p:blipFill>
        <p:spPr>
          <a:xfrm>
            <a:off x="3073598" y="2705933"/>
            <a:ext cx="1682948" cy="1083350"/>
          </a:xfrm>
          <a:prstGeom prst="rect">
            <a:avLst/>
          </a:prstGeom>
        </p:spPr>
      </p:pic>
      <p:sp>
        <p:nvSpPr>
          <p:cNvPr id="5" name="Text 2"/>
          <p:cNvSpPr/>
          <p:nvPr/>
        </p:nvSpPr>
        <p:spPr>
          <a:xfrm>
            <a:off x="3879175" y="3240762"/>
            <a:ext cx="71795" cy="294442"/>
          </a:xfrm>
          <a:prstGeom prst="rect">
            <a:avLst/>
          </a:prstGeom>
          <a:noFill/>
          <a:ln/>
        </p:spPr>
        <p:txBody>
          <a:bodyPr wrap="none" lIns="0" tIns="0" rIns="0" bIns="0" rtlCol="0" anchor="t"/>
          <a:lstStyle/>
          <a:p>
            <a:pPr marL="0" indent="0" algn="ctr">
              <a:lnSpc>
                <a:spcPts val="2300"/>
              </a:lnSpc>
              <a:buNone/>
            </a:pPr>
            <a:r>
              <a:rPr lang="en-US" sz="1400" b="1" dirty="0">
                <a:solidFill>
                  <a:srgbClr val="2A2742"/>
                </a:solidFill>
                <a:latin typeface="Outfit Extra Bold" pitchFamily="34" charset="0"/>
                <a:ea typeface="Outfit Extra Bold" pitchFamily="34" charset="-122"/>
                <a:cs typeface="Outfit Extra Bold" pitchFamily="34" charset="-120"/>
              </a:rPr>
              <a:t>1</a:t>
            </a:r>
            <a:endParaRPr lang="en-US" sz="1400" dirty="0"/>
          </a:p>
        </p:txBody>
      </p:sp>
      <p:sp>
        <p:nvSpPr>
          <p:cNvPr id="6" name="Text 3"/>
          <p:cNvSpPr/>
          <p:nvPr/>
        </p:nvSpPr>
        <p:spPr>
          <a:xfrm>
            <a:off x="4903708" y="2853095"/>
            <a:ext cx="1840111" cy="230029"/>
          </a:xfrm>
          <a:prstGeom prst="rect">
            <a:avLst/>
          </a:prstGeom>
          <a:noFill/>
          <a:ln/>
        </p:spPr>
        <p:txBody>
          <a:bodyPr wrap="none" lIns="0" tIns="0" rIns="0" bIns="0" rtlCol="0" anchor="t"/>
          <a:lstStyle/>
          <a:p>
            <a:pPr marL="0" indent="0" algn="l">
              <a:lnSpc>
                <a:spcPts val="1800"/>
              </a:lnSpc>
              <a:buNone/>
            </a:pPr>
            <a:r>
              <a:rPr lang="en-US" sz="1400" b="1" dirty="0">
                <a:solidFill>
                  <a:srgbClr val="2A2742"/>
                </a:solidFill>
                <a:latin typeface="Outfit Extra Bold" pitchFamily="34" charset="0"/>
                <a:ea typeface="Outfit Extra Bold" pitchFamily="34" charset="-122"/>
                <a:cs typeface="Outfit Extra Bold" pitchFamily="34" charset="-120"/>
              </a:rPr>
              <a:t>Personal Connection</a:t>
            </a:r>
            <a:endParaRPr lang="en-US" sz="1400" dirty="0"/>
          </a:p>
        </p:txBody>
      </p:sp>
      <p:sp>
        <p:nvSpPr>
          <p:cNvPr id="7" name="Text 4"/>
          <p:cNvSpPr/>
          <p:nvPr/>
        </p:nvSpPr>
        <p:spPr>
          <a:xfrm>
            <a:off x="4903708" y="3171349"/>
            <a:ext cx="9064347" cy="470773"/>
          </a:xfrm>
          <a:prstGeom prst="rect">
            <a:avLst/>
          </a:prstGeom>
          <a:noFill/>
          <a:ln/>
        </p:spPr>
        <p:txBody>
          <a:bodyPr wrap="square" lIns="0" tIns="0" rIns="0" bIns="0" rtlCol="0" anchor="t"/>
          <a:lstStyle/>
          <a:p>
            <a:pPr marL="0" indent="0" algn="l">
              <a:lnSpc>
                <a:spcPts val="1850"/>
              </a:lnSpc>
              <a:buNone/>
            </a:pPr>
            <a:r>
              <a:rPr lang="en-US" sz="1150" dirty="0">
                <a:solidFill>
                  <a:srgbClr val="2A2742"/>
                </a:solidFill>
                <a:latin typeface="Arimo" pitchFamily="34" charset="0"/>
                <a:ea typeface="Arimo" pitchFamily="34" charset="-122"/>
                <a:cs typeface="Arimo" pitchFamily="34" charset="-120"/>
              </a:rPr>
              <a:t>Students are more likely to be engaged in learning about an SDG if they feel a personal connection to it. Ask students to reflect on their own experiences and values and consider which SDGs are most relevant to them.</a:t>
            </a:r>
            <a:endParaRPr lang="en-US" sz="1150" dirty="0"/>
          </a:p>
        </p:txBody>
      </p:sp>
      <p:sp>
        <p:nvSpPr>
          <p:cNvPr id="8" name="Shape 5"/>
          <p:cNvSpPr/>
          <p:nvPr/>
        </p:nvSpPr>
        <p:spPr>
          <a:xfrm>
            <a:off x="4793337" y="3803809"/>
            <a:ext cx="9285089" cy="7620"/>
          </a:xfrm>
          <a:prstGeom prst="roundRect">
            <a:avLst>
              <a:gd name="adj" fmla="val 811417"/>
            </a:avLst>
          </a:prstGeom>
          <a:solidFill>
            <a:srgbClr val="BDB8DF"/>
          </a:solidFill>
          <a:ln/>
        </p:spPr>
      </p:sp>
      <p:pic>
        <p:nvPicPr>
          <p:cNvPr id="9" name="Image 1" descr="preencoded.png"/>
          <p:cNvPicPr>
            <a:picLocks noChangeAspect="1"/>
          </p:cNvPicPr>
          <p:nvPr/>
        </p:nvPicPr>
        <p:blipFill>
          <a:blip r:embed="rId4"/>
          <a:stretch>
            <a:fillRect/>
          </a:stretch>
        </p:blipFill>
        <p:spPr>
          <a:xfrm>
            <a:off x="2232184" y="3826073"/>
            <a:ext cx="3365897" cy="1083350"/>
          </a:xfrm>
          <a:prstGeom prst="rect">
            <a:avLst/>
          </a:prstGeom>
        </p:spPr>
      </p:pic>
      <p:sp>
        <p:nvSpPr>
          <p:cNvPr id="10" name="Text 6"/>
          <p:cNvSpPr/>
          <p:nvPr/>
        </p:nvSpPr>
        <p:spPr>
          <a:xfrm>
            <a:off x="3862030" y="4220528"/>
            <a:ext cx="105966" cy="294442"/>
          </a:xfrm>
          <a:prstGeom prst="rect">
            <a:avLst/>
          </a:prstGeom>
          <a:noFill/>
          <a:ln/>
        </p:spPr>
        <p:txBody>
          <a:bodyPr wrap="none" lIns="0" tIns="0" rIns="0" bIns="0" rtlCol="0" anchor="t"/>
          <a:lstStyle/>
          <a:p>
            <a:pPr marL="0" indent="0" algn="ctr">
              <a:lnSpc>
                <a:spcPts val="2300"/>
              </a:lnSpc>
              <a:buNone/>
            </a:pPr>
            <a:r>
              <a:rPr lang="en-US" sz="1400" b="1" dirty="0">
                <a:solidFill>
                  <a:srgbClr val="2A2742"/>
                </a:solidFill>
                <a:latin typeface="Outfit Extra Bold" pitchFamily="34" charset="0"/>
                <a:ea typeface="Outfit Extra Bold" pitchFamily="34" charset="-122"/>
                <a:cs typeface="Outfit Extra Bold" pitchFamily="34" charset="-120"/>
              </a:rPr>
              <a:t>2</a:t>
            </a:r>
            <a:endParaRPr lang="en-US" sz="1400" dirty="0"/>
          </a:p>
        </p:txBody>
      </p:sp>
      <p:sp>
        <p:nvSpPr>
          <p:cNvPr id="11" name="Text 7"/>
          <p:cNvSpPr/>
          <p:nvPr/>
        </p:nvSpPr>
        <p:spPr>
          <a:xfrm>
            <a:off x="5745242" y="3973235"/>
            <a:ext cx="1840111" cy="230029"/>
          </a:xfrm>
          <a:prstGeom prst="rect">
            <a:avLst/>
          </a:prstGeom>
          <a:noFill/>
          <a:ln/>
        </p:spPr>
        <p:txBody>
          <a:bodyPr wrap="none" lIns="0" tIns="0" rIns="0" bIns="0" rtlCol="0" anchor="t"/>
          <a:lstStyle/>
          <a:p>
            <a:pPr marL="0" indent="0" algn="l">
              <a:lnSpc>
                <a:spcPts val="1800"/>
              </a:lnSpc>
              <a:buNone/>
            </a:pPr>
            <a:r>
              <a:rPr lang="en-US" sz="1400" b="1" dirty="0">
                <a:solidFill>
                  <a:srgbClr val="2A2742"/>
                </a:solidFill>
                <a:latin typeface="Outfit Extra Bold" pitchFamily="34" charset="0"/>
                <a:ea typeface="Outfit Extra Bold" pitchFamily="34" charset="-122"/>
                <a:cs typeface="Outfit Extra Bold" pitchFamily="34" charset="-120"/>
              </a:rPr>
              <a:t>Science Connections</a:t>
            </a:r>
            <a:endParaRPr lang="en-US" sz="1400" dirty="0"/>
          </a:p>
        </p:txBody>
      </p:sp>
      <p:sp>
        <p:nvSpPr>
          <p:cNvPr id="12" name="Text 8"/>
          <p:cNvSpPr/>
          <p:nvPr/>
        </p:nvSpPr>
        <p:spPr>
          <a:xfrm>
            <a:off x="5745242" y="4291489"/>
            <a:ext cx="8222813" cy="470773"/>
          </a:xfrm>
          <a:prstGeom prst="rect">
            <a:avLst/>
          </a:prstGeom>
          <a:noFill/>
          <a:ln/>
        </p:spPr>
        <p:txBody>
          <a:bodyPr wrap="square" lIns="0" tIns="0" rIns="0" bIns="0" rtlCol="0" anchor="t"/>
          <a:lstStyle/>
          <a:p>
            <a:pPr marL="0" indent="0" algn="l">
              <a:lnSpc>
                <a:spcPts val="1850"/>
              </a:lnSpc>
              <a:buNone/>
            </a:pPr>
            <a:r>
              <a:rPr lang="en-US" sz="1150" dirty="0">
                <a:solidFill>
                  <a:srgbClr val="2A2742"/>
                </a:solidFill>
                <a:latin typeface="Arimo" pitchFamily="34" charset="0"/>
                <a:ea typeface="Arimo" pitchFamily="34" charset="-122"/>
                <a:cs typeface="Arimo" pitchFamily="34" charset="-120"/>
              </a:rPr>
              <a:t>Each SDG has a strong foundation in science, providing opportunities to explore various disciplines such as biology, chemistry, physics, and environmental science.</a:t>
            </a:r>
            <a:endParaRPr lang="en-US" sz="1150" dirty="0"/>
          </a:p>
        </p:txBody>
      </p:sp>
      <p:sp>
        <p:nvSpPr>
          <p:cNvPr id="13" name="Shape 9"/>
          <p:cNvSpPr/>
          <p:nvPr/>
        </p:nvSpPr>
        <p:spPr>
          <a:xfrm>
            <a:off x="5634871" y="4923949"/>
            <a:ext cx="8443555" cy="7620"/>
          </a:xfrm>
          <a:prstGeom prst="roundRect">
            <a:avLst>
              <a:gd name="adj" fmla="val 811417"/>
            </a:avLst>
          </a:prstGeom>
          <a:solidFill>
            <a:srgbClr val="BDB8DF"/>
          </a:solidFill>
          <a:ln/>
        </p:spPr>
      </p:sp>
      <p:pic>
        <p:nvPicPr>
          <p:cNvPr id="14" name="Image 2" descr="preencoded.png"/>
          <p:cNvPicPr>
            <a:picLocks noChangeAspect="1"/>
          </p:cNvPicPr>
          <p:nvPr/>
        </p:nvPicPr>
        <p:blipFill>
          <a:blip r:embed="rId5"/>
          <a:stretch>
            <a:fillRect/>
          </a:stretch>
        </p:blipFill>
        <p:spPr>
          <a:xfrm>
            <a:off x="1390650" y="4946213"/>
            <a:ext cx="5048964" cy="1083350"/>
          </a:xfrm>
          <a:prstGeom prst="rect">
            <a:avLst/>
          </a:prstGeom>
        </p:spPr>
      </p:pic>
      <p:sp>
        <p:nvSpPr>
          <p:cNvPr id="15" name="Text 10"/>
          <p:cNvSpPr/>
          <p:nvPr/>
        </p:nvSpPr>
        <p:spPr>
          <a:xfrm>
            <a:off x="3862745" y="5340668"/>
            <a:ext cx="104656" cy="294442"/>
          </a:xfrm>
          <a:prstGeom prst="rect">
            <a:avLst/>
          </a:prstGeom>
          <a:noFill/>
          <a:ln/>
        </p:spPr>
        <p:txBody>
          <a:bodyPr wrap="none" lIns="0" tIns="0" rIns="0" bIns="0" rtlCol="0" anchor="t"/>
          <a:lstStyle/>
          <a:p>
            <a:pPr marL="0" indent="0" algn="ctr">
              <a:lnSpc>
                <a:spcPts val="2300"/>
              </a:lnSpc>
              <a:buNone/>
            </a:pPr>
            <a:r>
              <a:rPr lang="en-US" sz="1400" b="1" dirty="0">
                <a:solidFill>
                  <a:srgbClr val="2A2742"/>
                </a:solidFill>
                <a:latin typeface="Outfit Extra Bold" pitchFamily="34" charset="0"/>
                <a:ea typeface="Outfit Extra Bold" pitchFamily="34" charset="-122"/>
                <a:cs typeface="Outfit Extra Bold" pitchFamily="34" charset="-120"/>
              </a:rPr>
              <a:t>3</a:t>
            </a:r>
            <a:endParaRPr lang="en-US" sz="1400" dirty="0"/>
          </a:p>
        </p:txBody>
      </p:sp>
      <p:sp>
        <p:nvSpPr>
          <p:cNvPr id="16" name="Text 11"/>
          <p:cNvSpPr/>
          <p:nvPr/>
        </p:nvSpPr>
        <p:spPr>
          <a:xfrm>
            <a:off x="6586776" y="5093375"/>
            <a:ext cx="1840111" cy="230029"/>
          </a:xfrm>
          <a:prstGeom prst="rect">
            <a:avLst/>
          </a:prstGeom>
          <a:noFill/>
          <a:ln/>
        </p:spPr>
        <p:txBody>
          <a:bodyPr wrap="none" lIns="0" tIns="0" rIns="0" bIns="0" rtlCol="0" anchor="t"/>
          <a:lstStyle/>
          <a:p>
            <a:pPr marL="0" indent="0" algn="l">
              <a:lnSpc>
                <a:spcPts val="1800"/>
              </a:lnSpc>
              <a:buNone/>
            </a:pPr>
            <a:r>
              <a:rPr lang="en-US" sz="1400" b="1" dirty="0">
                <a:solidFill>
                  <a:srgbClr val="2A2742"/>
                </a:solidFill>
                <a:latin typeface="Outfit Extra Bold" pitchFamily="34" charset="0"/>
                <a:ea typeface="Outfit Extra Bold" pitchFamily="34" charset="-122"/>
                <a:cs typeface="Outfit Extra Bold" pitchFamily="34" charset="-120"/>
              </a:rPr>
              <a:t>Global Impact</a:t>
            </a:r>
            <a:endParaRPr lang="en-US" sz="1400" dirty="0"/>
          </a:p>
        </p:txBody>
      </p:sp>
      <p:sp>
        <p:nvSpPr>
          <p:cNvPr id="17" name="Text 12"/>
          <p:cNvSpPr/>
          <p:nvPr/>
        </p:nvSpPr>
        <p:spPr>
          <a:xfrm>
            <a:off x="6586776" y="5411629"/>
            <a:ext cx="7381280" cy="470773"/>
          </a:xfrm>
          <a:prstGeom prst="rect">
            <a:avLst/>
          </a:prstGeom>
          <a:noFill/>
          <a:ln/>
        </p:spPr>
        <p:txBody>
          <a:bodyPr wrap="square" lIns="0" tIns="0" rIns="0" bIns="0" rtlCol="0" anchor="t"/>
          <a:lstStyle/>
          <a:p>
            <a:pPr marL="0" indent="0" algn="l">
              <a:lnSpc>
                <a:spcPts val="1850"/>
              </a:lnSpc>
              <a:buNone/>
            </a:pPr>
            <a:r>
              <a:rPr lang="en-US" sz="1150" dirty="0">
                <a:solidFill>
                  <a:srgbClr val="2A2742"/>
                </a:solidFill>
                <a:latin typeface="Arimo" pitchFamily="34" charset="0"/>
                <a:ea typeface="Arimo" pitchFamily="34" charset="-122"/>
                <a:cs typeface="Arimo" pitchFamily="34" charset="-120"/>
              </a:rPr>
              <a:t>Emphasize the global impact of the SDGs and how individual actions can contribute to creating a more sustainable world.</a:t>
            </a:r>
            <a:endParaRPr lang="en-US" sz="1150" dirty="0"/>
          </a:p>
        </p:txBody>
      </p:sp>
      <p:sp>
        <p:nvSpPr>
          <p:cNvPr id="18" name="Shape 13"/>
          <p:cNvSpPr/>
          <p:nvPr/>
        </p:nvSpPr>
        <p:spPr>
          <a:xfrm>
            <a:off x="6476405" y="6044089"/>
            <a:ext cx="7602022" cy="7620"/>
          </a:xfrm>
          <a:prstGeom prst="roundRect">
            <a:avLst>
              <a:gd name="adj" fmla="val 811417"/>
            </a:avLst>
          </a:prstGeom>
          <a:solidFill>
            <a:srgbClr val="BDB8DF"/>
          </a:solidFill>
          <a:ln/>
        </p:spPr>
      </p:sp>
      <p:pic>
        <p:nvPicPr>
          <p:cNvPr id="19" name="Image 3" descr="preencoded.png"/>
          <p:cNvPicPr>
            <a:picLocks noChangeAspect="1"/>
          </p:cNvPicPr>
          <p:nvPr/>
        </p:nvPicPr>
        <p:blipFill>
          <a:blip r:embed="rId6"/>
          <a:stretch>
            <a:fillRect/>
          </a:stretch>
        </p:blipFill>
        <p:spPr>
          <a:xfrm>
            <a:off x="549116" y="6066353"/>
            <a:ext cx="6731913" cy="1083350"/>
          </a:xfrm>
          <a:prstGeom prst="rect">
            <a:avLst/>
          </a:prstGeom>
        </p:spPr>
      </p:pic>
      <p:sp>
        <p:nvSpPr>
          <p:cNvPr id="20" name="Text 14"/>
          <p:cNvSpPr/>
          <p:nvPr/>
        </p:nvSpPr>
        <p:spPr>
          <a:xfrm>
            <a:off x="3858697" y="6460807"/>
            <a:ext cx="112752" cy="294442"/>
          </a:xfrm>
          <a:prstGeom prst="rect">
            <a:avLst/>
          </a:prstGeom>
          <a:noFill/>
          <a:ln/>
        </p:spPr>
        <p:txBody>
          <a:bodyPr wrap="none" lIns="0" tIns="0" rIns="0" bIns="0" rtlCol="0" anchor="t"/>
          <a:lstStyle/>
          <a:p>
            <a:pPr marL="0" indent="0" algn="ctr">
              <a:lnSpc>
                <a:spcPts val="2300"/>
              </a:lnSpc>
              <a:buNone/>
            </a:pPr>
            <a:r>
              <a:rPr lang="en-US" sz="1400" b="1" dirty="0">
                <a:solidFill>
                  <a:srgbClr val="2A2742"/>
                </a:solidFill>
                <a:latin typeface="Outfit Extra Bold" pitchFamily="34" charset="0"/>
                <a:ea typeface="Outfit Extra Bold" pitchFamily="34" charset="-122"/>
                <a:cs typeface="Outfit Extra Bold" pitchFamily="34" charset="-120"/>
              </a:rPr>
              <a:t>4</a:t>
            </a:r>
            <a:endParaRPr lang="en-US" sz="1400" dirty="0"/>
          </a:p>
        </p:txBody>
      </p:sp>
      <p:sp>
        <p:nvSpPr>
          <p:cNvPr id="21" name="Text 15"/>
          <p:cNvSpPr/>
          <p:nvPr/>
        </p:nvSpPr>
        <p:spPr>
          <a:xfrm>
            <a:off x="7428190" y="6213515"/>
            <a:ext cx="1840111" cy="230029"/>
          </a:xfrm>
          <a:prstGeom prst="rect">
            <a:avLst/>
          </a:prstGeom>
          <a:noFill/>
          <a:ln/>
        </p:spPr>
        <p:txBody>
          <a:bodyPr wrap="none" lIns="0" tIns="0" rIns="0" bIns="0" rtlCol="0" anchor="t"/>
          <a:lstStyle/>
          <a:p>
            <a:pPr marL="0" indent="0" algn="l">
              <a:lnSpc>
                <a:spcPts val="1800"/>
              </a:lnSpc>
              <a:buNone/>
            </a:pPr>
            <a:r>
              <a:rPr lang="en-US" sz="1400" b="1" dirty="0">
                <a:solidFill>
                  <a:srgbClr val="2A2742"/>
                </a:solidFill>
                <a:latin typeface="Outfit Extra Bold" pitchFamily="34" charset="0"/>
                <a:ea typeface="Outfit Extra Bold" pitchFamily="34" charset="-122"/>
                <a:cs typeface="Outfit Extra Bold" pitchFamily="34" charset="-120"/>
              </a:rPr>
              <a:t>Actionable Steps</a:t>
            </a:r>
            <a:endParaRPr lang="en-US" sz="1400" dirty="0"/>
          </a:p>
        </p:txBody>
      </p:sp>
      <p:sp>
        <p:nvSpPr>
          <p:cNvPr id="22" name="Text 16"/>
          <p:cNvSpPr/>
          <p:nvPr/>
        </p:nvSpPr>
        <p:spPr>
          <a:xfrm>
            <a:off x="7428190" y="6531769"/>
            <a:ext cx="6539865" cy="470773"/>
          </a:xfrm>
          <a:prstGeom prst="rect">
            <a:avLst/>
          </a:prstGeom>
          <a:noFill/>
          <a:ln/>
        </p:spPr>
        <p:txBody>
          <a:bodyPr wrap="square" lIns="0" tIns="0" rIns="0" bIns="0" rtlCol="0" anchor="t"/>
          <a:lstStyle/>
          <a:p>
            <a:pPr marL="0" indent="0" algn="l">
              <a:lnSpc>
                <a:spcPts val="1850"/>
              </a:lnSpc>
              <a:buNone/>
            </a:pPr>
            <a:r>
              <a:rPr lang="en-US" sz="1150" dirty="0">
                <a:solidFill>
                  <a:srgbClr val="2A2742"/>
                </a:solidFill>
                <a:latin typeface="Arimo" pitchFamily="34" charset="0"/>
                <a:ea typeface="Arimo" pitchFamily="34" charset="-122"/>
                <a:cs typeface="Arimo" pitchFamily="34" charset="-120"/>
              </a:rPr>
              <a:t>Encourage students to identify actionable steps they can take to contribute to the chosen SDG. This could involve conducting research, designing solutions, or advocating for change.</a:t>
            </a:r>
            <a:endParaRPr lang="en-US" sz="1150" dirty="0"/>
          </a:p>
        </p:txBody>
      </p:sp>
      <p:pic>
        <p:nvPicPr>
          <p:cNvPr id="23" name="Picture 22">
            <a:extLst>
              <a:ext uri="{FF2B5EF4-FFF2-40B4-BE49-F238E27FC236}">
                <a16:creationId xmlns:a16="http://schemas.microsoft.com/office/drawing/2014/main" id="{5AC83D63-8232-C808-94A1-7639846C2EFA}"/>
              </a:ext>
            </a:extLst>
          </p:cNvPr>
          <p:cNvPicPr>
            <a:picLocks noChangeAspect="1"/>
          </p:cNvPicPr>
          <p:nvPr/>
        </p:nvPicPr>
        <p:blipFill>
          <a:blip r:embed="rId7"/>
          <a:stretch>
            <a:fillRect/>
          </a:stretch>
        </p:blipFill>
        <p:spPr>
          <a:xfrm>
            <a:off x="12687020" y="7535357"/>
            <a:ext cx="1943380" cy="6862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21876" y="679133"/>
            <a:ext cx="9528334" cy="644485"/>
          </a:xfrm>
          <a:prstGeom prst="rect">
            <a:avLst/>
          </a:prstGeom>
          <a:noFill/>
          <a:ln/>
        </p:spPr>
        <p:txBody>
          <a:bodyPr wrap="none" lIns="0" tIns="0" rIns="0" bIns="0" rtlCol="0" anchor="t"/>
          <a:lstStyle/>
          <a:p>
            <a:pPr marL="0" indent="0">
              <a:lnSpc>
                <a:spcPts val="5050"/>
              </a:lnSpc>
              <a:buNone/>
            </a:pPr>
            <a:r>
              <a:rPr lang="en-US" sz="4050" b="1" dirty="0">
                <a:solidFill>
                  <a:srgbClr val="231971"/>
                </a:solidFill>
                <a:latin typeface="Outfit Extra Bold" pitchFamily="34" charset="0"/>
                <a:ea typeface="Outfit Extra Bold" pitchFamily="34" charset="-122"/>
                <a:cs typeface="Outfit Extra Bold" pitchFamily="34" charset="-120"/>
              </a:rPr>
              <a:t>Hands-on Activities to Engage Students</a:t>
            </a:r>
            <a:endParaRPr lang="en-US" sz="4050" dirty="0"/>
          </a:p>
        </p:txBody>
      </p:sp>
      <p:sp>
        <p:nvSpPr>
          <p:cNvPr id="3" name="Text 1"/>
          <p:cNvSpPr/>
          <p:nvPr/>
        </p:nvSpPr>
        <p:spPr>
          <a:xfrm>
            <a:off x="721876" y="1736050"/>
            <a:ext cx="13186648" cy="659844"/>
          </a:xfrm>
          <a:prstGeom prst="rect">
            <a:avLst/>
          </a:prstGeom>
          <a:noFill/>
          <a:ln/>
        </p:spPr>
        <p:txBody>
          <a:bodyPr wrap="square" lIns="0" tIns="0" rIns="0" bIns="0" rtlCol="0" anchor="t"/>
          <a:lstStyle/>
          <a:p>
            <a:pPr marL="0" indent="0">
              <a:lnSpc>
                <a:spcPts val="2550"/>
              </a:lnSpc>
              <a:buNone/>
            </a:pPr>
            <a:r>
              <a:rPr lang="en-US" sz="1600" dirty="0">
                <a:solidFill>
                  <a:srgbClr val="2A2742"/>
                </a:solidFill>
                <a:latin typeface="Arimo" pitchFamily="34" charset="0"/>
                <a:ea typeface="Arimo" pitchFamily="34" charset="-122"/>
                <a:cs typeface="Arimo" pitchFamily="34" charset="-120"/>
              </a:rPr>
              <a:t>Hands-on activities are essential for making SDGs relevant and engaging for students. These activities allow them to actively participate in the learning process, develop critical thinking skills, and understand the real-world implications of global challenges.</a:t>
            </a:r>
            <a:endParaRPr lang="en-US" sz="1600" dirty="0"/>
          </a:p>
        </p:txBody>
      </p:sp>
      <p:sp>
        <p:nvSpPr>
          <p:cNvPr id="4" name="Shape 2"/>
          <p:cNvSpPr/>
          <p:nvPr/>
        </p:nvSpPr>
        <p:spPr>
          <a:xfrm>
            <a:off x="721876" y="2627828"/>
            <a:ext cx="6490216" cy="2523172"/>
          </a:xfrm>
          <a:prstGeom prst="roundRect">
            <a:avLst>
              <a:gd name="adj" fmla="val 3433"/>
            </a:avLst>
          </a:prstGeom>
          <a:solidFill>
            <a:srgbClr val="E9E6FA"/>
          </a:solidFill>
          <a:ln w="7620">
            <a:solidFill>
              <a:srgbClr val="BDB8DF"/>
            </a:solidFill>
            <a:prstDash val="solid"/>
          </a:ln>
        </p:spPr>
      </p:sp>
      <p:sp>
        <p:nvSpPr>
          <p:cNvPr id="5" name="Text 3"/>
          <p:cNvSpPr/>
          <p:nvPr/>
        </p:nvSpPr>
        <p:spPr>
          <a:xfrm>
            <a:off x="935712" y="2841665"/>
            <a:ext cx="4351258" cy="322183"/>
          </a:xfrm>
          <a:prstGeom prst="rect">
            <a:avLst/>
          </a:prstGeom>
          <a:noFill/>
          <a:ln/>
        </p:spPr>
        <p:txBody>
          <a:bodyPr wrap="none" lIns="0" tIns="0" rIns="0" bIns="0" rtlCol="0" anchor="t"/>
          <a:lstStyle/>
          <a:p>
            <a:pPr marL="0" indent="0">
              <a:lnSpc>
                <a:spcPts val="2500"/>
              </a:lnSpc>
              <a:buNone/>
            </a:pPr>
            <a:r>
              <a:rPr lang="en-US" sz="2000" b="1" dirty="0">
                <a:solidFill>
                  <a:srgbClr val="2A2742"/>
                </a:solidFill>
                <a:latin typeface="Outfit Extra Bold" pitchFamily="34" charset="0"/>
                <a:ea typeface="Outfit Extra Bold" pitchFamily="34" charset="-122"/>
                <a:cs typeface="Outfit Extra Bold" pitchFamily="34" charset="-120"/>
              </a:rPr>
              <a:t>Data Analysis with NASA EarthData</a:t>
            </a:r>
            <a:endParaRPr lang="en-US" sz="2000" dirty="0"/>
          </a:p>
        </p:txBody>
      </p:sp>
      <p:sp>
        <p:nvSpPr>
          <p:cNvPr id="6" name="Text 4"/>
          <p:cNvSpPr/>
          <p:nvPr/>
        </p:nvSpPr>
        <p:spPr>
          <a:xfrm>
            <a:off x="935712" y="3287554"/>
            <a:ext cx="6062543" cy="1649611"/>
          </a:xfrm>
          <a:prstGeom prst="rect">
            <a:avLst/>
          </a:prstGeom>
          <a:noFill/>
          <a:ln/>
        </p:spPr>
        <p:txBody>
          <a:bodyPr wrap="square" lIns="0" tIns="0" rIns="0" bIns="0" rtlCol="0" anchor="t"/>
          <a:lstStyle/>
          <a:p>
            <a:pPr marL="0" indent="0">
              <a:lnSpc>
                <a:spcPts val="2550"/>
              </a:lnSpc>
              <a:buNone/>
            </a:pPr>
            <a:r>
              <a:rPr lang="en-US" sz="1600" dirty="0">
                <a:solidFill>
                  <a:srgbClr val="2A2742"/>
                </a:solidFill>
                <a:latin typeface="Arimo" pitchFamily="34" charset="0"/>
                <a:ea typeface="Arimo" pitchFamily="34" charset="-122"/>
                <a:cs typeface="Arimo" pitchFamily="34" charset="-120"/>
              </a:rPr>
              <a:t>Students can use NASA's EarthData search portal to access satellite imagery and analyze environmental trends related to their chosen SDG. For example, they can examine deforestation patterns in the Amazon rainforest (SDG 15) or monitor changes in sea ice levels in the Arctic (SDG 13).</a:t>
            </a:r>
            <a:endParaRPr lang="en-US" sz="1600" dirty="0"/>
          </a:p>
        </p:txBody>
      </p:sp>
      <p:sp>
        <p:nvSpPr>
          <p:cNvPr id="7" name="Shape 5"/>
          <p:cNvSpPr/>
          <p:nvPr/>
        </p:nvSpPr>
        <p:spPr>
          <a:xfrm>
            <a:off x="7418308" y="2627828"/>
            <a:ext cx="6490216" cy="2523172"/>
          </a:xfrm>
          <a:prstGeom prst="roundRect">
            <a:avLst>
              <a:gd name="adj" fmla="val 3433"/>
            </a:avLst>
          </a:prstGeom>
          <a:solidFill>
            <a:srgbClr val="E9E6FA"/>
          </a:solidFill>
          <a:ln w="7620">
            <a:solidFill>
              <a:srgbClr val="BDB8DF"/>
            </a:solidFill>
            <a:prstDash val="solid"/>
          </a:ln>
        </p:spPr>
      </p:sp>
      <p:sp>
        <p:nvSpPr>
          <p:cNvPr id="8" name="Text 6"/>
          <p:cNvSpPr/>
          <p:nvPr/>
        </p:nvSpPr>
        <p:spPr>
          <a:xfrm>
            <a:off x="7632144" y="2841665"/>
            <a:ext cx="3528179" cy="322183"/>
          </a:xfrm>
          <a:prstGeom prst="rect">
            <a:avLst/>
          </a:prstGeom>
          <a:noFill/>
          <a:ln/>
        </p:spPr>
        <p:txBody>
          <a:bodyPr wrap="none" lIns="0" tIns="0" rIns="0" bIns="0" rtlCol="0" anchor="t"/>
          <a:lstStyle/>
          <a:p>
            <a:pPr marL="0" indent="0">
              <a:lnSpc>
                <a:spcPts val="2500"/>
              </a:lnSpc>
              <a:buNone/>
            </a:pPr>
            <a:r>
              <a:rPr lang="en-US" sz="2000" b="1" dirty="0">
                <a:solidFill>
                  <a:srgbClr val="2A2742"/>
                </a:solidFill>
                <a:latin typeface="Outfit Extra Bold" pitchFamily="34" charset="0"/>
                <a:ea typeface="Outfit Extra Bold" pitchFamily="34" charset="-122"/>
                <a:cs typeface="Outfit Extra Bold" pitchFamily="34" charset="-120"/>
              </a:rPr>
              <a:t>Simulations and Role-Playing</a:t>
            </a:r>
            <a:endParaRPr lang="en-US" sz="2000" dirty="0"/>
          </a:p>
        </p:txBody>
      </p:sp>
      <p:sp>
        <p:nvSpPr>
          <p:cNvPr id="9" name="Text 7"/>
          <p:cNvSpPr/>
          <p:nvPr/>
        </p:nvSpPr>
        <p:spPr>
          <a:xfrm>
            <a:off x="7632144" y="3287554"/>
            <a:ext cx="6062543" cy="1649611"/>
          </a:xfrm>
          <a:prstGeom prst="rect">
            <a:avLst/>
          </a:prstGeom>
          <a:noFill/>
          <a:ln/>
        </p:spPr>
        <p:txBody>
          <a:bodyPr wrap="square" lIns="0" tIns="0" rIns="0" bIns="0" rtlCol="0" anchor="t"/>
          <a:lstStyle/>
          <a:p>
            <a:pPr marL="0" indent="0">
              <a:lnSpc>
                <a:spcPts val="2550"/>
              </a:lnSpc>
              <a:buNone/>
            </a:pPr>
            <a:r>
              <a:rPr lang="en-US" sz="1600" dirty="0">
                <a:solidFill>
                  <a:srgbClr val="2A2742"/>
                </a:solidFill>
                <a:latin typeface="Arimo" pitchFamily="34" charset="0"/>
                <a:ea typeface="Arimo" pitchFamily="34" charset="-122"/>
                <a:cs typeface="Arimo" pitchFamily="34" charset="-120"/>
              </a:rPr>
              <a:t>Simulations and role-playing activities provide students with a practical understanding of the complexities of global issues. For example, they can role-play as policymakers negotiating an international climate agreement (SDG 13) or participate in a simulation of a sustainable city development project (SDG 11).</a:t>
            </a:r>
            <a:endParaRPr lang="en-US" sz="1600" dirty="0"/>
          </a:p>
        </p:txBody>
      </p:sp>
      <p:sp>
        <p:nvSpPr>
          <p:cNvPr id="10" name="Shape 8"/>
          <p:cNvSpPr/>
          <p:nvPr/>
        </p:nvSpPr>
        <p:spPr>
          <a:xfrm>
            <a:off x="721876" y="5357217"/>
            <a:ext cx="6490216" cy="2193250"/>
          </a:xfrm>
          <a:prstGeom prst="roundRect">
            <a:avLst>
              <a:gd name="adj" fmla="val 3950"/>
            </a:avLst>
          </a:prstGeom>
          <a:solidFill>
            <a:srgbClr val="E9E6FA"/>
          </a:solidFill>
          <a:ln w="7620">
            <a:solidFill>
              <a:srgbClr val="BDB8DF"/>
            </a:solidFill>
            <a:prstDash val="solid"/>
          </a:ln>
        </p:spPr>
      </p:sp>
      <p:sp>
        <p:nvSpPr>
          <p:cNvPr id="11" name="Text 9"/>
          <p:cNvSpPr/>
          <p:nvPr/>
        </p:nvSpPr>
        <p:spPr>
          <a:xfrm>
            <a:off x="935712" y="5571053"/>
            <a:ext cx="3284339" cy="322183"/>
          </a:xfrm>
          <a:prstGeom prst="rect">
            <a:avLst/>
          </a:prstGeom>
          <a:noFill/>
          <a:ln/>
        </p:spPr>
        <p:txBody>
          <a:bodyPr wrap="none" lIns="0" tIns="0" rIns="0" bIns="0" rtlCol="0" anchor="t"/>
          <a:lstStyle/>
          <a:p>
            <a:pPr marL="0" indent="0">
              <a:lnSpc>
                <a:spcPts val="2500"/>
              </a:lnSpc>
              <a:buNone/>
            </a:pPr>
            <a:r>
              <a:rPr lang="en-US" sz="2000" b="1" dirty="0">
                <a:solidFill>
                  <a:srgbClr val="2A2742"/>
                </a:solidFill>
                <a:latin typeface="Outfit Extra Bold" pitchFamily="34" charset="0"/>
                <a:ea typeface="Outfit Extra Bold" pitchFamily="34" charset="-122"/>
                <a:cs typeface="Outfit Extra Bold" pitchFamily="34" charset="-120"/>
              </a:rPr>
              <a:t>Community-Based Projects</a:t>
            </a:r>
            <a:endParaRPr lang="en-US" sz="2000" dirty="0"/>
          </a:p>
        </p:txBody>
      </p:sp>
      <p:sp>
        <p:nvSpPr>
          <p:cNvPr id="12" name="Text 10"/>
          <p:cNvSpPr/>
          <p:nvPr/>
        </p:nvSpPr>
        <p:spPr>
          <a:xfrm>
            <a:off x="935712" y="6016943"/>
            <a:ext cx="6062543" cy="1319689"/>
          </a:xfrm>
          <a:prstGeom prst="rect">
            <a:avLst/>
          </a:prstGeom>
          <a:noFill/>
          <a:ln/>
        </p:spPr>
        <p:txBody>
          <a:bodyPr wrap="square" lIns="0" tIns="0" rIns="0" bIns="0" rtlCol="0" anchor="t"/>
          <a:lstStyle/>
          <a:p>
            <a:pPr marL="0" indent="0">
              <a:lnSpc>
                <a:spcPts val="2550"/>
              </a:lnSpc>
              <a:buNone/>
            </a:pPr>
            <a:r>
              <a:rPr lang="en-US" sz="1600" dirty="0">
                <a:solidFill>
                  <a:srgbClr val="2A2742"/>
                </a:solidFill>
                <a:latin typeface="Arimo" pitchFamily="34" charset="0"/>
                <a:ea typeface="Arimo" pitchFamily="34" charset="-122"/>
                <a:cs typeface="Arimo" pitchFamily="34" charset="-120"/>
              </a:rPr>
              <a:t>Encourage students to engage in community-based projects that address local issues related to the SDGs. For example, they can organize a school recycling program (SDG 12) or conduct a local environmental cleanup (SDG 14).</a:t>
            </a:r>
            <a:endParaRPr lang="en-US" sz="1600" dirty="0"/>
          </a:p>
        </p:txBody>
      </p:sp>
      <p:sp>
        <p:nvSpPr>
          <p:cNvPr id="13" name="Shape 11"/>
          <p:cNvSpPr/>
          <p:nvPr/>
        </p:nvSpPr>
        <p:spPr>
          <a:xfrm>
            <a:off x="7418308" y="5357217"/>
            <a:ext cx="6490216" cy="2193250"/>
          </a:xfrm>
          <a:prstGeom prst="roundRect">
            <a:avLst>
              <a:gd name="adj" fmla="val 3950"/>
            </a:avLst>
          </a:prstGeom>
          <a:solidFill>
            <a:srgbClr val="E9E6FA"/>
          </a:solidFill>
          <a:ln w="7620">
            <a:solidFill>
              <a:srgbClr val="BDB8DF"/>
            </a:solidFill>
            <a:prstDash val="solid"/>
          </a:ln>
        </p:spPr>
      </p:sp>
      <p:sp>
        <p:nvSpPr>
          <p:cNvPr id="14" name="Text 12"/>
          <p:cNvSpPr/>
          <p:nvPr/>
        </p:nvSpPr>
        <p:spPr>
          <a:xfrm>
            <a:off x="7632144" y="5571053"/>
            <a:ext cx="2578179" cy="322183"/>
          </a:xfrm>
          <a:prstGeom prst="rect">
            <a:avLst/>
          </a:prstGeom>
          <a:noFill/>
          <a:ln/>
        </p:spPr>
        <p:txBody>
          <a:bodyPr wrap="none" lIns="0" tIns="0" rIns="0" bIns="0" rtlCol="0" anchor="t"/>
          <a:lstStyle/>
          <a:p>
            <a:pPr marL="0" indent="0">
              <a:lnSpc>
                <a:spcPts val="2500"/>
              </a:lnSpc>
              <a:buNone/>
            </a:pPr>
            <a:r>
              <a:rPr lang="en-US" sz="2000" b="1" dirty="0">
                <a:solidFill>
                  <a:srgbClr val="2A2742"/>
                </a:solidFill>
                <a:latin typeface="Outfit Extra Bold" pitchFamily="34" charset="0"/>
                <a:ea typeface="Outfit Extra Bold" pitchFamily="34" charset="-122"/>
                <a:cs typeface="Outfit Extra Bold" pitchFamily="34" charset="-120"/>
              </a:rPr>
              <a:t>Creative Expression</a:t>
            </a:r>
            <a:endParaRPr lang="en-US" sz="2000" dirty="0"/>
          </a:p>
        </p:txBody>
      </p:sp>
      <p:sp>
        <p:nvSpPr>
          <p:cNvPr id="15" name="Text 13"/>
          <p:cNvSpPr/>
          <p:nvPr/>
        </p:nvSpPr>
        <p:spPr>
          <a:xfrm>
            <a:off x="7632144" y="6016943"/>
            <a:ext cx="6062543" cy="1319689"/>
          </a:xfrm>
          <a:prstGeom prst="rect">
            <a:avLst/>
          </a:prstGeom>
          <a:noFill/>
          <a:ln/>
        </p:spPr>
        <p:txBody>
          <a:bodyPr wrap="square" lIns="0" tIns="0" rIns="0" bIns="0" rtlCol="0" anchor="t"/>
          <a:lstStyle/>
          <a:p>
            <a:pPr marL="0" indent="0">
              <a:lnSpc>
                <a:spcPts val="2550"/>
              </a:lnSpc>
              <a:buNone/>
            </a:pPr>
            <a:r>
              <a:rPr lang="en-US" sz="1600" dirty="0">
                <a:solidFill>
                  <a:srgbClr val="2A2742"/>
                </a:solidFill>
                <a:latin typeface="Arimo" pitchFamily="34" charset="0"/>
                <a:ea typeface="Arimo" pitchFamily="34" charset="-122"/>
                <a:cs typeface="Arimo" pitchFamily="34" charset="-120"/>
              </a:rPr>
              <a:t>Students can express their understanding of the SDGs through creative mediums such as art, music, writing, or film. This encourages them to think critically and communicate their perspectives on global challenges.</a:t>
            </a:r>
            <a:endParaRPr lang="en-US" sz="1600" dirty="0"/>
          </a:p>
        </p:txBody>
      </p:sp>
      <p:pic>
        <p:nvPicPr>
          <p:cNvPr id="16" name="Picture 15">
            <a:extLst>
              <a:ext uri="{FF2B5EF4-FFF2-40B4-BE49-F238E27FC236}">
                <a16:creationId xmlns:a16="http://schemas.microsoft.com/office/drawing/2014/main" id="{F63698C6-960F-E12B-F0B7-9947BB46C238}"/>
              </a:ext>
            </a:extLst>
          </p:cNvPr>
          <p:cNvPicPr>
            <a:picLocks noChangeAspect="1"/>
          </p:cNvPicPr>
          <p:nvPr/>
        </p:nvPicPr>
        <p:blipFill>
          <a:blip r:embed="rId3"/>
          <a:stretch>
            <a:fillRect/>
          </a:stretch>
        </p:blipFill>
        <p:spPr>
          <a:xfrm>
            <a:off x="12789322" y="7782495"/>
            <a:ext cx="1841078" cy="4276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25924" y="570786"/>
            <a:ext cx="13178552" cy="1296114"/>
          </a:xfrm>
          <a:prstGeom prst="rect">
            <a:avLst/>
          </a:prstGeom>
          <a:noFill/>
          <a:ln/>
        </p:spPr>
        <p:txBody>
          <a:bodyPr wrap="square" lIns="0" tIns="0" rIns="0" bIns="0" rtlCol="0" anchor="t"/>
          <a:lstStyle/>
          <a:p>
            <a:pPr marL="0" indent="0">
              <a:lnSpc>
                <a:spcPts val="5100"/>
              </a:lnSpc>
              <a:buNone/>
            </a:pPr>
            <a:r>
              <a:rPr lang="en-US" sz="4050" b="1" dirty="0">
                <a:solidFill>
                  <a:srgbClr val="231971"/>
                </a:solidFill>
                <a:latin typeface="Outfit Extra Bold" pitchFamily="34" charset="0"/>
                <a:ea typeface="Outfit Extra Bold" pitchFamily="34" charset="-122"/>
                <a:cs typeface="Outfit Extra Bold" pitchFamily="34" charset="-120"/>
              </a:rPr>
              <a:t>Conclusion: Empowering Students to Take Action on Global Challenges</a:t>
            </a:r>
            <a:endParaRPr lang="en-US" sz="4050" dirty="0"/>
          </a:p>
        </p:txBody>
      </p:sp>
      <p:pic>
        <p:nvPicPr>
          <p:cNvPr id="3" name="Image 0" descr="preencoded.png"/>
          <p:cNvPicPr>
            <a:picLocks noChangeAspect="1"/>
          </p:cNvPicPr>
          <p:nvPr/>
        </p:nvPicPr>
        <p:blipFill>
          <a:blip r:embed="rId3"/>
          <a:stretch>
            <a:fillRect/>
          </a:stretch>
        </p:blipFill>
        <p:spPr>
          <a:xfrm>
            <a:off x="725924" y="2281714"/>
            <a:ext cx="1037034" cy="1858804"/>
          </a:xfrm>
          <a:prstGeom prst="rect">
            <a:avLst/>
          </a:prstGeom>
        </p:spPr>
      </p:pic>
      <p:sp>
        <p:nvSpPr>
          <p:cNvPr id="4" name="Text 1"/>
          <p:cNvSpPr/>
          <p:nvPr/>
        </p:nvSpPr>
        <p:spPr>
          <a:xfrm>
            <a:off x="2074069" y="2489121"/>
            <a:ext cx="3730466" cy="324088"/>
          </a:xfrm>
          <a:prstGeom prst="rect">
            <a:avLst/>
          </a:prstGeom>
          <a:noFill/>
          <a:ln/>
        </p:spPr>
        <p:txBody>
          <a:bodyPr wrap="none" lIns="0" tIns="0" rIns="0" bIns="0" rtlCol="0" anchor="t"/>
          <a:lstStyle/>
          <a:p>
            <a:pPr marL="0" indent="0" algn="l">
              <a:lnSpc>
                <a:spcPts val="2550"/>
              </a:lnSpc>
              <a:buNone/>
            </a:pPr>
            <a:r>
              <a:rPr lang="en-US" sz="2000" b="1" dirty="0">
                <a:solidFill>
                  <a:srgbClr val="2A2742"/>
                </a:solidFill>
                <a:latin typeface="Outfit Extra Bold" pitchFamily="34" charset="0"/>
                <a:ea typeface="Outfit Extra Bold" pitchFamily="34" charset="-122"/>
                <a:cs typeface="Outfit Extra Bold" pitchFamily="34" charset="-120"/>
              </a:rPr>
              <a:t>Knowledge and Understanding</a:t>
            </a:r>
            <a:endParaRPr lang="en-US" sz="2000" dirty="0"/>
          </a:p>
        </p:txBody>
      </p:sp>
      <p:sp>
        <p:nvSpPr>
          <p:cNvPr id="5" name="Text 2"/>
          <p:cNvSpPr/>
          <p:nvPr/>
        </p:nvSpPr>
        <p:spPr>
          <a:xfrm>
            <a:off x="2074069" y="2937629"/>
            <a:ext cx="11830407" cy="995482"/>
          </a:xfrm>
          <a:prstGeom prst="rect">
            <a:avLst/>
          </a:prstGeom>
          <a:noFill/>
          <a:ln/>
        </p:spPr>
        <p:txBody>
          <a:bodyPr wrap="square" lIns="0" tIns="0" rIns="0" bIns="0" rtlCol="0" anchor="t"/>
          <a:lstStyle/>
          <a:p>
            <a:pPr marL="0" indent="0" algn="l">
              <a:lnSpc>
                <a:spcPts val="2600"/>
              </a:lnSpc>
              <a:buNone/>
            </a:pPr>
            <a:r>
              <a:rPr lang="en-US" sz="1600" dirty="0">
                <a:solidFill>
                  <a:srgbClr val="2A2742"/>
                </a:solidFill>
                <a:latin typeface="Arimo" pitchFamily="34" charset="0"/>
                <a:ea typeface="Arimo" pitchFamily="34" charset="-122"/>
                <a:cs typeface="Arimo" pitchFamily="34" charset="-120"/>
              </a:rPr>
              <a:t>By integrating the SDGs into their science education, students gain a deeper understanding of global challenges and the interconnectedness of our world. They become empowered with the knowledge and tools to make informed decisions and take responsible action.</a:t>
            </a:r>
            <a:endParaRPr lang="en-US" sz="1600" dirty="0"/>
          </a:p>
        </p:txBody>
      </p:sp>
      <p:pic>
        <p:nvPicPr>
          <p:cNvPr id="6" name="Image 1" descr="preencoded.png"/>
          <p:cNvPicPr>
            <a:picLocks noChangeAspect="1"/>
          </p:cNvPicPr>
          <p:nvPr/>
        </p:nvPicPr>
        <p:blipFill>
          <a:blip r:embed="rId4"/>
          <a:stretch>
            <a:fillRect/>
          </a:stretch>
        </p:blipFill>
        <p:spPr>
          <a:xfrm>
            <a:off x="725924" y="4140518"/>
            <a:ext cx="1037034" cy="1858804"/>
          </a:xfrm>
          <a:prstGeom prst="rect">
            <a:avLst/>
          </a:prstGeom>
        </p:spPr>
      </p:pic>
      <p:sp>
        <p:nvSpPr>
          <p:cNvPr id="7" name="Text 3"/>
          <p:cNvSpPr/>
          <p:nvPr/>
        </p:nvSpPr>
        <p:spPr>
          <a:xfrm>
            <a:off x="2074069" y="4347924"/>
            <a:ext cx="2592824" cy="324088"/>
          </a:xfrm>
          <a:prstGeom prst="rect">
            <a:avLst/>
          </a:prstGeom>
          <a:noFill/>
          <a:ln/>
        </p:spPr>
        <p:txBody>
          <a:bodyPr wrap="none" lIns="0" tIns="0" rIns="0" bIns="0" rtlCol="0" anchor="t"/>
          <a:lstStyle/>
          <a:p>
            <a:pPr marL="0" indent="0" algn="l">
              <a:lnSpc>
                <a:spcPts val="2550"/>
              </a:lnSpc>
              <a:buNone/>
            </a:pPr>
            <a:r>
              <a:rPr lang="en-US" sz="2000" b="1" dirty="0">
                <a:solidFill>
                  <a:srgbClr val="2A2742"/>
                </a:solidFill>
                <a:latin typeface="Outfit Extra Bold" pitchFamily="34" charset="0"/>
                <a:ea typeface="Outfit Extra Bold" pitchFamily="34" charset="-122"/>
                <a:cs typeface="Outfit Extra Bold" pitchFamily="34" charset="-120"/>
              </a:rPr>
              <a:t>Action and Impact</a:t>
            </a:r>
            <a:endParaRPr lang="en-US" sz="2000" dirty="0"/>
          </a:p>
        </p:txBody>
      </p:sp>
      <p:sp>
        <p:nvSpPr>
          <p:cNvPr id="8" name="Text 4"/>
          <p:cNvSpPr/>
          <p:nvPr/>
        </p:nvSpPr>
        <p:spPr>
          <a:xfrm>
            <a:off x="2074069" y="4796433"/>
            <a:ext cx="11830407" cy="995482"/>
          </a:xfrm>
          <a:prstGeom prst="rect">
            <a:avLst/>
          </a:prstGeom>
          <a:noFill/>
          <a:ln/>
        </p:spPr>
        <p:txBody>
          <a:bodyPr wrap="square" lIns="0" tIns="0" rIns="0" bIns="0" rtlCol="0" anchor="t"/>
          <a:lstStyle/>
          <a:p>
            <a:pPr marL="0" indent="0" algn="l">
              <a:lnSpc>
                <a:spcPts val="2600"/>
              </a:lnSpc>
              <a:buNone/>
            </a:pPr>
            <a:r>
              <a:rPr lang="en-US" sz="1600" dirty="0">
                <a:solidFill>
                  <a:srgbClr val="2A2742"/>
                </a:solidFill>
                <a:latin typeface="Arimo" pitchFamily="34" charset="0"/>
                <a:ea typeface="Arimo" pitchFamily="34" charset="-122"/>
                <a:cs typeface="Arimo" pitchFamily="34" charset="-120"/>
              </a:rPr>
              <a:t>Empowered students can then translate their newfound knowledge into tangible actions, leading to positive change in their communities and beyond. They can participate in local initiatives, advocate for policy changes, or develop innovative solutions to address pressing global issues.</a:t>
            </a:r>
            <a:endParaRPr lang="en-US" sz="1600" dirty="0"/>
          </a:p>
        </p:txBody>
      </p:sp>
      <p:pic>
        <p:nvPicPr>
          <p:cNvPr id="9" name="Image 2" descr="preencoded.png"/>
          <p:cNvPicPr>
            <a:picLocks noChangeAspect="1"/>
          </p:cNvPicPr>
          <p:nvPr/>
        </p:nvPicPr>
        <p:blipFill>
          <a:blip r:embed="rId5"/>
          <a:stretch>
            <a:fillRect/>
          </a:stretch>
        </p:blipFill>
        <p:spPr>
          <a:xfrm>
            <a:off x="725924" y="5999321"/>
            <a:ext cx="1037034" cy="1659374"/>
          </a:xfrm>
          <a:prstGeom prst="rect">
            <a:avLst/>
          </a:prstGeom>
        </p:spPr>
      </p:pic>
      <p:sp>
        <p:nvSpPr>
          <p:cNvPr id="10" name="Text 5"/>
          <p:cNvSpPr/>
          <p:nvPr/>
        </p:nvSpPr>
        <p:spPr>
          <a:xfrm>
            <a:off x="2074069" y="6206728"/>
            <a:ext cx="2694384" cy="324088"/>
          </a:xfrm>
          <a:prstGeom prst="rect">
            <a:avLst/>
          </a:prstGeom>
          <a:noFill/>
          <a:ln/>
        </p:spPr>
        <p:txBody>
          <a:bodyPr wrap="none" lIns="0" tIns="0" rIns="0" bIns="0" rtlCol="0" anchor="t"/>
          <a:lstStyle/>
          <a:p>
            <a:pPr marL="0" indent="0" algn="l">
              <a:lnSpc>
                <a:spcPts val="2550"/>
              </a:lnSpc>
              <a:buNone/>
            </a:pPr>
            <a:r>
              <a:rPr lang="en-US" sz="2000" b="1" dirty="0">
                <a:solidFill>
                  <a:srgbClr val="2A2742"/>
                </a:solidFill>
                <a:latin typeface="Outfit Extra Bold" pitchFamily="34" charset="0"/>
                <a:ea typeface="Outfit Extra Bold" pitchFamily="34" charset="-122"/>
                <a:cs typeface="Outfit Extra Bold" pitchFamily="34" charset="-120"/>
              </a:rPr>
              <a:t>Global Changemakers</a:t>
            </a:r>
            <a:endParaRPr lang="en-US" sz="2000" dirty="0"/>
          </a:p>
        </p:txBody>
      </p:sp>
      <p:sp>
        <p:nvSpPr>
          <p:cNvPr id="11" name="Text 6"/>
          <p:cNvSpPr/>
          <p:nvPr/>
        </p:nvSpPr>
        <p:spPr>
          <a:xfrm>
            <a:off x="2074069" y="6655237"/>
            <a:ext cx="11830407" cy="663654"/>
          </a:xfrm>
          <a:prstGeom prst="rect">
            <a:avLst/>
          </a:prstGeom>
          <a:noFill/>
          <a:ln/>
        </p:spPr>
        <p:txBody>
          <a:bodyPr wrap="square" lIns="0" tIns="0" rIns="0" bIns="0" rtlCol="0" anchor="t"/>
          <a:lstStyle/>
          <a:p>
            <a:pPr marL="0" indent="0" algn="l">
              <a:lnSpc>
                <a:spcPts val="2600"/>
              </a:lnSpc>
              <a:buNone/>
            </a:pPr>
            <a:r>
              <a:rPr lang="en-US" sz="1600" dirty="0">
                <a:solidFill>
                  <a:srgbClr val="2A2742"/>
                </a:solidFill>
                <a:latin typeface="Arimo" pitchFamily="34" charset="0"/>
                <a:ea typeface="Arimo" pitchFamily="34" charset="-122"/>
                <a:cs typeface="Arimo" pitchFamily="34" charset="-120"/>
              </a:rPr>
              <a:t>Ultimately, the goal is to inspire a new generation of global changemakers, driven by a deep understanding of the SDGs and a commitment to creating a sustainable future.</a:t>
            </a:r>
            <a:endParaRPr lang="en-US" sz="1600" dirty="0"/>
          </a:p>
        </p:txBody>
      </p:sp>
      <p:pic>
        <p:nvPicPr>
          <p:cNvPr id="12" name="Picture 11">
            <a:extLst>
              <a:ext uri="{FF2B5EF4-FFF2-40B4-BE49-F238E27FC236}">
                <a16:creationId xmlns:a16="http://schemas.microsoft.com/office/drawing/2014/main" id="{866E0791-E973-CEA9-3C71-8D1CE118D206}"/>
              </a:ext>
            </a:extLst>
          </p:cNvPr>
          <p:cNvPicPr>
            <a:picLocks noChangeAspect="1"/>
          </p:cNvPicPr>
          <p:nvPr/>
        </p:nvPicPr>
        <p:blipFill>
          <a:blip r:embed="rId6"/>
          <a:stretch>
            <a:fillRect/>
          </a:stretch>
        </p:blipFill>
        <p:spPr>
          <a:xfrm>
            <a:off x="12185669" y="7366278"/>
            <a:ext cx="2444731" cy="8633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Anna Rose Joshy</cp:lastModifiedBy>
  <cp:revision>3</cp:revision>
  <dcterms:created xsi:type="dcterms:W3CDTF">2024-10-05T07:55:09Z</dcterms:created>
  <dcterms:modified xsi:type="dcterms:W3CDTF">2024-10-05T08:37:07Z</dcterms:modified>
</cp:coreProperties>
</file>