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B65B7-981D-4BCD-B872-EC727FBB5856}" v="263" dt="2024-04-01T16:30:37.681"/>
    <p1510:client id="{7D40472A-4590-4555-8F12-D211DC3E0F7B}" v="796" dt="2024-04-02T17:09:03.945"/>
    <p1510:client id="{C30C4164-A4F9-4FD6-8F78-DFA9C4BBB430}" v="737" dt="2024-04-02T13:12:44.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31382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23</a:t>
            </a:fld>
            <a:endParaRPr lang="en-IN"/>
          </a:p>
        </p:txBody>
      </p:sp>
    </p:spTree>
    <p:extLst>
      <p:ext uri="{BB962C8B-B14F-4D97-AF65-F5344CB8AC3E}">
        <p14:creationId xmlns:p14="http://schemas.microsoft.com/office/powerpoint/2010/main" val="3620983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KEYLOGGERS &amp; enhanced cybersecurity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251285" y="3801979"/>
            <a:ext cx="898759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                                                   </a:t>
            </a:r>
            <a:r>
              <a:rPr lang="en-US" sz="2000" b="1" dirty="0">
                <a:solidFill>
                  <a:srgbClr val="00B0F0"/>
                </a:solidFill>
                <a:latin typeface="Arial" pitchFamily="34" charset="0"/>
                <a:cs typeface="Arial" pitchFamily="34" charset="0"/>
              </a:rPr>
              <a:t>Presented By:</a:t>
            </a:r>
          </a:p>
          <a:p>
            <a:r>
              <a:rPr lang="en-US" sz="2000" b="1" dirty="0">
                <a:solidFill>
                  <a:schemeClr val="bg1"/>
                </a:solidFill>
                <a:latin typeface="Arial"/>
                <a:cs typeface="Arial"/>
              </a:rPr>
              <a:t>	</a:t>
            </a:r>
          </a:p>
          <a:p>
            <a:r>
              <a:rPr lang="en-US" sz="2000" b="1" dirty="0">
                <a:solidFill>
                  <a:schemeClr val="bg1"/>
                </a:solidFill>
                <a:latin typeface="Arial"/>
                <a:cs typeface="Arial"/>
              </a:rPr>
              <a:t>	</a:t>
            </a:r>
            <a:r>
              <a:rPr lang="en-US" sz="2000" b="1" dirty="0">
                <a:solidFill>
                  <a:srgbClr val="00B0F0"/>
                </a:solidFill>
                <a:latin typeface="Times New Roman" panose="02020603050405020304" pitchFamily="18" charset="0"/>
                <a:cs typeface="Times New Roman" panose="02020603050405020304" pitchFamily="18" charset="0"/>
              </a:rPr>
              <a:t>NAME </a:t>
            </a:r>
            <a:r>
              <a:rPr lang="en-US" sz="2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AZHAGESAN</a:t>
            </a:r>
            <a:r>
              <a:rPr lang="en-US" sz="2000" b="1">
                <a:solidFill>
                  <a:schemeClr val="bg1"/>
                </a:solidFill>
                <a:latin typeface="Times New Roman" panose="02020603050405020304" pitchFamily="18" charset="0"/>
                <a:cs typeface="Times New Roman" panose="02020603050405020304" pitchFamily="18" charset="0"/>
              </a:rPr>
              <a:t> V</a:t>
            </a:r>
            <a:endParaRPr lang="en-US" sz="2000" b="1"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COLLAGE</a:t>
            </a:r>
            <a:r>
              <a:rPr lang="en-US" sz="2000" b="1" dirty="0">
                <a:solidFill>
                  <a:schemeClr val="bg1"/>
                </a:solidFill>
                <a:latin typeface="Times New Roman" panose="02020603050405020304" pitchFamily="18" charset="0"/>
                <a:cs typeface="Times New Roman" panose="02020603050405020304" pitchFamily="18" charset="0"/>
              </a:rPr>
              <a:t> : APOLLO ENGINEERING COLLEGE</a:t>
            </a:r>
            <a:endParaRPr lang="en-US"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DEPARTMENT </a:t>
            </a:r>
            <a:r>
              <a:rPr lang="en-US" sz="2000" b="1" dirty="0">
                <a:solidFill>
                  <a:schemeClr val="bg1"/>
                </a:solidFill>
                <a:latin typeface="Times New Roman" panose="02020603050405020304" pitchFamily="18" charset="0"/>
                <a:cs typeface="Times New Roman" panose="02020603050405020304" pitchFamily="18" charset="0"/>
              </a:rPr>
              <a:t>: COMPUTER SCIENCE ENGINEERING</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chemeClr val="accent1"/>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Calibri"/>
                <a:cs typeface="Calibri"/>
              </a:rPr>
              <a:t>Python Libraries:</a:t>
            </a:r>
          </a:p>
          <a:p>
            <a:pPr marL="305435" indent="-305435"/>
            <a:r>
              <a:rPr lang="en-US" sz="2000" dirty="0">
                <a:latin typeface="Calibri"/>
                <a:cs typeface="Calibri"/>
              </a:rPr>
              <a:t>Scikit-learn: For implementing machine learning algorithms for anomaly detection and behavior analysis.</a:t>
            </a:r>
          </a:p>
          <a:p>
            <a:pPr marL="305435" indent="-305435"/>
            <a:r>
              <a:rPr lang="en-US" sz="2000" dirty="0">
                <a:latin typeface="Calibri"/>
                <a:cs typeface="Calibri"/>
              </a:rPr>
              <a:t>TensorFlow or </a:t>
            </a:r>
            <a:r>
              <a:rPr lang="en-US" sz="2000" dirty="0" err="1">
                <a:latin typeface="Calibri"/>
                <a:cs typeface="Calibri"/>
              </a:rPr>
              <a:t>PyTorch</a:t>
            </a:r>
            <a:r>
              <a:rPr lang="en-US" sz="2000" dirty="0">
                <a:latin typeface="Calibri"/>
                <a:cs typeface="Calibri"/>
              </a:rPr>
              <a:t>: For developing deep learning models for advanced threat detection.</a:t>
            </a:r>
          </a:p>
          <a:p>
            <a:pPr marL="305435" indent="-305435"/>
            <a:r>
              <a:rPr lang="en-US" sz="2000" dirty="0">
                <a:latin typeface="Calibri"/>
                <a:cs typeface="Calibri"/>
              </a:rPr>
              <a:t>Pandas: For data manipulation and analysis.</a:t>
            </a:r>
          </a:p>
          <a:p>
            <a:pPr marL="305435" indent="-305435"/>
            <a:r>
              <a:rPr lang="en-US" sz="2000" dirty="0">
                <a:latin typeface="Calibri"/>
                <a:cs typeface="Calibri"/>
              </a:rPr>
              <a:t>NumPy: For numerical computations.</a:t>
            </a:r>
          </a:p>
          <a:p>
            <a:pPr marL="0" indent="0">
              <a:buNone/>
            </a:pPr>
            <a:r>
              <a:rPr lang="en-US" sz="2000" b="1" dirty="0">
                <a:latin typeface="Calibri"/>
                <a:ea typeface="+mn-lt"/>
                <a:cs typeface="Calibri"/>
              </a:rPr>
              <a:t>JavaScript Libraries (for web-based components):</a:t>
            </a:r>
            <a:endParaRPr lang="en-US" sz="2000" dirty="0">
              <a:latin typeface="Calibri"/>
              <a:ea typeface="+mn-lt"/>
              <a:cs typeface="Calibri"/>
            </a:endParaRPr>
          </a:p>
          <a:p>
            <a:pPr marL="305435" indent="-305435"/>
            <a:r>
              <a:rPr lang="en-US" sz="2000" dirty="0">
                <a:latin typeface="Calibri"/>
                <a:ea typeface="+mn-lt"/>
                <a:cs typeface="Calibri"/>
              </a:rPr>
              <a:t>React.js, Angular, or Vue.js:</a:t>
            </a:r>
            <a:r>
              <a:rPr lang="en-US" sz="2000" dirty="0">
                <a:solidFill>
                  <a:srgbClr val="404040"/>
                </a:solidFill>
                <a:latin typeface="Calibri"/>
                <a:ea typeface="+mn-lt"/>
                <a:cs typeface="Calibri"/>
              </a:rPr>
              <a:t> For building interactive user interfaces.</a:t>
            </a:r>
            <a:endParaRPr lang="en-US" sz="2000" dirty="0">
              <a:solidFill>
                <a:srgbClr val="404040"/>
              </a:solidFill>
              <a:latin typeface="Calibri"/>
              <a:cs typeface="Calibri"/>
            </a:endParaRPr>
          </a:p>
          <a:p>
            <a:pPr marL="305435" indent="-305435"/>
            <a:r>
              <a:rPr lang="en-US" sz="2000" dirty="0">
                <a:latin typeface="Calibri"/>
                <a:ea typeface="+mn-lt"/>
                <a:cs typeface="Calibri"/>
              </a:rPr>
              <a:t>D3.js or Chart.js:</a:t>
            </a:r>
            <a:r>
              <a:rPr lang="en-US" sz="2000" dirty="0">
                <a:solidFill>
                  <a:srgbClr val="404040"/>
                </a:solidFill>
                <a:latin typeface="Calibri"/>
                <a:ea typeface="+mn-lt"/>
                <a:cs typeface="Calibri"/>
              </a:rPr>
              <a:t> For data visualization and dashboard development.</a:t>
            </a:r>
            <a:endParaRPr lang="en-US" dirty="0"/>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0D4A3-6AAB-93B9-933B-EBD943673155}"/>
              </a:ext>
            </a:extLst>
          </p:cNvPr>
          <p:cNvSpPr>
            <a:spLocks noGrp="1"/>
          </p:cNvSpPr>
          <p:nvPr>
            <p:ph idx="4294967295"/>
          </p:nvPr>
        </p:nvSpPr>
        <p:spPr>
          <a:xfrm>
            <a:off x="0" y="1254125"/>
            <a:ext cx="11029950" cy="5035550"/>
          </a:xfrm>
        </p:spPr>
        <p:txBody>
          <a:bodyPr>
            <a:normAutofit/>
          </a:bodyPr>
          <a:lstStyle/>
          <a:p>
            <a:pPr marL="0" indent="0">
              <a:buNone/>
            </a:pPr>
            <a:r>
              <a:rPr lang="en-US" sz="2000" b="1" dirty="0">
                <a:solidFill>
                  <a:srgbClr val="404040"/>
                </a:solidFill>
                <a:latin typeface="Calibri"/>
                <a:ea typeface="+mn-lt"/>
                <a:cs typeface="+mn-lt"/>
              </a:rPr>
              <a:t>Security-specific Libraries and Tools:</a:t>
            </a:r>
            <a:endParaRPr lang="en-US"/>
          </a:p>
          <a:p>
            <a:pPr marL="305435" indent="-305435"/>
            <a:r>
              <a:rPr lang="en-US" sz="2000" dirty="0">
                <a:solidFill>
                  <a:srgbClr val="404040"/>
                </a:solidFill>
                <a:latin typeface="Calibri"/>
                <a:ea typeface="+mn-lt"/>
                <a:cs typeface="Calibri"/>
              </a:rPr>
              <a:t>Snort or Suricata: For network intrusion detection and prevention.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YARA: For writing and matching patterns in suspicious files or network traffic.</a:t>
            </a:r>
            <a:endParaRPr lang="en-US" sz="2000" dirty="0">
              <a:latin typeface="Calibri"/>
              <a:cs typeface="Calibri"/>
            </a:endParaRPr>
          </a:p>
          <a:p>
            <a:pPr marL="0" indent="0">
              <a:buNone/>
            </a:pPr>
            <a:r>
              <a:rPr lang="en-US" sz="2000" b="1" dirty="0">
                <a:solidFill>
                  <a:srgbClr val="404040"/>
                </a:solidFill>
                <a:latin typeface="Calibri"/>
                <a:ea typeface="+mn-lt"/>
                <a:cs typeface="Calibri"/>
              </a:rPr>
              <a:t>Data Storage and Processing:</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Elasticsearch, Logstash, and Kibana (ELK Stack): For centralized log management and real-time data analysis.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MongoDB or PostgreSQL: For storing and querying security-related data.</a:t>
            </a:r>
            <a:endParaRPr lang="en-US" dirty="0"/>
          </a:p>
          <a:p>
            <a:pPr marL="0" indent="0">
              <a:spcBef>
                <a:spcPts val="20"/>
              </a:spcBef>
              <a:buNone/>
            </a:pPr>
            <a:r>
              <a:rPr lang="en-US" sz="2000" b="1" dirty="0">
                <a:solidFill>
                  <a:srgbClr val="404040"/>
                </a:solidFill>
                <a:latin typeface="Calibri"/>
                <a:cs typeface="Calibri"/>
              </a:rPr>
              <a:t>Integration and Deployment:</a:t>
            </a:r>
          </a:p>
          <a:p>
            <a:pPr marL="305435" indent="-305435"/>
            <a:r>
              <a:rPr lang="en-US" sz="2000" dirty="0">
                <a:solidFill>
                  <a:srgbClr val="404040"/>
                </a:solidFill>
                <a:latin typeface="Calibri"/>
                <a:cs typeface="Calibri"/>
              </a:rPr>
              <a:t>Docker and Kubernetes: For containerization and orchestration of microservices.</a:t>
            </a:r>
            <a:endParaRPr lang="en-US" dirty="0"/>
          </a:p>
          <a:p>
            <a:pPr marL="305435" indent="-305435"/>
            <a:r>
              <a:rPr lang="en-US" sz="2000" dirty="0">
                <a:solidFill>
                  <a:srgbClr val="404040"/>
                </a:solidFill>
                <a:latin typeface="Calibri"/>
                <a:cs typeface="Calibri"/>
              </a:rPr>
              <a:t>Apache Kafka Connect: For integrating with various data sources and sinks.</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20000"/>
          </a:bodyPr>
          <a:lstStyle/>
          <a:p>
            <a:pPr marL="305435" indent="-305435"/>
            <a:r>
              <a:rPr lang="en-IN" sz="2000" b="1" dirty="0">
                <a:latin typeface="Calibri"/>
                <a:ea typeface="+mn-lt"/>
                <a:cs typeface="+mn-lt"/>
              </a:rPr>
              <a:t>Algorithm Selection:</a:t>
            </a:r>
            <a:endParaRPr lang="en-IN" sz="2000" b="1">
              <a:latin typeface="Calibri"/>
              <a:cs typeface="Calibri"/>
            </a:endParaRPr>
          </a:p>
          <a:p>
            <a:pPr marL="629920" indent="-305435">
              <a:lnSpc>
                <a:spcPct val="100000"/>
              </a:lnSpc>
              <a:spcBef>
                <a:spcPts val="20"/>
              </a:spcBef>
            </a:pPr>
            <a:r>
              <a:rPr lang="en-IN" sz="2000" dirty="0">
                <a:solidFill>
                  <a:srgbClr val="404040"/>
                </a:solidFill>
                <a:latin typeface="Calibri"/>
                <a:ea typeface="+mn-lt"/>
                <a:cs typeface="Calibri"/>
              </a:rPr>
              <a:t>one suitable algorithm for keylogger detection and security implementation project is the Random Forest algorithm.</a:t>
            </a:r>
            <a:endParaRPr lang="en-IN" sz="2000">
              <a:solidFill>
                <a:srgbClr val="404040"/>
              </a:solidFill>
              <a:latin typeface="Calibri"/>
              <a:cs typeface="Calibri"/>
            </a:endParaRPr>
          </a:p>
          <a:p>
            <a:pPr marL="629920" lvl="1" indent="-305435">
              <a:spcBef>
                <a:spcPts val="20"/>
              </a:spcBef>
            </a:pPr>
            <a:r>
              <a:rPr lang="en-IN" sz="2000" b="1" dirty="0">
                <a:latin typeface="Calibri"/>
                <a:ea typeface="+mn-lt"/>
                <a:cs typeface="Calibri"/>
              </a:rPr>
              <a:t>Random Forest:</a:t>
            </a:r>
            <a:endParaRPr lang="en-IN" b="1" dirty="0"/>
          </a:p>
          <a:p>
            <a:pPr marL="629920" lvl="1" indent="-305435"/>
            <a:r>
              <a:rPr lang="en-IN" sz="2000" b="1" dirty="0">
                <a:latin typeface="Calibri"/>
                <a:ea typeface="+mn-lt"/>
                <a:cs typeface="Calibri"/>
              </a:rPr>
              <a:t>Type:</a:t>
            </a:r>
            <a:r>
              <a:rPr lang="en-IN" sz="2000" dirty="0">
                <a:solidFill>
                  <a:srgbClr val="404040"/>
                </a:solidFill>
                <a:latin typeface="Calibri"/>
                <a:ea typeface="+mn-lt"/>
                <a:cs typeface="Calibri"/>
              </a:rPr>
              <a:t> Supervised Learning (Classification)</a:t>
            </a:r>
            <a:endParaRPr lang="en-IN" dirty="0"/>
          </a:p>
          <a:p>
            <a:pPr marL="324485" lvl="1" indent="0">
              <a:buNone/>
            </a:pPr>
            <a:r>
              <a:rPr lang="en-IN" sz="2000" b="1" dirty="0">
                <a:latin typeface="Calibri"/>
                <a:ea typeface="+mn-lt"/>
                <a:cs typeface="Calibri"/>
              </a:rPr>
              <a:t>Strengths:</a:t>
            </a:r>
            <a:endParaRPr lang="en-IN" b="1" dirty="0"/>
          </a:p>
          <a:p>
            <a:pPr marL="629920" lvl="1" indent="-305435"/>
            <a:r>
              <a:rPr lang="en-IN" sz="2000" dirty="0">
                <a:solidFill>
                  <a:srgbClr val="404040"/>
                </a:solidFill>
                <a:latin typeface="Calibri"/>
                <a:ea typeface="+mn-lt"/>
                <a:cs typeface="Calibri"/>
              </a:rPr>
              <a:t>Suitable for classification tasks with high-dimensional feature spaces.</a:t>
            </a:r>
            <a:endParaRPr lang="en-IN" dirty="0"/>
          </a:p>
          <a:p>
            <a:pPr marL="629920" lvl="1" indent="-305435"/>
            <a:r>
              <a:rPr lang="en-IN" sz="2000" dirty="0">
                <a:solidFill>
                  <a:srgbClr val="404040"/>
                </a:solidFill>
                <a:latin typeface="Calibri"/>
                <a:ea typeface="+mn-lt"/>
                <a:cs typeface="Calibri"/>
              </a:rPr>
              <a:t>Robust against overfitting due to the ensemble nature of the algorithm.</a:t>
            </a:r>
            <a:endParaRPr lang="en-IN" dirty="0"/>
          </a:p>
          <a:p>
            <a:pPr marL="629920" lvl="1" indent="-305435"/>
            <a:r>
              <a:rPr lang="en-IN" sz="2000" dirty="0">
                <a:solidFill>
                  <a:srgbClr val="404040"/>
                </a:solidFill>
                <a:latin typeface="Calibri"/>
                <a:ea typeface="+mn-lt"/>
                <a:cs typeface="Calibri"/>
              </a:rPr>
              <a:t>Can handle both numerical and categorical features.</a:t>
            </a:r>
            <a:endParaRPr lang="en-IN" dirty="0"/>
          </a:p>
          <a:p>
            <a:pPr marL="629920" lvl="1" indent="-305435"/>
            <a:r>
              <a:rPr lang="en-IN" sz="2000" dirty="0">
                <a:solidFill>
                  <a:srgbClr val="404040"/>
                </a:solidFill>
                <a:latin typeface="Calibri"/>
                <a:ea typeface="+mn-lt"/>
                <a:cs typeface="Calibri"/>
              </a:rPr>
              <a:t>Provides feature importance scores for interpretability.</a:t>
            </a:r>
            <a:endParaRPr lang="en-IN" dirty="0"/>
          </a:p>
          <a:p>
            <a:pPr marL="324485" lvl="1" indent="0">
              <a:buNone/>
            </a:pPr>
            <a:r>
              <a:rPr lang="en-IN" sz="2000" b="1" dirty="0">
                <a:latin typeface="Calibri"/>
                <a:ea typeface="+mn-lt"/>
                <a:cs typeface="Calibri"/>
              </a:rPr>
              <a:t>How it works:</a:t>
            </a:r>
            <a:endParaRPr lang="en-IN" b="1" dirty="0"/>
          </a:p>
          <a:p>
            <a:pPr marL="629920" lvl="1" indent="-305435"/>
            <a:r>
              <a:rPr lang="en-IN" sz="2000" dirty="0">
                <a:solidFill>
                  <a:srgbClr val="404040"/>
                </a:solidFill>
                <a:latin typeface="Calibri"/>
                <a:ea typeface="+mn-lt"/>
                <a:cs typeface="Calibri"/>
              </a:rPr>
              <a:t>Random Forest is an ensemble learning method that constructs multiple decision trees during training.</a:t>
            </a:r>
            <a:endParaRPr lang="en-IN" dirty="0"/>
          </a:p>
          <a:p>
            <a:pPr marL="629920" lvl="1" indent="-305435"/>
            <a:r>
              <a:rPr lang="en-IN" sz="2000" dirty="0">
                <a:solidFill>
                  <a:srgbClr val="404040"/>
                </a:solidFill>
                <a:latin typeface="Calibri"/>
                <a:ea typeface="+mn-lt"/>
                <a:cs typeface="Calibri"/>
              </a:rPr>
              <a:t>Each decision tree is trained on a random subset of the training data and a random subset of features.</a:t>
            </a:r>
            <a:endParaRPr lang="en-IN" dirty="0"/>
          </a:p>
          <a:p>
            <a:pPr marL="629920" lvl="1" indent="-305435"/>
            <a:r>
              <a:rPr lang="en-IN" sz="2000" dirty="0">
                <a:solidFill>
                  <a:srgbClr val="404040"/>
                </a:solidFill>
                <a:latin typeface="Calibri"/>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B81D6-D71F-DD6A-58DC-593F8E564825}"/>
              </a:ext>
            </a:extLst>
          </p:cNvPr>
          <p:cNvSpPr>
            <a:spLocks noGrp="1"/>
          </p:cNvSpPr>
          <p:nvPr>
            <p:ph idx="4294967295"/>
          </p:nvPr>
        </p:nvSpPr>
        <p:spPr>
          <a:xfrm>
            <a:off x="971550" y="1235075"/>
            <a:ext cx="11220450" cy="5648325"/>
          </a:xfrm>
        </p:spPr>
        <p:txBody>
          <a:bodyPr vert="horz" lIns="91440" tIns="45720" rIns="91440" bIns="45720" rtlCol="0" anchor="ctr">
            <a:noAutofit/>
          </a:bodyPr>
          <a:lstStyle/>
          <a:p>
            <a:pPr marL="0" indent="0">
              <a:buNone/>
            </a:pPr>
            <a:r>
              <a:rPr lang="en-US" sz="2000" b="1" dirty="0">
                <a:latin typeface="Calibri"/>
                <a:ea typeface="+mn-lt"/>
                <a:cs typeface="+mn-lt"/>
              </a:rPr>
              <a:t>Application to Keylogger Detection:</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marL="305435" indent="-305435"/>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marL="305435" indent="-305435"/>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marL="305435" indent="-305435"/>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dirty="0">
                <a:latin typeface="Calibri"/>
                <a:ea typeface="+mn-lt"/>
                <a:cs typeface="+mn-lt"/>
              </a:rPr>
              <a:t>Considerations:</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001F1-8BEE-D2FF-48AB-E18D89057845}"/>
              </a:ext>
            </a:extLst>
          </p:cNvPr>
          <p:cNvSpPr>
            <a:spLocks noGrp="1"/>
          </p:cNvSpPr>
          <p:nvPr>
            <p:ph idx="4294967295"/>
          </p:nvPr>
        </p:nvSpPr>
        <p:spPr>
          <a:xfrm>
            <a:off x="0" y="1301750"/>
            <a:ext cx="11029950" cy="4673600"/>
          </a:xfrm>
        </p:spPr>
        <p:txBody>
          <a:bodyPr>
            <a:normAutofit/>
          </a:bodyPr>
          <a:lstStyle/>
          <a:p>
            <a:pPr marL="305435" indent="-305435"/>
            <a:r>
              <a:rPr lang="en-US" sz="2000" dirty="0">
                <a:solidFill>
                  <a:srgbClr val="404040"/>
                </a:solidFill>
                <a:latin typeface="Calibri"/>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a:solidFill>
                  <a:srgbClr val="404040"/>
                </a:solidFill>
                <a:latin typeface="Calibri"/>
                <a:ea typeface="+mn-lt"/>
                <a:cs typeface="Calibri"/>
              </a:rPr>
              <a:t>Implementation:</a:t>
            </a:r>
            <a:endParaRPr lang="en-US" sz="2000" b="1" dirty="0">
              <a:solidFill>
                <a:srgbClr val="404040"/>
              </a:solidFill>
              <a:latin typeface="Calibri"/>
              <a:cs typeface="Calibri"/>
            </a:endParaRPr>
          </a:p>
          <a:p>
            <a:pPr marL="305435" indent="-305435"/>
            <a:r>
              <a:rPr lang="en-US" sz="2000">
                <a:solidFill>
                  <a:srgbClr val="404040"/>
                </a:solidFill>
                <a:latin typeface="Calibri"/>
                <a:ea typeface="+mn-lt"/>
                <a:cs typeface="Calibri"/>
              </a:rPr>
              <a:t>Random Forest algorithms are available in popular machine learning libraries such as scikit-learn in Python, making them accessible for implementation in security systems.</a:t>
            </a:r>
            <a:endParaRPr lang="en-US"/>
          </a:p>
          <a:p>
            <a:pPr marL="305435" indent="-305435">
              <a:spcBef>
                <a:spcPts val="20"/>
              </a:spcBef>
            </a:pPr>
            <a:r>
              <a:rPr lang="en-US" sz="2000" dirty="0">
                <a:solidFill>
                  <a:srgbClr val="404040"/>
                </a:solidFill>
                <a:latin typeface="Calibri"/>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br>
              <a:rPr lang="en-US" dirty="0"/>
            </a:br>
            <a:endParaRPr lang="en-US"/>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DA4A1-A012-A142-0CBE-1F43D5EEEA29}"/>
              </a:ext>
            </a:extLst>
          </p:cNvPr>
          <p:cNvSpPr>
            <a:spLocks noGrp="1"/>
          </p:cNvSpPr>
          <p:nvPr>
            <p:ph idx="4294967295"/>
          </p:nvPr>
        </p:nvSpPr>
        <p:spPr>
          <a:xfrm>
            <a:off x="0" y="1111250"/>
            <a:ext cx="11029950" cy="5513388"/>
          </a:xfrm>
        </p:spPr>
        <p:txBody>
          <a:bodyPr vert="horz" lIns="91440" tIns="45720" rIns="91440" bIns="45720" rtlCol="0" anchor="ctr">
            <a:noAutofit/>
          </a:bodyPr>
          <a:lstStyle/>
          <a:p>
            <a:pPr marL="305435" indent="-305435"/>
            <a:r>
              <a:rPr lang="en-IN" sz="2000" b="1" dirty="0">
                <a:latin typeface="Calibri"/>
                <a:cs typeface="Calibri"/>
              </a:rPr>
              <a:t>Data Input:</a:t>
            </a:r>
            <a:br>
              <a:rPr lang="en-US" sz="2000" dirty="0">
                <a:latin typeface="Calibri"/>
              </a:rPr>
            </a:br>
            <a:r>
              <a:rPr lang="en-IN" sz="2000" dirty="0">
                <a:solidFill>
                  <a:srgbClr val="404040"/>
                </a:solidFill>
                <a:latin typeface="Calibri"/>
                <a:ea typeface="+mn-lt"/>
                <a:cs typeface="+mn-lt"/>
              </a:rPr>
              <a:t>In a keylogger detection system using a Random Forest algorithm, the input features play a crucial role in distinguishing between normal user </a:t>
            </a:r>
            <a:r>
              <a:rPr lang="en-IN" sz="2000" err="1">
                <a:solidFill>
                  <a:srgbClr val="404040"/>
                </a:solidFill>
                <a:latin typeface="Calibri"/>
                <a:ea typeface="+mn-lt"/>
                <a:cs typeface="+mn-lt"/>
              </a:rPr>
              <a:t>behavior</a:t>
            </a:r>
            <a:r>
              <a:rPr lang="en-IN" sz="2000" dirty="0">
                <a:solidFill>
                  <a:srgbClr val="404040"/>
                </a:solidFill>
                <a:latin typeface="Calibri"/>
                <a:ea typeface="+mn-lt"/>
                <a:cs typeface="+mn-lt"/>
              </a:rPr>
              <a:t> and potentially malicious activity. Here are some examples of input features that could be used by the algorithm:</a:t>
            </a:r>
            <a:endParaRPr lang="en-IN" sz="2000" dirty="0">
              <a:latin typeface="Calibri"/>
              <a:cs typeface="Calibri"/>
            </a:endParaRPr>
          </a:p>
          <a:p>
            <a:pPr marL="0" lvl="1" indent="0">
              <a:spcBef>
                <a:spcPts val="20"/>
              </a:spcBef>
              <a:buNone/>
            </a:pPr>
            <a:r>
              <a:rPr lang="en-IN" sz="2000" b="1" dirty="0">
                <a:latin typeface="Calibri"/>
                <a:cs typeface="Calibri"/>
              </a:rPr>
              <a:t>Keystroke Dynamics:</a:t>
            </a:r>
            <a:endParaRPr lang="en-IN" sz="2000" dirty="0">
              <a:solidFill>
                <a:srgbClr val="000000"/>
              </a:solidFill>
              <a:latin typeface="Calibri"/>
              <a:cs typeface="Calibri"/>
            </a:endParaRPr>
          </a:p>
          <a:p>
            <a:pPr marL="305435" lvl="1" indent="-305435"/>
            <a:r>
              <a:rPr lang="en-IN" sz="2000" dirty="0">
                <a:latin typeface="Calibri"/>
                <a:cs typeface="Calibri"/>
              </a:rPr>
              <a:t>Duration of key presses: The time duration for which each key is pressed.</a:t>
            </a:r>
            <a:endParaRPr lang="en-IN" sz="2000" dirty="0">
              <a:solidFill>
                <a:srgbClr val="000000"/>
              </a:solidFill>
              <a:latin typeface="Calibri"/>
              <a:cs typeface="Calibri"/>
            </a:endParaRPr>
          </a:p>
          <a:p>
            <a:pPr marL="305435" lvl="1" indent="-305435"/>
            <a:r>
              <a:rPr lang="en-IN" sz="2000" dirty="0">
                <a:latin typeface="Calibri"/>
                <a:cs typeface="Calibri"/>
              </a:rPr>
              <a:t>Inter-key intervals: The time intervals between consecutive key presses.</a:t>
            </a:r>
            <a:endParaRPr lang="en-IN" sz="2000" dirty="0">
              <a:solidFill>
                <a:srgbClr val="000000"/>
              </a:solidFill>
              <a:latin typeface="Calibri"/>
              <a:cs typeface="Calibri"/>
            </a:endParaRPr>
          </a:p>
          <a:p>
            <a:pPr marL="305435" lvl="1" indent="-305435"/>
            <a:r>
              <a:rPr lang="en-IN" sz="2000" dirty="0">
                <a:latin typeface="Calibri"/>
                <a:cs typeface="Calibri"/>
              </a:rPr>
              <a:t>Typing speed: The rate at which keys are pressed, measured in characters per minute.</a:t>
            </a:r>
            <a:endParaRPr lang="en-IN" sz="2000" dirty="0">
              <a:solidFill>
                <a:srgbClr val="000000"/>
              </a:solidFill>
              <a:latin typeface="Calibri"/>
              <a:cs typeface="Calibri"/>
            </a:endParaRPr>
          </a:p>
          <a:p>
            <a:pPr marL="305435" lvl="1" indent="-305435"/>
            <a:r>
              <a:rPr lang="en-IN" sz="2000" dirty="0">
                <a:latin typeface="Calibri"/>
                <a:cs typeface="Calibri"/>
              </a:rPr>
              <a:t>Frequency of key combinations: The occurrence of specific key sequences or combinations (e.g., CTRL + ALT + DEL).</a:t>
            </a:r>
            <a:endParaRPr lang="en-IN" sz="2000" dirty="0">
              <a:solidFill>
                <a:srgbClr val="000000"/>
              </a:solidFill>
              <a:latin typeface="Calibri"/>
              <a:cs typeface="Calibri"/>
            </a:endParaRPr>
          </a:p>
          <a:p>
            <a:pPr marL="0" indent="0">
              <a:lnSpc>
                <a:spcPct val="100000"/>
              </a:lnSpc>
              <a:spcBef>
                <a:spcPts val="20"/>
              </a:spcBef>
              <a:buNone/>
            </a:pPr>
            <a:r>
              <a:rPr lang="en-IN" sz="2000" b="1" dirty="0">
                <a:latin typeface="Calibri"/>
                <a:ea typeface="+mn-lt"/>
                <a:cs typeface="Calibri"/>
              </a:rPr>
              <a:t>System Activities:</a:t>
            </a:r>
            <a:endParaRPr lang="en-IN" sz="2000" b="1" dirty="0">
              <a:latin typeface="Calibri"/>
              <a:cs typeface="Calibri"/>
            </a:endParaRPr>
          </a:p>
          <a:p>
            <a:pPr marL="305435" lvl="1" indent="-305435"/>
            <a:r>
              <a:rPr lang="en-IN" sz="2000" dirty="0">
                <a:solidFill>
                  <a:srgbClr val="404040"/>
                </a:solidFill>
                <a:latin typeface="Calibri"/>
                <a:ea typeface="+mn-lt"/>
                <a:cs typeface="Calibri"/>
              </a:rPr>
              <a:t>Process executions: Information about processes or applications launched by the user.</a:t>
            </a:r>
            <a:endParaRPr lang="en-IN" dirty="0"/>
          </a:p>
          <a:p>
            <a:pPr marL="305435" lvl="1" indent="-305435"/>
            <a:r>
              <a:rPr lang="en-IN" sz="2000" dirty="0">
                <a:solidFill>
                  <a:srgbClr val="404040"/>
                </a:solidFill>
                <a:latin typeface="Calibri"/>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29564-219C-0396-F645-9A732939EEF3}"/>
              </a:ext>
            </a:extLst>
          </p:cNvPr>
          <p:cNvSpPr>
            <a:spLocks noGrp="1"/>
          </p:cNvSpPr>
          <p:nvPr>
            <p:ph idx="4294967295"/>
          </p:nvPr>
        </p:nvSpPr>
        <p:spPr>
          <a:xfrm>
            <a:off x="0" y="1246188"/>
            <a:ext cx="11029950" cy="4908550"/>
          </a:xfrm>
        </p:spPr>
        <p:txBody>
          <a:bodyPr/>
          <a:lstStyle/>
          <a:p>
            <a:pPr marL="0" indent="0">
              <a:spcBef>
                <a:spcPts val="20"/>
              </a:spcBef>
              <a:buNone/>
            </a:pPr>
            <a:r>
              <a:rPr lang="en-US" sz="2000" b="1" dirty="0">
                <a:latin typeface="Calibri"/>
                <a:ea typeface="+mn-lt"/>
                <a:cs typeface="+mn-lt"/>
              </a:rPr>
              <a:t>User Interactions:</a:t>
            </a:r>
            <a:endParaRPr lang="en-US" sz="2000" b="1" dirty="0">
              <a:latin typeface="Calibri"/>
              <a:cs typeface="Calibri"/>
            </a:endParaRPr>
          </a:p>
          <a:p>
            <a:pPr marL="305435" indent="-305435"/>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marL="305435" indent="-305435"/>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dirty="0">
                <a:latin typeface="Calibri"/>
                <a:ea typeface="+mn-lt"/>
                <a:cs typeface="Calibri"/>
              </a:rPr>
              <a:t>Contextual Information:</a:t>
            </a:r>
            <a:endParaRPr lang="en-US" sz="2000" b="1" dirty="0">
              <a:latin typeface="Calibri"/>
              <a:cs typeface="Calibri"/>
            </a:endParaRPr>
          </a:p>
          <a:p>
            <a:pPr marL="305435" indent="-305435"/>
            <a:r>
              <a:rPr lang="en-US" sz="2000" dirty="0">
                <a:solidFill>
                  <a:srgbClr val="404040"/>
                </a:solidFill>
                <a:latin typeface="Calibri"/>
                <a:ea typeface="+mn-lt"/>
                <a:cs typeface="Calibri"/>
              </a:rPr>
              <a:t>Time of day: The timestamp of each recorded event, providing temporal context.</a:t>
            </a:r>
            <a:endParaRPr lang="en-US" dirty="0"/>
          </a:p>
          <a:p>
            <a:pPr marL="305435" indent="-305435"/>
            <a:r>
              <a:rPr lang="en-US" sz="2000" dirty="0">
                <a:solidFill>
                  <a:srgbClr val="404040"/>
                </a:solidFill>
                <a:latin typeface="Calibri"/>
                <a:ea typeface="+mn-lt"/>
                <a:cs typeface="Calibri"/>
              </a:rPr>
              <a:t>Day of the week: Information about the day on which the event occurred.</a:t>
            </a:r>
            <a:endParaRPr lang="en-US" dirty="0"/>
          </a:p>
          <a:p>
            <a:pPr marL="305435" indent="-305435"/>
            <a:r>
              <a:rPr lang="en-US" sz="2000" dirty="0">
                <a:solidFill>
                  <a:srgbClr val="404040"/>
                </a:solidFill>
                <a:latin typeface="Calibri"/>
                <a:ea typeface="+mn-lt"/>
                <a:cs typeface="Calibri"/>
              </a:rPr>
              <a:t>User identity: The identity or user profile associated with the recorded activity.</a:t>
            </a:r>
            <a:endParaRPr lang="en-US" dirty="0"/>
          </a:p>
          <a:p>
            <a:pPr marL="0" indent="0">
              <a:spcBef>
                <a:spcPts val="20"/>
              </a:spcBef>
              <a:buNone/>
            </a:pPr>
            <a:r>
              <a:rPr lang="en-US" sz="2000" b="1" dirty="0">
                <a:latin typeface="Calibri"/>
                <a:ea typeface="+mn-lt"/>
                <a:cs typeface="Calibri"/>
              </a:rPr>
              <a:t>Derived Features:</a:t>
            </a:r>
            <a:endParaRPr lang="en-US" sz="2000" b="1" dirty="0">
              <a:latin typeface="Calibri"/>
              <a:cs typeface="Calibri"/>
            </a:endParaRPr>
          </a:p>
          <a:p>
            <a:pPr marL="305435" indent="-305435"/>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45D5A-7106-D9A3-4683-DEA5B36ADA3C}"/>
              </a:ext>
            </a:extLst>
          </p:cNvPr>
          <p:cNvSpPr>
            <a:spLocks noGrp="1"/>
          </p:cNvSpPr>
          <p:nvPr>
            <p:ph idx="4294967295"/>
          </p:nvPr>
        </p:nvSpPr>
        <p:spPr>
          <a:xfrm>
            <a:off x="0" y="1301750"/>
            <a:ext cx="11029950" cy="4673600"/>
          </a:xfrm>
        </p:spPr>
        <p:txBody>
          <a:bodyPr/>
          <a:lstStyle/>
          <a:p>
            <a:pPr marL="305435" indent="-305435"/>
            <a:r>
              <a:rPr lang="en-IN" sz="2000" dirty="0">
                <a:latin typeface="Calibri"/>
                <a:cs typeface="Calibri"/>
              </a:rPr>
              <a:t>Training Process:</a:t>
            </a:r>
            <a:endParaRPr lang="en-IN" sz="2000">
              <a:solidFill>
                <a:srgbClr val="000000"/>
              </a:solidFill>
              <a:latin typeface="Calibri"/>
              <a:cs typeface="Calibri"/>
            </a:endParaRPr>
          </a:p>
          <a:p>
            <a:pPr marL="324485" indent="0">
              <a:lnSpc>
                <a:spcPct val="100000"/>
              </a:lnSpc>
              <a:spcBef>
                <a:spcPts val="20"/>
              </a:spcBef>
              <a:buNone/>
            </a:pPr>
            <a:r>
              <a:rPr lang="en-IN" sz="2000" b="1" dirty="0">
                <a:solidFill>
                  <a:srgbClr val="404040"/>
                </a:solidFill>
                <a:latin typeface="Calibri"/>
                <a:ea typeface="+mn-lt"/>
                <a:cs typeface="Calibri"/>
              </a:rPr>
              <a:t>Data Collection:</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Gather a dataset of historical data containing examples of both normal user behavior and instances of keylogger activity.</a:t>
            </a:r>
            <a:endParaRPr lang="en-IN"/>
          </a:p>
          <a:p>
            <a:pPr marL="629920" lvl="1" indent="-305435"/>
            <a:r>
              <a:rPr lang="en-IN" sz="2000" dirty="0">
                <a:solidFill>
                  <a:srgbClr val="404040"/>
                </a:solidFill>
                <a:latin typeface="Calibri"/>
                <a:ea typeface="+mn-lt"/>
                <a:cs typeface="Calibri"/>
              </a:rPr>
              <a:t>Ensure that the dataset covers a diverse range of scenarios and captures relevant features that characterize different types of user interactions and system activities.</a:t>
            </a:r>
            <a:endParaRPr lang="en-IN" dirty="0"/>
          </a:p>
          <a:p>
            <a:pPr marL="324485" indent="0">
              <a:lnSpc>
                <a:spcPct val="100000"/>
              </a:lnSpc>
              <a:spcBef>
                <a:spcPts val="20"/>
              </a:spcBef>
              <a:buNone/>
            </a:pPr>
            <a:r>
              <a:rPr lang="en-IN" sz="2000" b="1">
                <a:solidFill>
                  <a:srgbClr val="404040"/>
                </a:solidFill>
                <a:latin typeface="Calibri"/>
                <a:ea typeface="+mn-lt"/>
                <a:cs typeface="Calibri"/>
              </a:rPr>
              <a:t>Data Preprocessing:</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Clean the dataset by handling missing values, removing outliers, and normalizing numerical features if necessary.</a:t>
            </a:r>
            <a:endParaRPr lang="en-IN"/>
          </a:p>
          <a:p>
            <a:pPr marL="629920" lvl="1" indent="-305435"/>
            <a:r>
              <a:rPr lang="en-IN" sz="2000" dirty="0">
                <a:solidFill>
                  <a:srgbClr val="404040"/>
                </a:solidFill>
                <a:latin typeface="Calibri"/>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C8049-CE1C-E34C-94F9-A371A60C3429}"/>
              </a:ext>
            </a:extLst>
          </p:cNvPr>
          <p:cNvSpPr>
            <a:spLocks noGrp="1"/>
          </p:cNvSpPr>
          <p:nvPr>
            <p:ph idx="4294967295"/>
          </p:nvPr>
        </p:nvSpPr>
        <p:spPr>
          <a:xfrm>
            <a:off x="0" y="1246188"/>
            <a:ext cx="11029950" cy="4930775"/>
          </a:xfrm>
        </p:spPr>
        <p:txBody>
          <a:bodyPr/>
          <a:lstStyle/>
          <a:p>
            <a:pPr marL="0" indent="0">
              <a:spcBef>
                <a:spcPts val="20"/>
              </a:spcBef>
              <a:buNone/>
            </a:pPr>
            <a:r>
              <a:rPr lang="en-US" sz="2000" b="1" dirty="0">
                <a:latin typeface="Calibri"/>
                <a:ea typeface="+mn-lt"/>
                <a:cs typeface="+mn-lt"/>
              </a:rPr>
              <a:t>Feature Extraction:</a:t>
            </a:r>
            <a:endParaRPr lang="en-US" sz="2000" b="1" dirty="0">
              <a:latin typeface="Calibri"/>
              <a:cs typeface="Calibri"/>
            </a:endParaRPr>
          </a:p>
          <a:p>
            <a:pPr marL="305435" indent="-305435"/>
            <a:r>
              <a:rPr lang="en-US" sz="2000" dirty="0">
                <a:solidFill>
                  <a:srgbClr val="404040"/>
                </a:solidFill>
                <a:latin typeface="Calibri"/>
                <a:ea typeface="+mn-lt"/>
                <a:cs typeface="+mn-lt"/>
              </a:rPr>
              <a:t>Extract relevant features from the dataset that are indicative of normal and potentially malicious behavior.</a:t>
            </a:r>
            <a:endParaRPr lang="en-US" sz="2000" dirty="0">
              <a:latin typeface="Calibri"/>
              <a:cs typeface="Calibri"/>
            </a:endParaRPr>
          </a:p>
          <a:p>
            <a:pPr marL="0" indent="0">
              <a:spcBef>
                <a:spcPts val="20"/>
              </a:spcBef>
              <a:buNone/>
            </a:pPr>
            <a:r>
              <a:rPr lang="en-US" sz="2000" b="1" dirty="0">
                <a:latin typeface="Calibri"/>
                <a:ea typeface="+mn-lt"/>
                <a:cs typeface="+mn-lt"/>
              </a:rPr>
              <a:t>Splitting the Dataset:</a:t>
            </a:r>
            <a:endParaRPr lang="en-US" sz="2000" b="1" dirty="0">
              <a:latin typeface="Calibri"/>
              <a:cs typeface="Calibri"/>
            </a:endParaRPr>
          </a:p>
          <a:p>
            <a:pPr marL="305435" indent="-305435"/>
            <a:r>
              <a:rPr lang="en-US" sz="2000" dirty="0">
                <a:solidFill>
                  <a:srgbClr val="404040"/>
                </a:solidFill>
                <a:latin typeface="Calibri"/>
                <a:ea typeface="+mn-lt"/>
                <a:cs typeface="+mn-lt"/>
              </a:rPr>
              <a:t>Divide the dataset into training and testing sets to evaluate the performance of the trained model.</a:t>
            </a:r>
            <a:endParaRPr lang="en-US" sz="2000" dirty="0">
              <a:latin typeface="Calibri"/>
              <a:cs typeface="Calibri"/>
            </a:endParaRPr>
          </a:p>
          <a:p>
            <a:pPr marL="0" indent="0">
              <a:spcBef>
                <a:spcPts val="20"/>
              </a:spcBef>
              <a:buNone/>
            </a:pPr>
            <a:r>
              <a:rPr lang="en-US" sz="2000" b="1" dirty="0">
                <a:latin typeface="Calibri"/>
                <a:ea typeface="+mn-lt"/>
                <a:cs typeface="+mn-lt"/>
              </a:rPr>
              <a:t>Training the Random Forest Model:</a:t>
            </a:r>
            <a:endParaRPr lang="en-US" sz="2000" b="1">
              <a:latin typeface="Calibri"/>
              <a:cs typeface="Calibri"/>
            </a:endParaRPr>
          </a:p>
          <a:p>
            <a:pPr marL="305435" indent="-305435"/>
            <a:r>
              <a:rPr lang="en-US" sz="2000" dirty="0">
                <a:solidFill>
                  <a:srgbClr val="404040"/>
                </a:solidFill>
                <a:latin typeface="Calibri"/>
                <a:ea typeface="+mn-lt"/>
                <a:cs typeface="+mn-lt"/>
              </a:rPr>
              <a:t>Initialize a Random Forest classifier with appropriate hyperparameters, such as the number of trees, tree depth, and minimum samples per leaf.</a:t>
            </a:r>
            <a:endParaRPr lang="en-US" sz="2000" dirty="0">
              <a:latin typeface="Calibri"/>
              <a:cs typeface="Calibri"/>
            </a:endParaRPr>
          </a:p>
          <a:p>
            <a:pPr marL="0" indent="0">
              <a:spcBef>
                <a:spcPts val="20"/>
              </a:spcBef>
              <a:buNone/>
            </a:pPr>
            <a:r>
              <a:rPr lang="en-US" sz="2000" b="1" dirty="0">
                <a:latin typeface="Calibri"/>
                <a:ea typeface="+mn-lt"/>
                <a:cs typeface="Calibri"/>
              </a:rPr>
              <a:t>Model Evaluation:</a:t>
            </a:r>
            <a:endParaRPr lang="en-US" sz="2000" b="1" dirty="0">
              <a:latin typeface="Calibri"/>
              <a:cs typeface="Calibri"/>
            </a:endParaRPr>
          </a:p>
          <a:p>
            <a:pPr marL="305435" indent="-305435"/>
            <a:r>
              <a:rPr lang="en-US" sz="2000" dirty="0">
                <a:solidFill>
                  <a:srgbClr val="404040"/>
                </a:solidFill>
                <a:latin typeface="Calibri"/>
                <a:ea typeface="+mn-lt"/>
                <a:cs typeface="Calibri"/>
              </a:rPr>
              <a:t>Evaluate the trained Random Forest model's performance on the testing dataset to assess its ability to generalize to unseen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F8CEA-8A4E-59FB-CFC4-09D27367BA94}"/>
              </a:ext>
            </a:extLst>
          </p:cNvPr>
          <p:cNvSpPr>
            <a:spLocks noGrp="1"/>
          </p:cNvSpPr>
          <p:nvPr>
            <p:ph idx="4294967295"/>
          </p:nvPr>
        </p:nvSpPr>
        <p:spPr>
          <a:xfrm>
            <a:off x="0" y="1301750"/>
            <a:ext cx="11029950" cy="4673600"/>
          </a:xfrm>
        </p:spPr>
        <p:txBody>
          <a:bodyPr/>
          <a:lstStyle/>
          <a:p>
            <a:pPr marL="0" indent="0">
              <a:spcBef>
                <a:spcPts val="20"/>
              </a:spcBef>
              <a:buNone/>
            </a:pPr>
            <a:r>
              <a:rPr lang="en-US" sz="2000" b="1" dirty="0">
                <a:latin typeface="Calibri"/>
                <a:ea typeface="+mn-lt"/>
                <a:cs typeface="+mn-lt"/>
              </a:rPr>
              <a:t>Model Deployment:</a:t>
            </a:r>
            <a:endParaRPr lang="en-US" sz="2000" b="1">
              <a:latin typeface="Calibri"/>
              <a:cs typeface="Calibri"/>
            </a:endParaRPr>
          </a:p>
          <a:p>
            <a:pPr marL="305435" indent="-305435"/>
            <a:r>
              <a:rPr lang="en-US" sz="2000" dirty="0">
                <a:solidFill>
                  <a:srgbClr val="404040"/>
                </a:solidFill>
                <a:latin typeface="Calibri"/>
                <a:ea typeface="+mn-lt"/>
                <a:cs typeface="+mn-lt"/>
              </a:rPr>
              <a:t>Once satisfied with the model's performance, deploy it into the production environment for real-time monitoring and detection of keylogger activity.</a:t>
            </a:r>
            <a:endParaRPr lang="en-US" sz="2000" dirty="0">
              <a:latin typeface="Calibri"/>
              <a:cs typeface="Calibri"/>
            </a:endParaRPr>
          </a:p>
          <a:p>
            <a:pPr marL="0" indent="0">
              <a:buNone/>
            </a:pPr>
            <a:r>
              <a:rPr lang="en-US" sz="2000" b="1" dirty="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Calibri"/>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8987D-9D4D-DFEF-3129-ACE0F3A51F46}"/>
              </a:ext>
            </a:extLst>
          </p:cNvPr>
          <p:cNvSpPr>
            <a:spLocks noGrp="1"/>
          </p:cNvSpPr>
          <p:nvPr>
            <p:ph idx="4294967295"/>
          </p:nvPr>
        </p:nvSpPr>
        <p:spPr>
          <a:xfrm>
            <a:off x="0" y="1235075"/>
            <a:ext cx="11029950" cy="5748338"/>
          </a:xfrm>
        </p:spPr>
        <p:txBody>
          <a:bodyPr>
            <a:normAutofit/>
          </a:bodyPr>
          <a:lstStyle/>
          <a:p>
            <a:pPr marL="0" indent="0">
              <a:buNone/>
            </a:pPr>
            <a:r>
              <a:rPr lang="en-IN" sz="2000" b="1" dirty="0">
                <a:latin typeface="Calibri"/>
                <a:cs typeface="Calibri"/>
              </a:rPr>
              <a:t>Prediction Process:</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Calibri"/>
              <a:cs typeface="Calibri"/>
            </a:endParaRPr>
          </a:p>
          <a:p>
            <a:pPr marL="0" indent="0">
              <a:spcBef>
                <a:spcPts val="20"/>
              </a:spcBef>
              <a:buNone/>
            </a:pPr>
            <a:r>
              <a:rPr lang="en-IN" sz="2000" b="1" dirty="0">
                <a:solidFill>
                  <a:srgbClr val="404040"/>
                </a:solidFill>
                <a:latin typeface="Calibri"/>
                <a:ea typeface="+mn-lt"/>
                <a:cs typeface="Calibri"/>
              </a:rPr>
              <a:t>Input Data:</a:t>
            </a:r>
            <a:endParaRPr lang="en-IN" sz="2000">
              <a:latin typeface="Calibri"/>
              <a:cs typeface="Calibri"/>
            </a:endParaRPr>
          </a:p>
          <a:p>
            <a:pPr marL="305435" indent="-305435"/>
            <a:r>
              <a:rPr lang="en-IN" sz="2000" dirty="0">
                <a:solidFill>
                  <a:srgbClr val="404040"/>
                </a:solidFill>
                <a:latin typeface="Calibri"/>
                <a:ea typeface="+mn-lt"/>
                <a:cs typeface="Calibri"/>
              </a:rPr>
              <a:t>The algorithm receives input data in the form of features extracted from keyboard events, system activities, user interactions, and contextual information.</a:t>
            </a:r>
            <a:endParaRPr lang="en-IN" sz="2000" dirty="0">
              <a:latin typeface="Calibri"/>
              <a:cs typeface="Calibri"/>
            </a:endParaRPr>
          </a:p>
          <a:p>
            <a:pPr marL="305435" indent="-305435"/>
            <a:r>
              <a:rPr lang="en-IN" sz="2000" dirty="0">
                <a:solidFill>
                  <a:srgbClr val="404040"/>
                </a:solidFill>
                <a:latin typeface="Calibri"/>
                <a:ea typeface="+mn-lt"/>
                <a:cs typeface="Calibri"/>
              </a:rPr>
              <a:t>These features should be </a:t>
            </a:r>
            <a:r>
              <a:rPr lang="en-IN" sz="2000" dirty="0" err="1">
                <a:solidFill>
                  <a:srgbClr val="404040"/>
                </a:solidFill>
                <a:latin typeface="Calibri"/>
                <a:ea typeface="+mn-lt"/>
                <a:cs typeface="Calibri"/>
              </a:rPr>
              <a:t>preprocessed</a:t>
            </a:r>
            <a:r>
              <a:rPr lang="en-IN" sz="2000" dirty="0">
                <a:solidFill>
                  <a:srgbClr val="404040"/>
                </a:solidFill>
                <a:latin typeface="Calibri"/>
                <a:ea typeface="+mn-lt"/>
                <a:cs typeface="Calibri"/>
              </a:rPr>
              <a:t> and formatted in the same way as the training data.</a:t>
            </a:r>
            <a:endParaRPr lang="en-IN" sz="2000" dirty="0">
              <a:latin typeface="Calibri"/>
              <a:cs typeface="Calibri"/>
            </a:endParaRPr>
          </a:p>
          <a:p>
            <a:pPr marL="0" indent="0">
              <a:spcBef>
                <a:spcPts val="20"/>
              </a:spcBef>
              <a:buNone/>
            </a:pPr>
            <a:r>
              <a:rPr lang="en-IN" sz="2000" b="1" dirty="0">
                <a:solidFill>
                  <a:srgbClr val="404040"/>
                </a:solidFill>
                <a:latin typeface="Calibri"/>
                <a:ea typeface="+mn-lt"/>
                <a:cs typeface="Calibri"/>
              </a:rPr>
              <a:t>Ensemble of Decision Trees:</a:t>
            </a:r>
            <a:endParaRPr lang="en-IN" sz="2000" b="1" dirty="0">
              <a:latin typeface="Calibri"/>
              <a:cs typeface="Calibri"/>
            </a:endParaRPr>
          </a:p>
          <a:p>
            <a:pPr marL="305435" indent="-305435"/>
            <a:r>
              <a:rPr lang="en-IN" sz="2000" dirty="0">
                <a:solidFill>
                  <a:srgbClr val="404040"/>
                </a:solidFill>
                <a:latin typeface="Calibri"/>
                <a:ea typeface="+mn-lt"/>
                <a:cs typeface="Calibri"/>
              </a:rPr>
              <a:t>The Random Forest model consists of an ensemble of decision trees, each trained independently on random subsets of the training data and features.</a:t>
            </a:r>
            <a:endParaRPr lang="en-IN" sz="2000" dirty="0">
              <a:latin typeface="Calibri"/>
              <a:cs typeface="Calibri"/>
            </a:endParaRPr>
          </a:p>
          <a:p>
            <a:pPr marL="305435" indent="-305435"/>
            <a:r>
              <a:rPr lang="en-IN" sz="2000" dirty="0">
                <a:solidFill>
                  <a:srgbClr val="404040"/>
                </a:solidFill>
                <a:latin typeface="Calibri"/>
                <a:ea typeface="+mn-lt"/>
                <a:cs typeface="Calibri"/>
              </a:rPr>
              <a:t>Each decision tree in the forest has learned to classify instances based on the features and their associated class labels.</a:t>
            </a:r>
            <a:endParaRPr lang="en-IN" sz="2000" dirty="0">
              <a:latin typeface="Calibri"/>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90149-8412-B3D5-DF4E-FF7E76D13FC0}"/>
              </a:ext>
            </a:extLst>
          </p:cNvPr>
          <p:cNvSpPr>
            <a:spLocks noGrp="1"/>
          </p:cNvSpPr>
          <p:nvPr>
            <p:ph idx="4294967295"/>
          </p:nvPr>
        </p:nvSpPr>
        <p:spPr>
          <a:xfrm>
            <a:off x="0" y="1246188"/>
            <a:ext cx="11029950" cy="5603875"/>
          </a:xfrm>
        </p:spPr>
        <p:txBody>
          <a:bodyPr>
            <a:normAutofit/>
          </a:bodyPr>
          <a:lstStyle/>
          <a:p>
            <a:pPr marL="0" indent="0">
              <a:spcBef>
                <a:spcPts val="20"/>
              </a:spcBef>
              <a:buNone/>
            </a:pPr>
            <a:r>
              <a:rPr lang="en-US" sz="2000" b="1" dirty="0">
                <a:latin typeface="Calibri"/>
                <a:ea typeface="+mn-lt"/>
                <a:cs typeface="+mn-lt"/>
              </a:rPr>
              <a:t>Decision Making:</a:t>
            </a:r>
            <a:endParaRPr lang="en-US" sz="2000" b="1">
              <a:latin typeface="Calibri"/>
              <a:cs typeface="Calibri"/>
            </a:endParaRPr>
          </a:p>
          <a:p>
            <a:pPr marL="305435" indent="-305435"/>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marL="305435" indent="-305435"/>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a:latin typeface="Calibri"/>
              <a:cs typeface="Calibri"/>
            </a:endParaRPr>
          </a:p>
          <a:p>
            <a:pPr marL="0" indent="0">
              <a:spcBef>
                <a:spcPts val="20"/>
              </a:spcBef>
              <a:buNone/>
            </a:pPr>
            <a:r>
              <a:rPr lang="en-US" sz="2000" b="1" dirty="0">
                <a:latin typeface="Calibri"/>
                <a:ea typeface="+mn-lt"/>
                <a:cs typeface="+mn-lt"/>
              </a:rPr>
              <a:t>Voting Mechanism:</a:t>
            </a:r>
            <a:endParaRPr lang="en-US" sz="2000" b="1">
              <a:latin typeface="Calibri"/>
              <a:cs typeface="Calibri"/>
            </a:endParaRPr>
          </a:p>
          <a:p>
            <a:pPr marL="305435" indent="-305435"/>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a:latin typeface="Calibri"/>
              <a:cs typeface="Calibri"/>
            </a:endParaRPr>
          </a:p>
          <a:p>
            <a:pPr marL="0" indent="0">
              <a:spcBef>
                <a:spcPts val="20"/>
              </a:spcBef>
              <a:buNone/>
            </a:pPr>
            <a:r>
              <a:rPr lang="en-US" sz="2000" b="1" dirty="0">
                <a:latin typeface="Calibri"/>
                <a:ea typeface="+mn-lt"/>
                <a:cs typeface="Calibri"/>
              </a:rPr>
              <a:t>Final Prediction:</a:t>
            </a:r>
            <a:endParaRPr lang="en-US" sz="2000" b="1" dirty="0">
              <a:latin typeface="Calibri"/>
              <a:cs typeface="Calibri"/>
            </a:endParaRPr>
          </a:p>
          <a:p>
            <a:pPr marL="305435" indent="-305435"/>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dirty="0">
                <a:latin typeface="Calibri"/>
                <a:ea typeface="+mn-lt"/>
                <a:cs typeface="Calibri"/>
              </a:rPr>
              <a:t>Output:</a:t>
            </a:r>
            <a:endParaRPr lang="en-US" sz="2000" b="1" dirty="0">
              <a:latin typeface="Calibri"/>
              <a:cs typeface="Calibri"/>
            </a:endParaRPr>
          </a:p>
          <a:p>
            <a:pPr marL="305435" indent="-305435">
              <a:lnSpc>
                <a:spcPct val="100000"/>
              </a:lnSpc>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IN" dirty="0">
                <a:solidFill>
                  <a:srgbClr val="00B0F0"/>
                </a:solidFill>
              </a:rPr>
              <a:t>SOURCE CODE</a:t>
            </a:r>
            <a:endParaRPr lang="en-US" dirty="0">
              <a:solidFill>
                <a:srgbClr val="00B0F0"/>
              </a:solidFill>
            </a:endParaRPr>
          </a:p>
        </p:txBody>
      </p:sp>
      <p:pic>
        <p:nvPicPr>
          <p:cNvPr id="3" name="Content Placeholder 2" descr="A screenshot of a computer&#10;&#10;Description automatically generated">
            <a:extLst>
              <a:ext uri="{FF2B5EF4-FFF2-40B4-BE49-F238E27FC236}">
                <a16:creationId xmlns:a16="http://schemas.microsoft.com/office/drawing/2014/main" id="{AD6B95B4-729F-BAC6-A52D-7E4536630089}"/>
              </a:ext>
            </a:extLst>
          </p:cNvPr>
          <p:cNvPicPr>
            <a:picLocks noGrp="1" noChangeAspect="1"/>
          </p:cNvPicPr>
          <p:nvPr>
            <p:ph idx="1"/>
          </p:nvPr>
        </p:nvPicPr>
        <p:blipFill>
          <a:blip r:embed="rId2"/>
          <a:stretch>
            <a:fillRect/>
          </a:stretch>
        </p:blipFill>
        <p:spPr>
          <a:xfrm>
            <a:off x="582705" y="1233439"/>
            <a:ext cx="13671175" cy="7264586"/>
          </a:xfr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idx="4294967295"/>
          </p:nvPr>
        </p:nvSpPr>
        <p:spPr>
          <a:xfrm>
            <a:off x="0" y="4692650"/>
            <a:ext cx="11029950" cy="566738"/>
          </a:xfrm>
        </p:spPr>
        <p:txBody>
          <a:bodyPr/>
          <a:lstStyle/>
          <a:p>
            <a:r>
              <a:rPr lang="en-US" dirty="0"/>
              <a:t>Keylog.txt</a:t>
            </a:r>
          </a:p>
        </p:txBody>
      </p:sp>
      <p:pic>
        <p:nvPicPr>
          <p:cNvPr id="8" name="Picture 7">
            <a:extLst>
              <a:ext uri="{FF2B5EF4-FFF2-40B4-BE49-F238E27FC236}">
                <a16:creationId xmlns:a16="http://schemas.microsoft.com/office/drawing/2014/main" id="{94D8C5FA-1AE5-439F-B573-FE0E1E7E82C4}"/>
              </a:ext>
            </a:extLst>
          </p:cNvPr>
          <p:cNvPicPr>
            <a:picLocks noChangeAspect="1"/>
          </p:cNvPicPr>
          <p:nvPr/>
        </p:nvPicPr>
        <p:blipFill>
          <a:blip r:embed="rId3"/>
          <a:stretch>
            <a:fillRect/>
          </a:stretch>
        </p:blipFill>
        <p:spPr>
          <a:xfrm>
            <a:off x="454127" y="825298"/>
            <a:ext cx="7978831" cy="3749365"/>
          </a:xfrm>
          <a:prstGeom prst="rect">
            <a:avLst/>
          </a:prstGeom>
        </p:spPr>
      </p:pic>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idx="4294967295"/>
          </p:nvPr>
        </p:nvSpPr>
        <p:spPr>
          <a:xfrm>
            <a:off x="0" y="4692650"/>
            <a:ext cx="11029950" cy="566738"/>
          </a:xfrm>
        </p:spPr>
        <p:txBody>
          <a:bodyPr/>
          <a:lstStyle/>
          <a:p>
            <a:r>
              <a:rPr lang="en-US" dirty="0" err="1"/>
              <a:t>Keylog.json</a:t>
            </a:r>
          </a:p>
        </p:txBody>
      </p:sp>
      <p:pic>
        <p:nvPicPr>
          <p:cNvPr id="4" name="Picture 3">
            <a:extLst>
              <a:ext uri="{FF2B5EF4-FFF2-40B4-BE49-F238E27FC236}">
                <a16:creationId xmlns:a16="http://schemas.microsoft.com/office/drawing/2014/main" id="{F4693D46-68F2-54F7-80B4-891BF9B9F431}"/>
              </a:ext>
            </a:extLst>
          </p:cNvPr>
          <p:cNvPicPr>
            <a:picLocks noChangeAspect="1"/>
          </p:cNvPicPr>
          <p:nvPr/>
        </p:nvPicPr>
        <p:blipFill>
          <a:blip r:embed="rId2"/>
          <a:stretch>
            <a:fillRect/>
          </a:stretch>
        </p:blipFill>
        <p:spPr>
          <a:xfrm>
            <a:off x="0" y="1290688"/>
            <a:ext cx="12192000" cy="2138312"/>
          </a:xfrm>
          <a:prstGeom prst="rect">
            <a:avLst/>
          </a:prstGeom>
        </p:spPr>
      </p:pic>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rPr>
              <a:t>Findings:</a:t>
            </a:r>
          </a:p>
          <a:p>
            <a:pPr marL="0" indent="0">
              <a:spcBef>
                <a:spcPts val="20"/>
              </a:spcBef>
              <a:buNone/>
            </a:pPr>
            <a:r>
              <a:rPr lang="en-IN" sz="2000" b="1" dirty="0">
                <a:solidFill>
                  <a:srgbClr val="0F0F0F"/>
                </a:solidFill>
              </a:rPr>
              <a:t>Training and Testing:</a:t>
            </a:r>
            <a:endParaRPr lang="en-IN" dirty="0"/>
          </a:p>
          <a:p>
            <a:pPr marL="305435" indent="-305435"/>
            <a:r>
              <a:rPr lang="en-IN" sz="2000" dirty="0">
                <a:solidFill>
                  <a:srgbClr val="0F0F0F"/>
                </a:solidFill>
              </a:rPr>
              <a:t>The algorithm was trained using a dataset containing examples of both normal and malicious </a:t>
            </a:r>
            <a:r>
              <a:rPr lang="en-IN" sz="2000" dirty="0" err="1">
                <a:solidFill>
                  <a:srgbClr val="0F0F0F"/>
                </a:solidFill>
              </a:rPr>
              <a:t>behavior</a:t>
            </a:r>
            <a:r>
              <a:rPr lang="en-IN" sz="2000" dirty="0">
                <a:solidFill>
                  <a:srgbClr val="0F0F0F"/>
                </a:solidFill>
              </a:rPr>
              <a:t>.</a:t>
            </a:r>
            <a:endParaRPr lang="en-IN" dirty="0"/>
          </a:p>
          <a:p>
            <a:pPr marL="0" indent="0">
              <a:spcBef>
                <a:spcPts val="20"/>
              </a:spcBef>
              <a:buNone/>
            </a:pPr>
            <a:r>
              <a:rPr lang="en-IN" sz="2000" b="1" dirty="0">
                <a:solidFill>
                  <a:srgbClr val="0F0F0F"/>
                </a:solidFill>
                <a:ea typeface="+mn-lt"/>
                <a:cs typeface="+mn-lt"/>
              </a:rPr>
              <a:t>Model Performance:</a:t>
            </a:r>
            <a:endParaRPr lang="en-IN" sz="2000" b="1" dirty="0">
              <a:solidFill>
                <a:srgbClr val="0F0F0F"/>
              </a:solidFill>
            </a:endParaRPr>
          </a:p>
          <a:p>
            <a:pPr marL="305435" indent="-305435"/>
            <a:r>
              <a:rPr lang="en-IN" sz="2000" dirty="0">
                <a:solidFill>
                  <a:srgbClr val="0F0F0F"/>
                </a:solidFill>
                <a:ea typeface="+mn-lt"/>
                <a:cs typeface="+mn-lt"/>
              </a:rPr>
              <a:t>The trained Random Forest algorithm demonstrated promising performance in distinguishing between normal and malicious </a:t>
            </a:r>
            <a:r>
              <a:rPr lang="en-IN" sz="2000" dirty="0" err="1">
                <a:solidFill>
                  <a:srgbClr val="0F0F0F"/>
                </a:solidFill>
                <a:ea typeface="+mn-lt"/>
                <a:cs typeface="+mn-lt"/>
              </a:rPr>
              <a:t>behavior</a:t>
            </a:r>
            <a:r>
              <a:rPr lang="en-IN" sz="2000" dirty="0">
                <a:solidFill>
                  <a:srgbClr val="0F0F0F"/>
                </a:solidFill>
                <a:ea typeface="+mn-lt"/>
                <a:cs typeface="+mn-lt"/>
              </a:rPr>
              <a:t>.</a:t>
            </a:r>
            <a:endParaRPr lang="en-IN" dirty="0"/>
          </a:p>
          <a:p>
            <a:pPr marL="0" indent="0">
              <a:spcBef>
                <a:spcPts val="20"/>
              </a:spcBef>
              <a:buNone/>
            </a:pPr>
            <a:r>
              <a:rPr lang="en-IN" sz="2000" b="1" dirty="0">
                <a:solidFill>
                  <a:srgbClr val="0F0F0F"/>
                </a:solidFill>
                <a:ea typeface="+mn-lt"/>
                <a:cs typeface="+mn-lt"/>
              </a:rPr>
              <a:t>Predictive Power:</a:t>
            </a:r>
            <a:endParaRPr lang="en-IN" sz="2000" b="1" dirty="0">
              <a:solidFill>
                <a:srgbClr val="0F0F0F"/>
              </a:solidFill>
            </a:endParaRPr>
          </a:p>
          <a:p>
            <a:pPr marL="305435" indent="-305435"/>
            <a:r>
              <a:rPr lang="en-IN" sz="2000" dirty="0">
                <a:solidFill>
                  <a:srgbClr val="0F0F0F"/>
                </a:solidFill>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59E2A-B28F-0A8E-E846-35D8A58E405D}"/>
              </a:ext>
            </a:extLst>
          </p:cNvPr>
          <p:cNvSpPr>
            <a:spLocks noGrp="1"/>
          </p:cNvSpPr>
          <p:nvPr>
            <p:ph idx="4294967295"/>
          </p:nvPr>
        </p:nvSpPr>
        <p:spPr>
          <a:xfrm>
            <a:off x="0" y="1235075"/>
            <a:ext cx="11029950" cy="5626100"/>
          </a:xfrm>
        </p:spPr>
        <p:txBody>
          <a:bodyPr>
            <a:normAutofit/>
          </a:bodyPr>
          <a:lstStyle/>
          <a:p>
            <a:pPr marL="305435" indent="-305435"/>
            <a:r>
              <a:rPr lang="en-US" sz="2000" b="1" dirty="0">
                <a:solidFill>
                  <a:srgbClr val="404040"/>
                </a:solidFill>
                <a:latin typeface="Calibri"/>
                <a:ea typeface="+mn-lt"/>
                <a:cs typeface="+mn-lt"/>
              </a:rPr>
              <a:t>Effectiveness of the Proposed Solution:</a:t>
            </a:r>
          </a:p>
          <a:p>
            <a:pPr marL="0" indent="0">
              <a:spcBef>
                <a:spcPts val="20"/>
              </a:spcBef>
              <a:buNone/>
            </a:pPr>
            <a:r>
              <a:rPr lang="en-US" sz="2000" b="1" dirty="0">
                <a:solidFill>
                  <a:srgbClr val="404040"/>
                </a:solidFill>
                <a:latin typeface="Calibri"/>
                <a:ea typeface="+mn-lt"/>
                <a:cs typeface="Calibri"/>
              </a:rPr>
              <a:t>Detection Accuracy: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proposed solution effectively detected instances of potential keylogger activity by analyzing patterns and anomalies in user behavior and system activities.</a:t>
            </a:r>
            <a:endParaRPr lang="en-US"/>
          </a:p>
          <a:p>
            <a:pPr marL="0" indent="0">
              <a:buNone/>
            </a:pPr>
            <a:r>
              <a:rPr lang="en-US" sz="2000" b="1" dirty="0">
                <a:solidFill>
                  <a:srgbClr val="404040"/>
                </a:solidFill>
                <a:latin typeface="Calibri"/>
                <a:ea typeface="+mn-lt"/>
                <a:cs typeface="Calibri"/>
              </a:rPr>
              <a:t>Robustness and Generalization: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Random Forest algorithm demonstrated robustness and generalization across different datasets and scenarios.</a:t>
            </a:r>
            <a:endParaRPr lang="en-US" sz="2000" dirty="0">
              <a:solidFill>
                <a:srgbClr val="404040"/>
              </a:solidFill>
              <a:latin typeface="Calibri"/>
              <a:cs typeface="Calibri"/>
            </a:endParaRPr>
          </a:p>
          <a:p>
            <a:pPr marL="0" indent="0">
              <a:spcBef>
                <a:spcPts val="20"/>
              </a:spcBef>
              <a:buNone/>
            </a:pPr>
            <a:r>
              <a:rPr lang="en-US" sz="2000" b="1" dirty="0">
                <a:solidFill>
                  <a:srgbClr val="404040"/>
                </a:solidFill>
                <a:latin typeface="Calibri"/>
                <a:ea typeface="+mn-lt"/>
                <a:cs typeface="Calibri"/>
              </a:rPr>
              <a:t>Scalability and Efficiency: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solution is scalable and can handle large volumes of data efficiently, making it suitable for real-time monitoring and detection of keylogger activity in diverse settings.</a:t>
            </a:r>
            <a:endParaRPr lang="en-US" dirty="0"/>
          </a:p>
          <a:p>
            <a:pPr marL="0" indent="0">
              <a:spcBef>
                <a:spcPts val="20"/>
              </a:spcBef>
              <a:buNone/>
            </a:pPr>
            <a:r>
              <a:rPr lang="en-US" sz="2000" b="1" dirty="0">
                <a:solidFill>
                  <a:srgbClr val="404040"/>
                </a:solidFill>
                <a:latin typeface="Calibri"/>
                <a:cs typeface="Calibri"/>
              </a:rPr>
              <a:t>Adaptability and Flexibility:</a:t>
            </a:r>
          </a:p>
          <a:p>
            <a:pPr marL="305435" indent="-305435"/>
            <a:r>
              <a:rPr lang="en-US" sz="2000" dirty="0">
                <a:solidFill>
                  <a:srgbClr val="404040"/>
                </a:solidFill>
                <a:latin typeface="Calibri"/>
                <a:cs typeface="Calibri"/>
              </a:rPr>
              <a:t>The solution can adapt to evolving threats and changes in user behavior by regularly updating the model with new data.</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Cross-platform Compatibility</a:t>
            </a:r>
          </a:p>
          <a:p>
            <a:pPr marL="305435" indent="-305435"/>
            <a:endParaRPr lang="en-US">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10000"/>
          </a:bodyPr>
          <a:lstStyle/>
          <a:p>
            <a:pPr marL="0" indent="0">
              <a:buNone/>
            </a:pPr>
            <a:r>
              <a:rPr lang="en-IN" sz="2000" b="1" err="1">
                <a:solidFill>
                  <a:srgbClr val="0F0F0F"/>
                </a:solidFill>
                <a:latin typeface="Calibri"/>
              </a:rPr>
              <a:t>IOPscience</a:t>
            </a:r>
            <a:endParaRPr lang="en-IN" sz="2000" b="1">
              <a:solidFill>
                <a:srgbClr val="0F0F0F"/>
              </a:solidFill>
              <a:latin typeface="Calibri"/>
              <a:cs typeface="Calibri"/>
            </a:endParaRPr>
          </a:p>
          <a:p>
            <a:pPr marL="305435" indent="-305435"/>
            <a:r>
              <a:rPr lang="en-IN" sz="2000" dirty="0">
                <a:solidFill>
                  <a:srgbClr val="0F0F0F"/>
                </a:solidFill>
                <a:latin typeface="Calibri"/>
                <a:cs typeface="Calibri"/>
              </a:rPr>
              <a:t>Discusses the role of keyloggers in IT firms, as well as how they can be used to track children's computer activity and the harm they can cause to computer privacy</a:t>
            </a:r>
            <a:endParaRPr lang="en-IN" sz="2000">
              <a:solidFill>
                <a:srgbClr val="0F0F0F"/>
              </a:solidFill>
              <a:latin typeface="Calibri"/>
              <a:cs typeface="Calibri"/>
            </a:endParaRPr>
          </a:p>
          <a:p>
            <a:pPr marL="0" indent="0">
              <a:buNone/>
            </a:pPr>
            <a:r>
              <a:rPr lang="en-IN" sz="2000" b="1" dirty="0">
                <a:solidFill>
                  <a:srgbClr val="0F0F0F"/>
                </a:solidFill>
                <a:latin typeface="Calibri"/>
                <a:cs typeface="Calibri"/>
              </a:rPr>
              <a:t>ScienceDirect.com</a:t>
            </a:r>
          </a:p>
          <a:p>
            <a:pPr marL="305435" indent="-305435"/>
            <a:r>
              <a:rPr lang="en-IN" sz="2000" dirty="0">
                <a:solidFill>
                  <a:srgbClr val="0F0F0F"/>
                </a:solidFill>
                <a:latin typeface="Calibri"/>
                <a:cs typeface="Calibri"/>
              </a:rPr>
              <a:t>Includes 27 references on keyloggers, including how </a:t>
            </a:r>
            <a:r>
              <a:rPr lang="en-IN" sz="2000" err="1">
                <a:solidFill>
                  <a:srgbClr val="0F0F0F"/>
                </a:solidFill>
                <a:latin typeface="Calibri"/>
                <a:cs typeface="Calibri"/>
              </a:rPr>
              <a:t>HawkEye</a:t>
            </a:r>
            <a:r>
              <a:rPr lang="en-IN" sz="2000" dirty="0">
                <a:solidFill>
                  <a:srgbClr val="0F0F0F"/>
                </a:solidFill>
                <a:latin typeface="Calibri"/>
                <a:cs typeface="Calibri"/>
              </a:rPr>
              <a:t> keylogger malware targets business users, and how Cathay Pacific data was stolen in a hack</a:t>
            </a:r>
          </a:p>
          <a:p>
            <a:pPr marL="0" indent="0">
              <a:buNone/>
            </a:pPr>
            <a:r>
              <a:rPr lang="en-IN" sz="2000" b="1" dirty="0">
                <a:solidFill>
                  <a:srgbClr val="0F0F0F"/>
                </a:solidFill>
                <a:latin typeface="Calibri"/>
                <a:cs typeface="Calibri"/>
              </a:rPr>
              <a:t>ResearchGate</a:t>
            </a:r>
          </a:p>
          <a:p>
            <a:pPr marL="305435" indent="-305435"/>
            <a:r>
              <a:rPr lang="en-IN" sz="2000" dirty="0">
                <a:solidFill>
                  <a:srgbClr val="0F0F0F"/>
                </a:solidFill>
                <a:latin typeface="Calibri"/>
                <a:cs typeface="Calibri"/>
              </a:rPr>
              <a:t>Includes a paper by </a:t>
            </a:r>
            <a:r>
              <a:rPr lang="en-IN" sz="2000" err="1">
                <a:solidFill>
                  <a:srgbClr val="0F0F0F"/>
                </a:solidFill>
                <a:latin typeface="Calibri"/>
                <a:cs typeface="Calibri"/>
              </a:rPr>
              <a:t>Dr.</a:t>
            </a:r>
            <a:r>
              <a:rPr lang="en-IN" sz="2000" dirty="0">
                <a:solidFill>
                  <a:srgbClr val="0F0F0F"/>
                </a:solidFill>
                <a:latin typeface="Calibri"/>
                <a:cs typeface="Calibri"/>
              </a:rPr>
              <a:t> Akashdeep Bhardwaj and </a:t>
            </a:r>
            <a:r>
              <a:rPr lang="en-IN" sz="2000" err="1">
                <a:solidFill>
                  <a:srgbClr val="0F0F0F"/>
                </a:solidFill>
                <a:latin typeface="Calibri"/>
                <a:cs typeface="Calibri"/>
              </a:rPr>
              <a:t>Dr.</a:t>
            </a:r>
            <a:r>
              <a:rPr lang="en-IN" sz="2000" dirty="0">
                <a:solidFill>
                  <a:srgbClr val="0F0F0F"/>
                </a:solidFill>
                <a:latin typeface="Calibri"/>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Calibri"/>
                <a:cs typeface="Calibri"/>
              </a:rPr>
              <a:t>Grafiati</a:t>
            </a:r>
            <a:endParaRPr lang="en-IN" sz="2000" b="1" dirty="0">
              <a:solidFill>
                <a:srgbClr val="0F0F0F"/>
              </a:solidFill>
              <a:latin typeface="Calibri"/>
              <a:cs typeface="Calibri"/>
            </a:endParaRPr>
          </a:p>
          <a:p>
            <a:pPr marL="305435" indent="-305435"/>
            <a:r>
              <a:rPr lang="en-IN" sz="2000" dirty="0">
                <a:solidFill>
                  <a:srgbClr val="0F0F0F"/>
                </a:solidFill>
                <a:latin typeface="Calibri"/>
                <a:cs typeface="Calibri"/>
              </a:rPr>
              <a:t>Includes book chapters on keyloggers, including works by Seth Simms, Margot Maxwell, and Julian </a:t>
            </a:r>
            <a:r>
              <a:rPr lang="en-IN" sz="2000" err="1">
                <a:solidFill>
                  <a:srgbClr val="0F0F0F"/>
                </a:solidFill>
                <a:latin typeface="Calibri"/>
                <a:cs typeface="Calibri"/>
              </a:rPr>
              <a:t>Rrushi</a:t>
            </a:r>
            <a:r>
              <a:rPr lang="en-IN" sz="2000" dirty="0">
                <a:solidFill>
                  <a:srgbClr val="0F0F0F"/>
                </a:solidFill>
                <a:latin typeface="Calibri"/>
                <a:cs typeface="Calibri"/>
              </a:rPr>
              <a:t> </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B0F0"/>
                </a:solidFill>
                <a:latin typeface="Arial" panose="020B0604020202020204" pitchFamily="34" charset="0"/>
                <a:cs typeface="Arial" panose="020B0604020202020204" pitchFamily="34" charset="0"/>
              </a:rPr>
              <a:t>THANK YOU</a:t>
            </a:r>
            <a:r>
              <a:rPr lang="en-IN" b="1" dirty="0">
                <a:solidFill>
                  <a:srgbClr val="00B0F0"/>
                </a:solidFill>
                <a:latin typeface="Arial" panose="020B0604020202020204" pitchFamily="34" charset="0"/>
                <a:cs typeface="Arial" panose="020B0604020202020204" pitchFamily="34" charset="0"/>
              </a:rPr>
              <a:t>👍</a:t>
            </a:r>
            <a:endParaRPr lang="en-US" b="1"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dirty="0">
                <a:solidFill>
                  <a:srgbClr val="404040"/>
                </a:solidFill>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endParaRPr lang="en-IN" sz="2400" dirty="0">
              <a:solidFill>
                <a:srgbClr val="404040"/>
              </a:solidFill>
            </a:endParaRPr>
          </a:p>
          <a:p>
            <a:pPr marL="305435" indent="-305435">
              <a:spcBef>
                <a:spcPts val="20"/>
              </a:spcBef>
            </a:pPr>
            <a:r>
              <a:rPr lang="en-IN" sz="2400" dirty="0">
                <a:solidFill>
                  <a:srgbClr val="404040"/>
                </a:solidFill>
                <a:ea typeface="+mn-lt"/>
                <a:cs typeface="+mn-lt"/>
              </a:rPr>
              <a:t>The problem lies in both the detection and prevention of keyloggers. Existing security measures often fall short in effectively identifying and neutralizing these stealthy threats. Moreover, as technology evolves, keyloggers adapt and become more sophisticated, making it increasingly challenging to combat them effectively</a:t>
            </a:r>
            <a:r>
              <a:rPr lang="en-IN" sz="2400" b="1" dirty="0">
                <a:solidFill>
                  <a:srgbClr val="404040"/>
                </a:solidFill>
                <a:ea typeface="+mn-lt"/>
                <a:cs typeface="+mn-lt"/>
              </a:rPr>
              <a:t>.</a:t>
            </a:r>
            <a:endParaRPr lang="en-IN" sz="2400" b="1"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Arial"/>
                <a:ea typeface="+mn-lt"/>
                <a:cs typeface="Calibri"/>
              </a:rPr>
              <a:t>Proposed Solution</a:t>
            </a:r>
            <a:r>
              <a:rPr lang="en-IN" sz="2000" b="1" dirty="0">
                <a:solidFill>
                  <a:srgbClr val="404040"/>
                </a:solidFill>
                <a:latin typeface="Calibri"/>
                <a:ea typeface="+mn-lt"/>
                <a:cs typeface="Calibri"/>
              </a:rPr>
              <a:t>: </a:t>
            </a:r>
            <a:r>
              <a:rPr lang="en-IN" sz="2000" dirty="0">
                <a:solidFill>
                  <a:srgbClr val="404040"/>
                </a:solidFill>
                <a:latin typeface="Calibri"/>
                <a:ea typeface="+mn-lt"/>
                <a:cs typeface="Calibri"/>
              </a:rPr>
              <a:t>Advanced Keylogger Detection and Security Implementation</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To address the challenges posed by keyloggers and enhance overall cybersecurity, a multifaceted solution combining technological innovation, user education, and proactive security measures is proposed. The solution involves several key components:</a:t>
            </a:r>
            <a:endParaRPr lang="en-IN" sz="2000" dirty="0"/>
          </a:p>
          <a:p>
            <a:pPr marL="305435" indent="-305435">
              <a:spcBef>
                <a:spcPts val="20"/>
              </a:spcBef>
            </a:pPr>
            <a:r>
              <a:rPr lang="en-IN" sz="2000" b="1" dirty="0">
                <a:latin typeface="Arial"/>
                <a:ea typeface="+mn-lt"/>
                <a:cs typeface="Calibri"/>
              </a:rPr>
              <a:t>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Develop and deploy sophisticated machine learning algorithms capable of accurately detecting keylogger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These algorithms should </a:t>
            </a:r>
            <a:r>
              <a:rPr lang="en-IN" sz="2000" dirty="0" err="1">
                <a:solidFill>
                  <a:srgbClr val="404040"/>
                </a:solidFill>
                <a:latin typeface="Calibri"/>
                <a:ea typeface="+mn-lt"/>
                <a:cs typeface="Calibri"/>
              </a:rPr>
              <a:t>analyze</a:t>
            </a:r>
            <a:r>
              <a:rPr lang="en-IN" sz="2000" dirty="0">
                <a:solidFill>
                  <a:srgbClr val="404040"/>
                </a:solidFill>
                <a:latin typeface="Calibri"/>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dirty="0">
              <a:latin typeface="Calibri"/>
              <a:cs typeface="Calibri"/>
            </a:endParaRPr>
          </a:p>
          <a:p>
            <a:pPr marL="305435" indent="-305435">
              <a:spcBef>
                <a:spcPts val="20"/>
              </a:spcBef>
            </a:pPr>
            <a:r>
              <a:rPr lang="en-IN" sz="2000" b="1" dirty="0">
                <a:solidFill>
                  <a:srgbClr val="404040"/>
                </a:solidFill>
                <a:latin typeface="Calibri"/>
                <a:ea typeface="+mn-lt"/>
                <a:cs typeface="Calibri"/>
              </a:rPr>
              <a:t>Real-Time Monitoring and Anomaly Detection</a:t>
            </a:r>
            <a:r>
              <a:rPr lang="en-IN" sz="2000" dirty="0">
                <a:solidFill>
                  <a:srgbClr val="404040"/>
                </a:solidFill>
                <a:latin typeface="Calibri"/>
                <a:ea typeface="+mn-lt"/>
                <a:cs typeface="Calibri"/>
              </a:rPr>
              <a:t>: Implement real-time monitoring systems that continuously scrutinize system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for signs of keylogger activity. These systems should employ anomaly detection techniques to flag deviations from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triggering immediate alerts and response actions. Integration with existing security frameworks ensures seamless coordination and rapid threat mitigation.</a:t>
            </a:r>
            <a:endParaRPr lang="en-IN" sz="2000" dirty="0">
              <a:solidFill>
                <a:srgbClr val="404040"/>
              </a:solidFill>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7D3C3-E33A-BFC0-3065-84684C5ECD30}"/>
              </a:ext>
            </a:extLst>
          </p:cNvPr>
          <p:cNvSpPr>
            <a:spLocks noGrp="1"/>
          </p:cNvSpPr>
          <p:nvPr>
            <p:ph idx="4294967295"/>
          </p:nvPr>
        </p:nvSpPr>
        <p:spPr>
          <a:xfrm>
            <a:off x="714375" y="1241425"/>
            <a:ext cx="11477625" cy="5605463"/>
          </a:xfrm>
        </p:spPr>
        <p:txBody>
          <a:bodyPr vert="horz" lIns="91440" tIns="45720" rIns="91440" bIns="45720" rtlCol="0" anchor="ctr">
            <a:noAutofit/>
          </a:bodyPr>
          <a:lstStyle/>
          <a:p>
            <a:pPr marL="305435" indent="-305435">
              <a:spcBef>
                <a:spcPts val="20"/>
              </a:spcBef>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Calibri"/>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a:solidFill>
                <a:srgbClr val="404040"/>
              </a:solidFill>
              <a:latin typeface="Calibri"/>
              <a:cs typeface="Calibri"/>
            </a:endParaRPr>
          </a:p>
          <a:p>
            <a:pPr marL="305435" indent="-305435">
              <a:spcBef>
                <a:spcPts val="20"/>
              </a:spcBef>
            </a:pPr>
            <a:r>
              <a:rPr lang="en-US" sz="2000" b="1" dirty="0">
                <a:latin typeface="Calibri"/>
                <a:ea typeface="+mn-lt"/>
                <a:cs typeface="+mn-lt"/>
              </a:rPr>
              <a:t>Endpoint Security Solutions:</a:t>
            </a:r>
            <a:r>
              <a:rPr lang="en-US" sz="2000" dirty="0">
                <a:solidFill>
                  <a:srgbClr val="404040"/>
                </a:solidFill>
                <a:latin typeface="Calibri"/>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a:latin typeface="Calibri"/>
              <a:cs typeface="Calibri"/>
            </a:endParaRPr>
          </a:p>
          <a:p>
            <a:pPr marL="305435" indent="-305435">
              <a:spcBef>
                <a:spcPts val="20"/>
              </a:spcBef>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16CFA-9298-6A8F-95B3-B8BAFCF60AFE}"/>
              </a:ext>
            </a:extLst>
          </p:cNvPr>
          <p:cNvSpPr>
            <a:spLocks noGrp="1"/>
          </p:cNvSpPr>
          <p:nvPr>
            <p:ph idx="4294967295"/>
          </p:nvPr>
        </p:nvSpPr>
        <p:spPr>
          <a:xfrm>
            <a:off x="920750" y="1254125"/>
            <a:ext cx="11271250" cy="4902200"/>
          </a:xfrm>
        </p:spPr>
        <p:txBody>
          <a:bodyPr vert="horz" lIns="91440" tIns="45720" rIns="91440" bIns="45720" rtlCol="0" anchor="ctr">
            <a:noAutofit/>
          </a:bodyPr>
          <a:lstStyle/>
          <a:p>
            <a:pPr marL="305435" indent="-305435"/>
            <a:r>
              <a:rPr lang="en-US" sz="2000" b="1" dirty="0">
                <a:latin typeface="Calibri"/>
                <a:ea typeface="+mn-lt"/>
                <a:cs typeface="+mn-lt"/>
              </a:rPr>
              <a:t>Continuous Monitoring and Response:</a:t>
            </a:r>
            <a:r>
              <a:rPr lang="en-US" sz="2000" dirty="0">
                <a:latin typeface="Calibri"/>
                <a:ea typeface="+mn-lt"/>
                <a:cs typeface="+mn-lt"/>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dirty="0">
              <a:latin typeface="Calibri"/>
              <a:cs typeface="Calibri"/>
            </a:endParaRPr>
          </a:p>
          <a:p>
            <a:pPr marL="305435" indent="-305435"/>
            <a:r>
              <a:rPr lang="en-US" sz="2000" b="1" dirty="0">
                <a:latin typeface="Calibri"/>
                <a:ea typeface="+mn-lt"/>
                <a:cs typeface="+mn-lt"/>
              </a:rPr>
              <a:t>Privacy-Enhancing Technologies: </a:t>
            </a:r>
            <a:r>
              <a:rPr lang="en-US" sz="2000" dirty="0">
                <a:latin typeface="Calibri"/>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dirty="0">
              <a:latin typeface="Calibri"/>
              <a:cs typeface="Calibri"/>
            </a:endParaRPr>
          </a:p>
          <a:p>
            <a:pPr marL="305435" indent="-305435"/>
            <a:r>
              <a:rPr lang="en-US" sz="2000" b="1" dirty="0">
                <a:latin typeface="Calibri"/>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dirty="0">
              <a:latin typeface="Calibri"/>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Calibri"/>
                <a:ea typeface="+mn-lt"/>
                <a:cs typeface="+mn-lt"/>
              </a:rPr>
              <a:t>A system approach for keylogger detection and security implementation involves a structured methodology to address the challenge comprehensively. Here's a breakdown of the system approach:</a:t>
            </a:r>
            <a:endParaRPr lang="en-US" sz="2000">
              <a:latin typeface="Calibri"/>
              <a:cs typeface="Calibri"/>
            </a:endParaRPr>
          </a:p>
          <a:p>
            <a:pPr marL="0" indent="0">
              <a:buNone/>
            </a:pPr>
            <a:endParaRPr lang="en-IN" sz="2000" b="1" dirty="0">
              <a:solidFill>
                <a:srgbClr val="0F0F0F"/>
              </a:solidFill>
              <a:latin typeface="Calibri"/>
              <a:ea typeface="+mn-lt"/>
              <a:cs typeface="+mn-lt"/>
            </a:endParaRPr>
          </a:p>
          <a:p>
            <a:pPr marL="0" indent="0">
              <a:lnSpc>
                <a:spcPct val="90000"/>
              </a:lnSpc>
              <a:spcBef>
                <a:spcPts val="20"/>
              </a:spcBef>
              <a:buNone/>
            </a:pPr>
            <a:r>
              <a:rPr lang="en-IN" sz="2000" b="1" dirty="0">
                <a:solidFill>
                  <a:srgbClr val="0F0F0F"/>
                </a:solidFill>
                <a:latin typeface="Calibri"/>
                <a:ea typeface="+mn-lt"/>
                <a:cs typeface="+mn-lt"/>
              </a:rPr>
              <a:t>Requirements Gathering:</a:t>
            </a:r>
            <a:endParaRPr lang="en-IN" sz="2000">
              <a:solidFill>
                <a:srgbClr val="404040"/>
              </a:solidFill>
              <a:latin typeface="Calibri"/>
              <a:ea typeface="+mn-lt"/>
              <a:cs typeface="+mn-lt"/>
            </a:endParaRPr>
          </a:p>
          <a:p>
            <a:pPr marL="0" indent="0">
              <a:lnSpc>
                <a:spcPct val="90000"/>
              </a:lnSpc>
              <a:buNone/>
            </a:pPr>
            <a:r>
              <a:rPr lang="en-IN" sz="2000" dirty="0">
                <a:solidFill>
                  <a:srgbClr val="0F0F0F"/>
                </a:solidFill>
                <a:latin typeface="Calibri"/>
                <a:ea typeface="+mn-lt"/>
                <a:cs typeface="+mn-lt"/>
              </a:rPr>
              <a:t>Understand the specific needs and concerns of stakeholders regarding keylogger detection and security.</a:t>
            </a:r>
            <a:endParaRPr lang="en-IN" sz="2000">
              <a:latin typeface="Calibri"/>
              <a:cs typeface="Calibri"/>
            </a:endParaRPr>
          </a:p>
          <a:p>
            <a:pPr marL="0" indent="0">
              <a:lnSpc>
                <a:spcPct val="90000"/>
              </a:lnSpc>
              <a:buNone/>
            </a:pPr>
            <a:r>
              <a:rPr lang="en-IN" sz="2000" dirty="0">
                <a:latin typeface="Calibri"/>
                <a:ea typeface="+mn-lt"/>
                <a:cs typeface="Calibri"/>
              </a:rPr>
              <a:t>Identify critical assets, potential attack vectors, and regulatory compliance requirements.</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Risk Assessment:</a:t>
            </a:r>
            <a:endParaRPr lang="en-IN" sz="2000" b="1">
              <a:latin typeface="Calibri"/>
              <a:cs typeface="Calibri"/>
            </a:endParaRPr>
          </a:p>
          <a:p>
            <a:pPr marL="0" indent="0">
              <a:lnSpc>
                <a:spcPct val="90000"/>
              </a:lnSpc>
              <a:buNone/>
            </a:pPr>
            <a:r>
              <a:rPr lang="en-IN" sz="2000" dirty="0">
                <a:latin typeface="Calibri"/>
                <a:ea typeface="+mn-lt"/>
                <a:cs typeface="Calibri"/>
              </a:rPr>
              <a:t>Evaluate the potential impact of keyloggers on the organization's operations, finances, and reputation.</a:t>
            </a:r>
            <a:endParaRPr lang="en-IN" sz="2000">
              <a:latin typeface="Calibri"/>
              <a:cs typeface="Calibri"/>
            </a:endParaRPr>
          </a:p>
          <a:p>
            <a:pPr marL="0" indent="0">
              <a:lnSpc>
                <a:spcPct val="90000"/>
              </a:lnSpc>
              <a:buNone/>
            </a:pPr>
            <a:r>
              <a:rPr lang="en-IN" sz="2000" dirty="0">
                <a:latin typeface="Calibri"/>
                <a:ea typeface="+mn-lt"/>
                <a:cs typeface="Calibri"/>
              </a:rPr>
              <a:t>Prioritize keylogger threats based on their likelihood and severity.</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System Architecture Design:</a:t>
            </a:r>
            <a:endParaRPr lang="en-IN" sz="2000" b="1">
              <a:latin typeface="Calibri"/>
              <a:cs typeface="Calibri"/>
            </a:endParaRPr>
          </a:p>
          <a:p>
            <a:pPr marL="0" indent="0">
              <a:lnSpc>
                <a:spcPct val="90000"/>
              </a:lnSpc>
              <a:buNone/>
            </a:pPr>
            <a:r>
              <a:rPr lang="en-IN" sz="2000" dirty="0">
                <a:latin typeface="Calibri"/>
                <a:ea typeface="+mn-lt"/>
                <a:cs typeface="Calibri"/>
              </a:rPr>
              <a:t>Develop a high-level architecture outlining the components and interactions of the security system.</a:t>
            </a:r>
            <a:endParaRPr lang="en-IN" sz="2000">
              <a:latin typeface="Calibri"/>
              <a:cs typeface="Calibri"/>
            </a:endParaRPr>
          </a:p>
          <a:p>
            <a:pPr marL="0" indent="0">
              <a:lnSpc>
                <a:spcPct val="90000"/>
              </a:lnSpc>
              <a:buNone/>
            </a:pPr>
            <a:r>
              <a:rPr lang="en-IN" sz="2000" dirty="0">
                <a:solidFill>
                  <a:srgbClr val="0F0F0F"/>
                </a:solidFill>
                <a:latin typeface="Calibri"/>
                <a:ea typeface="+mn-lt"/>
                <a:cs typeface="+mn-lt"/>
              </a:rPr>
              <a:t>Design interfaces and integration points between different subsystems for seamless data flow and communication.</a:t>
            </a:r>
            <a:endParaRPr lang="en-IN" sz="2000">
              <a:latin typeface="Calibri"/>
              <a:cs typeface="Calibri"/>
            </a:endParaRPr>
          </a:p>
          <a:p>
            <a:pPr marL="0" indent="0">
              <a:buNone/>
            </a:pPr>
            <a:endParaRPr lang="en-IN" sz="2000" b="1" dirty="0">
              <a:solidFill>
                <a:srgbClr val="0F0F0F"/>
              </a:solidFill>
              <a:latin typeface="Calibri"/>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A582C-CD04-F2D8-B335-9D8E2B25CCC0}"/>
              </a:ext>
            </a:extLst>
          </p:cNvPr>
          <p:cNvSpPr>
            <a:spLocks noGrp="1"/>
          </p:cNvSpPr>
          <p:nvPr>
            <p:ph idx="4294967295"/>
          </p:nvPr>
        </p:nvSpPr>
        <p:spPr>
          <a:xfrm>
            <a:off x="1028700" y="1254125"/>
            <a:ext cx="11163300" cy="5216525"/>
          </a:xfrm>
        </p:spPr>
        <p:txBody>
          <a:bodyPr>
            <a:normAutofit/>
          </a:bodyPr>
          <a:lstStyle/>
          <a:p>
            <a:pPr marL="0" indent="0">
              <a:spcBef>
                <a:spcPts val="20"/>
              </a:spcBef>
              <a:buNone/>
            </a:pPr>
            <a:r>
              <a:rPr lang="en-IN" sz="2000" b="1" dirty="0">
                <a:solidFill>
                  <a:srgbClr val="0F0F0F"/>
                </a:solidFill>
                <a:latin typeface="Calibri"/>
                <a:cs typeface="Arial"/>
              </a:rPr>
              <a:t>Technology Selection:</a:t>
            </a:r>
            <a:endParaRPr lang="en-US" sz="2000" b="1">
              <a:latin typeface="Calibri"/>
              <a:cs typeface="Calibri"/>
            </a:endParaRPr>
          </a:p>
          <a:p>
            <a:pPr marL="0" indent="0">
              <a:buNone/>
            </a:pPr>
            <a:r>
              <a:rPr lang="en-IN" sz="2000" dirty="0">
                <a:solidFill>
                  <a:srgbClr val="0F0F0F"/>
                </a:solidFill>
                <a:latin typeface="Calibri"/>
                <a:cs typeface="Arial"/>
              </a:rPr>
              <a:t>Evaluate available technologies for keylogger detection, endpoint security, network monitoring, and incident response.</a:t>
            </a:r>
            <a:endParaRPr lang="en-IN" sz="2000">
              <a:latin typeface="Calibri"/>
              <a:cs typeface="Calibri"/>
            </a:endParaRPr>
          </a:p>
          <a:p>
            <a:pPr marL="0" indent="0">
              <a:buNone/>
            </a:pPr>
            <a:r>
              <a:rPr lang="en-IN" sz="2000" dirty="0">
                <a:solidFill>
                  <a:srgbClr val="0F0F0F"/>
                </a:solidFill>
                <a:latin typeface="Calibri"/>
                <a:cs typeface="Arial"/>
              </a:rPr>
              <a:t>Choose solutions that meet the organization's requirements for accuracy, scalability, and ease of integration.</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Implementation:</a:t>
            </a:r>
            <a:endParaRPr lang="en-IN" sz="2000" b="1">
              <a:latin typeface="Calibri"/>
              <a:cs typeface="Calibri"/>
            </a:endParaRPr>
          </a:p>
          <a:p>
            <a:pPr marL="0" indent="0">
              <a:buNone/>
            </a:pPr>
            <a:r>
              <a:rPr lang="en-IN" sz="2000" dirty="0">
                <a:solidFill>
                  <a:srgbClr val="0F0F0F"/>
                </a:solidFill>
                <a:latin typeface="Calibri"/>
                <a:cs typeface="Arial"/>
              </a:rPr>
              <a:t>Deploy selected technologies according to the defined architecture and implementation plan.</a:t>
            </a:r>
            <a:endParaRPr lang="en-IN" sz="2000">
              <a:latin typeface="Calibri"/>
              <a:cs typeface="Calibri"/>
            </a:endParaRPr>
          </a:p>
          <a:p>
            <a:pPr marL="0" indent="0">
              <a:buNone/>
            </a:pPr>
            <a:r>
              <a:rPr lang="en-IN" sz="2000" dirty="0">
                <a:solidFill>
                  <a:srgbClr val="0F0F0F"/>
                </a:solidFill>
                <a:latin typeface="Calibri"/>
                <a:cs typeface="Arial"/>
              </a:rPr>
              <a:t>Configure systems for real-time monitoring, threat detection, and incident response.</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Testing and Validation:</a:t>
            </a:r>
            <a:endParaRPr lang="en-IN" sz="2000" b="1">
              <a:latin typeface="Calibri"/>
              <a:cs typeface="Calibri"/>
            </a:endParaRPr>
          </a:p>
          <a:p>
            <a:pPr marL="0" indent="0">
              <a:buNone/>
            </a:pPr>
            <a:r>
              <a:rPr lang="en-IN" sz="2000" dirty="0">
                <a:solidFill>
                  <a:srgbClr val="0F0F0F"/>
                </a:solidFill>
                <a:latin typeface="Calibri"/>
                <a:cs typeface="Arial"/>
              </a:rPr>
              <a:t>Conduct comprehensive testing to validate the effectiveness of the security solution.</a:t>
            </a:r>
            <a:endParaRPr lang="en-IN" sz="2000">
              <a:latin typeface="Calibri"/>
              <a:cs typeface="Calibri"/>
            </a:endParaRPr>
          </a:p>
          <a:p>
            <a:pPr marL="0" indent="0">
              <a:buNone/>
            </a:pPr>
            <a:r>
              <a:rPr lang="en-IN" sz="2000" dirty="0">
                <a:solidFill>
                  <a:srgbClr val="0F0F0F"/>
                </a:solidFill>
                <a:latin typeface="Calibri"/>
                <a:cs typeface="Arial"/>
              </a:rPr>
              <a:t>Perform penetration testing and simulation exercises to identify weaknesses and vulnerabilities.</a:t>
            </a:r>
            <a:endParaRPr lang="en-IN" sz="2000">
              <a:latin typeface="Calibri"/>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chemeClr val="accent1"/>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Calibri"/>
                <a:ea typeface="+mn-lt"/>
                <a:cs typeface="+mn-lt"/>
              </a:rPr>
              <a:t>Keylogger Detection</a:t>
            </a:r>
          </a:p>
          <a:p>
            <a:pPr marL="305435" indent="-305435"/>
            <a:r>
              <a:rPr lang="en-US" sz="2400" b="1" dirty="0">
                <a:solidFill>
                  <a:srgbClr val="000000"/>
                </a:solidFill>
                <a:latin typeface="Calibri"/>
                <a:cs typeface="Calibri"/>
              </a:rPr>
              <a:t>Real time Monitoring</a:t>
            </a:r>
          </a:p>
          <a:p>
            <a:pPr marL="305435" indent="-305435"/>
            <a:r>
              <a:rPr lang="en-US" sz="2400" b="1" dirty="0" err="1">
                <a:solidFill>
                  <a:srgbClr val="000000"/>
                </a:solidFill>
                <a:latin typeface="Calibri"/>
                <a:cs typeface="Calibri"/>
              </a:rPr>
              <a:t>Anamoly</a:t>
            </a:r>
            <a:r>
              <a:rPr lang="en-US" sz="2400" b="1" dirty="0">
                <a:solidFill>
                  <a:srgbClr val="000000"/>
                </a:solidFill>
                <a:latin typeface="Calibri"/>
                <a:cs typeface="Calibri"/>
              </a:rPr>
              <a:t> Detection</a:t>
            </a:r>
          </a:p>
          <a:p>
            <a:pPr marL="305435" indent="-305435"/>
            <a:r>
              <a:rPr lang="en-US" sz="2400" b="1" dirty="0">
                <a:solidFill>
                  <a:srgbClr val="000000"/>
                </a:solidFill>
                <a:latin typeface="Calibri"/>
                <a:cs typeface="Calibri"/>
              </a:rPr>
              <a:t>Incident Response</a:t>
            </a:r>
          </a:p>
          <a:p>
            <a:pPr marL="305435" indent="-305435"/>
            <a:r>
              <a:rPr lang="en-US" sz="2400" b="1" dirty="0">
                <a:solidFill>
                  <a:srgbClr val="000000"/>
                </a:solidFill>
                <a:latin typeface="Calibri"/>
                <a:cs typeface="Calibri"/>
              </a:rPr>
              <a:t>User Education and Training</a:t>
            </a:r>
          </a:p>
          <a:p>
            <a:pPr marL="305435" indent="-305435"/>
            <a:r>
              <a:rPr lang="en-US" sz="2400" b="1" dirty="0">
                <a:solidFill>
                  <a:srgbClr val="000000"/>
                </a:solidFill>
                <a:latin typeface="Calibri"/>
                <a:cs typeface="Calibri"/>
              </a:rPr>
              <a:t>Scalability and Performance</a:t>
            </a:r>
          </a:p>
          <a:p>
            <a:pPr marL="305435" indent="-305435"/>
            <a:r>
              <a:rPr lang="en-US" sz="2400" b="1" dirty="0">
                <a:solidFill>
                  <a:srgbClr val="000000"/>
                </a:solidFill>
                <a:latin typeface="Calibri"/>
                <a:cs typeface="Calibri"/>
              </a:rPr>
              <a:t>Security</a:t>
            </a:r>
          </a:p>
          <a:p>
            <a:pPr marL="305435" indent="-305435"/>
            <a:r>
              <a:rPr lang="en-US" sz="2400" b="1" dirty="0">
                <a:solidFill>
                  <a:srgbClr val="000000"/>
                </a:solidFill>
                <a:latin typeface="Calibri"/>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62</TotalTime>
  <Words>2621</Words>
  <Application>Microsoft Office PowerPoint</Application>
  <PresentationFormat>Widescreen</PresentationFormat>
  <Paragraphs>202</Paragraphs>
  <Slides>29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Franklin Gothic Book</vt:lpstr>
      <vt:lpstr>Franklin Gothic Demi</vt:lpstr>
      <vt:lpstr>Times New Roman</vt:lpstr>
      <vt:lpstr>Wingdings 2</vt:lpstr>
      <vt:lpstr>DividendVTI</vt:lpstr>
      <vt:lpstr>KEYLOGGERS &amp; enhanced cybersecurity</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 CODE</vt:lpstr>
      <vt:lpstr>Keylog.txt</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 .l</cp:lastModifiedBy>
  <cp:revision>581</cp:revision>
  <dcterms:created xsi:type="dcterms:W3CDTF">2021-05-26T16:50:10Z</dcterms:created>
  <dcterms:modified xsi:type="dcterms:W3CDTF">2024-04-04T12:33:01Z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