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13" r:id="rId3"/>
    <p:sldId id="514" r:id="rId4"/>
    <p:sldId id="515" r:id="rId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EDF"/>
    <a:srgbClr val="E53F0B"/>
    <a:srgbClr val="C04F30"/>
    <a:srgbClr val="00B0F0"/>
    <a:srgbClr val="F0B322"/>
    <a:srgbClr val="00B050"/>
    <a:srgbClr val="0070C0"/>
    <a:srgbClr val="90303E"/>
    <a:srgbClr val="66FFFF"/>
    <a:srgbClr val="832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>
      <p:cViewPr varScale="1">
        <p:scale>
          <a:sx n="90" d="100"/>
          <a:sy n="90" d="100"/>
        </p:scale>
        <p:origin x="729" y="48"/>
      </p:cViewPr>
      <p:guideLst>
        <p:guide orient="horz" pos="2160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fld id="{DE482BC4-6634-4535-AD5D-FA99EA4E5CEB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1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noProof="0"/>
              <a:t>Click to edit Master text styles</a:t>
            </a:r>
            <a:endParaRPr lang="en-US" altLang="en-US" noProof="0"/>
          </a:p>
          <a:p>
            <a:pPr lvl="1"/>
            <a:r>
              <a:rPr lang="en-US" altLang="en-US" noProof="0"/>
              <a:t>Second level</a:t>
            </a:r>
            <a:endParaRPr lang="en-US" altLang="en-US" noProof="0"/>
          </a:p>
          <a:p>
            <a:pPr lvl="2"/>
            <a:r>
              <a:rPr lang="en-US" altLang="en-US" noProof="0"/>
              <a:t>Third level</a:t>
            </a:r>
            <a:endParaRPr lang="en-US" altLang="en-US" noProof="0"/>
          </a:p>
          <a:p>
            <a:pPr lvl="3"/>
            <a:r>
              <a:rPr lang="en-US" altLang="en-US" noProof="0"/>
              <a:t>Fourth level</a:t>
            </a:r>
            <a:endParaRPr lang="en-US" altLang="en-US" noProof="0"/>
          </a:p>
          <a:p>
            <a:pPr lvl="4"/>
            <a:r>
              <a:rPr lang="en-US" altLang="en-US" noProof="0"/>
              <a:t>Fifth level</a:t>
            </a:r>
            <a:endParaRPr lang="en-US" altLang="en-US" noProof="0"/>
          </a:p>
        </p:txBody>
      </p:sp>
      <p:sp>
        <p:nvSpPr>
          <p:cNvPr id="231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1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F6B7BBFC-4FDC-4B7B-89CC-E08801CB0581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hemeOverride" Target="../theme/themeOverride1.xml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7" y="2814642"/>
            <a:ext cx="7843838" cy="19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 descr="cu_logo_sml_150_pp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2" y="381000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46202" y="830263"/>
            <a:ext cx="6367463" cy="1752600"/>
          </a:xfrm>
        </p:spPr>
        <p:txBody>
          <a:bodyPr/>
          <a:lstStyle>
            <a:lvl1pPr>
              <a:defRPr i="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3584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014665" y="4006854"/>
            <a:ext cx="5570537" cy="1616075"/>
          </a:xfrm>
        </p:spPr>
        <p:txBody>
          <a:bodyPr/>
          <a:lstStyle>
            <a:lvl1pPr marL="0" indent="0" algn="r">
              <a:lnSpc>
                <a:spcPct val="90000"/>
              </a:lnSpc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8DB13F1-275E-4961-AA53-2D462B7F685A}" type="slidenum">
              <a:rPr lang="en-US" altLang="en-US"/>
            </a:fld>
            <a:endParaRPr lang="en-US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8F71C-7280-49ED-AA31-1F2D6F174BC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0064" y="338138"/>
            <a:ext cx="2105025" cy="6062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2" y="338138"/>
            <a:ext cx="6164263" cy="6062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27B5E-4553-4182-892F-6BFFB03E9D3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E6577-BA08-4BA6-AA15-1AAA11EB764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2603C-8F97-4C90-9995-E6B3CFD8472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752600"/>
            <a:ext cx="4133850" cy="4648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0" y="1752600"/>
            <a:ext cx="4135438" cy="4648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8E2E9-C26F-49AB-8E8F-18FF0BC37FE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327A5-779F-4DAC-9271-1F7144D923E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23C24-BD55-471A-A14D-2123ED2FCB9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7D711-311E-4119-BE10-9529F35DD18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8AC87C-D554-44F6-9700-E06E0C6CDDE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C181B-BEF9-4416-986D-8CC76633405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752600"/>
            <a:ext cx="84216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3573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05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73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05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73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050"/>
            </a:lvl1pPr>
          </a:lstStyle>
          <a:p>
            <a:fld id="{E7E1027C-B23A-4B1A-929E-45DA65CE3D9D}" type="slidenum">
              <a:rPr lang="en-US" altLang="en-US"/>
            </a:fld>
            <a:endParaRPr lang="en-US" altLang="en-US"/>
          </a:p>
        </p:txBody>
      </p:sp>
      <p:pic>
        <p:nvPicPr>
          <p:cNvPr id="1030" name="Picture 2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2" y="301625"/>
            <a:ext cx="66817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22375" y="338138"/>
            <a:ext cx="66294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pic>
        <p:nvPicPr>
          <p:cNvPr id="1032" name="Picture 30" descr="cu_logo_sml_150_ppt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7" y="266704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Arial" panose="020B060402020202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Arial" panose="020B0604020202020204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Arial" panose="020B0604020202020204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Arial" panose="020B0604020202020204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¨"/>
        <a:defRPr sz="1800">
          <a:solidFill>
            <a:schemeClr val="bg2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¨"/>
        <a:defRPr sz="1500">
          <a:solidFill>
            <a:schemeClr val="bg2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¨"/>
        <a:defRPr>
          <a:solidFill>
            <a:schemeClr val="bg2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¨"/>
        <a:defRPr>
          <a:solidFill>
            <a:schemeClr val="bg2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¨"/>
        <a:defRPr>
          <a:solidFill>
            <a:schemeClr val="accent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¨"/>
        <a:defRPr>
          <a:solidFill>
            <a:schemeClr val="accent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¨"/>
        <a:defRPr>
          <a:solidFill>
            <a:schemeClr val="accent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¨"/>
        <a:defRPr>
          <a:solidFill>
            <a:schemeClr val="accent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¨"/>
        <a:defRPr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4" Type="http://schemas.openxmlformats.org/officeDocument/2006/relationships/slideLayout" Target="../slideLayouts/slideLayout4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SzPts val="1440"/>
            </a:pPr>
            <a:r>
              <a:rPr lang="en-GB" dirty="0"/>
              <a:t>Yi-Hao Chen</a:t>
            </a:r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  <a:buSzPts val="1440"/>
            </a:pPr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  <a:buSzPts val="1440"/>
            </a:pPr>
            <a:r>
              <a:rPr lang="en-US" altLang="en-US" dirty="0"/>
              <a:t>3/31</a:t>
            </a:r>
            <a:r>
              <a:rPr lang="en-GB" dirty="0"/>
              <a:t>/2022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Code check: </a:t>
            </a:r>
            <a:r>
              <a:rPr lang="en-US" altLang="en-US" dirty="0" err="1"/>
              <a:t>Counterpumping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Lindberg et al.,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Accurate modeling of high-repetition rate ultrashort pulse amplification in optical fibers,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Sci. Rep. 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34742 (2016)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Input seed: 375-mW, 212-MHz, 1041-nm, 173-fs transform-limited pulse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Fiber: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Nufern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20/400 Yb-doped PM fiber (0.5 dB/m absorption @ 915 nm)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Pump: 976 nm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counterpumping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US" dirty="0"/>
          </a:p>
        </p:txBody>
      </p:sp>
      <p:pic>
        <p:nvPicPr>
          <p:cNvPr id="8" name="Content Placeholder 7" descr="Chart, line chart, histogram&#10;&#10;Description automatically generated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3" y="2286000"/>
            <a:ext cx="4133850" cy="2906613"/>
          </a:xfrm>
        </p:spPr>
      </p:pic>
      <p:pic>
        <p:nvPicPr>
          <p:cNvPr id="10" name="Content Placeholder 9" descr="Chart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28" y="2286000"/>
            <a:ext cx="1707532" cy="1280160"/>
          </a:xfrm>
        </p:spPr>
      </p:pic>
      <p:pic>
        <p:nvPicPr>
          <p:cNvPr id="12" name="Picture 11" descr="Chart, line chart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04" y="2286000"/>
            <a:ext cx="1707531" cy="1280160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29" y="3739306"/>
            <a:ext cx="1707531" cy="1280160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04" y="3739306"/>
            <a:ext cx="1707531" cy="12801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9538" y="1661462"/>
            <a:ext cx="1905000" cy="474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>
                <a:solidFill>
                  <a:schemeClr val="bg2"/>
                </a:solidFill>
              </a:rPr>
              <a:t>Linberg’s</a:t>
            </a:r>
            <a:endParaRPr lang="en-US" u="sng" dirty="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2200" y="1661462"/>
            <a:ext cx="1043983" cy="474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2"/>
                </a:solidFill>
              </a:rPr>
              <a:t>Mine</a:t>
            </a:r>
            <a:endParaRPr lang="en-US" u="sng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18243" y="2057730"/>
                <a:ext cx="1292225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𝑝𝑢𝑙𝑠𝑒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2"/>
                    </a:solidFill>
                  </a:rPr>
                  <a:t>: 1.1 W</a:t>
                </a:r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43" y="2057730"/>
                <a:ext cx="1292225" cy="324384"/>
              </a:xfrm>
              <a:prstGeom prst="rect">
                <a:avLst/>
              </a:prstGeom>
              <a:blipFill rotWithShape="1">
                <a:blip r:embed="rId6"/>
                <a:stretch>
                  <a:fillRect l="-28" t="-102" r="28" b="7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400597" y="2057730"/>
                <a:ext cx="1292225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𝑝𝑢𝑙𝑠𝑒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2"/>
                    </a:solidFill>
                  </a:rPr>
                  <a:t>: 8.4 W</a:t>
                </a:r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597" y="2057730"/>
                <a:ext cx="1292225" cy="324384"/>
              </a:xfrm>
              <a:prstGeom prst="rect">
                <a:avLst/>
              </a:prstGeom>
              <a:blipFill rotWithShape="1">
                <a:blip r:embed="rId7"/>
                <a:stretch>
                  <a:fillRect l="-23" t="-102" r="23" b="7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09600" y="5180297"/>
                <a:ext cx="137160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𝑝𝑢𝑙𝑠𝑒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2"/>
                    </a:solidFill>
                  </a:rPr>
                  <a:t>: 16.2 W</a:t>
                </a:r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80297"/>
                <a:ext cx="1371600" cy="324384"/>
              </a:xfrm>
              <a:prstGeom prst="rect">
                <a:avLst/>
              </a:prstGeom>
              <a:blipFill rotWithShape="1">
                <a:blip r:embed="rId8"/>
                <a:stretch>
                  <a:fillRect t="-186" b="15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296413" y="5180297"/>
                <a:ext cx="137160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𝑝𝑢𝑙𝑠𝑒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2"/>
                    </a:solidFill>
                  </a:rPr>
                  <a:t>: 20.3 W</a:t>
                </a:r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413" y="5180297"/>
                <a:ext cx="1371600" cy="324384"/>
              </a:xfrm>
              <a:prstGeom prst="rect">
                <a:avLst/>
              </a:prstGeom>
              <a:blipFill rotWithShape="1">
                <a:blip r:embed="rId9"/>
                <a:stretch>
                  <a:fillRect l="-18" t="-186" r="18" b="15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977034" y="2057730"/>
                <a:ext cx="1409826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𝑝𝑢𝑙𝑠𝑒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2"/>
                    </a:solidFill>
                  </a:rPr>
                  <a:t>: 1.07 W</a:t>
                </a:r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034" y="2057730"/>
                <a:ext cx="1409826" cy="324384"/>
              </a:xfrm>
              <a:prstGeom prst="rect">
                <a:avLst/>
              </a:prstGeom>
              <a:blipFill rotWithShape="1">
                <a:blip r:embed="rId10"/>
                <a:stretch>
                  <a:fillRect l="-38" t="-102" r="2" b="7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892256" y="5178435"/>
                <a:ext cx="1409826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𝑝𝑢𝑙𝑠𝑒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2"/>
                    </a:solidFill>
                  </a:rPr>
                  <a:t>: 20.7 W</a:t>
                </a:r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256" y="5178435"/>
                <a:ext cx="1409826" cy="324384"/>
              </a:xfrm>
              <a:prstGeom prst="rect">
                <a:avLst/>
              </a:prstGeom>
              <a:blipFill rotWithShape="1">
                <a:blip r:embed="rId11"/>
                <a:stretch>
                  <a:fillRect l="-43" t="-3" r="7" b="16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886940" y="2052674"/>
                <a:ext cx="1409826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𝑝𝑢𝑙𝑠𝑒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2"/>
                    </a:solidFill>
                  </a:rPr>
                  <a:t>: 8.48 W</a:t>
                </a:r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940" y="2052674"/>
                <a:ext cx="1409826" cy="324384"/>
              </a:xfrm>
              <a:prstGeom prst="rect">
                <a:avLst/>
              </a:prstGeom>
              <a:blipFill rotWithShape="1">
                <a:blip r:embed="rId12"/>
                <a:stretch>
                  <a:fillRect l="-26" t="-109" r="35" b="7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837595" y="5178435"/>
                <a:ext cx="1409826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𝑝𝑢𝑙𝑠𝑒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2"/>
                    </a:solidFill>
                  </a:rPr>
                  <a:t>: 16.7 W</a:t>
                </a:r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595" y="5178435"/>
                <a:ext cx="1409826" cy="324384"/>
              </a:xfrm>
              <a:prstGeom prst="rect">
                <a:avLst/>
              </a:prstGeom>
              <a:blipFill rotWithShape="1">
                <a:blip r:embed="rId13"/>
                <a:stretch>
                  <a:fillRect l="-12" t="-3" r="21" b="16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124200" y="972028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Perfect match!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2" name="TextBox 25"/>
          <p:cNvSpPr txBox="1"/>
          <p:nvPr/>
        </p:nvSpPr>
        <p:spPr>
          <a:xfrm>
            <a:off x="4876800" y="6019800"/>
            <a:ext cx="3449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smtClean="0">
                <a:solidFill>
                  <a:schemeClr val="bg2"/>
                </a:solidFill>
                <a:latin typeface="Cambria" panose="02040503050406030204" charset="0"/>
                <a:cs typeface="Cambria" panose="02040503050406030204" charset="0"/>
              </a:rPr>
              <a:t>Pump powers used in Simulations above:</a:t>
            </a:r>
            <a:endParaRPr lang="en-US" sz="1400" smtClean="0">
              <a:solidFill>
                <a:schemeClr val="bg2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400" smtClean="0">
                <a:solidFill>
                  <a:schemeClr val="bg2"/>
                </a:solidFill>
                <a:latin typeface="Cambria" panose="02040503050406030204" charset="0"/>
                <a:cs typeface="Cambria" panose="02040503050406030204" charset="0"/>
              </a:rPr>
              <a:t>2.7 W, 12.6 W, 23.4 W, 27.9 W </a:t>
            </a:r>
            <a:endParaRPr lang="en-US" sz="1400" dirty="0">
              <a:solidFill>
                <a:schemeClr val="bg2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eGroupwhite">
  <a:themeElements>
    <a:clrScheme name="WiseGroupwhite 9">
      <a:dk1>
        <a:srgbClr val="1C1C1C"/>
      </a:dk1>
      <a:lt1>
        <a:srgbClr val="FFCC66"/>
      </a:lt1>
      <a:dk2>
        <a:srgbClr val="333366"/>
      </a:dk2>
      <a:lt2>
        <a:srgbClr val="FFCC66"/>
      </a:lt2>
      <a:accent1>
        <a:srgbClr val="FFFFFF"/>
      </a:accent1>
      <a:accent2>
        <a:srgbClr val="FF0000"/>
      </a:accent2>
      <a:accent3>
        <a:srgbClr val="ADADB8"/>
      </a:accent3>
      <a:accent4>
        <a:srgbClr val="DAAE56"/>
      </a:accent4>
      <a:accent5>
        <a:srgbClr val="FFFFFF"/>
      </a:accent5>
      <a:accent6>
        <a:srgbClr val="E70000"/>
      </a:accent6>
      <a:hlink>
        <a:srgbClr val="62DF63"/>
      </a:hlink>
      <a:folHlink>
        <a:srgbClr val="34A5C9"/>
      </a:folHlink>
    </a:clrScheme>
    <a:fontScheme name="WiseGroup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WiseGroupwhi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eGroupwhi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eGroupwhi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eGroupwhi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eGroupwhi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eGroupwhi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eGroupwhi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eGroupwhite 8">
        <a:dk1>
          <a:srgbClr val="1C1C1C"/>
        </a:dk1>
        <a:lt1>
          <a:srgbClr val="FFCC66"/>
        </a:lt1>
        <a:dk2>
          <a:srgbClr val="333366"/>
        </a:dk2>
        <a:lt2>
          <a:srgbClr val="FFCC66"/>
        </a:lt2>
        <a:accent1>
          <a:srgbClr val="FFFFFF"/>
        </a:accent1>
        <a:accent2>
          <a:srgbClr val="FFFFFF"/>
        </a:accent2>
        <a:accent3>
          <a:srgbClr val="ADADB8"/>
        </a:accent3>
        <a:accent4>
          <a:srgbClr val="DAAE56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eGroupwhite 9">
        <a:dk1>
          <a:srgbClr val="1C1C1C"/>
        </a:dk1>
        <a:lt1>
          <a:srgbClr val="FFCC66"/>
        </a:lt1>
        <a:dk2>
          <a:srgbClr val="333366"/>
        </a:dk2>
        <a:lt2>
          <a:srgbClr val="FFCC66"/>
        </a:lt2>
        <a:accent1>
          <a:srgbClr val="FFFFFF"/>
        </a:accent1>
        <a:accent2>
          <a:srgbClr val="FF0000"/>
        </a:accent2>
        <a:accent3>
          <a:srgbClr val="ADADB8"/>
        </a:accent3>
        <a:accent4>
          <a:srgbClr val="DAAE56"/>
        </a:accent4>
        <a:accent5>
          <a:srgbClr val="FFFFFF"/>
        </a:accent5>
        <a:accent6>
          <a:srgbClr val="E70000"/>
        </a:accent6>
        <a:hlink>
          <a:srgbClr val="62DF63"/>
        </a:hlink>
        <a:folHlink>
          <a:srgbClr val="34A5C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1C1C1C"/>
    </a:dk1>
    <a:lt1>
      <a:srgbClr val="FFCC66"/>
    </a:lt1>
    <a:dk2>
      <a:srgbClr val="333366"/>
    </a:dk2>
    <a:lt2>
      <a:srgbClr val="000000"/>
    </a:lt2>
    <a:accent1>
      <a:srgbClr val="FFFFFF"/>
    </a:accent1>
    <a:accent2>
      <a:srgbClr val="FF0000"/>
    </a:accent2>
    <a:accent3>
      <a:srgbClr val="ADADB8"/>
    </a:accent3>
    <a:accent4>
      <a:srgbClr val="DAAE56"/>
    </a:accent4>
    <a:accent5>
      <a:srgbClr val="FFFFFF"/>
    </a:accent5>
    <a:accent6>
      <a:srgbClr val="E70000"/>
    </a:accent6>
    <a:hlink>
      <a:srgbClr val="62DF63"/>
    </a:hlink>
    <a:folHlink>
      <a:srgbClr val="34A5C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WPS Presentation</Application>
  <PresentationFormat>On-screen Show (4:3)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SimSun</vt:lpstr>
      <vt:lpstr>Wingdings</vt:lpstr>
      <vt:lpstr>Tahoma</vt:lpstr>
      <vt:lpstr>Times New Roman</vt:lpstr>
      <vt:lpstr>Times</vt:lpstr>
      <vt:lpstr>Cambria Math</vt:lpstr>
      <vt:lpstr>微软雅黑</vt:lpstr>
      <vt:lpstr>Arial Unicode MS</vt:lpstr>
      <vt:lpstr>Bradley Hand ITC</vt:lpstr>
      <vt:lpstr>Browallia New</vt:lpstr>
      <vt:lpstr>Cambria</vt:lpstr>
      <vt:lpstr>WiseGroupwhite</vt:lpstr>
      <vt:lpstr>Code check: Counterpumping</vt:lpstr>
      <vt:lpstr>Comparison with</vt:lpstr>
      <vt:lpstr>Results</vt:lpstr>
    </vt:vector>
  </TitlesOfParts>
  <Company>kuku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yaya</dc:creator>
  <dc:description>Blue Background(51,51,102)Yellow-orange Text (255,204,102)Colors in logo and bullets  red(255,0,0)  yellow(255,255,0)  blue(52,165,201)  green(98,223,99)</dc:description>
  <cp:lastModifiedBy>jollycyclopes</cp:lastModifiedBy>
  <cp:revision>668</cp:revision>
  <cp:lastPrinted>2023-03-17T13:24:44Z</cp:lastPrinted>
  <dcterms:created xsi:type="dcterms:W3CDTF">2023-03-17T13:24:44Z</dcterms:created>
  <dcterms:modified xsi:type="dcterms:W3CDTF">2023-03-17T13:24:44Z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