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513" r:id="rId2"/>
    <p:sldId id="516" r:id="rId3"/>
    <p:sldId id="517" r:id="rId4"/>
    <p:sldId id="521" r:id="rId5"/>
    <p:sldId id="514" r:id="rId6"/>
    <p:sldId id="515" r:id="rId7"/>
    <p:sldId id="520" r:id="rId8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2">
          <p15:clr>
            <a:srgbClr val="A4A3A4"/>
          </p15:clr>
        </p15:guide>
        <p15:guide id="2" pos="28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0070C0"/>
    <a:srgbClr val="FFCC66"/>
    <a:srgbClr val="66FF33"/>
    <a:srgbClr val="66FFFF"/>
    <a:srgbClr val="CECED4"/>
    <a:srgbClr val="90303E"/>
    <a:srgbClr val="832C8F"/>
    <a:srgbClr val="F0B322"/>
    <a:srgbClr val="E7D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>
      <p:cViewPr>
        <p:scale>
          <a:sx n="140" d="100"/>
          <a:sy n="140" d="100"/>
        </p:scale>
        <p:origin x="642" y="-1110"/>
      </p:cViewPr>
      <p:guideLst>
        <p:guide orient="horz" pos="2132"/>
        <p:guide pos="285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>
                <a:latin typeface="Times" charset="0"/>
              </a:defRPr>
            </a:lvl1pPr>
          </a:lstStyle>
          <a:p>
            <a:fld id="{DE482BC4-6634-4535-AD5D-FA99EA4E5CEB}" type="slidenum">
              <a:rPr lang="en-US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14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314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314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fld id="{F6B7BBFC-4FDC-4B7B-89CC-E08801CB0581}" type="slidenum">
              <a:rPr lang="en-US" altLang="en-US"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7" y="2814642"/>
            <a:ext cx="7843838" cy="191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9" descr="cu_logo_sml_150_ppt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2" y="381000"/>
            <a:ext cx="9874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1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46202" y="830263"/>
            <a:ext cx="6367463" cy="1752600"/>
          </a:xfrm>
        </p:spPr>
        <p:txBody>
          <a:bodyPr/>
          <a:lstStyle>
            <a:lvl1pPr>
              <a:defRPr i="0">
                <a:solidFill>
                  <a:schemeClr val="tx2"/>
                </a:solidFill>
              </a:defRPr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5841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3014665" y="4006854"/>
            <a:ext cx="5570537" cy="1616075"/>
          </a:xfrm>
        </p:spPr>
        <p:txBody>
          <a:bodyPr/>
          <a:lstStyle>
            <a:lvl1pPr marL="0" indent="0" algn="r">
              <a:lnSpc>
                <a:spcPct val="90000"/>
              </a:lnSpc>
              <a:buFont typeface="Wingdings" panose="05000000000000000000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8DB13F1-275E-4961-AA53-2D462B7F685A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D8F71C-7280-49ED-AA31-1F2D6F174BC6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0064" y="338138"/>
            <a:ext cx="2105025" cy="60626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2" y="338138"/>
            <a:ext cx="6164263" cy="60626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B27B5E-4553-4182-892F-6BFFB03E9D37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7E6577-BA08-4BA6-AA15-1AAA11EB7645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F2603C-8F97-4C90-9995-E6B3CFD84727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752600"/>
            <a:ext cx="4133850" cy="4648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9650" y="1752600"/>
            <a:ext cx="4135438" cy="4648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88E2E9-C26F-49AB-8E8F-18FF0BC37FE7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A327A5-779F-4DAC-9271-1F7144D923E8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223C24-BD55-471A-A14D-2123ED2FCB9F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37D711-311E-4119-BE10-9529F35DD187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8AC87C-D554-44F6-9700-E06E0C6CDDE5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CC181B-BEF9-4416-986D-8CC766334059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752600"/>
            <a:ext cx="842168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5738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05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5738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05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5738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050"/>
            </a:lvl1pPr>
          </a:lstStyle>
          <a:p>
            <a:fld id="{E7E1027C-B23A-4B1A-929E-45DA65CE3D9D}" type="slidenum">
              <a:rPr lang="en-US" altLang="en-US"/>
              <a:t>‹#›</a:t>
            </a:fld>
            <a:endParaRPr lang="en-US" altLang="en-US"/>
          </a:p>
        </p:txBody>
      </p:sp>
      <p:pic>
        <p:nvPicPr>
          <p:cNvPr id="1030" name="Picture 29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2" y="301625"/>
            <a:ext cx="668178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222375" y="338138"/>
            <a:ext cx="6629400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1032" name="Picture 30" descr="cu_logo_sml_150_ppt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977" y="266704"/>
            <a:ext cx="9874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100" b="1" i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100" b="1" i="1">
          <a:solidFill>
            <a:schemeClr val="bg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100" b="1" i="1">
          <a:solidFill>
            <a:schemeClr val="bg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100" b="1" i="1">
          <a:solidFill>
            <a:schemeClr val="bg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100" b="1" i="1">
          <a:solidFill>
            <a:schemeClr val="bg2"/>
          </a:solidFill>
          <a:latin typeface="Arial" panose="020B0604020202020204" pitchFamily="34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2100" b="1" i="1">
          <a:solidFill>
            <a:schemeClr val="bg2"/>
          </a:solidFill>
          <a:latin typeface="Arial" panose="020B0604020202020204" pitchFamily="34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2100" b="1" i="1">
          <a:solidFill>
            <a:schemeClr val="bg2"/>
          </a:solidFill>
          <a:latin typeface="Arial" panose="020B0604020202020204" pitchFamily="34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2100" b="1" i="1">
          <a:solidFill>
            <a:schemeClr val="bg2"/>
          </a:solidFill>
          <a:latin typeface="Arial" panose="020B0604020202020204" pitchFamily="34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2100" b="1" i="1">
          <a:solidFill>
            <a:schemeClr val="bg2"/>
          </a:solidFill>
          <a:latin typeface="Arial" panose="020B0604020202020204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¨"/>
        <a:defRPr sz="1800">
          <a:solidFill>
            <a:schemeClr val="bg2"/>
          </a:solidFill>
          <a:latin typeface="+mn-lt"/>
          <a:ea typeface="+mn-ea"/>
          <a:cs typeface="+mn-cs"/>
        </a:defRPr>
      </a:lvl1pPr>
      <a:lvl2pPr marL="557530" indent="-21463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¨"/>
        <a:defRPr sz="1500">
          <a:solidFill>
            <a:schemeClr val="bg2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¨"/>
        <a:defRPr>
          <a:solidFill>
            <a:schemeClr val="bg2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¨"/>
        <a:defRPr>
          <a:solidFill>
            <a:schemeClr val="bg2"/>
          </a:solidFill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¨"/>
        <a:defRPr>
          <a:solidFill>
            <a:schemeClr val="accent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¨"/>
        <a:defRPr>
          <a:solidFill>
            <a:schemeClr val="accent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¨"/>
        <a:defRPr>
          <a:solidFill>
            <a:schemeClr val="accent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¨"/>
        <a:defRPr>
          <a:solidFill>
            <a:schemeClr val="accent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¨"/>
        <a:defRPr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SzPts val="1440"/>
            </a:pPr>
            <a:r>
              <a:rPr lang="en-GB" dirty="0"/>
              <a:t>Yi-Hao Chen</a:t>
            </a:r>
          </a:p>
          <a:p>
            <a:pPr>
              <a:spcBef>
                <a:spcPts val="0"/>
              </a:spcBef>
              <a:spcAft>
                <a:spcPts val="0"/>
              </a:spcAft>
              <a:buSzPts val="1440"/>
            </a:pPr>
            <a:endParaRPr lang="en-GB" dirty="0"/>
          </a:p>
          <a:p>
            <a:pPr>
              <a:spcBef>
                <a:spcPts val="0"/>
              </a:spcBef>
              <a:spcAft>
                <a:spcPts val="0"/>
              </a:spcAft>
              <a:buSzPts val="1440"/>
            </a:pPr>
            <a:r>
              <a:rPr lang="" altLang="en-US" dirty="0"/>
              <a:t>6/14</a:t>
            </a:r>
            <a:r>
              <a:rPr lang="en-GB" dirty="0"/>
              <a:t>/2021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High-resolution spectrogram</a:t>
            </a:r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4976CD85-5849-0A86-D176-C50F175CC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133600"/>
            <a:ext cx="6205169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Short-time Fourier Transform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9C42AE-E7E3-9D0F-7119-1A162AA9BBD4}"/>
              </a:ext>
            </a:extLst>
          </p:cNvPr>
          <p:cNvSpPr txBox="1"/>
          <p:nvPr/>
        </p:nvSpPr>
        <p:spPr>
          <a:xfrm>
            <a:off x="5181600" y="6477000"/>
            <a:ext cx="3886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2"/>
                </a:solidFill>
              </a:rPr>
              <a:t>https://www.mathworks.com/help/signal/ref/stft.html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15F29-B607-86E6-BCA9-DCDEAA2EC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Sliding time window finds the spectrum for each temporal slice.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Spectrogram of a chirped signal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399" y="1595721"/>
            <a:ext cx="276225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2922513" y="3325889"/>
            <a:ext cx="3603775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14400" y="4561171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Frequency (kHz)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62400" y="6289029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Time (s)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684377-DAD9-94EA-9B2B-E8C3D92FC4D4}"/>
              </a:ext>
            </a:extLst>
          </p:cNvPr>
          <p:cNvSpPr txBox="1"/>
          <p:nvPr/>
        </p:nvSpPr>
        <p:spPr>
          <a:xfrm>
            <a:off x="5181600" y="6477000"/>
            <a:ext cx="3886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en-US" sz="1200" dirty="0">
                <a:solidFill>
                  <a:schemeClr val="bg2"/>
                </a:solidFill>
              </a:rPr>
              <a:t>https://en.wikipedia.org/wiki/Chirp</a:t>
            </a:r>
            <a:endParaRPr lang="" altLang="en-US" sz="1200" dirty="0">
              <a:solidFill>
                <a:schemeClr val="bg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B17ECC-CE1D-F4A7-B5C9-B39FF102BD59}"/>
              </a:ext>
            </a:extLst>
          </p:cNvPr>
          <p:cNvSpPr txBox="1"/>
          <p:nvPr/>
        </p:nvSpPr>
        <p:spPr>
          <a:xfrm>
            <a:off x="990600" y="2186070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Signal intensity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 dirty="0"/>
              <a:t>Tradeoff </a:t>
            </a:r>
            <a:r>
              <a:rPr lang="en-US" altLang="en-US" dirty="0"/>
              <a:t>in obtaining a spectrogram</a:t>
            </a:r>
            <a:endParaRPr lang="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" altLang="en-US" dirty="0"/>
              <a:t>Small sliding time window</a:t>
            </a:r>
          </a:p>
          <a:p>
            <a:pPr lvl="1"/>
            <a:r>
              <a:rPr lang="" altLang="en-US" dirty="0"/>
              <a:t>Good temporal resolution</a:t>
            </a:r>
          </a:p>
          <a:p>
            <a:pPr lvl="1"/>
            <a:r>
              <a:rPr lang="" altLang="en-US" dirty="0"/>
              <a:t>Bad spectral resolution</a:t>
            </a:r>
          </a:p>
          <a:p>
            <a:pPr lvl="0"/>
            <a:r>
              <a:rPr lang="" altLang="en-US" sz="1800" dirty="0">
                <a:sym typeface="+mn-ea"/>
              </a:rPr>
              <a:t>Large </a:t>
            </a:r>
            <a:r>
              <a:rPr lang="en-US" altLang="en-US" sz="1800" dirty="0">
                <a:sym typeface="+mn-ea"/>
              </a:rPr>
              <a:t>sliding time window</a:t>
            </a:r>
            <a:endParaRPr lang="en-US" altLang="en-US" sz="1800" dirty="0"/>
          </a:p>
          <a:p>
            <a:pPr lvl="1"/>
            <a:r>
              <a:rPr lang="" altLang="en-US" dirty="0">
                <a:sym typeface="+mn-ea"/>
              </a:rPr>
              <a:t>Bad</a:t>
            </a:r>
            <a:r>
              <a:rPr lang="en-US" altLang="en-US" dirty="0">
                <a:sym typeface="+mn-ea"/>
              </a:rPr>
              <a:t> temporal resolution</a:t>
            </a:r>
            <a:endParaRPr lang="en-US" altLang="en-US" dirty="0"/>
          </a:p>
          <a:p>
            <a:pPr lvl="1"/>
            <a:r>
              <a:rPr lang="" altLang="en-US" dirty="0">
                <a:sym typeface="+mn-ea"/>
              </a:rPr>
              <a:t>Good</a:t>
            </a:r>
            <a:r>
              <a:rPr lang="en-US" altLang="en-US" dirty="0">
                <a:sym typeface="+mn-ea"/>
              </a:rPr>
              <a:t> spectral resolution</a:t>
            </a:r>
          </a:p>
          <a:p>
            <a:pPr lvl="1"/>
            <a:endParaRPr lang="" altLang="en-US" dirty="0"/>
          </a:p>
          <a:p>
            <a:pPr lvl="1"/>
            <a:endParaRPr lang="" altLang="en-US" dirty="0"/>
          </a:p>
          <a:p>
            <a:pPr lvl="0"/>
            <a:r>
              <a:rPr lang="" altLang="en-US" dirty="0"/>
              <a:t>Solution:</a:t>
            </a:r>
          </a:p>
          <a:p>
            <a:pPr lvl="1"/>
            <a:r>
              <a:rPr lang="" altLang="en-US" dirty="0"/>
              <a:t>Compute spectrograms of different window sizes</a:t>
            </a:r>
          </a:p>
          <a:p>
            <a:pPr lvl="1"/>
            <a:r>
              <a:rPr lang="" altLang="en-US" dirty="0"/>
              <a:t>Idea:</a:t>
            </a:r>
          </a:p>
          <a:p>
            <a:pPr lvl="2"/>
            <a:r>
              <a:rPr lang="" altLang="en-US" sz="1200" dirty="0"/>
              <a:t>If it’s a point (t,f) where there should be signal, there is always intensity under different window sizes</a:t>
            </a:r>
          </a:p>
          <a:p>
            <a:pPr lvl="2"/>
            <a:r>
              <a:rPr lang="" altLang="en-US" sz="1200" dirty="0"/>
              <a:t>If it’s a point (t,f) where there shouldn’t be signal but there is intensity under certain window sizes, it’s from the spreading due to low resolution.</a:t>
            </a:r>
            <a:endParaRPr lang="" altLang="en-US" dirty="0"/>
          </a:p>
          <a:p>
            <a:pPr lvl="1"/>
            <a:r>
              <a:rPr lang="" altLang="en-US" dirty="0"/>
              <a:t>Final spectrogram = Max(spectrograms)*Min(spectrograms)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709A13-52AF-D57E-3506-D3A180D70B13}"/>
              </a:ext>
            </a:extLst>
          </p:cNvPr>
          <p:cNvSpPr txBox="1"/>
          <p:nvPr/>
        </p:nvSpPr>
        <p:spPr>
          <a:xfrm>
            <a:off x="2590800" y="6248400"/>
            <a:ext cx="647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u="none" strike="noStrike" baseline="0" dirty="0">
                <a:solidFill>
                  <a:schemeClr val="bg2"/>
                </a:solidFill>
                <a:ea typeface="Tahoma" panose="020B0604030504040204" pitchFamily="34" charset="0"/>
                <a:cs typeface="Tahoma" panose="020B0604030504040204" pitchFamily="34" charset="0"/>
              </a:rPr>
              <a:t>Khan, N. A.; Jafri, M. N. &amp; Qazi, S. A., "Improved resolution short time Fourier transform",</a:t>
            </a:r>
            <a:br>
              <a:rPr lang="en-US" sz="1200" b="0" i="0" u="none" strike="noStrike" baseline="0" dirty="0">
                <a:solidFill>
                  <a:schemeClr val="bg2"/>
                </a:solidFill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200" b="0" i="0" u="none" strike="noStrike" baseline="0" dirty="0">
                <a:solidFill>
                  <a:schemeClr val="bg2"/>
                </a:solidFill>
                <a:ea typeface="Tahoma" panose="020B0604030504040204" pitchFamily="34" charset="0"/>
                <a:cs typeface="Tahoma" panose="020B0604030504040204" pitchFamily="34" charset="0"/>
              </a:rPr>
              <a:t>7th International Conference on Emerging Technologies, 1-3  (2011)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 dirty="0"/>
              <a:t>Take the example from m</a:t>
            </a:r>
            <a:r>
              <a:rPr lang="en-US" dirty="0"/>
              <a:t>y Raman simulation</a:t>
            </a:r>
          </a:p>
        </p:txBody>
      </p:sp>
      <p:pic>
        <p:nvPicPr>
          <p:cNvPr id="7" name="Picture 6" descr="/home/jollycyclopes/Insync/yc2368@cornell.edu/Google Drive/code/MMTools/gas_GMMNLSE/Examples/Raman at 2um/SM/largeW.jpglargeW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202527" y="1752600"/>
            <a:ext cx="2395855" cy="2236521"/>
          </a:xfrm>
          <a:prstGeom prst="rect">
            <a:avLst/>
          </a:prstGeom>
        </p:spPr>
      </p:pic>
      <p:pic>
        <p:nvPicPr>
          <p:cNvPr id="13" name="Picture 12" descr="/home/jollycyclopes/Insync/yc2368@cornell.edu/Google Drive/code/MMTools/gas_GMMNLSE/Examples/Raman at 2um/SM/goodW.jpggoodW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672174" y="4322445"/>
            <a:ext cx="2553922" cy="2383155"/>
          </a:xfrm>
          <a:prstGeom prst="rect">
            <a:avLst/>
          </a:prstGeom>
        </p:spPr>
      </p:pic>
      <p:pic>
        <p:nvPicPr>
          <p:cNvPr id="16" name="Content Placeholder 4" descr="/home/jollycyclopes/Insync/yc2368@cornell.edu/Google Drive/code/MMTools/gas_GMMNLSE/Examples/Raman at 2um/SM/smallW.jpgsmallW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05053" y="1804061"/>
            <a:ext cx="22860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917499" y="1313545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</a:rPr>
              <a:t>Small sliding window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31442" y="1313545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</a:rPr>
              <a:t>Large sliding window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36640" y="4008005"/>
            <a:ext cx="3163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</a:rPr>
              <a:t>Multiresolution spectrogram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</a:t>
            </a:r>
            <a:r>
              <a:rPr lang="" altLang="en-US" dirty="0"/>
              <a:t>-</a:t>
            </a:r>
            <a:r>
              <a:rPr lang="en-US" dirty="0"/>
              <a:t>breaking</a:t>
            </a:r>
          </a:p>
        </p:txBody>
      </p:sp>
      <p:pic>
        <p:nvPicPr>
          <p:cNvPr id="5" name="Picture 4" descr="Chart&#10;&#10;Description automatically generated with medium confid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09800"/>
            <a:ext cx="4430387" cy="34136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6289" y="1676400"/>
            <a:ext cx="410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</a:rPr>
              <a:t>Typical short-time Fourier Transform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43600" y="1676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</a:rPr>
              <a:t>My code</a:t>
            </a:r>
          </a:p>
        </p:txBody>
      </p:sp>
      <p:pic>
        <p:nvPicPr>
          <p:cNvPr id="2" name="Picture 1" descr="/home/jollycyclopes/Insync/yc2368@cornell.edu/Google Drive/code/MMTools/GMMNLSE/Examples/Tutorial/1. Optical wave breaking/good.jpggood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058410" y="2209800"/>
            <a:ext cx="3658235" cy="3414395"/>
          </a:xfrm>
          <a:prstGeom prst="rect">
            <a:avLst/>
          </a:prstGeom>
        </p:spPr>
      </p:pic>
      <p:sp>
        <p:nvSpPr>
          <p:cNvPr id="12" name="TextBox 7"/>
          <p:cNvSpPr txBox="1"/>
          <p:nvPr/>
        </p:nvSpPr>
        <p:spPr>
          <a:xfrm>
            <a:off x="593090" y="5694045"/>
            <a:ext cx="36798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sz="1600" dirty="0">
                <a:solidFill>
                  <a:schemeClr val="bg2"/>
                </a:solidFill>
              </a:rPr>
              <a:t>It can’t capture the modulations well.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</a:t>
            </a:r>
            <a:r>
              <a:rPr lang="" altLang="en-US" dirty="0"/>
              <a:t>-</a:t>
            </a:r>
            <a:r>
              <a:rPr lang="en-US" dirty="0"/>
              <a:t>breaking</a:t>
            </a:r>
            <a:r>
              <a:rPr lang="" altLang="en-US" dirty="0"/>
              <a:t>: detailed look (from my code)</a:t>
            </a:r>
          </a:p>
        </p:txBody>
      </p:sp>
      <p:pic>
        <p:nvPicPr>
          <p:cNvPr id="4" name="Picture 3" descr="Graphical user interface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805" y="812800"/>
            <a:ext cx="2874046" cy="2743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6680" y="120967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</a:rPr>
              <a:t>My code</a:t>
            </a:r>
          </a:p>
        </p:txBody>
      </p:sp>
      <p:pic>
        <p:nvPicPr>
          <p:cNvPr id="2" name="Picture 1" descr="/home/jollycyclopes/Insync/yc2368@cornell.edu/Google Drive/code/MMTools/GMMNLSE/Examples/Tutorial/1. Optical wave breaking/good.jpggood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13105" y="1579245"/>
            <a:ext cx="2725420" cy="2543810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V="1">
            <a:off x="1828800" y="2819400"/>
            <a:ext cx="3276600" cy="381000"/>
          </a:xfrm>
          <a:prstGeom prst="straightConnector1">
            <a:avLst/>
          </a:prstGeom>
          <a:ln>
            <a:headEnd type="none" w="sm" len="sm"/>
            <a:tailEnd type="arrow" w="sm" len="sm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9" name="Picture 8" descr="/home/jollycyclopes/Insync/yc2368@cornell.edu/Google Drive/code/MMTools/GMMNLSE/Examples/Tutorial/1. Optical wave breaking/good.jpggood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535805" y="3722568"/>
            <a:ext cx="2939142" cy="27432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1447800" y="3429000"/>
            <a:ext cx="3733800" cy="1905000"/>
          </a:xfrm>
          <a:prstGeom prst="straightConnector1">
            <a:avLst/>
          </a:prstGeom>
          <a:ln>
            <a:headEnd type="none" w="sm" len="sm"/>
            <a:tailEnd type="arrow" w="sm" len="sm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1371600" y="3048000"/>
            <a:ext cx="76200" cy="38100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TextBox 7"/>
          <p:cNvSpPr txBox="1"/>
          <p:nvPr/>
        </p:nvSpPr>
        <p:spPr>
          <a:xfrm>
            <a:off x="373380" y="5334000"/>
            <a:ext cx="36633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US" sz="1600" dirty="0">
                <a:solidFill>
                  <a:schemeClr val="bg2"/>
                </a:solidFill>
              </a:rPr>
              <a:t>Fast modulations in both the time and frequency are captured.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eGroupwhite">
  <a:themeElements>
    <a:clrScheme name="WiseGroupwhite 9">
      <a:dk1>
        <a:srgbClr val="1C1C1C"/>
      </a:dk1>
      <a:lt1>
        <a:srgbClr val="FFCC66"/>
      </a:lt1>
      <a:dk2>
        <a:srgbClr val="333366"/>
      </a:dk2>
      <a:lt2>
        <a:srgbClr val="FFCC66"/>
      </a:lt2>
      <a:accent1>
        <a:srgbClr val="FFFFFF"/>
      </a:accent1>
      <a:accent2>
        <a:srgbClr val="FF0000"/>
      </a:accent2>
      <a:accent3>
        <a:srgbClr val="ADADB8"/>
      </a:accent3>
      <a:accent4>
        <a:srgbClr val="DAAE56"/>
      </a:accent4>
      <a:accent5>
        <a:srgbClr val="FFFFFF"/>
      </a:accent5>
      <a:accent6>
        <a:srgbClr val="E70000"/>
      </a:accent6>
      <a:hlink>
        <a:srgbClr val="62DF63"/>
      </a:hlink>
      <a:folHlink>
        <a:srgbClr val="34A5C9"/>
      </a:folHlink>
    </a:clrScheme>
    <a:fontScheme name="WiseGroupwhi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WiseGroupwhit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iseGroupwhit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seGroupwhit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seGroupwhit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iseGroupwhit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seGroupwhit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seGroupwhit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seGroupwhite 8">
        <a:dk1>
          <a:srgbClr val="1C1C1C"/>
        </a:dk1>
        <a:lt1>
          <a:srgbClr val="FFCC66"/>
        </a:lt1>
        <a:dk2>
          <a:srgbClr val="333366"/>
        </a:dk2>
        <a:lt2>
          <a:srgbClr val="FFCC66"/>
        </a:lt2>
        <a:accent1>
          <a:srgbClr val="FFFFFF"/>
        </a:accent1>
        <a:accent2>
          <a:srgbClr val="FFFFFF"/>
        </a:accent2>
        <a:accent3>
          <a:srgbClr val="ADADB8"/>
        </a:accent3>
        <a:accent4>
          <a:srgbClr val="DAAE56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iseGroupwhite 9">
        <a:dk1>
          <a:srgbClr val="1C1C1C"/>
        </a:dk1>
        <a:lt1>
          <a:srgbClr val="FFCC66"/>
        </a:lt1>
        <a:dk2>
          <a:srgbClr val="333366"/>
        </a:dk2>
        <a:lt2>
          <a:srgbClr val="FFCC66"/>
        </a:lt2>
        <a:accent1>
          <a:srgbClr val="FFFFFF"/>
        </a:accent1>
        <a:accent2>
          <a:srgbClr val="FF0000"/>
        </a:accent2>
        <a:accent3>
          <a:srgbClr val="ADADB8"/>
        </a:accent3>
        <a:accent4>
          <a:srgbClr val="DAAE56"/>
        </a:accent4>
        <a:accent5>
          <a:srgbClr val="FFFFFF"/>
        </a:accent5>
        <a:accent6>
          <a:srgbClr val="E70000"/>
        </a:accent6>
        <a:hlink>
          <a:srgbClr val="62DF63"/>
        </a:hlink>
        <a:folHlink>
          <a:srgbClr val="34A5C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1C1C1C"/>
    </a:dk1>
    <a:lt1>
      <a:srgbClr val="FFCC66"/>
    </a:lt1>
    <a:dk2>
      <a:srgbClr val="333366"/>
    </a:dk2>
    <a:lt2>
      <a:srgbClr val="000000"/>
    </a:lt2>
    <a:accent1>
      <a:srgbClr val="FFFFFF"/>
    </a:accent1>
    <a:accent2>
      <a:srgbClr val="FF0000"/>
    </a:accent2>
    <a:accent3>
      <a:srgbClr val="ADADB8"/>
    </a:accent3>
    <a:accent4>
      <a:srgbClr val="DAAE56"/>
    </a:accent4>
    <a:accent5>
      <a:srgbClr val="FFFFFF"/>
    </a:accent5>
    <a:accent6>
      <a:srgbClr val="E70000"/>
    </a:accent6>
    <a:hlink>
      <a:srgbClr val="62DF63"/>
    </a:hlink>
    <a:folHlink>
      <a:srgbClr val="34A5C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1076</TotalTime>
  <Words>261</Words>
  <Application>Microsoft Office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Tahoma</vt:lpstr>
      <vt:lpstr>Times</vt:lpstr>
      <vt:lpstr>Times New Roman</vt:lpstr>
      <vt:lpstr>Wingdings</vt:lpstr>
      <vt:lpstr>WiseGroupwhite</vt:lpstr>
      <vt:lpstr>High-resolution spectrogram</vt:lpstr>
      <vt:lpstr>Short-time Fourier Transform</vt:lpstr>
      <vt:lpstr>Example: Spectrogram of a chirped signal</vt:lpstr>
      <vt:lpstr>Tradeoff in obtaining a spectrogram</vt:lpstr>
      <vt:lpstr>Take the example from my Raman simulation</vt:lpstr>
      <vt:lpstr>Wave-breaking</vt:lpstr>
      <vt:lpstr>Wave-breaking: detailed look (from my code)</vt:lpstr>
    </vt:vector>
  </TitlesOfParts>
  <Company>kuku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yaya</dc:creator>
  <dc:description>Blue Background(51,51,102)Yellow-orange Text (255,204,102)Colors in logo and bullets  red(255,0,0)  yellow(255,255,0)  blue(52,165,201)  green(98,223,99)</dc:description>
  <cp:lastModifiedBy>Yi-Hao Chen</cp:lastModifiedBy>
  <cp:revision>716</cp:revision>
  <cp:lastPrinted>2021-06-14T17:13:56Z</cp:lastPrinted>
  <dcterms:created xsi:type="dcterms:W3CDTF">2021-06-14T17:13:56Z</dcterms:created>
  <dcterms:modified xsi:type="dcterms:W3CDTF">2025-03-21T13:51:03Z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