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DC99"/>
    <a:srgbClr val="CC0000"/>
    <a:srgbClr val="66FF33"/>
    <a:srgbClr val="6600CC"/>
    <a:srgbClr val="FF3300"/>
    <a:srgbClr val="66FFFF"/>
    <a:srgbClr val="62DF63"/>
    <a:srgbClr val="34A5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3D761BC-73EA-41F9-BC2D-E3B084056D0F}"/>
              </a:ext>
            </a:extLst>
          </p:cNvPr>
          <p:cNvSpPr>
            <a:spLocks noGrp="1" noChangeArrowheads="1"/>
          </p:cNvSpPr>
          <p:nvPr>
            <p:ph type="hdr" sz="quarter"/>
          </p:nvPr>
        </p:nvSpPr>
        <p:spPr bwMode="auto">
          <a:xfrm>
            <a:off x="0" y="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defRPr>
            </a:lvl1pPr>
          </a:lstStyle>
          <a:p>
            <a:pPr>
              <a:defRPr/>
            </a:pPr>
            <a:endParaRPr lang="en-US" altLang="en-US"/>
          </a:p>
        </p:txBody>
      </p:sp>
      <p:sp>
        <p:nvSpPr>
          <p:cNvPr id="256003" name="Rectangle 3">
            <a:extLst>
              <a:ext uri="{FF2B5EF4-FFF2-40B4-BE49-F238E27FC236}">
                <a16:creationId xmlns:a16="http://schemas.microsoft.com/office/drawing/2014/main" id="{014BD71A-5751-4436-A471-31DD23D1DBC6}"/>
              </a:ext>
            </a:extLst>
          </p:cNvPr>
          <p:cNvSpPr>
            <a:spLocks noGrp="1" noChangeArrowheads="1"/>
          </p:cNvSpPr>
          <p:nvPr>
            <p:ph type="dt" sz="quarter" idx="1"/>
          </p:nvPr>
        </p:nvSpPr>
        <p:spPr bwMode="auto">
          <a:xfrm>
            <a:off x="5181600" y="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defRPr>
            </a:lvl1pPr>
          </a:lstStyle>
          <a:p>
            <a:pPr>
              <a:defRPr/>
            </a:pPr>
            <a:endParaRPr lang="en-US" altLang="en-US"/>
          </a:p>
        </p:txBody>
      </p:sp>
      <p:sp>
        <p:nvSpPr>
          <p:cNvPr id="256004" name="Rectangle 4">
            <a:extLst>
              <a:ext uri="{FF2B5EF4-FFF2-40B4-BE49-F238E27FC236}">
                <a16:creationId xmlns:a16="http://schemas.microsoft.com/office/drawing/2014/main" id="{5473C64A-6726-4E10-B508-036424E0C681}"/>
              </a:ext>
            </a:extLst>
          </p:cNvPr>
          <p:cNvSpPr>
            <a:spLocks noGrp="1" noChangeArrowheads="1"/>
          </p:cNvSpPr>
          <p:nvPr>
            <p:ph type="ftr" sz="quarter" idx="2"/>
          </p:nvPr>
        </p:nvSpPr>
        <p:spPr bwMode="auto">
          <a:xfrm>
            <a:off x="0" y="647700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defRPr>
            </a:lvl1pPr>
          </a:lstStyle>
          <a:p>
            <a:pPr>
              <a:defRPr/>
            </a:pPr>
            <a:endParaRPr lang="en-US" altLang="en-US"/>
          </a:p>
        </p:txBody>
      </p:sp>
      <p:sp>
        <p:nvSpPr>
          <p:cNvPr id="256005" name="Rectangle 5">
            <a:extLst>
              <a:ext uri="{FF2B5EF4-FFF2-40B4-BE49-F238E27FC236}">
                <a16:creationId xmlns:a16="http://schemas.microsoft.com/office/drawing/2014/main" id="{676D45FE-8524-46AB-B0C6-4B2D31600DD6}"/>
              </a:ext>
            </a:extLst>
          </p:cNvPr>
          <p:cNvSpPr>
            <a:spLocks noGrp="1" noChangeArrowheads="1"/>
          </p:cNvSpPr>
          <p:nvPr>
            <p:ph type="sldNum" sz="quarter" idx="3"/>
          </p:nvPr>
        </p:nvSpPr>
        <p:spPr bwMode="auto">
          <a:xfrm>
            <a:off x="5181600" y="647700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panose="02020603050405020304" pitchFamily="18" charset="0"/>
              </a:defRPr>
            </a:lvl1pPr>
          </a:lstStyle>
          <a:p>
            <a:fld id="{DE482BC4-6634-4535-AD5D-FA99EA4E5CE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D307150A-223A-4A2E-9014-78387C242B84}"/>
              </a:ext>
            </a:extLst>
          </p:cNvPr>
          <p:cNvSpPr>
            <a:spLocks noGrp="1" noChangeArrowheads="1"/>
          </p:cNvSpPr>
          <p:nvPr>
            <p:ph type="hdr" sz="quarter"/>
          </p:nvPr>
        </p:nvSpPr>
        <p:spPr bwMode="auto">
          <a:xfrm>
            <a:off x="0" y="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231427" name="Rectangle 3">
            <a:extLst>
              <a:ext uri="{FF2B5EF4-FFF2-40B4-BE49-F238E27FC236}">
                <a16:creationId xmlns:a16="http://schemas.microsoft.com/office/drawing/2014/main" id="{B6731BA8-70AE-4DBD-9E5E-BFD6A4EF116B}"/>
              </a:ext>
            </a:extLst>
          </p:cNvPr>
          <p:cNvSpPr>
            <a:spLocks noGrp="1" noChangeArrowheads="1"/>
          </p:cNvSpPr>
          <p:nvPr>
            <p:ph type="dt" idx="1"/>
          </p:nvPr>
        </p:nvSpPr>
        <p:spPr bwMode="auto">
          <a:xfrm>
            <a:off x="5181600" y="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7172" name="Rectangle 4">
            <a:extLst>
              <a:ext uri="{FF2B5EF4-FFF2-40B4-BE49-F238E27FC236}">
                <a16:creationId xmlns:a16="http://schemas.microsoft.com/office/drawing/2014/main" id="{84088C4A-AAAC-42CB-87BD-A4932133C24B}"/>
              </a:ext>
            </a:extLst>
          </p:cNvPr>
          <p:cNvSpPr>
            <a:spLocks noGrp="1" noRot="1" noChangeAspect="1" noChangeArrowheads="1" noTextEdit="1"/>
          </p:cNvSpPr>
          <p:nvPr>
            <p:ph type="sldImg" idx="2"/>
          </p:nvPr>
        </p:nvSpPr>
        <p:spPr bwMode="auto">
          <a:xfrm>
            <a:off x="2844800" y="533400"/>
            <a:ext cx="345440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9" name="Rectangle 5">
            <a:extLst>
              <a:ext uri="{FF2B5EF4-FFF2-40B4-BE49-F238E27FC236}">
                <a16:creationId xmlns:a16="http://schemas.microsoft.com/office/drawing/2014/main" id="{476F0EC7-11EE-4725-B6DB-14BA7D94AB8D}"/>
              </a:ext>
            </a:extLst>
          </p:cNvPr>
          <p:cNvSpPr>
            <a:spLocks noGrp="1" noChangeArrowheads="1"/>
          </p:cNvSpPr>
          <p:nvPr>
            <p:ph type="body" sz="quarter" idx="3"/>
          </p:nvPr>
        </p:nvSpPr>
        <p:spPr bwMode="auto">
          <a:xfrm>
            <a:off x="1219200" y="3276600"/>
            <a:ext cx="6705600" cy="3048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31430" name="Rectangle 6">
            <a:extLst>
              <a:ext uri="{FF2B5EF4-FFF2-40B4-BE49-F238E27FC236}">
                <a16:creationId xmlns:a16="http://schemas.microsoft.com/office/drawing/2014/main" id="{7F5D1B13-C903-4CCE-9E56-E442711E6FF5}"/>
              </a:ext>
            </a:extLst>
          </p:cNvPr>
          <p:cNvSpPr>
            <a:spLocks noGrp="1" noChangeArrowheads="1"/>
          </p:cNvSpPr>
          <p:nvPr>
            <p:ph type="ftr" sz="quarter" idx="4"/>
          </p:nvPr>
        </p:nvSpPr>
        <p:spPr bwMode="auto">
          <a:xfrm>
            <a:off x="0" y="647700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231431" name="Rectangle 7">
            <a:extLst>
              <a:ext uri="{FF2B5EF4-FFF2-40B4-BE49-F238E27FC236}">
                <a16:creationId xmlns:a16="http://schemas.microsoft.com/office/drawing/2014/main" id="{6F2AC5FB-AFDC-49FA-9598-158BE896F5E1}"/>
              </a:ext>
            </a:extLst>
          </p:cNvPr>
          <p:cNvSpPr>
            <a:spLocks noGrp="1" noChangeArrowheads="1"/>
          </p:cNvSpPr>
          <p:nvPr>
            <p:ph type="sldNum" sz="quarter" idx="5"/>
          </p:nvPr>
        </p:nvSpPr>
        <p:spPr bwMode="auto">
          <a:xfrm>
            <a:off x="5181600" y="6477000"/>
            <a:ext cx="3962400" cy="3810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F6B7BBFC-4FDC-4B7B-89CC-E08801CB058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48">
            <a:extLst>
              <a:ext uri="{FF2B5EF4-FFF2-40B4-BE49-F238E27FC236}">
                <a16:creationId xmlns:a16="http://schemas.microsoft.com/office/drawing/2014/main" id="{A95846E0-508D-4BD4-AC03-E124500EF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7" y="2814642"/>
            <a:ext cx="7843838"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9" descr="cu_logo_sml_150_ppt2">
            <a:extLst>
              <a:ext uri="{FF2B5EF4-FFF2-40B4-BE49-F238E27FC236}">
                <a16:creationId xmlns:a16="http://schemas.microsoft.com/office/drawing/2014/main" id="{A132FD94-15BA-4BEE-BF71-856B4022D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2" y="381000"/>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12" name="Rectangle 12"/>
          <p:cNvSpPr>
            <a:spLocks noGrp="1" noChangeArrowheads="1"/>
          </p:cNvSpPr>
          <p:nvPr>
            <p:ph type="ctrTitle"/>
          </p:nvPr>
        </p:nvSpPr>
        <p:spPr>
          <a:xfrm>
            <a:off x="1346202" y="830263"/>
            <a:ext cx="6367463" cy="1752600"/>
          </a:xfrm>
        </p:spPr>
        <p:txBody>
          <a:bodyPr/>
          <a:lstStyle>
            <a:lvl1pPr>
              <a:defRPr i="0">
                <a:solidFill>
                  <a:schemeClr val="tx2"/>
                </a:solidFill>
              </a:defRPr>
            </a:lvl1pPr>
          </a:lstStyle>
          <a:p>
            <a:r>
              <a:rPr lang="en-US" altLang="en-US"/>
              <a:t>Click to edit Master title style</a:t>
            </a:r>
          </a:p>
        </p:txBody>
      </p:sp>
      <p:sp>
        <p:nvSpPr>
          <p:cNvPr id="358413" name="Rectangle 13"/>
          <p:cNvSpPr>
            <a:spLocks noGrp="1" noChangeArrowheads="1"/>
          </p:cNvSpPr>
          <p:nvPr>
            <p:ph type="subTitle" idx="1"/>
          </p:nvPr>
        </p:nvSpPr>
        <p:spPr>
          <a:xfrm>
            <a:off x="3014665" y="4006854"/>
            <a:ext cx="5570537" cy="1616075"/>
          </a:xfrm>
        </p:spPr>
        <p:txBody>
          <a:bodyPr/>
          <a:lstStyle>
            <a:lvl1pPr marL="0" indent="0" algn="r">
              <a:lnSpc>
                <a:spcPct val="90000"/>
              </a:lnSpc>
              <a:buFont typeface="Wingdings" pitchFamily="2" charset="2"/>
              <a:buNone/>
              <a:defRPr>
                <a:solidFill>
                  <a:schemeClr val="tx2"/>
                </a:solidFill>
              </a:defRPr>
            </a:lvl1pPr>
          </a:lstStyle>
          <a:p>
            <a:r>
              <a:rPr lang="en-US" altLang="en-US"/>
              <a:t>Click to edit Master subtitle style</a:t>
            </a:r>
          </a:p>
        </p:txBody>
      </p:sp>
      <p:sp>
        <p:nvSpPr>
          <p:cNvPr id="6" name="Rectangle 14">
            <a:extLst>
              <a:ext uri="{FF2B5EF4-FFF2-40B4-BE49-F238E27FC236}">
                <a16:creationId xmlns:a16="http://schemas.microsoft.com/office/drawing/2014/main" id="{86B9E321-BC67-43B4-BD0F-A66ECE03E088}"/>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en-US"/>
          </a:p>
        </p:txBody>
      </p:sp>
      <p:sp>
        <p:nvSpPr>
          <p:cNvPr id="7" name="Rectangle 15">
            <a:extLst>
              <a:ext uri="{FF2B5EF4-FFF2-40B4-BE49-F238E27FC236}">
                <a16:creationId xmlns:a16="http://schemas.microsoft.com/office/drawing/2014/main" id="{B58F9B2B-2DEB-4073-9A63-7195C8C0AB35}"/>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en-US"/>
          </a:p>
        </p:txBody>
      </p:sp>
      <p:sp>
        <p:nvSpPr>
          <p:cNvPr id="8" name="Rectangle 16">
            <a:extLst>
              <a:ext uri="{FF2B5EF4-FFF2-40B4-BE49-F238E27FC236}">
                <a16:creationId xmlns:a16="http://schemas.microsoft.com/office/drawing/2014/main" id="{93CF27EF-30B5-4669-8E77-9BECB077201C}"/>
              </a:ext>
            </a:extLst>
          </p:cNvPr>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28DB13F1-275E-4961-AA53-2D462B7F685A}" type="slidenum">
              <a:rPr lang="en-US" altLang="en-US"/>
              <a:pPr/>
              <a:t>‹#›</a:t>
            </a:fld>
            <a:endParaRPr lang="en-US" altLang="en-US"/>
          </a:p>
        </p:txBody>
      </p:sp>
    </p:spTree>
    <p:extLst>
      <p:ext uri="{BB962C8B-B14F-4D97-AF65-F5344CB8AC3E}">
        <p14:creationId xmlns:p14="http://schemas.microsoft.com/office/powerpoint/2010/main" val="3766067660"/>
      </p:ext>
    </p:extLst>
  </p:cSld>
  <p:clrMapOvr>
    <a:overrideClrMapping bg1="dk2" tx1="lt1" bg2="dk1"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B9DC88B-E610-4010-B687-B274120D0DD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013D7009-2866-481C-B788-0D9681E816D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73FDAA74-B161-4673-8651-56EBAE69E792}"/>
              </a:ext>
            </a:extLst>
          </p:cNvPr>
          <p:cNvSpPr>
            <a:spLocks noGrp="1" noChangeArrowheads="1"/>
          </p:cNvSpPr>
          <p:nvPr>
            <p:ph type="sldNum" sz="quarter" idx="12"/>
          </p:nvPr>
        </p:nvSpPr>
        <p:spPr>
          <a:ln/>
        </p:spPr>
        <p:txBody>
          <a:bodyPr/>
          <a:lstStyle>
            <a:lvl1pPr>
              <a:defRPr/>
            </a:lvl1pPr>
          </a:lstStyle>
          <a:p>
            <a:fld id="{9DD8F71C-7280-49ED-AA31-1F2D6F174BC6}" type="slidenum">
              <a:rPr lang="en-US" altLang="en-US"/>
              <a:pPr/>
              <a:t>‹#›</a:t>
            </a:fld>
            <a:endParaRPr lang="en-US" altLang="en-US"/>
          </a:p>
        </p:txBody>
      </p:sp>
    </p:spTree>
    <p:extLst>
      <p:ext uri="{BB962C8B-B14F-4D97-AF65-F5344CB8AC3E}">
        <p14:creationId xmlns:p14="http://schemas.microsoft.com/office/powerpoint/2010/main" val="150276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0064" y="338138"/>
            <a:ext cx="2105025" cy="6062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2" y="338138"/>
            <a:ext cx="6164263" cy="6062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3D924B7-0686-4936-B220-C8168607CCD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68E22970-CE1F-4C06-A337-3149776B3E3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D8A5C5F1-E304-4F77-BF16-59CFFCF0414B}"/>
              </a:ext>
            </a:extLst>
          </p:cNvPr>
          <p:cNvSpPr>
            <a:spLocks noGrp="1" noChangeArrowheads="1"/>
          </p:cNvSpPr>
          <p:nvPr>
            <p:ph type="sldNum" sz="quarter" idx="12"/>
          </p:nvPr>
        </p:nvSpPr>
        <p:spPr>
          <a:ln/>
        </p:spPr>
        <p:txBody>
          <a:bodyPr/>
          <a:lstStyle>
            <a:lvl1pPr>
              <a:defRPr/>
            </a:lvl1pPr>
          </a:lstStyle>
          <a:p>
            <a:fld id="{C0B27B5E-4553-4182-892F-6BFFB03E9D37}" type="slidenum">
              <a:rPr lang="en-US" altLang="en-US"/>
              <a:pPr/>
              <a:t>‹#›</a:t>
            </a:fld>
            <a:endParaRPr lang="en-US" altLang="en-US"/>
          </a:p>
        </p:txBody>
      </p:sp>
    </p:spTree>
    <p:extLst>
      <p:ext uri="{BB962C8B-B14F-4D97-AF65-F5344CB8AC3E}">
        <p14:creationId xmlns:p14="http://schemas.microsoft.com/office/powerpoint/2010/main" val="3933870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619958D5-5CB7-425D-AD62-9D7EBC852A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88E072ED-4D9F-4B24-BED1-8DB7F926D3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6F679EBB-684A-458D-B8BA-294283DFE090}"/>
              </a:ext>
            </a:extLst>
          </p:cNvPr>
          <p:cNvSpPr>
            <a:spLocks noGrp="1" noChangeArrowheads="1"/>
          </p:cNvSpPr>
          <p:nvPr>
            <p:ph type="sldNum" sz="quarter" idx="12"/>
          </p:nvPr>
        </p:nvSpPr>
        <p:spPr>
          <a:ln/>
        </p:spPr>
        <p:txBody>
          <a:bodyPr/>
          <a:lstStyle>
            <a:lvl1pPr>
              <a:defRPr/>
            </a:lvl1pPr>
          </a:lstStyle>
          <a:p>
            <a:fld id="{407E6577-BA08-4BA6-AA15-1AAA11EB7645}" type="slidenum">
              <a:rPr lang="en-US" altLang="en-US"/>
              <a:pPr/>
              <a:t>‹#›</a:t>
            </a:fld>
            <a:endParaRPr lang="en-US" altLang="en-US"/>
          </a:p>
        </p:txBody>
      </p:sp>
    </p:spTree>
    <p:extLst>
      <p:ext uri="{BB962C8B-B14F-4D97-AF65-F5344CB8AC3E}">
        <p14:creationId xmlns:p14="http://schemas.microsoft.com/office/powerpoint/2010/main" val="1304370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11">
            <a:extLst>
              <a:ext uri="{FF2B5EF4-FFF2-40B4-BE49-F238E27FC236}">
                <a16:creationId xmlns:a16="http://schemas.microsoft.com/office/drawing/2014/main" id="{D2239FB5-07A2-405F-884A-28C90345A04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a:extLst>
              <a:ext uri="{FF2B5EF4-FFF2-40B4-BE49-F238E27FC236}">
                <a16:creationId xmlns:a16="http://schemas.microsoft.com/office/drawing/2014/main" id="{C49DD6D4-DB47-4391-91D1-0BA195DE26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3">
            <a:extLst>
              <a:ext uri="{FF2B5EF4-FFF2-40B4-BE49-F238E27FC236}">
                <a16:creationId xmlns:a16="http://schemas.microsoft.com/office/drawing/2014/main" id="{6528CD0E-F577-4F55-B85C-677A36D8D8B7}"/>
              </a:ext>
            </a:extLst>
          </p:cNvPr>
          <p:cNvSpPr>
            <a:spLocks noGrp="1" noChangeArrowheads="1"/>
          </p:cNvSpPr>
          <p:nvPr>
            <p:ph type="sldNum" sz="quarter" idx="12"/>
          </p:nvPr>
        </p:nvSpPr>
        <p:spPr>
          <a:ln/>
        </p:spPr>
        <p:txBody>
          <a:bodyPr/>
          <a:lstStyle>
            <a:lvl1pPr>
              <a:defRPr/>
            </a:lvl1pPr>
          </a:lstStyle>
          <a:p>
            <a:fld id="{63F2603C-8F97-4C90-9995-E6B3CFD84727}" type="slidenum">
              <a:rPr lang="en-US" altLang="en-US"/>
              <a:pPr/>
              <a:t>‹#›</a:t>
            </a:fld>
            <a:endParaRPr lang="en-US" altLang="en-US"/>
          </a:p>
        </p:txBody>
      </p:sp>
    </p:spTree>
    <p:extLst>
      <p:ext uri="{BB962C8B-B14F-4D97-AF65-F5344CB8AC3E}">
        <p14:creationId xmlns:p14="http://schemas.microsoft.com/office/powerpoint/2010/main" val="174008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752600"/>
            <a:ext cx="4133850"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19650" y="1752600"/>
            <a:ext cx="4135438" cy="4648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4C16FC07-1E3C-4476-9423-9C35038640D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A5CC9219-E5F9-40D4-A61A-AA68E188AF2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CE8EE57B-6BAE-429F-8F72-BC992776722A}"/>
              </a:ext>
            </a:extLst>
          </p:cNvPr>
          <p:cNvSpPr>
            <a:spLocks noGrp="1" noChangeArrowheads="1"/>
          </p:cNvSpPr>
          <p:nvPr>
            <p:ph type="sldNum" sz="quarter" idx="12"/>
          </p:nvPr>
        </p:nvSpPr>
        <p:spPr>
          <a:ln/>
        </p:spPr>
        <p:txBody>
          <a:bodyPr/>
          <a:lstStyle>
            <a:lvl1pPr>
              <a:defRPr/>
            </a:lvl1pPr>
          </a:lstStyle>
          <a:p>
            <a:fld id="{3688E2E9-C26F-49AB-8E8F-18FF0BC37FE7}" type="slidenum">
              <a:rPr lang="en-US" altLang="en-US"/>
              <a:pPr/>
              <a:t>‹#›</a:t>
            </a:fld>
            <a:endParaRPr lang="en-US" altLang="en-US"/>
          </a:p>
        </p:txBody>
      </p:sp>
    </p:spTree>
    <p:extLst>
      <p:ext uri="{BB962C8B-B14F-4D97-AF65-F5344CB8AC3E}">
        <p14:creationId xmlns:p14="http://schemas.microsoft.com/office/powerpoint/2010/main" val="348227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2E44E041-508C-45B3-9A32-D1273472BA1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a:extLst>
              <a:ext uri="{FF2B5EF4-FFF2-40B4-BE49-F238E27FC236}">
                <a16:creationId xmlns:a16="http://schemas.microsoft.com/office/drawing/2014/main" id="{C40E891B-3EBF-4A76-B118-390F60198F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3">
            <a:extLst>
              <a:ext uri="{FF2B5EF4-FFF2-40B4-BE49-F238E27FC236}">
                <a16:creationId xmlns:a16="http://schemas.microsoft.com/office/drawing/2014/main" id="{B017363A-6ABB-48E1-A3EA-4F70B9DB9FD0}"/>
              </a:ext>
            </a:extLst>
          </p:cNvPr>
          <p:cNvSpPr>
            <a:spLocks noGrp="1" noChangeArrowheads="1"/>
          </p:cNvSpPr>
          <p:nvPr>
            <p:ph type="sldNum" sz="quarter" idx="12"/>
          </p:nvPr>
        </p:nvSpPr>
        <p:spPr>
          <a:ln/>
        </p:spPr>
        <p:txBody>
          <a:bodyPr/>
          <a:lstStyle>
            <a:lvl1pPr>
              <a:defRPr/>
            </a:lvl1pPr>
          </a:lstStyle>
          <a:p>
            <a:fld id="{17A327A5-779F-4DAC-9271-1F7144D923E8}" type="slidenum">
              <a:rPr lang="en-US" altLang="en-US"/>
              <a:pPr/>
              <a:t>‹#›</a:t>
            </a:fld>
            <a:endParaRPr lang="en-US" altLang="en-US"/>
          </a:p>
        </p:txBody>
      </p:sp>
    </p:spTree>
    <p:extLst>
      <p:ext uri="{BB962C8B-B14F-4D97-AF65-F5344CB8AC3E}">
        <p14:creationId xmlns:p14="http://schemas.microsoft.com/office/powerpoint/2010/main" val="420878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26D278E1-81BF-46E2-B810-D9AF18095D4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a:extLst>
              <a:ext uri="{FF2B5EF4-FFF2-40B4-BE49-F238E27FC236}">
                <a16:creationId xmlns:a16="http://schemas.microsoft.com/office/drawing/2014/main" id="{B873FFD8-034F-4B50-8C67-A0E7EA2EB5E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3">
            <a:extLst>
              <a:ext uri="{FF2B5EF4-FFF2-40B4-BE49-F238E27FC236}">
                <a16:creationId xmlns:a16="http://schemas.microsoft.com/office/drawing/2014/main" id="{426D960E-8D6F-4D33-A48F-A2606FD66106}"/>
              </a:ext>
            </a:extLst>
          </p:cNvPr>
          <p:cNvSpPr>
            <a:spLocks noGrp="1" noChangeArrowheads="1"/>
          </p:cNvSpPr>
          <p:nvPr>
            <p:ph type="sldNum" sz="quarter" idx="12"/>
          </p:nvPr>
        </p:nvSpPr>
        <p:spPr>
          <a:ln/>
        </p:spPr>
        <p:txBody>
          <a:bodyPr/>
          <a:lstStyle>
            <a:lvl1pPr>
              <a:defRPr/>
            </a:lvl1pPr>
          </a:lstStyle>
          <a:p>
            <a:fld id="{D8223C24-BD55-471A-A14D-2123ED2FCB9F}" type="slidenum">
              <a:rPr lang="en-US" altLang="en-US"/>
              <a:pPr/>
              <a:t>‹#›</a:t>
            </a:fld>
            <a:endParaRPr lang="en-US" altLang="en-US"/>
          </a:p>
        </p:txBody>
      </p:sp>
    </p:spTree>
    <p:extLst>
      <p:ext uri="{BB962C8B-B14F-4D97-AF65-F5344CB8AC3E}">
        <p14:creationId xmlns:p14="http://schemas.microsoft.com/office/powerpoint/2010/main" val="404681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89A20D8-32E5-446E-BF02-FBB1C0F876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a:extLst>
              <a:ext uri="{FF2B5EF4-FFF2-40B4-BE49-F238E27FC236}">
                <a16:creationId xmlns:a16="http://schemas.microsoft.com/office/drawing/2014/main" id="{BAC0EE65-77B4-4AA8-9F9D-8ABD2608383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3">
            <a:extLst>
              <a:ext uri="{FF2B5EF4-FFF2-40B4-BE49-F238E27FC236}">
                <a16:creationId xmlns:a16="http://schemas.microsoft.com/office/drawing/2014/main" id="{97CF21BD-570B-4256-ACE2-DCC499A72543}"/>
              </a:ext>
            </a:extLst>
          </p:cNvPr>
          <p:cNvSpPr>
            <a:spLocks noGrp="1" noChangeArrowheads="1"/>
          </p:cNvSpPr>
          <p:nvPr>
            <p:ph type="sldNum" sz="quarter" idx="12"/>
          </p:nvPr>
        </p:nvSpPr>
        <p:spPr>
          <a:ln/>
        </p:spPr>
        <p:txBody>
          <a:bodyPr/>
          <a:lstStyle>
            <a:lvl1pPr>
              <a:defRPr/>
            </a:lvl1pPr>
          </a:lstStyle>
          <a:p>
            <a:fld id="{1F37D711-311E-4119-BE10-9529F35DD187}" type="slidenum">
              <a:rPr lang="en-US" altLang="en-US"/>
              <a:pPr/>
              <a:t>‹#›</a:t>
            </a:fld>
            <a:endParaRPr lang="en-US" altLang="en-US"/>
          </a:p>
        </p:txBody>
      </p:sp>
    </p:spTree>
    <p:extLst>
      <p:ext uri="{BB962C8B-B14F-4D97-AF65-F5344CB8AC3E}">
        <p14:creationId xmlns:p14="http://schemas.microsoft.com/office/powerpoint/2010/main" val="309126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1">
            <a:extLst>
              <a:ext uri="{FF2B5EF4-FFF2-40B4-BE49-F238E27FC236}">
                <a16:creationId xmlns:a16="http://schemas.microsoft.com/office/drawing/2014/main" id="{5E4A848C-0C7F-48D9-92B7-2F60D1BAC9E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C7CC1CAC-5D88-417A-BB60-798BC509C1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610DE26A-ACCE-4D63-B156-AF7F1FDF1F9A}"/>
              </a:ext>
            </a:extLst>
          </p:cNvPr>
          <p:cNvSpPr>
            <a:spLocks noGrp="1" noChangeArrowheads="1"/>
          </p:cNvSpPr>
          <p:nvPr>
            <p:ph type="sldNum" sz="quarter" idx="12"/>
          </p:nvPr>
        </p:nvSpPr>
        <p:spPr>
          <a:ln/>
        </p:spPr>
        <p:txBody>
          <a:bodyPr/>
          <a:lstStyle>
            <a:lvl1pPr>
              <a:defRPr/>
            </a:lvl1pPr>
          </a:lstStyle>
          <a:p>
            <a:fld id="{B18AC87C-D554-44F6-9700-E06E0C6CDDE5}" type="slidenum">
              <a:rPr lang="en-US" altLang="en-US"/>
              <a:pPr/>
              <a:t>‹#›</a:t>
            </a:fld>
            <a:endParaRPr lang="en-US" altLang="en-US"/>
          </a:p>
        </p:txBody>
      </p:sp>
    </p:spTree>
    <p:extLst>
      <p:ext uri="{BB962C8B-B14F-4D97-AF65-F5344CB8AC3E}">
        <p14:creationId xmlns:p14="http://schemas.microsoft.com/office/powerpoint/2010/main" val="4179484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1">
            <a:extLst>
              <a:ext uri="{FF2B5EF4-FFF2-40B4-BE49-F238E27FC236}">
                <a16:creationId xmlns:a16="http://schemas.microsoft.com/office/drawing/2014/main" id="{3520E188-144A-489F-A7D3-1AEAD916F56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a:extLst>
              <a:ext uri="{FF2B5EF4-FFF2-40B4-BE49-F238E27FC236}">
                <a16:creationId xmlns:a16="http://schemas.microsoft.com/office/drawing/2014/main" id="{E538758B-CEFF-470B-8576-4D932622D6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3">
            <a:extLst>
              <a:ext uri="{FF2B5EF4-FFF2-40B4-BE49-F238E27FC236}">
                <a16:creationId xmlns:a16="http://schemas.microsoft.com/office/drawing/2014/main" id="{D1431F31-8118-4B41-9A5E-B63058A6197E}"/>
              </a:ext>
            </a:extLst>
          </p:cNvPr>
          <p:cNvSpPr>
            <a:spLocks noGrp="1" noChangeArrowheads="1"/>
          </p:cNvSpPr>
          <p:nvPr>
            <p:ph type="sldNum" sz="quarter" idx="12"/>
          </p:nvPr>
        </p:nvSpPr>
        <p:spPr>
          <a:ln/>
        </p:spPr>
        <p:txBody>
          <a:bodyPr/>
          <a:lstStyle>
            <a:lvl1pPr>
              <a:defRPr/>
            </a:lvl1pPr>
          </a:lstStyle>
          <a:p>
            <a:fld id="{ABCC181B-BEF9-4416-986D-8CC766334059}" type="slidenum">
              <a:rPr lang="en-US" altLang="en-US"/>
              <a:pPr/>
              <a:t>‹#›</a:t>
            </a:fld>
            <a:endParaRPr lang="en-US" altLang="en-US"/>
          </a:p>
        </p:txBody>
      </p:sp>
    </p:spTree>
    <p:extLst>
      <p:ext uri="{BB962C8B-B14F-4D97-AF65-F5344CB8AC3E}">
        <p14:creationId xmlns:p14="http://schemas.microsoft.com/office/powerpoint/2010/main" val="56896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10">
            <a:extLst>
              <a:ext uri="{FF2B5EF4-FFF2-40B4-BE49-F238E27FC236}">
                <a16:creationId xmlns:a16="http://schemas.microsoft.com/office/drawing/2014/main" id="{E4A6745A-0872-43EE-ADEB-F937354A4531}"/>
              </a:ext>
            </a:extLst>
          </p:cNvPr>
          <p:cNvSpPr>
            <a:spLocks noGrp="1" noChangeArrowheads="1"/>
          </p:cNvSpPr>
          <p:nvPr>
            <p:ph type="body" idx="1"/>
          </p:nvPr>
        </p:nvSpPr>
        <p:spPr bwMode="auto">
          <a:xfrm>
            <a:off x="533400" y="1752600"/>
            <a:ext cx="84216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57387" name="Rectangle 11">
            <a:extLst>
              <a:ext uri="{FF2B5EF4-FFF2-40B4-BE49-F238E27FC236}">
                <a16:creationId xmlns:a16="http://schemas.microsoft.com/office/drawing/2014/main" id="{ED0FD943-5CEF-4CCC-A2A0-1123826CF597}"/>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50"/>
            </a:lvl1pPr>
          </a:lstStyle>
          <a:p>
            <a:pPr>
              <a:defRPr/>
            </a:pPr>
            <a:endParaRPr lang="en-US" altLang="en-US"/>
          </a:p>
        </p:txBody>
      </p:sp>
      <p:sp>
        <p:nvSpPr>
          <p:cNvPr id="357388" name="Rectangle 12">
            <a:extLst>
              <a:ext uri="{FF2B5EF4-FFF2-40B4-BE49-F238E27FC236}">
                <a16:creationId xmlns:a16="http://schemas.microsoft.com/office/drawing/2014/main" id="{AA17905E-0A63-4982-B775-94E89A8D05C1}"/>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050"/>
            </a:lvl1pPr>
          </a:lstStyle>
          <a:p>
            <a:pPr>
              <a:defRPr/>
            </a:pPr>
            <a:endParaRPr lang="en-US" altLang="en-US"/>
          </a:p>
        </p:txBody>
      </p:sp>
      <p:sp>
        <p:nvSpPr>
          <p:cNvPr id="357389" name="Rectangle 13">
            <a:extLst>
              <a:ext uri="{FF2B5EF4-FFF2-40B4-BE49-F238E27FC236}">
                <a16:creationId xmlns:a16="http://schemas.microsoft.com/office/drawing/2014/main" id="{D00A131B-6996-4A89-AAB9-F7D76FC82E2B}"/>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50"/>
            </a:lvl1pPr>
          </a:lstStyle>
          <a:p>
            <a:fld id="{E7E1027C-B23A-4B1A-929E-45DA65CE3D9D}" type="slidenum">
              <a:rPr lang="en-US" altLang="en-US"/>
              <a:pPr/>
              <a:t>‹#›</a:t>
            </a:fld>
            <a:endParaRPr lang="en-US" altLang="en-US"/>
          </a:p>
        </p:txBody>
      </p:sp>
      <p:pic>
        <p:nvPicPr>
          <p:cNvPr id="1030" name="Picture 29">
            <a:extLst>
              <a:ext uri="{FF2B5EF4-FFF2-40B4-BE49-F238E27FC236}">
                <a16:creationId xmlns:a16="http://schemas.microsoft.com/office/drawing/2014/main" id="{BC269598-678D-4F43-B64C-A67A869094B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052" y="301625"/>
            <a:ext cx="66817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a:extLst>
              <a:ext uri="{FF2B5EF4-FFF2-40B4-BE49-F238E27FC236}">
                <a16:creationId xmlns:a16="http://schemas.microsoft.com/office/drawing/2014/main" id="{1E3B7952-B575-437F-A0BC-238BBED95435}"/>
              </a:ext>
            </a:extLst>
          </p:cNvPr>
          <p:cNvSpPr>
            <a:spLocks noGrp="1" noChangeArrowheads="1"/>
          </p:cNvSpPr>
          <p:nvPr>
            <p:ph type="title"/>
          </p:nvPr>
        </p:nvSpPr>
        <p:spPr bwMode="auto">
          <a:xfrm>
            <a:off x="1222375" y="338138"/>
            <a:ext cx="66294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pic>
        <p:nvPicPr>
          <p:cNvPr id="1032" name="Picture 30" descr="cu_logo_sml_150_ppt2">
            <a:extLst>
              <a:ext uri="{FF2B5EF4-FFF2-40B4-BE49-F238E27FC236}">
                <a16:creationId xmlns:a16="http://schemas.microsoft.com/office/drawing/2014/main" id="{9C079B26-EFDE-462F-8C35-06A06654230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7977" y="266704"/>
            <a:ext cx="9874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2100" b="1" i="1">
          <a:solidFill>
            <a:schemeClr val="bg2"/>
          </a:solidFill>
          <a:latin typeface="+mj-lt"/>
          <a:ea typeface="+mj-ea"/>
          <a:cs typeface="+mj-cs"/>
        </a:defRPr>
      </a:lvl1pPr>
      <a:lvl2pPr algn="l" rtl="0" eaLnBrk="0" fontAlgn="base" hangingPunct="0">
        <a:spcBef>
          <a:spcPct val="0"/>
        </a:spcBef>
        <a:spcAft>
          <a:spcPct val="0"/>
        </a:spcAft>
        <a:defRPr sz="2100" b="1" i="1">
          <a:solidFill>
            <a:schemeClr val="bg2"/>
          </a:solidFill>
          <a:latin typeface="Arial" charset="0"/>
        </a:defRPr>
      </a:lvl2pPr>
      <a:lvl3pPr algn="l" rtl="0" eaLnBrk="0" fontAlgn="base" hangingPunct="0">
        <a:spcBef>
          <a:spcPct val="0"/>
        </a:spcBef>
        <a:spcAft>
          <a:spcPct val="0"/>
        </a:spcAft>
        <a:defRPr sz="2100" b="1" i="1">
          <a:solidFill>
            <a:schemeClr val="bg2"/>
          </a:solidFill>
          <a:latin typeface="Arial" charset="0"/>
        </a:defRPr>
      </a:lvl3pPr>
      <a:lvl4pPr algn="l" rtl="0" eaLnBrk="0" fontAlgn="base" hangingPunct="0">
        <a:spcBef>
          <a:spcPct val="0"/>
        </a:spcBef>
        <a:spcAft>
          <a:spcPct val="0"/>
        </a:spcAft>
        <a:defRPr sz="2100" b="1" i="1">
          <a:solidFill>
            <a:schemeClr val="bg2"/>
          </a:solidFill>
          <a:latin typeface="Arial" charset="0"/>
        </a:defRPr>
      </a:lvl4pPr>
      <a:lvl5pPr algn="l" rtl="0" eaLnBrk="0" fontAlgn="base" hangingPunct="0">
        <a:spcBef>
          <a:spcPct val="0"/>
        </a:spcBef>
        <a:spcAft>
          <a:spcPct val="0"/>
        </a:spcAft>
        <a:defRPr sz="2100" b="1" i="1">
          <a:solidFill>
            <a:schemeClr val="bg2"/>
          </a:solidFill>
          <a:latin typeface="Arial" charset="0"/>
        </a:defRPr>
      </a:lvl5pPr>
      <a:lvl6pPr marL="342900" algn="l" rtl="0" fontAlgn="base">
        <a:spcBef>
          <a:spcPct val="0"/>
        </a:spcBef>
        <a:spcAft>
          <a:spcPct val="0"/>
        </a:spcAft>
        <a:defRPr sz="2100" b="1" i="1">
          <a:solidFill>
            <a:schemeClr val="bg2"/>
          </a:solidFill>
          <a:latin typeface="Arial" charset="0"/>
        </a:defRPr>
      </a:lvl6pPr>
      <a:lvl7pPr marL="685800" algn="l" rtl="0" fontAlgn="base">
        <a:spcBef>
          <a:spcPct val="0"/>
        </a:spcBef>
        <a:spcAft>
          <a:spcPct val="0"/>
        </a:spcAft>
        <a:defRPr sz="2100" b="1" i="1">
          <a:solidFill>
            <a:schemeClr val="bg2"/>
          </a:solidFill>
          <a:latin typeface="Arial" charset="0"/>
        </a:defRPr>
      </a:lvl7pPr>
      <a:lvl8pPr marL="1028700" algn="l" rtl="0" fontAlgn="base">
        <a:spcBef>
          <a:spcPct val="0"/>
        </a:spcBef>
        <a:spcAft>
          <a:spcPct val="0"/>
        </a:spcAft>
        <a:defRPr sz="2100" b="1" i="1">
          <a:solidFill>
            <a:schemeClr val="bg2"/>
          </a:solidFill>
          <a:latin typeface="Arial" charset="0"/>
        </a:defRPr>
      </a:lvl8pPr>
      <a:lvl9pPr marL="1371600" algn="l" rtl="0" fontAlgn="base">
        <a:spcBef>
          <a:spcPct val="0"/>
        </a:spcBef>
        <a:spcAft>
          <a:spcPct val="0"/>
        </a:spcAft>
        <a:defRPr sz="2100" b="1" i="1">
          <a:solidFill>
            <a:schemeClr val="bg2"/>
          </a:solidFill>
          <a:latin typeface="Arial" charset="0"/>
        </a:defRPr>
      </a:lvl9pPr>
    </p:titleStyle>
    <p:bodyStyle>
      <a:lvl1pPr marL="257175" indent="-257175" algn="l" rtl="0" eaLnBrk="0" fontAlgn="base" hangingPunct="0">
        <a:spcBef>
          <a:spcPct val="20000"/>
        </a:spcBef>
        <a:spcAft>
          <a:spcPct val="0"/>
        </a:spcAft>
        <a:buClr>
          <a:schemeClr val="folHlink"/>
        </a:buClr>
        <a:buSzPct val="60000"/>
        <a:buFont typeface="Wingdings" panose="05000000000000000000" pitchFamily="2" charset="2"/>
        <a:buChar char="¨"/>
        <a:defRPr sz="1800">
          <a:solidFill>
            <a:schemeClr val="bg2"/>
          </a:solidFill>
          <a:latin typeface="+mn-lt"/>
          <a:ea typeface="+mn-ea"/>
          <a:cs typeface="+mn-cs"/>
        </a:defRPr>
      </a:lvl1pPr>
      <a:lvl2pPr marL="557213" indent="-214313" algn="l" rtl="0" eaLnBrk="0" fontAlgn="base" hangingPunct="0">
        <a:spcBef>
          <a:spcPct val="20000"/>
        </a:spcBef>
        <a:spcAft>
          <a:spcPct val="0"/>
        </a:spcAft>
        <a:buClr>
          <a:schemeClr val="hlink"/>
        </a:buClr>
        <a:buSzPct val="55000"/>
        <a:buFont typeface="Wingdings" panose="05000000000000000000" pitchFamily="2" charset="2"/>
        <a:buChar char="¨"/>
        <a:defRPr sz="1500">
          <a:solidFill>
            <a:schemeClr val="bg2"/>
          </a:solidFill>
          <a:latin typeface="+mn-lt"/>
        </a:defRPr>
      </a:lvl2pPr>
      <a:lvl3pPr marL="857250" indent="-171450" algn="l" rtl="0" eaLnBrk="0" fontAlgn="base" hangingPunct="0">
        <a:spcBef>
          <a:spcPct val="20000"/>
        </a:spcBef>
        <a:spcAft>
          <a:spcPct val="0"/>
        </a:spcAft>
        <a:buClr>
          <a:schemeClr val="folHlink"/>
        </a:buClr>
        <a:buSzPct val="50000"/>
        <a:buFont typeface="Wingdings" panose="05000000000000000000" pitchFamily="2" charset="2"/>
        <a:buChar char="¨"/>
        <a:defRPr>
          <a:solidFill>
            <a:schemeClr val="bg2"/>
          </a:solidFill>
          <a:latin typeface="+mn-lt"/>
        </a:defRPr>
      </a:lvl3pPr>
      <a:lvl4pPr marL="1200150" indent="-171450" algn="l" rtl="0" eaLnBrk="0" fontAlgn="base" hangingPunct="0">
        <a:spcBef>
          <a:spcPct val="20000"/>
        </a:spcBef>
        <a:spcAft>
          <a:spcPct val="0"/>
        </a:spcAft>
        <a:buClr>
          <a:schemeClr val="accent2"/>
        </a:buClr>
        <a:buSzPct val="55000"/>
        <a:buFont typeface="Wingdings" panose="05000000000000000000" pitchFamily="2" charset="2"/>
        <a:buChar char="¨"/>
        <a:defRPr>
          <a:solidFill>
            <a:schemeClr val="bg2"/>
          </a:solidFill>
          <a:latin typeface="+mn-lt"/>
        </a:defRPr>
      </a:lvl4pPr>
      <a:lvl5pPr marL="1543050" indent="-171450" algn="l" rtl="0" eaLnBrk="0" fontAlgn="base" hangingPunct="0">
        <a:spcBef>
          <a:spcPct val="20000"/>
        </a:spcBef>
        <a:spcAft>
          <a:spcPct val="0"/>
        </a:spcAft>
        <a:buClr>
          <a:schemeClr val="accent1"/>
        </a:buClr>
        <a:buSzPct val="50000"/>
        <a:buFont typeface="Wingdings" panose="05000000000000000000" pitchFamily="2" charset="2"/>
        <a:buChar char="¨"/>
        <a:defRPr>
          <a:solidFill>
            <a:schemeClr val="accent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
        <a:defRPr>
          <a:solidFill>
            <a:schemeClr val="accent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
        <a:defRPr>
          <a:solidFill>
            <a:schemeClr val="accent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
        <a:defRPr>
          <a:solidFill>
            <a:schemeClr val="accent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
        <a:defRPr>
          <a:solidFill>
            <a:schemeClr val="accent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6D205EBA-DC63-4458-92E0-9A7A81EA2E2C}"/>
              </a:ext>
            </a:extLst>
          </p:cNvPr>
          <p:cNvSpPr>
            <a:spLocks noGrp="1" noChangeArrowheads="1"/>
          </p:cNvSpPr>
          <p:nvPr>
            <p:ph type="subTitle" idx="1"/>
          </p:nvPr>
        </p:nvSpPr>
        <p:spPr/>
        <p:txBody>
          <a:bodyPr/>
          <a:lstStyle/>
          <a:p>
            <a:pPr>
              <a:spcBef>
                <a:spcPts val="0"/>
              </a:spcBef>
              <a:spcAft>
                <a:spcPts val="0"/>
              </a:spcAft>
              <a:buSzPts val="1440"/>
            </a:pPr>
            <a:r>
              <a:rPr lang="en-GB" dirty="0"/>
              <a:t>Yi-Hao Chen</a:t>
            </a:r>
          </a:p>
          <a:p>
            <a:pPr>
              <a:spcBef>
                <a:spcPts val="0"/>
              </a:spcBef>
              <a:spcAft>
                <a:spcPts val="0"/>
              </a:spcAft>
              <a:buSzPts val="1440"/>
            </a:pPr>
            <a:endParaRPr lang="en-GB" dirty="0"/>
          </a:p>
          <a:p>
            <a:pPr>
              <a:spcBef>
                <a:spcPts val="0"/>
              </a:spcBef>
              <a:spcAft>
                <a:spcPts val="0"/>
              </a:spcAft>
              <a:buSzPts val="1440"/>
            </a:pPr>
            <a:r>
              <a:rPr lang="en-GB" dirty="0"/>
              <a:t>11/25/2024</a:t>
            </a:r>
          </a:p>
        </p:txBody>
      </p:sp>
      <p:sp>
        <p:nvSpPr>
          <p:cNvPr id="3" name="Title 2">
            <a:extLst>
              <a:ext uri="{FF2B5EF4-FFF2-40B4-BE49-F238E27FC236}">
                <a16:creationId xmlns:a16="http://schemas.microsoft.com/office/drawing/2014/main" id="{3BD6DF72-0926-4361-A5B0-3A0BDDA80F07}"/>
              </a:ext>
            </a:extLst>
          </p:cNvPr>
          <p:cNvSpPr>
            <a:spLocks noGrp="1"/>
          </p:cNvSpPr>
          <p:nvPr>
            <p:ph type="ctrTitle"/>
          </p:nvPr>
        </p:nvSpPr>
        <p:spPr/>
        <p:txBody>
          <a:bodyPr/>
          <a:lstStyle/>
          <a:p>
            <a:r>
              <a:rPr lang="en-GB" dirty="0"/>
              <a:t>Regen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EBD4-05BB-CB96-7143-39A871AA5F63}"/>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82DEFAFB-D5CF-F221-686E-337AF5E2ED49}"/>
              </a:ext>
            </a:extLst>
          </p:cNvPr>
          <p:cNvSpPr>
            <a:spLocks noGrp="1"/>
          </p:cNvSpPr>
          <p:nvPr>
            <p:ph idx="1"/>
          </p:nvPr>
        </p:nvSpPr>
        <p:spPr/>
        <p:txBody>
          <a:bodyPr/>
          <a:lstStyle/>
          <a:p>
            <a:r>
              <a:rPr lang="en-US" dirty="0"/>
              <a:t>Input pulse</a:t>
            </a:r>
          </a:p>
          <a:p>
            <a:pPr lvl="1"/>
            <a:r>
              <a:rPr lang="en-US" dirty="0"/>
              <a:t>300 fs; stretched to 200 </a:t>
            </a:r>
            <a:r>
              <a:rPr lang="en-US" dirty="0" err="1"/>
              <a:t>ps</a:t>
            </a:r>
            <a:endParaRPr lang="en-US" dirty="0"/>
          </a:p>
          <a:p>
            <a:pPr lvl="1"/>
            <a:r>
              <a:rPr lang="en-US" dirty="0"/>
              <a:t>0.1 </a:t>
            </a:r>
            <a:r>
              <a:rPr lang="en-US" dirty="0" err="1"/>
              <a:t>nJ</a:t>
            </a:r>
            <a:endParaRPr lang="en-US" dirty="0"/>
          </a:p>
          <a:p>
            <a:r>
              <a:rPr lang="en-US" dirty="0"/>
              <a:t>Fiber (</a:t>
            </a:r>
            <a:r>
              <a:rPr lang="en-US" dirty="0" err="1"/>
              <a:t>Coherent's</a:t>
            </a:r>
            <a:r>
              <a:rPr lang="en-US" dirty="0"/>
              <a:t> XLMA-YTF-100/400/480)</a:t>
            </a:r>
          </a:p>
          <a:p>
            <a:pPr lvl="1"/>
            <a:r>
              <a:rPr lang="en-US" dirty="0"/>
              <a:t>30-cm long</a:t>
            </a:r>
          </a:p>
          <a:p>
            <a:pPr lvl="1"/>
            <a:r>
              <a:rPr lang="en-US" dirty="0"/>
              <a:t>14-W (co-)pump at 976 nm</a:t>
            </a:r>
          </a:p>
          <a:p>
            <a:endParaRPr lang="en-US" dirty="0"/>
          </a:p>
          <a:p>
            <a:endParaRPr lang="en-US" dirty="0"/>
          </a:p>
          <a:p>
            <a:endParaRPr lang="en-US" dirty="0"/>
          </a:p>
          <a:p>
            <a:endParaRPr lang="en-US" dirty="0"/>
          </a:p>
          <a:p>
            <a:endParaRPr lang="en-US" dirty="0"/>
          </a:p>
          <a:p>
            <a:r>
              <a:rPr lang="en-US" dirty="0"/>
              <a:t>Regen</a:t>
            </a:r>
          </a:p>
          <a:p>
            <a:pPr lvl="1"/>
            <a:r>
              <a:rPr lang="en-US" dirty="0"/>
              <a:t>60-MHz cavity</a:t>
            </a:r>
          </a:p>
          <a:p>
            <a:pPr lvl="1"/>
            <a:r>
              <a:rPr lang="en-US" dirty="0"/>
              <a:t>10-kHz operation rate</a:t>
            </a:r>
          </a:p>
          <a:p>
            <a:pPr lvl="1"/>
            <a:r>
              <a:rPr lang="en-US" dirty="0"/>
              <a:t>6 passes (assume a ring cavity)</a:t>
            </a:r>
          </a:p>
          <a:p>
            <a:pPr lvl="1"/>
            <a:endParaRPr lang="en-US" dirty="0"/>
          </a:p>
        </p:txBody>
      </p:sp>
      <p:pic>
        <p:nvPicPr>
          <p:cNvPr id="5" name="Picture 4">
            <a:extLst>
              <a:ext uri="{FF2B5EF4-FFF2-40B4-BE49-F238E27FC236}">
                <a16:creationId xmlns:a16="http://schemas.microsoft.com/office/drawing/2014/main" id="{4A5F1647-7C56-4F64-97B6-07005F7D13D2}"/>
              </a:ext>
            </a:extLst>
          </p:cNvPr>
          <p:cNvPicPr>
            <a:picLocks noChangeAspect="1"/>
          </p:cNvPicPr>
          <p:nvPr/>
        </p:nvPicPr>
        <p:blipFill>
          <a:blip r:embed="rId2"/>
          <a:stretch>
            <a:fillRect/>
          </a:stretch>
        </p:blipFill>
        <p:spPr>
          <a:xfrm>
            <a:off x="3657600" y="3124200"/>
            <a:ext cx="3733800" cy="2169266"/>
          </a:xfrm>
          <a:prstGeom prst="rect">
            <a:avLst/>
          </a:prstGeom>
        </p:spPr>
      </p:pic>
    </p:spTree>
    <p:extLst>
      <p:ext uri="{BB962C8B-B14F-4D97-AF65-F5344CB8AC3E}">
        <p14:creationId xmlns:p14="http://schemas.microsoft.com/office/powerpoint/2010/main" val="205477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33425A4D-089D-317D-2042-B14A568FAFC3}"/>
              </a:ext>
            </a:extLst>
          </p:cNvPr>
          <p:cNvSpPr>
            <a:spLocks noGrp="1"/>
          </p:cNvSpPr>
          <p:nvPr>
            <p:ph type="title"/>
          </p:nvPr>
        </p:nvSpPr>
        <p:spPr/>
        <p:txBody>
          <a:bodyPr/>
          <a:lstStyle/>
          <a:p>
            <a:r>
              <a:rPr lang="en-US" dirty="0"/>
              <a:t>Results</a:t>
            </a:r>
          </a:p>
        </p:txBody>
      </p:sp>
      <p:sp>
        <p:nvSpPr>
          <p:cNvPr id="19" name="Content Placeholder 18">
            <a:extLst>
              <a:ext uri="{FF2B5EF4-FFF2-40B4-BE49-F238E27FC236}">
                <a16:creationId xmlns:a16="http://schemas.microsoft.com/office/drawing/2014/main" id="{E46DB1C4-B8B1-3621-8D42-BFC841FAB2A5}"/>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Output pulse</a:t>
            </a:r>
          </a:p>
          <a:p>
            <a:pPr lvl="1"/>
            <a:r>
              <a:rPr lang="en-US" dirty="0"/>
              <a:t>52 µJ</a:t>
            </a:r>
          </a:p>
          <a:p>
            <a:pPr lvl="1"/>
            <a:r>
              <a:rPr lang="en-US" dirty="0"/>
              <a:t>343 fs after </a:t>
            </a:r>
            <a:r>
              <a:rPr lang="en-US" dirty="0" err="1"/>
              <a:t>dechirped</a:t>
            </a:r>
            <a:endParaRPr lang="en-US" dirty="0"/>
          </a:p>
          <a:p>
            <a:pPr lvl="1"/>
            <a:r>
              <a:rPr lang="en-US" dirty="0"/>
              <a:t>0.9 </a:t>
            </a:r>
            <a:r>
              <a:rPr lang="en-US" dirty="0" err="1"/>
              <a:t>Strehl</a:t>
            </a:r>
            <a:r>
              <a:rPr lang="en-US" dirty="0"/>
              <a:t> ratio</a:t>
            </a:r>
          </a:p>
        </p:txBody>
      </p:sp>
      <p:pic>
        <p:nvPicPr>
          <p:cNvPr id="6" name="Picture 5" descr="A graph with a line&#10;&#10;Description automatically generated">
            <a:extLst>
              <a:ext uri="{FF2B5EF4-FFF2-40B4-BE49-F238E27FC236}">
                <a16:creationId xmlns:a16="http://schemas.microsoft.com/office/drawing/2014/main" id="{AC84E3A8-B64E-DD7A-EC68-A03F50690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446" y="959015"/>
            <a:ext cx="7011329" cy="2628247"/>
          </a:xfrm>
          <a:prstGeom prst="rect">
            <a:avLst/>
          </a:prstGeom>
        </p:spPr>
      </p:pic>
      <p:pic>
        <p:nvPicPr>
          <p:cNvPr id="8" name="Picture 7" descr="A graph of numbers and a line&#10;&#10;Description automatically generated with medium confidence">
            <a:extLst>
              <a:ext uri="{FF2B5EF4-FFF2-40B4-BE49-F238E27FC236}">
                <a16:creationId xmlns:a16="http://schemas.microsoft.com/office/drawing/2014/main" id="{623CE568-20F1-FD45-40F4-30DB7A60B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8279" y="5167142"/>
            <a:ext cx="3415060" cy="1280160"/>
          </a:xfrm>
          <a:prstGeom prst="rect">
            <a:avLst/>
          </a:prstGeom>
        </p:spPr>
      </p:pic>
      <p:pic>
        <p:nvPicPr>
          <p:cNvPr id="10" name="Picture 9" descr="A graph with numbers and a line&#10;&#10;Description automatically generated">
            <a:extLst>
              <a:ext uri="{FF2B5EF4-FFF2-40B4-BE49-F238E27FC236}">
                <a16:creationId xmlns:a16="http://schemas.microsoft.com/office/drawing/2014/main" id="{CE82F5AF-8FDB-A64C-1E52-5AC9E741F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4375" y="3886982"/>
            <a:ext cx="3415061" cy="1280160"/>
          </a:xfrm>
          <a:prstGeom prst="rect">
            <a:avLst/>
          </a:prstGeom>
        </p:spPr>
      </p:pic>
      <p:cxnSp>
        <p:nvCxnSpPr>
          <p:cNvPr id="12" name="Straight Arrow Connector 11">
            <a:extLst>
              <a:ext uri="{FF2B5EF4-FFF2-40B4-BE49-F238E27FC236}">
                <a16:creationId xmlns:a16="http://schemas.microsoft.com/office/drawing/2014/main" id="{BC03B5A9-B217-B669-F372-C969E2E308F1}"/>
              </a:ext>
            </a:extLst>
          </p:cNvPr>
          <p:cNvCxnSpPr/>
          <p:nvPr/>
        </p:nvCxnSpPr>
        <p:spPr bwMode="auto">
          <a:xfrm>
            <a:off x="7269143" y="3168815"/>
            <a:ext cx="76200" cy="676742"/>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E861E58F-0870-B3B2-69EC-E3AB73DB2549}"/>
              </a:ext>
            </a:extLst>
          </p:cNvPr>
          <p:cNvSpPr/>
          <p:nvPr/>
        </p:nvSpPr>
        <p:spPr bwMode="auto">
          <a:xfrm>
            <a:off x="7040543" y="961195"/>
            <a:ext cx="304800" cy="2185502"/>
          </a:xfrm>
          <a:prstGeom prst="rect">
            <a:avLst/>
          </a:prstGeom>
          <a:noFill/>
          <a:ln w="38100" cap="flat" cmpd="sng" algn="ctr">
            <a:solidFill>
              <a:schemeClr val="bg2"/>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 name="TextBox 13">
            <a:extLst>
              <a:ext uri="{FF2B5EF4-FFF2-40B4-BE49-F238E27FC236}">
                <a16:creationId xmlns:a16="http://schemas.microsoft.com/office/drawing/2014/main" id="{527848C3-3EA9-66C9-0C02-BDC3DD42547E}"/>
              </a:ext>
            </a:extLst>
          </p:cNvPr>
          <p:cNvSpPr txBox="1"/>
          <p:nvPr/>
        </p:nvSpPr>
        <p:spPr>
          <a:xfrm>
            <a:off x="3608832" y="5788518"/>
            <a:ext cx="1752600" cy="276999"/>
          </a:xfrm>
          <a:prstGeom prst="rect">
            <a:avLst/>
          </a:prstGeom>
          <a:noFill/>
        </p:spPr>
        <p:txBody>
          <a:bodyPr wrap="square" rtlCol="0">
            <a:spAutoFit/>
          </a:bodyPr>
          <a:lstStyle/>
          <a:p>
            <a:r>
              <a:rPr lang="en-US" sz="1200" dirty="0">
                <a:solidFill>
                  <a:schemeClr val="bg2"/>
                </a:solidFill>
              </a:rPr>
              <a:t>Just log scale for fields</a:t>
            </a:r>
          </a:p>
        </p:txBody>
      </p:sp>
      <p:sp>
        <p:nvSpPr>
          <p:cNvPr id="17" name="Arc 16">
            <a:extLst>
              <a:ext uri="{FF2B5EF4-FFF2-40B4-BE49-F238E27FC236}">
                <a16:creationId xmlns:a16="http://schemas.microsoft.com/office/drawing/2014/main" id="{6C9CA2DE-F35F-C0D5-D5F2-64718E484135}"/>
              </a:ext>
            </a:extLst>
          </p:cNvPr>
          <p:cNvSpPr/>
          <p:nvPr/>
        </p:nvSpPr>
        <p:spPr bwMode="auto">
          <a:xfrm>
            <a:off x="4494275" y="4527062"/>
            <a:ext cx="1600199" cy="1088222"/>
          </a:xfrm>
          <a:prstGeom prst="arc">
            <a:avLst>
              <a:gd name="adj1" fmla="val 5430560"/>
              <a:gd name="adj2" fmla="val 15979931"/>
            </a:avLst>
          </a:prstGeom>
          <a:ln>
            <a:headEnd type="triangle" w="lg" len="lg"/>
            <a:tailEnd type="none" w="sm" len="sm"/>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pic>
        <p:nvPicPr>
          <p:cNvPr id="21" name="Picture 20" descr="A diagram of a normal distribution&#10;&#10;Description automatically generated">
            <a:extLst>
              <a:ext uri="{FF2B5EF4-FFF2-40B4-BE49-F238E27FC236}">
                <a16:creationId xmlns:a16="http://schemas.microsoft.com/office/drawing/2014/main" id="{83E76EC4-BFBE-C2E0-743D-9115B2EE5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4567" y="5346364"/>
            <a:ext cx="1706879" cy="1280159"/>
          </a:xfrm>
          <a:prstGeom prst="rect">
            <a:avLst/>
          </a:prstGeom>
        </p:spPr>
      </p:pic>
      <p:sp>
        <p:nvSpPr>
          <p:cNvPr id="22" name="TextBox 21">
            <a:extLst>
              <a:ext uri="{FF2B5EF4-FFF2-40B4-BE49-F238E27FC236}">
                <a16:creationId xmlns:a16="http://schemas.microsoft.com/office/drawing/2014/main" id="{DBD8ABD4-B93E-3F55-293A-015A39B74A4E}"/>
              </a:ext>
            </a:extLst>
          </p:cNvPr>
          <p:cNvSpPr txBox="1"/>
          <p:nvPr/>
        </p:nvSpPr>
        <p:spPr>
          <a:xfrm>
            <a:off x="3421256" y="6516558"/>
            <a:ext cx="5562600" cy="276999"/>
          </a:xfrm>
          <a:prstGeom prst="rect">
            <a:avLst/>
          </a:prstGeom>
          <a:noFill/>
        </p:spPr>
        <p:txBody>
          <a:bodyPr wrap="square" rtlCol="0">
            <a:spAutoFit/>
          </a:bodyPr>
          <a:lstStyle/>
          <a:p>
            <a:r>
              <a:rPr lang="en-US" sz="1200" dirty="0">
                <a:solidFill>
                  <a:schemeClr val="bg2"/>
                </a:solidFill>
              </a:rPr>
              <a:t>Energy (each pulse; first to last): 0.9 </a:t>
            </a:r>
            <a:r>
              <a:rPr lang="en-US" sz="1200" dirty="0" err="1">
                <a:solidFill>
                  <a:schemeClr val="bg2"/>
                </a:solidFill>
              </a:rPr>
              <a:t>nJ</a:t>
            </a:r>
            <a:r>
              <a:rPr lang="en-US" sz="1200" dirty="0">
                <a:solidFill>
                  <a:schemeClr val="bg2"/>
                </a:solidFill>
              </a:rPr>
              <a:t>, 8 </a:t>
            </a:r>
            <a:r>
              <a:rPr lang="en-US" sz="1200" dirty="0" err="1">
                <a:solidFill>
                  <a:schemeClr val="bg2"/>
                </a:solidFill>
              </a:rPr>
              <a:t>nJ</a:t>
            </a:r>
            <a:r>
              <a:rPr lang="en-US" sz="1200" dirty="0">
                <a:solidFill>
                  <a:schemeClr val="bg2"/>
                </a:solidFill>
              </a:rPr>
              <a:t>, 72 </a:t>
            </a:r>
            <a:r>
              <a:rPr lang="en-US" sz="1200" dirty="0" err="1">
                <a:solidFill>
                  <a:schemeClr val="bg2"/>
                </a:solidFill>
              </a:rPr>
              <a:t>nJ</a:t>
            </a:r>
            <a:r>
              <a:rPr lang="en-US" sz="1200" dirty="0">
                <a:solidFill>
                  <a:schemeClr val="bg2"/>
                </a:solidFill>
              </a:rPr>
              <a:t>, 650 </a:t>
            </a:r>
            <a:r>
              <a:rPr lang="en-US" sz="1200" dirty="0" err="1">
                <a:solidFill>
                  <a:schemeClr val="bg2"/>
                </a:solidFill>
              </a:rPr>
              <a:t>nJ</a:t>
            </a:r>
            <a:r>
              <a:rPr lang="en-US" sz="1200" dirty="0">
                <a:solidFill>
                  <a:schemeClr val="bg2"/>
                </a:solidFill>
              </a:rPr>
              <a:t>, 5800 </a:t>
            </a:r>
            <a:r>
              <a:rPr lang="en-US" sz="1200" dirty="0" err="1">
                <a:solidFill>
                  <a:schemeClr val="bg2"/>
                </a:solidFill>
              </a:rPr>
              <a:t>nJ</a:t>
            </a:r>
            <a:r>
              <a:rPr lang="en-US" sz="1200" dirty="0">
                <a:solidFill>
                  <a:schemeClr val="bg2"/>
                </a:solidFill>
              </a:rPr>
              <a:t>, 52000 </a:t>
            </a:r>
            <a:r>
              <a:rPr lang="en-US" sz="1200" dirty="0" err="1">
                <a:solidFill>
                  <a:schemeClr val="bg2"/>
                </a:solidFill>
              </a:rPr>
              <a:t>nJ</a:t>
            </a:r>
            <a:r>
              <a:rPr lang="en-US" sz="1200" dirty="0">
                <a:solidFill>
                  <a:schemeClr val="bg2"/>
                </a:solidFill>
              </a:rPr>
              <a:t> </a:t>
            </a:r>
          </a:p>
        </p:txBody>
      </p:sp>
    </p:spTree>
    <p:extLst>
      <p:ext uri="{BB962C8B-B14F-4D97-AF65-F5344CB8AC3E}">
        <p14:creationId xmlns:p14="http://schemas.microsoft.com/office/powerpoint/2010/main" val="296836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FD43-FDC9-9274-7F0F-E783C99D2330}"/>
              </a:ext>
            </a:extLst>
          </p:cNvPr>
          <p:cNvSpPr>
            <a:spLocks noGrp="1"/>
          </p:cNvSpPr>
          <p:nvPr>
            <p:ph type="title"/>
          </p:nvPr>
        </p:nvSpPr>
        <p:spPr/>
        <p:txBody>
          <a:bodyPr/>
          <a:lstStyle/>
          <a:p>
            <a:r>
              <a:rPr lang="en-US" dirty="0"/>
              <a:t>Simulation convergence</a:t>
            </a:r>
          </a:p>
        </p:txBody>
      </p:sp>
      <p:sp>
        <p:nvSpPr>
          <p:cNvPr id="3" name="Content Placeholder 2">
            <a:extLst>
              <a:ext uri="{FF2B5EF4-FFF2-40B4-BE49-F238E27FC236}">
                <a16:creationId xmlns:a16="http://schemas.microsoft.com/office/drawing/2014/main" id="{F2E28E17-AC10-510C-A419-CFCE585A54B4}"/>
              </a:ext>
            </a:extLst>
          </p:cNvPr>
          <p:cNvSpPr>
            <a:spLocks noGrp="1"/>
          </p:cNvSpPr>
          <p:nvPr>
            <p:ph idx="1"/>
          </p:nvPr>
        </p:nvSpPr>
        <p:spPr/>
        <p:txBody>
          <a:bodyPr/>
          <a:lstStyle/>
          <a:p>
            <a:r>
              <a:rPr lang="en-US" dirty="0"/>
              <a:t>Time window includes a sequence of 6 pulses</a:t>
            </a:r>
          </a:p>
          <a:p>
            <a:r>
              <a:rPr lang="en-US" dirty="0"/>
              <a:t>Simulation of regen</a:t>
            </a:r>
          </a:p>
          <a:p>
            <a:pPr lvl="1"/>
            <a:r>
              <a:rPr lang="en-US" dirty="0"/>
              <a:t>Initially 6 equal seeds</a:t>
            </a:r>
          </a:p>
          <a:p>
            <a:pPr lvl="1"/>
            <a:r>
              <a:rPr lang="en-US" dirty="0"/>
              <a:t>After each pass of gain fiber, replace the second pulse with the first pulse, the third pulse with the second pulse, etc. Then replace the first pulse with the original seed.</a:t>
            </a:r>
          </a:p>
          <a:p>
            <a:pPr lvl="1"/>
            <a:r>
              <a:rPr lang="en-US" dirty="0"/>
              <a:t>Iterate until simulation converges.</a:t>
            </a:r>
          </a:p>
          <a:p>
            <a:r>
              <a:rPr lang="en-US" dirty="0"/>
              <a:t>Simulation time</a:t>
            </a:r>
          </a:p>
          <a:p>
            <a:pPr lvl="1"/>
            <a:r>
              <a:rPr lang="en-US" dirty="0"/>
              <a:t>1 min per pass = 20 min in total for each simulation in this test</a:t>
            </a:r>
          </a:p>
          <a:p>
            <a:pPr lvl="1"/>
            <a:r>
              <a:rPr lang="en-US" dirty="0"/>
              <a:t>I can make this around 10x faster I think, but I need to rewrite a few functions (potentially a few days of work). This is important for regen with many passes.</a:t>
            </a:r>
          </a:p>
          <a:p>
            <a:r>
              <a:rPr lang="en-US" dirty="0"/>
              <a:t>Still don’t know how to simulate a linear cavity due to two propagating directions.</a:t>
            </a:r>
          </a:p>
        </p:txBody>
      </p:sp>
      <p:pic>
        <p:nvPicPr>
          <p:cNvPr id="5" name="Picture 4" descr="A graph with a line&#10;&#10;Description automatically generated">
            <a:extLst>
              <a:ext uri="{FF2B5EF4-FFF2-40B4-BE49-F238E27FC236}">
                <a16:creationId xmlns:a16="http://schemas.microsoft.com/office/drawing/2014/main" id="{4823AE61-90E7-B030-ECC7-7D2762360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4933928"/>
            <a:ext cx="2472055" cy="1853336"/>
          </a:xfrm>
          <a:prstGeom prst="rect">
            <a:avLst/>
          </a:prstGeom>
        </p:spPr>
      </p:pic>
    </p:spTree>
    <p:extLst>
      <p:ext uri="{BB962C8B-B14F-4D97-AF65-F5344CB8AC3E}">
        <p14:creationId xmlns:p14="http://schemas.microsoft.com/office/powerpoint/2010/main" val="264150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C4C2-83EE-86B8-A155-1E301ADE8780}"/>
              </a:ext>
            </a:extLst>
          </p:cNvPr>
          <p:cNvSpPr>
            <a:spLocks noGrp="1"/>
          </p:cNvSpPr>
          <p:nvPr>
            <p:ph type="title"/>
          </p:nvPr>
        </p:nvSpPr>
        <p:spPr>
          <a:xfrm>
            <a:off x="1222375" y="338137"/>
            <a:ext cx="6629400" cy="757237"/>
          </a:xfrm>
        </p:spPr>
        <p:txBody>
          <a:bodyPr/>
          <a:lstStyle/>
          <a:p>
            <a:r>
              <a:rPr lang="en-US" dirty="0"/>
              <a:t>Another simulation:</a:t>
            </a:r>
            <a:br>
              <a:rPr lang="en-US" dirty="0"/>
            </a:br>
            <a:r>
              <a:rPr lang="en-US" dirty="0"/>
              <a:t>Run with “Steady-state assumption”</a:t>
            </a:r>
          </a:p>
        </p:txBody>
      </p:sp>
      <p:sp>
        <p:nvSpPr>
          <p:cNvPr id="3" name="Content Placeholder 2">
            <a:extLst>
              <a:ext uri="{FF2B5EF4-FFF2-40B4-BE49-F238E27FC236}">
                <a16:creationId xmlns:a16="http://schemas.microsoft.com/office/drawing/2014/main" id="{2303A7FC-CD1F-4BE7-7E07-BBE1E5A09448}"/>
              </a:ext>
            </a:extLst>
          </p:cNvPr>
          <p:cNvSpPr>
            <a:spLocks noGrp="1"/>
          </p:cNvSpPr>
          <p:nvPr>
            <p:ph idx="1"/>
          </p:nvPr>
        </p:nvSpPr>
        <p:spPr/>
        <p:txBody>
          <a:bodyPr/>
          <a:lstStyle/>
          <a:p>
            <a:r>
              <a:rPr lang="en-US" dirty="0"/>
              <a:t>Steady-state assumption</a:t>
            </a:r>
          </a:p>
          <a:p>
            <a:pPr lvl="1"/>
            <a:r>
              <a:rPr lang="en-US" dirty="0"/>
              <a:t>Each </a:t>
            </a:r>
            <a:r>
              <a:rPr lang="en-US" dirty="0" err="1"/>
              <a:t>i</a:t>
            </a:r>
            <a:r>
              <a:rPr lang="en-US" baseline="30000" dirty="0" err="1"/>
              <a:t>th</a:t>
            </a:r>
            <a:r>
              <a:rPr lang="en-US" dirty="0"/>
              <a:t> pass amplification is saturated by fields in other 5 passes, through </a:t>
            </a:r>
            <a:r>
              <a:rPr lang="en-US"/>
              <a:t>pulse energy</a:t>
            </a:r>
            <a:endParaRPr lang="en-US" dirty="0"/>
          </a:p>
          <a:p>
            <a:endParaRPr lang="en-US" dirty="0"/>
          </a:p>
          <a:p>
            <a:r>
              <a:rPr lang="en-US" dirty="0"/>
              <a:t>Lower output energy (8.2 </a:t>
            </a:r>
            <a:r>
              <a:rPr lang="en-US" dirty="0">
                <a:latin typeface="Tahoma" panose="020B0604030504040204" pitchFamily="34" charset="0"/>
                <a:ea typeface="Tahoma" panose="020B0604030504040204" pitchFamily="34" charset="0"/>
                <a:cs typeface="Tahoma" panose="020B0604030504040204" pitchFamily="34" charset="0"/>
              </a:rPr>
              <a:t>µJ</a:t>
            </a:r>
            <a:r>
              <a:rPr lang="en-US" dirty="0"/>
              <a:t>) than the realistic transient simulation</a:t>
            </a:r>
          </a:p>
          <a:p>
            <a:pPr lvl="1"/>
            <a:r>
              <a:rPr lang="en-US" dirty="0"/>
              <a:t>10 kHz is too low for the steady-state formula to be correct.</a:t>
            </a:r>
          </a:p>
        </p:txBody>
      </p:sp>
      <p:pic>
        <p:nvPicPr>
          <p:cNvPr id="5" name="Picture 4" descr="A graph of a function&#10;&#10;Description automatically generated with medium confidence">
            <a:extLst>
              <a:ext uri="{FF2B5EF4-FFF2-40B4-BE49-F238E27FC236}">
                <a16:creationId xmlns:a16="http://schemas.microsoft.com/office/drawing/2014/main" id="{DD66811E-39D5-7918-4656-583525000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22" y="3429000"/>
            <a:ext cx="3581400" cy="2686050"/>
          </a:xfrm>
          <a:prstGeom prst="rect">
            <a:avLst/>
          </a:prstGeom>
        </p:spPr>
      </p:pic>
      <p:sp>
        <p:nvSpPr>
          <p:cNvPr id="6" name="TextBox 5">
            <a:extLst>
              <a:ext uri="{FF2B5EF4-FFF2-40B4-BE49-F238E27FC236}">
                <a16:creationId xmlns:a16="http://schemas.microsoft.com/office/drawing/2014/main" id="{A147DD00-D932-FAF8-8DDF-621D95084199}"/>
              </a:ext>
            </a:extLst>
          </p:cNvPr>
          <p:cNvSpPr txBox="1"/>
          <p:nvPr/>
        </p:nvSpPr>
        <p:spPr>
          <a:xfrm>
            <a:off x="3662147" y="3657600"/>
            <a:ext cx="845944" cy="276999"/>
          </a:xfrm>
          <a:prstGeom prst="rect">
            <a:avLst/>
          </a:prstGeom>
          <a:noFill/>
        </p:spPr>
        <p:txBody>
          <a:bodyPr wrap="square" rtlCol="0">
            <a:spAutoFit/>
          </a:bodyPr>
          <a:lstStyle/>
          <a:p>
            <a:r>
              <a:rPr lang="en-US" sz="1200" dirty="0">
                <a:solidFill>
                  <a:schemeClr val="bg2"/>
                </a:solidFill>
              </a:rPr>
              <a:t>Converge</a:t>
            </a:r>
          </a:p>
        </p:txBody>
      </p:sp>
      <p:pic>
        <p:nvPicPr>
          <p:cNvPr id="8" name="Picture 7" descr="A graph of a function&#10;&#10;Description automatically generated with medium confidence">
            <a:extLst>
              <a:ext uri="{FF2B5EF4-FFF2-40B4-BE49-F238E27FC236}">
                <a16:creationId xmlns:a16="http://schemas.microsoft.com/office/drawing/2014/main" id="{6D399C87-8A4D-7F2A-294C-8946008E0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0175" y="3781425"/>
            <a:ext cx="2641600" cy="1981200"/>
          </a:xfrm>
          <a:prstGeom prst="rect">
            <a:avLst/>
          </a:prstGeom>
        </p:spPr>
      </p:pic>
      <p:sp>
        <p:nvSpPr>
          <p:cNvPr id="9" name="TextBox 8">
            <a:extLst>
              <a:ext uri="{FF2B5EF4-FFF2-40B4-BE49-F238E27FC236}">
                <a16:creationId xmlns:a16="http://schemas.microsoft.com/office/drawing/2014/main" id="{8F84DAEB-580B-8E80-6382-DD677E2A857B}"/>
              </a:ext>
            </a:extLst>
          </p:cNvPr>
          <p:cNvSpPr txBox="1"/>
          <p:nvPr/>
        </p:nvSpPr>
        <p:spPr>
          <a:xfrm>
            <a:off x="2133600" y="6343650"/>
            <a:ext cx="5867400" cy="276999"/>
          </a:xfrm>
          <a:prstGeom prst="rect">
            <a:avLst/>
          </a:prstGeom>
          <a:noFill/>
        </p:spPr>
        <p:txBody>
          <a:bodyPr wrap="square" rtlCol="0">
            <a:spAutoFit/>
          </a:bodyPr>
          <a:lstStyle/>
          <a:p>
            <a:r>
              <a:rPr lang="en-US" sz="1200" dirty="0">
                <a:solidFill>
                  <a:schemeClr val="bg2"/>
                </a:solidFill>
              </a:rPr>
              <a:t>Energy (each pulse; first to last): 0.4 </a:t>
            </a:r>
            <a:r>
              <a:rPr lang="en-US" sz="1200" dirty="0" err="1">
                <a:solidFill>
                  <a:schemeClr val="bg2"/>
                </a:solidFill>
              </a:rPr>
              <a:t>nJ</a:t>
            </a:r>
            <a:r>
              <a:rPr lang="en-US" sz="1200" dirty="0">
                <a:solidFill>
                  <a:schemeClr val="bg2"/>
                </a:solidFill>
              </a:rPr>
              <a:t>, 2.5 </a:t>
            </a:r>
            <a:r>
              <a:rPr lang="en-US" sz="1200" dirty="0" err="1">
                <a:solidFill>
                  <a:schemeClr val="bg2"/>
                </a:solidFill>
              </a:rPr>
              <a:t>nJ</a:t>
            </a:r>
            <a:r>
              <a:rPr lang="en-US" sz="1200" dirty="0">
                <a:solidFill>
                  <a:schemeClr val="bg2"/>
                </a:solidFill>
              </a:rPr>
              <a:t>, 18 </a:t>
            </a:r>
            <a:r>
              <a:rPr lang="en-US" sz="1200" dirty="0" err="1">
                <a:solidFill>
                  <a:schemeClr val="bg2"/>
                </a:solidFill>
              </a:rPr>
              <a:t>nJ</a:t>
            </a:r>
            <a:r>
              <a:rPr lang="en-US" sz="1200" dirty="0">
                <a:solidFill>
                  <a:schemeClr val="bg2"/>
                </a:solidFill>
              </a:rPr>
              <a:t>, 134 </a:t>
            </a:r>
            <a:r>
              <a:rPr lang="en-US" sz="1200" dirty="0" err="1">
                <a:solidFill>
                  <a:schemeClr val="bg2"/>
                </a:solidFill>
              </a:rPr>
              <a:t>nJ</a:t>
            </a:r>
            <a:r>
              <a:rPr lang="en-US" sz="1200" dirty="0">
                <a:solidFill>
                  <a:schemeClr val="bg2"/>
                </a:solidFill>
              </a:rPr>
              <a:t>, 1000 </a:t>
            </a:r>
            <a:r>
              <a:rPr lang="en-US" sz="1200" dirty="0" err="1">
                <a:solidFill>
                  <a:schemeClr val="bg2"/>
                </a:solidFill>
              </a:rPr>
              <a:t>nJ</a:t>
            </a:r>
            <a:r>
              <a:rPr lang="en-US" sz="1200" dirty="0">
                <a:solidFill>
                  <a:schemeClr val="bg2"/>
                </a:solidFill>
              </a:rPr>
              <a:t>, 8200 </a:t>
            </a:r>
            <a:r>
              <a:rPr lang="en-US" sz="1200" dirty="0" err="1">
                <a:solidFill>
                  <a:schemeClr val="bg2"/>
                </a:solidFill>
              </a:rPr>
              <a:t>nJ</a:t>
            </a:r>
            <a:r>
              <a:rPr lang="en-US" sz="1200" dirty="0">
                <a:solidFill>
                  <a:schemeClr val="bg2"/>
                </a:solidFill>
              </a:rPr>
              <a:t> </a:t>
            </a:r>
          </a:p>
        </p:txBody>
      </p:sp>
      <p:cxnSp>
        <p:nvCxnSpPr>
          <p:cNvPr id="11" name="Straight Arrow Connector 10">
            <a:extLst>
              <a:ext uri="{FF2B5EF4-FFF2-40B4-BE49-F238E27FC236}">
                <a16:creationId xmlns:a16="http://schemas.microsoft.com/office/drawing/2014/main" id="{8F0EC1CC-2298-C715-9197-D3595C2CB1EA}"/>
              </a:ext>
            </a:extLst>
          </p:cNvPr>
          <p:cNvCxnSpPr/>
          <p:nvPr/>
        </p:nvCxnSpPr>
        <p:spPr bwMode="auto">
          <a:xfrm>
            <a:off x="3733800" y="5638800"/>
            <a:ext cx="76200" cy="609600"/>
          </a:xfrm>
          <a:prstGeom prst="straightConnector1">
            <a:avLst/>
          </a:prstGeom>
          <a:ln>
            <a:headEnd type="none" w="sm" len="sm"/>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2921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BE43-BAEE-12AB-14DD-5C5016BD6ADE}"/>
              </a:ext>
            </a:extLst>
          </p:cNvPr>
          <p:cNvSpPr>
            <a:spLocks noGrp="1"/>
          </p:cNvSpPr>
          <p:nvPr>
            <p:ph type="title"/>
          </p:nvPr>
        </p:nvSpPr>
        <p:spPr/>
        <p:txBody>
          <a:bodyPr/>
          <a:lstStyle/>
          <a:p>
            <a:r>
              <a:rPr lang="en-US" dirty="0"/>
              <a:t>Steady-state vs. transient simulations</a:t>
            </a:r>
          </a:p>
        </p:txBody>
      </p:sp>
      <p:sp>
        <p:nvSpPr>
          <p:cNvPr id="3" name="Content Placeholder 2">
            <a:extLst>
              <a:ext uri="{FF2B5EF4-FFF2-40B4-BE49-F238E27FC236}">
                <a16:creationId xmlns:a16="http://schemas.microsoft.com/office/drawing/2014/main" id="{4062FB81-0E35-1F62-73BC-B0068974B2A3}"/>
              </a:ext>
            </a:extLst>
          </p:cNvPr>
          <p:cNvSpPr>
            <a:spLocks noGrp="1"/>
          </p:cNvSpPr>
          <p:nvPr>
            <p:ph idx="1"/>
          </p:nvPr>
        </p:nvSpPr>
        <p:spPr/>
        <p:txBody>
          <a:bodyPr/>
          <a:lstStyle/>
          <a:p>
            <a:r>
              <a:rPr lang="en-US" dirty="0"/>
              <a:t>Lower N</a:t>
            </a:r>
            <a:r>
              <a:rPr lang="en-US" baseline="-25000" dirty="0"/>
              <a:t>1</a:t>
            </a:r>
            <a:r>
              <a:rPr lang="en-US" dirty="0"/>
              <a:t> and higher pulse energy in the transient regime</a:t>
            </a:r>
            <a:br>
              <a:rPr lang="en-US" dirty="0"/>
            </a:br>
            <a:r>
              <a:rPr lang="zh-TW" altLang="en-US" dirty="0"/>
              <a:t>→</a:t>
            </a:r>
            <a:r>
              <a:rPr lang="en-US" dirty="0"/>
              <a:t> stronger energy extraction</a:t>
            </a:r>
          </a:p>
          <a:p>
            <a:endParaRPr lang="en-US" dirty="0"/>
          </a:p>
          <a:p>
            <a:r>
              <a:rPr lang="en-US" dirty="0"/>
              <a:t>I don’t know how to conclude why steady-state pulse energy is weaker</a:t>
            </a:r>
          </a:p>
          <a:p>
            <a:pPr lvl="1"/>
            <a:r>
              <a:rPr lang="en-US" dirty="0"/>
              <a:t>Higher N</a:t>
            </a:r>
            <a:r>
              <a:rPr lang="en-US" baseline="-25000" dirty="0"/>
              <a:t>1</a:t>
            </a:r>
            <a:r>
              <a:rPr lang="en-US" dirty="0"/>
              <a:t> should mean higher gain </a:t>
            </a:r>
            <a:r>
              <a:rPr lang="zh-TW" altLang="en-US" dirty="0"/>
              <a:t>→</a:t>
            </a:r>
            <a:r>
              <a:rPr lang="en-US" dirty="0"/>
              <a:t> stronger pulse</a:t>
            </a:r>
          </a:p>
          <a:p>
            <a:pPr lvl="1"/>
            <a:r>
              <a:rPr lang="en-US" dirty="0"/>
              <a:t>But, higher N</a:t>
            </a:r>
            <a:r>
              <a:rPr lang="en-US" baseline="-25000" dirty="0"/>
              <a:t>1</a:t>
            </a:r>
            <a:r>
              <a:rPr lang="en-US" dirty="0"/>
              <a:t> means weaker energy extraction </a:t>
            </a:r>
            <a:r>
              <a:rPr lang="zh-TW" altLang="en-US" dirty="0"/>
              <a:t>→ </a:t>
            </a:r>
            <a:r>
              <a:rPr lang="en-US" altLang="zh-TW" dirty="0"/>
              <a:t>weaker pulse</a:t>
            </a:r>
          </a:p>
          <a:p>
            <a:pPr lvl="1"/>
            <a:endParaRPr lang="en-US" dirty="0"/>
          </a:p>
          <a:p>
            <a:pPr lvl="1"/>
            <a:r>
              <a:rPr lang="en-US" dirty="0"/>
              <a:t>Perhaps these two effects compete, making it difficult to say why steady state produces a weaker pulse here. Steady-state assumption for 10 kHz isn’t realistic anyway.</a:t>
            </a:r>
          </a:p>
        </p:txBody>
      </p:sp>
    </p:spTree>
    <p:extLst>
      <p:ext uri="{BB962C8B-B14F-4D97-AF65-F5344CB8AC3E}">
        <p14:creationId xmlns:p14="http://schemas.microsoft.com/office/powerpoint/2010/main" val="3969101694"/>
      </p:ext>
    </p:extLst>
  </p:cSld>
  <p:clrMapOvr>
    <a:masterClrMapping/>
  </p:clrMapOvr>
</p:sld>
</file>

<file path=ppt/theme/theme1.xml><?xml version="1.0" encoding="utf-8"?>
<a:theme xmlns:a="http://schemas.openxmlformats.org/drawingml/2006/main" name="WiseGroupwhite">
  <a:themeElements>
    <a:clrScheme name="WiseGroupwhite 9">
      <a:dk1>
        <a:srgbClr val="1C1C1C"/>
      </a:dk1>
      <a:lt1>
        <a:srgbClr val="FFCC66"/>
      </a:lt1>
      <a:dk2>
        <a:srgbClr val="333366"/>
      </a:dk2>
      <a:lt2>
        <a:srgbClr val="FFCC66"/>
      </a:lt2>
      <a:accent1>
        <a:srgbClr val="FFFFFF"/>
      </a:accent1>
      <a:accent2>
        <a:srgbClr val="FF0000"/>
      </a:accent2>
      <a:accent3>
        <a:srgbClr val="ADADB8"/>
      </a:accent3>
      <a:accent4>
        <a:srgbClr val="DAAE56"/>
      </a:accent4>
      <a:accent5>
        <a:srgbClr val="FFFFFF"/>
      </a:accent5>
      <a:accent6>
        <a:srgbClr val="E70000"/>
      </a:accent6>
      <a:hlink>
        <a:srgbClr val="62DF63"/>
      </a:hlink>
      <a:folHlink>
        <a:srgbClr val="34A5C9"/>
      </a:folHlink>
    </a:clrScheme>
    <a:fontScheme name="WiseGroupwhi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WiseGroupwhi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WiseGroupwhi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WiseGroupwhi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WiseGroupwhi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WiseGroupwhi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WiseGroupwhi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WiseGroupwhi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WiseGroupwhite 8">
        <a:dk1>
          <a:srgbClr val="1C1C1C"/>
        </a:dk1>
        <a:lt1>
          <a:srgbClr val="FFCC66"/>
        </a:lt1>
        <a:dk2>
          <a:srgbClr val="333366"/>
        </a:dk2>
        <a:lt2>
          <a:srgbClr val="FFCC66"/>
        </a:lt2>
        <a:accent1>
          <a:srgbClr val="FFFFFF"/>
        </a:accent1>
        <a:accent2>
          <a:srgbClr val="FFFFFF"/>
        </a:accent2>
        <a:accent3>
          <a:srgbClr val="ADADB8"/>
        </a:accent3>
        <a:accent4>
          <a:srgbClr val="DAAE56"/>
        </a:accent4>
        <a:accent5>
          <a:srgbClr val="FFFFFF"/>
        </a:accent5>
        <a:accent6>
          <a:srgbClr val="E7E7E7"/>
        </a:accent6>
        <a:hlink>
          <a:srgbClr val="FFFFFF"/>
        </a:hlink>
        <a:folHlink>
          <a:srgbClr val="FFFFFF"/>
        </a:folHlink>
      </a:clrScheme>
      <a:clrMap bg1="dk2" tx1="lt1" bg2="dk1" tx2="lt2" accent1="accent1" accent2="accent2" accent3="accent3" accent4="accent4" accent5="accent5" accent6="accent6" hlink="hlink" folHlink="folHlink"/>
    </a:extraClrScheme>
    <a:extraClrScheme>
      <a:clrScheme name="WiseGroupwhite 9">
        <a:dk1>
          <a:srgbClr val="1C1C1C"/>
        </a:dk1>
        <a:lt1>
          <a:srgbClr val="FFCC66"/>
        </a:lt1>
        <a:dk2>
          <a:srgbClr val="333366"/>
        </a:dk2>
        <a:lt2>
          <a:srgbClr val="FFCC66"/>
        </a:lt2>
        <a:accent1>
          <a:srgbClr val="FFFFFF"/>
        </a:accent1>
        <a:accent2>
          <a:srgbClr val="FF0000"/>
        </a:accent2>
        <a:accent3>
          <a:srgbClr val="ADADB8"/>
        </a:accent3>
        <a:accent4>
          <a:srgbClr val="DAAE56"/>
        </a:accent4>
        <a:accent5>
          <a:srgbClr val="FFFFFF"/>
        </a:accent5>
        <a:accent6>
          <a:srgbClr val="E70000"/>
        </a:accent6>
        <a:hlink>
          <a:srgbClr val="62DF63"/>
        </a:hlink>
        <a:folHlink>
          <a:srgbClr val="34A5C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1C1C1C"/>
    </a:dk1>
    <a:lt1>
      <a:srgbClr val="FFCC66"/>
    </a:lt1>
    <a:dk2>
      <a:srgbClr val="333366"/>
    </a:dk2>
    <a:lt2>
      <a:srgbClr val="000000"/>
    </a:lt2>
    <a:accent1>
      <a:srgbClr val="FFFFFF"/>
    </a:accent1>
    <a:accent2>
      <a:srgbClr val="FF0000"/>
    </a:accent2>
    <a:accent3>
      <a:srgbClr val="ADADB8"/>
    </a:accent3>
    <a:accent4>
      <a:srgbClr val="DAAE56"/>
    </a:accent4>
    <a:accent5>
      <a:srgbClr val="FFFFFF"/>
    </a:accent5>
    <a:accent6>
      <a:srgbClr val="E70000"/>
    </a:accent6>
    <a:hlink>
      <a:srgbClr val="62DF63"/>
    </a:hlink>
    <a:folHlink>
      <a:srgbClr val="34A5C9"/>
    </a:folHlink>
  </a:clrScheme>
</a:themeOverride>
</file>

<file path=docProps/app.xml><?xml version="1.0" encoding="utf-8"?>
<Properties xmlns="http://schemas.openxmlformats.org/officeDocument/2006/extended-properties" xmlns:vt="http://schemas.openxmlformats.org/officeDocument/2006/docPropsVTypes">
  <Template/>
  <TotalTime>9459</TotalTime>
  <Words>374</Words>
  <Application>Microsoft Office PowerPoint</Application>
  <PresentationFormat>On-screen Show (4:3)</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Tahoma</vt:lpstr>
      <vt:lpstr>Times</vt:lpstr>
      <vt:lpstr>Times New Roman</vt:lpstr>
      <vt:lpstr>Wingdings</vt:lpstr>
      <vt:lpstr>WiseGroupwhite</vt:lpstr>
      <vt:lpstr>Regen</vt:lpstr>
      <vt:lpstr>Conditions</vt:lpstr>
      <vt:lpstr>Results</vt:lpstr>
      <vt:lpstr>Simulation convergence</vt:lpstr>
      <vt:lpstr>Another simulation: Run with “Steady-state assumption”</vt:lpstr>
      <vt:lpstr>Steady-state vs. transient simulations</vt:lpstr>
    </vt:vector>
  </TitlesOfParts>
  <Company>kuku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yaya</dc:creator>
  <cp:keywords/>
  <dc:description>Blue Background(51,51,102)_x000d_Yellow-orange Text (255,204,102)_x000d_Colors in logo and bullets_x000d_  red(255,0,0)_x000d_  yellow(255,255,0)_x000d_  blue(52,165,201)_x000d_  green(98,223,99)</dc:description>
  <cp:lastModifiedBy>Yi-Hao Chen</cp:lastModifiedBy>
  <cp:revision>177</cp:revision>
  <cp:lastPrinted>2001-02-14T00:06:45Z</cp:lastPrinted>
  <dcterms:created xsi:type="dcterms:W3CDTF">2005-03-18T22:15:22Z</dcterms:created>
  <dcterms:modified xsi:type="dcterms:W3CDTF">2024-11-25T21:23:01Z</dcterms:modified>
</cp:coreProperties>
</file>