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9"/>
  </p:notes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embeddedFontLst>
    <p:embeddedFont>
      <p:font typeface="Times" pitchFamily="18" charset="0"/>
      <p:regular r:id="rId10"/>
      <p:bold r:id="rId11"/>
      <p:italic r:id="rId12"/>
      <p:boldItalic r:id="rId13"/>
    </p:embeddedFont>
    <p:embeddedFont>
      <p:font typeface="Arial Black" pitchFamily="34" charset="0"/>
      <p:bold r:id="rId14"/>
    </p:embeddedFont>
    <p:embeddedFont>
      <p:font typeface="Merriweather" charset="0"/>
      <p:regular r:id="rId15"/>
      <p:bold r:id="rId16"/>
      <p:italic r:id="rId17"/>
      <p:boldItalic r:id="rId18"/>
    </p:embeddedFont>
    <p:embeddedFont>
      <p:font typeface="Verdana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iN7IU8OBEE8cfCVZCF/0jZYx9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5232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59f6741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g759f6741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9f6741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9f6741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59f674154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9f6741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9f6741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59f674154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9f6741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9f6741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59f674154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9f6741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9f6741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59f674154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9f6741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9f6741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59f674154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9f6741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9f6741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59f674154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17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 amt="0"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" descr="to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1587"/>
            <a:ext cx="914400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 txBox="1"/>
          <p:nvPr/>
        </p:nvSpPr>
        <p:spPr>
          <a:xfrm>
            <a:off x="0" y="5768975"/>
            <a:ext cx="9144000" cy="885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23" name="Google Shape;23;p7"/>
          <p:cNvSpPr txBox="1"/>
          <p:nvPr/>
        </p:nvSpPr>
        <p:spPr>
          <a:xfrm>
            <a:off x="179387" y="6151562"/>
            <a:ext cx="45370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9C95"/>
              </a:buClr>
              <a:buSzPts val="1200"/>
              <a:buFont typeface="Verdana"/>
              <a:buNone/>
            </a:pPr>
            <a:r>
              <a:rPr lang="en-US" sz="1200" b="1" i="0" u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education.uOttawa.ca</a:t>
            </a:r>
            <a:endParaRPr/>
          </a:p>
        </p:txBody>
      </p:sp>
      <p:pic>
        <p:nvPicPr>
          <p:cNvPr id="24" name="Google Shape;24;p7" descr="uOttawa_HOR_WG7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8837" y="5948362"/>
            <a:ext cx="1698625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4287" y="6651625"/>
            <a:ext cx="9172575" cy="2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59f674154_0_8"/>
          <p:cNvSpPr txBox="1"/>
          <p:nvPr/>
        </p:nvSpPr>
        <p:spPr>
          <a:xfrm>
            <a:off x="1763712" y="2852737"/>
            <a:ext cx="7380300" cy="1224000"/>
          </a:xfrm>
          <a:prstGeom prst="rect">
            <a:avLst/>
          </a:prstGeom>
          <a:solidFill>
            <a:srgbClr val="3B37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" name="Google Shape;38;g759f674154_0_8"/>
          <p:cNvSpPr txBox="1"/>
          <p:nvPr/>
        </p:nvSpPr>
        <p:spPr>
          <a:xfrm>
            <a:off x="1763712" y="4149725"/>
            <a:ext cx="7380300" cy="320700"/>
          </a:xfrm>
          <a:prstGeom prst="rect">
            <a:avLst/>
          </a:prstGeom>
          <a:solidFill>
            <a:srgbClr val="3B37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" name="Google Shape;39;g759f674154_0_8"/>
          <p:cNvSpPr txBox="1"/>
          <p:nvPr/>
        </p:nvSpPr>
        <p:spPr>
          <a:xfrm>
            <a:off x="1871711" y="3032862"/>
            <a:ext cx="8289325" cy="90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-CA" sz="2800" b="1" dirty="0" smtClean="0">
                <a:solidFill>
                  <a:schemeClr val="lt1"/>
                </a:solidFill>
              </a:rPr>
              <a:t>CANDEV </a:t>
            </a:r>
            <a:r>
              <a:rPr lang="en-CA" sz="2800" b="1" dirty="0">
                <a:solidFill>
                  <a:schemeClr val="lt1"/>
                </a:solidFill>
              </a:rPr>
              <a:t>Data </a:t>
            </a:r>
            <a:r>
              <a:rPr lang="en-CA" sz="2800" b="1" dirty="0" smtClean="0">
                <a:solidFill>
                  <a:schemeClr val="lt1"/>
                </a:solidFill>
              </a:rPr>
              <a:t>Challenge</a:t>
            </a:r>
          </a:p>
          <a:p>
            <a:pPr>
              <a:buClr>
                <a:schemeClr val="lt1"/>
              </a:buClr>
              <a:buSzPts val="2400"/>
            </a:pPr>
            <a:r>
              <a:rPr lang="en-CA" sz="2400" dirty="0">
                <a:solidFill>
                  <a:schemeClr val="bg1"/>
                </a:solidFill>
              </a:rPr>
              <a:t>Building an Intelligent Curriculum Framework (C426)</a:t>
            </a:r>
            <a:endParaRPr lang="en-CA" sz="2800" b="1" dirty="0">
              <a:solidFill>
                <a:schemeClr val="bg1"/>
              </a:solidFill>
            </a:endParaRPr>
          </a:p>
        </p:txBody>
      </p:sp>
      <p:sp>
        <p:nvSpPr>
          <p:cNvPr id="40" name="Google Shape;40;g759f674154_0_8"/>
          <p:cNvSpPr txBox="1"/>
          <p:nvPr/>
        </p:nvSpPr>
        <p:spPr>
          <a:xfrm>
            <a:off x="1871662" y="4149725"/>
            <a:ext cx="7164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US" sz="1200" b="0" i="0" u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Team 2113</a:t>
            </a:r>
            <a:endParaRPr dirty="0"/>
          </a:p>
        </p:txBody>
      </p:sp>
      <p:sp>
        <p:nvSpPr>
          <p:cNvPr id="41" name="Google Shape;41;g759f674154_0_8"/>
          <p:cNvSpPr txBox="1"/>
          <p:nvPr/>
        </p:nvSpPr>
        <p:spPr>
          <a:xfrm>
            <a:off x="1689100" y="2852737"/>
            <a:ext cx="77700" cy="1224000"/>
          </a:xfrm>
          <a:prstGeom prst="rect">
            <a:avLst/>
          </a:prstGeom>
          <a:solidFill>
            <a:srgbClr val="628F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Google Shape;42;g759f674154_0_8"/>
          <p:cNvSpPr txBox="1"/>
          <p:nvPr/>
        </p:nvSpPr>
        <p:spPr>
          <a:xfrm>
            <a:off x="1689100" y="4149725"/>
            <a:ext cx="77700" cy="320700"/>
          </a:xfrm>
          <a:prstGeom prst="rect">
            <a:avLst/>
          </a:prstGeom>
          <a:solidFill>
            <a:srgbClr val="628F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9C95"/>
              </a:buClr>
              <a:buSzPts val="2400"/>
              <a:buFont typeface="Times"/>
              <a:buNone/>
            </a:pPr>
            <a:r>
              <a:rPr lang="en-US" sz="2400" b="0" i="0" u="none">
                <a:solidFill>
                  <a:srgbClr val="A69C9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grpSp>
        <p:nvGrpSpPr>
          <p:cNvPr id="43" name="Google Shape;43;g759f674154_0_8"/>
          <p:cNvGrpSpPr/>
          <p:nvPr/>
        </p:nvGrpSpPr>
        <p:grpSpPr>
          <a:xfrm>
            <a:off x="-14287" y="-1587"/>
            <a:ext cx="9172550" cy="6866043"/>
            <a:chOff x="-13713" y="-1866"/>
            <a:chExt cx="9172550" cy="6866730"/>
          </a:xfrm>
        </p:grpSpPr>
        <p:sp>
          <p:nvSpPr>
            <p:cNvPr id="44" name="Google Shape;44;g759f674154_0_8"/>
            <p:cNvSpPr txBox="1"/>
            <p:nvPr/>
          </p:nvSpPr>
          <p:spPr>
            <a:xfrm>
              <a:off x="-7363" y="5661400"/>
              <a:ext cx="9166200" cy="993900"/>
            </a:xfrm>
            <a:prstGeom prst="rect">
              <a:avLst/>
            </a:prstGeom>
            <a:solidFill>
              <a:srgbClr val="3B37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/>
            </a:p>
          </p:txBody>
        </p:sp>
        <p:pic>
          <p:nvPicPr>
            <p:cNvPr id="45" name="Google Shape;45;g759f674154_0_8" descr="uOttawa_HOR_WHITE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3600" y="5949280"/>
              <a:ext cx="1693390" cy="452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g759f674154_0_8" descr="top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" y="-1866"/>
              <a:ext cx="9144001" cy="384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g759f674154_0_8"/>
            <p:cNvSpPr txBox="1"/>
            <p:nvPr/>
          </p:nvSpPr>
          <p:spPr>
            <a:xfrm>
              <a:off x="179512" y="6152115"/>
              <a:ext cx="45366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Verdana"/>
                <a:buNone/>
              </a:pPr>
              <a:r>
                <a:rPr lang="en-US" sz="1200" b="1" i="0" u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uOttawa.ca</a:t>
              </a:r>
              <a:endParaRPr/>
            </a:p>
          </p:txBody>
        </p:sp>
        <p:pic>
          <p:nvPicPr>
            <p:cNvPr id="48" name="Google Shape;48;g759f674154_0_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3713" y="6650864"/>
              <a:ext cx="9171428" cy="21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g759f674154_0_8"/>
          <p:cNvSpPr txBox="1"/>
          <p:nvPr/>
        </p:nvSpPr>
        <p:spPr>
          <a:xfrm>
            <a:off x="179387" y="5753100"/>
            <a:ext cx="6408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lang="en-US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Faculté de genie | Faculty of Engineering</a:t>
            </a:r>
            <a:endParaRPr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3" y="134412"/>
            <a:ext cx="2370623" cy="6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9f674154_0_2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" name="Google Shape;56;g759f674154_0_2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altLang="zh-CN" dirty="0" smtClean="0">
                <a:latin typeface="Merriweather"/>
                <a:ea typeface="Merriweather"/>
                <a:cs typeface="Merriweather"/>
                <a:sym typeface="Merriweather"/>
              </a:rPr>
              <a:t>Background information</a:t>
            </a:r>
          </a:p>
          <a:p>
            <a:pPr marL="342900"/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Issues</a:t>
            </a:r>
          </a:p>
          <a:p>
            <a:pPr marL="342900"/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Data analysis</a:t>
            </a:r>
          </a:p>
          <a:p>
            <a:pPr marL="342900"/>
            <a:r>
              <a:rPr lang="en-US" smtClean="0">
                <a:latin typeface="Merriweather"/>
                <a:ea typeface="Merriweather"/>
                <a:cs typeface="Merriweather"/>
                <a:sym typeface="Merriweather"/>
              </a:rPr>
              <a:t>Algorithms </a:t>
            </a:r>
            <a:r>
              <a:rPr lang="en-US" smtClean="0">
                <a:latin typeface="Merriweather"/>
                <a:ea typeface="Merriweather"/>
                <a:cs typeface="Merriweather"/>
                <a:sym typeface="Merriweather"/>
              </a:rPr>
              <a:t>selection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3" y="134412"/>
            <a:ext cx="2370623" cy="6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9f674154_0_2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CN" dirty="0" smtClean="0">
                <a:latin typeface="Merriweather"/>
                <a:ea typeface="Merriweather"/>
                <a:cs typeface="Merriweather"/>
                <a:sym typeface="Merriweather"/>
              </a:rPr>
              <a:t>Background </a:t>
            </a:r>
            <a:r>
              <a:rPr lang="en-US" altLang="zh-CN" dirty="0">
                <a:latin typeface="Merriweather"/>
                <a:ea typeface="Merriweather"/>
                <a:cs typeface="Merriweather"/>
                <a:sym typeface="Merriweather"/>
              </a:rPr>
              <a:t>information</a:t>
            </a:r>
            <a:endParaRPr dirty="0"/>
          </a:p>
        </p:txBody>
      </p:sp>
      <p:sp>
        <p:nvSpPr>
          <p:cNvPr id="56" name="Google Shape;56;g759f674154_0_2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CA" dirty="0">
                <a:latin typeface="Merriweather"/>
                <a:ea typeface="Merriweather"/>
                <a:cs typeface="Merriweather"/>
              </a:rPr>
              <a:t>The CSPS’ curriculum has 1117 learning products</a:t>
            </a:r>
          </a:p>
          <a:p>
            <a:pPr marL="342900"/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Covering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19 Topics</a:t>
            </a:r>
          </a:p>
          <a:p>
            <a:pPr marL="342900"/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0" y="2850611"/>
            <a:ext cx="7903029" cy="275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3" y="134412"/>
            <a:ext cx="2370623" cy="6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0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9f674154_0_2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CN" dirty="0" smtClean="0">
                <a:latin typeface="Merriweather"/>
                <a:ea typeface="Merriweather"/>
                <a:cs typeface="Merriweather"/>
                <a:sym typeface="Merriweather"/>
              </a:rPr>
              <a:t>Issues</a:t>
            </a:r>
            <a:endParaRPr dirty="0"/>
          </a:p>
        </p:txBody>
      </p:sp>
      <p:sp>
        <p:nvSpPr>
          <p:cNvPr id="56" name="Google Shape;56;g759f674154_0_2"/>
          <p:cNvSpPr txBox="1">
            <a:spLocks noGrp="1"/>
          </p:cNvSpPr>
          <p:nvPr>
            <p:ph type="body" idx="1"/>
          </p:nvPr>
        </p:nvSpPr>
        <p:spPr>
          <a:xfrm>
            <a:off x="395535" y="1700808"/>
            <a:ext cx="8487207" cy="14809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CA" dirty="0" smtClean="0">
                <a:latin typeface="Merriweather" charset="0"/>
              </a:rPr>
              <a:t>Topics are artificially selected</a:t>
            </a:r>
          </a:p>
          <a:p>
            <a:pPr marL="342900"/>
            <a:r>
              <a:rPr lang="en-US" dirty="0" smtClean="0">
                <a:latin typeface="Merriweather" charset="0"/>
                <a:ea typeface="Merriweather"/>
                <a:cs typeface="Merriweather"/>
                <a:sym typeface="Merriweather"/>
              </a:rPr>
              <a:t>Sometimes are misclassified or inaccurate</a:t>
            </a:r>
          </a:p>
          <a:p>
            <a:pPr marL="342900"/>
            <a:r>
              <a:rPr lang="en-CA" dirty="0" smtClean="0">
                <a:latin typeface="Merriweather" charset="0"/>
                <a:ea typeface="Merriweather"/>
                <a:cs typeface="Merriweather"/>
              </a:rPr>
              <a:t>Need a </a:t>
            </a:r>
            <a:r>
              <a:rPr lang="en-CA" dirty="0">
                <a:latin typeface="Merriweather" charset="0"/>
                <a:ea typeface="Merriweather"/>
                <a:cs typeface="Merriweather"/>
              </a:rPr>
              <a:t>smart classification </a:t>
            </a:r>
            <a:r>
              <a:rPr lang="en-CA" dirty="0" smtClean="0">
                <a:latin typeface="Merriweather" charset="0"/>
                <a:ea typeface="Merriweather"/>
                <a:cs typeface="Merriweather"/>
              </a:rPr>
              <a:t>method based on course description</a:t>
            </a:r>
            <a:endParaRPr dirty="0">
              <a:latin typeface="Merriweather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2" y="3072622"/>
            <a:ext cx="83439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3" y="134412"/>
            <a:ext cx="2370623" cy="6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3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9f674154_0_2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>
                <a:latin typeface="Merriweather"/>
                <a:sym typeface="Merriweather"/>
              </a:rPr>
              <a:t>Data analysis</a:t>
            </a:r>
            <a:endParaRPr dirty="0"/>
          </a:p>
        </p:txBody>
      </p:sp>
      <p:sp>
        <p:nvSpPr>
          <p:cNvPr id="56" name="Google Shape;56;g759f674154_0_2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14809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altLang="zh-CN" dirty="0" smtClean="0">
                <a:latin typeface="Merriweather" charset="0"/>
                <a:ea typeface="Merriweather"/>
                <a:cs typeface="Merriweather"/>
                <a:sym typeface="Merriweather"/>
              </a:rPr>
              <a:t>1/3 courses have no description or just one sentence description</a:t>
            </a:r>
          </a:p>
          <a:p>
            <a:pPr marL="342900"/>
            <a:r>
              <a:rPr lang="en-US" altLang="zh-CN" dirty="0" smtClean="0">
                <a:latin typeface="Merriweather" charset="0"/>
                <a:ea typeface="Merriweather"/>
                <a:cs typeface="Merriweather"/>
                <a:sym typeface="Merriweather"/>
              </a:rPr>
              <a:t>Few courses(</a:t>
            </a:r>
            <a:r>
              <a:rPr lang="en-US" altLang="zh-CN" dirty="0">
                <a:latin typeface="Merriweather" charset="0"/>
                <a:ea typeface="Merriweather"/>
                <a:cs typeface="Merriweather"/>
                <a:sym typeface="Merriweather"/>
              </a:rPr>
              <a:t>1117 </a:t>
            </a:r>
            <a:r>
              <a:rPr lang="en-US" altLang="zh-CN" dirty="0" smtClean="0">
                <a:latin typeface="Merriweather" charset="0"/>
                <a:ea typeface="Merriweather"/>
                <a:cs typeface="Merriweather"/>
                <a:sym typeface="Merriweather"/>
              </a:rPr>
              <a:t>) vs. Lots of topics(19)</a:t>
            </a:r>
            <a:endParaRPr dirty="0">
              <a:latin typeface="Merriweather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3" y="3429000"/>
            <a:ext cx="55340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3582954" y="5057192"/>
            <a:ext cx="2767013" cy="676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椭圆 6"/>
          <p:cNvSpPr/>
          <p:nvPr/>
        </p:nvSpPr>
        <p:spPr>
          <a:xfrm>
            <a:off x="3666930" y="3415003"/>
            <a:ext cx="1234751" cy="905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椭圆 7"/>
          <p:cNvSpPr/>
          <p:nvPr/>
        </p:nvSpPr>
        <p:spPr>
          <a:xfrm>
            <a:off x="4901681" y="3343469"/>
            <a:ext cx="1448287" cy="976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3" y="134412"/>
            <a:ext cx="2370623" cy="6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5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9f674154_0_2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>
                <a:latin typeface="Merriweather"/>
                <a:sym typeface="Merriweather"/>
              </a:rPr>
              <a:t>Algorithms selection</a:t>
            </a:r>
            <a:endParaRPr dirty="0"/>
          </a:p>
        </p:txBody>
      </p:sp>
      <p:sp>
        <p:nvSpPr>
          <p:cNvPr id="56" name="Google Shape;56;g759f674154_0_2"/>
          <p:cNvSpPr txBox="1">
            <a:spLocks noGrp="1"/>
          </p:cNvSpPr>
          <p:nvPr>
            <p:ph type="body" idx="1"/>
          </p:nvPr>
        </p:nvSpPr>
        <p:spPr>
          <a:xfrm>
            <a:off x="432313" y="1657500"/>
            <a:ext cx="7772400" cy="14809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CA" dirty="0" smtClean="0">
                <a:latin typeface="Merriweather" charset="0"/>
              </a:rPr>
              <a:t>LDA(unsupervised)</a:t>
            </a:r>
          </a:p>
          <a:p>
            <a:pPr marL="342900"/>
            <a:r>
              <a:rPr lang="en-US" dirty="0" smtClean="0">
                <a:latin typeface="Merriweather" charset="0"/>
                <a:ea typeface="Merriweather"/>
                <a:cs typeface="Merriweather"/>
                <a:sym typeface="Merriweather"/>
              </a:rPr>
              <a:t>RAKE</a:t>
            </a:r>
            <a:r>
              <a:rPr lang="en-CA" dirty="0">
                <a:latin typeface="Merriweather" charset="0"/>
              </a:rPr>
              <a:t>(unsupervised)</a:t>
            </a:r>
            <a:endParaRPr lang="en-US" dirty="0" smtClean="0"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marL="342900"/>
            <a:r>
              <a:rPr lang="en-US" dirty="0" smtClean="0">
                <a:latin typeface="Merriweather" charset="0"/>
                <a:ea typeface="Merriweather"/>
                <a:cs typeface="Merriweather"/>
                <a:sym typeface="Merriweather"/>
              </a:rPr>
              <a:t>LSTM</a:t>
            </a:r>
            <a:r>
              <a:rPr lang="en-CA" dirty="0" smtClean="0">
                <a:latin typeface="Merriweather" charset="0"/>
              </a:rPr>
              <a:t>(supervised)</a:t>
            </a:r>
          </a:p>
          <a:p>
            <a:pPr marL="342900"/>
            <a:endParaRPr lang="en-US" dirty="0" smtClean="0"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marL="342900"/>
            <a:endParaRPr lang="en-US" dirty="0" smtClean="0"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marL="342900"/>
            <a:r>
              <a:rPr lang="en-US" dirty="0">
                <a:latin typeface="Merriweather" charset="0"/>
                <a:ea typeface="Merriweather"/>
                <a:cs typeface="Merriweather"/>
                <a:sym typeface="Merriweather"/>
              </a:rPr>
              <a:t>Unsupervised learning discard original labels and therefore, the result grouping is incomprehensive</a:t>
            </a:r>
          </a:p>
          <a:p>
            <a:pPr marL="342900"/>
            <a:endParaRPr lang="en-US" sz="800" dirty="0"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marL="342900"/>
            <a:r>
              <a:rPr lang="en-US" dirty="0">
                <a:latin typeface="Merriweather" charset="0"/>
                <a:ea typeface="Merriweather"/>
                <a:cs typeface="Merriweather"/>
                <a:sym typeface="Merriweather"/>
              </a:rPr>
              <a:t>Supervised learning keeps the </a:t>
            </a:r>
            <a:r>
              <a:rPr lang="en-CA" dirty="0">
                <a:latin typeface="Merriweather" charset="0"/>
                <a:ea typeface="Merriweather"/>
                <a:cs typeface="Merriweather"/>
              </a:rPr>
              <a:t>meaningful original classification</a:t>
            </a:r>
            <a:r>
              <a:rPr lang="en-US" dirty="0">
                <a:latin typeface="Merriweather" charset="0"/>
                <a:ea typeface="Merriweather"/>
                <a:cs typeface="Merriweather"/>
                <a:sym typeface="Merriweather"/>
              </a:rPr>
              <a:t>(e.g. Finance, communications…)</a:t>
            </a:r>
          </a:p>
          <a:p>
            <a:pPr marL="342900"/>
            <a:endParaRPr lang="en-US" dirty="0" smtClean="0"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marL="342900"/>
            <a:endParaRPr dirty="0">
              <a:latin typeface="Merriweather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313" y="2397966"/>
            <a:ext cx="3001349" cy="569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3" y="134412"/>
            <a:ext cx="2370623" cy="6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2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9f674154_0_2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>
                <a:latin typeface="Merriweather"/>
                <a:sym typeface="Merriweather"/>
              </a:rPr>
              <a:t>Algorithms selection</a:t>
            </a:r>
            <a:endParaRPr dirty="0"/>
          </a:p>
        </p:txBody>
      </p:sp>
      <p:sp>
        <p:nvSpPr>
          <p:cNvPr id="6" name="Google Shape;56;g759f674154_0_2"/>
          <p:cNvSpPr txBox="1">
            <a:spLocks/>
          </p:cNvSpPr>
          <p:nvPr/>
        </p:nvSpPr>
        <p:spPr>
          <a:xfrm>
            <a:off x="432313" y="1741243"/>
            <a:ext cx="7772400" cy="299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/>
            <a:endParaRPr lang="en-US" sz="600" dirty="0" smtClean="0"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marL="342900"/>
            <a:r>
              <a:rPr lang="en-CA" dirty="0" smtClean="0">
                <a:latin typeface="Merriweather" charset="0"/>
                <a:ea typeface="Merriweather"/>
                <a:cs typeface="Merriweather"/>
              </a:rPr>
              <a:t>Ideas: Although </a:t>
            </a:r>
            <a:r>
              <a:rPr lang="en-CA" dirty="0">
                <a:latin typeface="Merriweather" charset="0"/>
                <a:ea typeface="Merriweather"/>
                <a:cs typeface="Merriweather"/>
              </a:rPr>
              <a:t>the </a:t>
            </a:r>
            <a:r>
              <a:rPr lang="en-CA" dirty="0" smtClean="0">
                <a:latin typeface="Merriweather" charset="0"/>
                <a:ea typeface="Merriweather"/>
                <a:cs typeface="Merriweather"/>
              </a:rPr>
              <a:t>existing classification is </a:t>
            </a:r>
            <a:r>
              <a:rPr lang="en-CA" dirty="0">
                <a:latin typeface="Merriweather" charset="0"/>
                <a:ea typeface="Merriweather"/>
                <a:cs typeface="Merriweather"/>
              </a:rPr>
              <a:t>not good enough, it can be </a:t>
            </a:r>
            <a:r>
              <a:rPr lang="en-CA" dirty="0" smtClean="0">
                <a:latin typeface="Merriweather" charset="0"/>
                <a:ea typeface="Merriweather"/>
                <a:cs typeface="Merriweather"/>
              </a:rPr>
              <a:t>used as </a:t>
            </a:r>
            <a:r>
              <a:rPr lang="en-CA" dirty="0">
                <a:latin typeface="Merriweather" charset="0"/>
                <a:ea typeface="Merriweather"/>
                <a:cs typeface="Merriweather"/>
              </a:rPr>
              <a:t>most courses are correctly classified. After LSTM model </a:t>
            </a:r>
            <a:r>
              <a:rPr lang="en-CA" dirty="0" smtClean="0">
                <a:latin typeface="Merriweather" charset="0"/>
                <a:ea typeface="Merriweather"/>
                <a:cs typeface="Merriweather"/>
              </a:rPr>
              <a:t>being trained</a:t>
            </a:r>
            <a:r>
              <a:rPr lang="en-CA" dirty="0">
                <a:latin typeface="Merriweather" charset="0"/>
                <a:ea typeface="Merriweather"/>
                <a:cs typeface="Merriweather"/>
              </a:rPr>
              <a:t>, most courses are correctly classified and courses that are misclassified are prompted</a:t>
            </a:r>
            <a:r>
              <a:rPr lang="en-CA" dirty="0" smtClean="0">
                <a:latin typeface="Merriweather" charset="0"/>
                <a:ea typeface="Merriweather"/>
                <a:cs typeface="Merriweather"/>
              </a:rPr>
              <a:t>.</a:t>
            </a:r>
          </a:p>
          <a:p>
            <a:pPr marL="342900"/>
            <a:endParaRPr lang="en-US" sz="300" dirty="0"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marL="342900"/>
            <a:r>
              <a:rPr lang="en-US" dirty="0" smtClean="0">
                <a:latin typeface="Merriweather" charset="0"/>
                <a:ea typeface="Merriweather"/>
                <a:cs typeface="Merriweather"/>
                <a:sym typeface="Merriweather"/>
              </a:rPr>
              <a:t>Each time a new course is added or deleted, LSTM model will recommend topics with high probability. </a:t>
            </a:r>
            <a:r>
              <a:rPr lang="en-US" dirty="0">
                <a:latin typeface="Merriweather" charset="0"/>
                <a:ea typeface="Merriweather"/>
                <a:cs typeface="Merriweather"/>
                <a:sym typeface="Merriweather"/>
              </a:rPr>
              <a:t>T</a:t>
            </a:r>
            <a:r>
              <a:rPr lang="en-US" dirty="0" smtClean="0">
                <a:latin typeface="Merriweather" charset="0"/>
                <a:ea typeface="Merriweather"/>
                <a:cs typeface="Merriweather"/>
                <a:sym typeface="Merriweather"/>
              </a:rPr>
              <a:t>hen the model will be retrained based on the new data.</a:t>
            </a:r>
            <a:endParaRPr lang="en-US" dirty="0">
              <a:latin typeface="Merriweather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3" y="134412"/>
            <a:ext cx="2370623" cy="6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203</Words>
  <Application>Microsoft Office PowerPoint</Application>
  <PresentationFormat>全屏显示(4:3)</PresentationFormat>
  <Paragraphs>42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Times</vt:lpstr>
      <vt:lpstr>Arial Black</vt:lpstr>
      <vt:lpstr>Merriweather</vt:lpstr>
      <vt:lpstr>Verdana</vt:lpstr>
      <vt:lpstr>2_uOttawa-powerpoint-template</vt:lpstr>
      <vt:lpstr>PowerPoint 演示文稿</vt:lpstr>
      <vt:lpstr>Outline</vt:lpstr>
      <vt:lpstr>Background information</vt:lpstr>
      <vt:lpstr>Issues</vt:lpstr>
      <vt:lpstr>Data analysis</vt:lpstr>
      <vt:lpstr>Algorithms selection</vt:lpstr>
      <vt:lpstr>Algorithms selection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Faculté d'éducation / Faculty of Education</dc:creator>
  <cp:lastModifiedBy>Yuan</cp:lastModifiedBy>
  <cp:revision>31</cp:revision>
  <dcterms:created xsi:type="dcterms:W3CDTF">2010-02-26T18:49:55Z</dcterms:created>
  <dcterms:modified xsi:type="dcterms:W3CDTF">2020-01-19T16:28:51Z</dcterms:modified>
</cp:coreProperties>
</file>