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77"/>
  </p:notesMasterIdLst>
  <p:sldIdLst>
    <p:sldId id="294" r:id="rId2"/>
    <p:sldId id="413" r:id="rId3"/>
    <p:sldId id="414" r:id="rId4"/>
    <p:sldId id="423" r:id="rId5"/>
    <p:sldId id="357" r:id="rId6"/>
    <p:sldId id="358" r:id="rId7"/>
    <p:sldId id="359" r:id="rId8"/>
    <p:sldId id="360" r:id="rId9"/>
    <p:sldId id="424" r:id="rId10"/>
    <p:sldId id="361" r:id="rId11"/>
    <p:sldId id="426" r:id="rId12"/>
    <p:sldId id="362" r:id="rId13"/>
    <p:sldId id="665" r:id="rId14"/>
    <p:sldId id="363" r:id="rId15"/>
    <p:sldId id="364" r:id="rId16"/>
    <p:sldId id="366" r:id="rId17"/>
    <p:sldId id="367" r:id="rId18"/>
    <p:sldId id="368" r:id="rId19"/>
    <p:sldId id="369" r:id="rId20"/>
    <p:sldId id="370" r:id="rId21"/>
    <p:sldId id="371" r:id="rId22"/>
    <p:sldId id="372" r:id="rId23"/>
    <p:sldId id="373" r:id="rId24"/>
    <p:sldId id="374" r:id="rId25"/>
    <p:sldId id="428" r:id="rId26"/>
    <p:sldId id="375" r:id="rId27"/>
    <p:sldId id="429" r:id="rId28"/>
    <p:sldId id="376" r:id="rId29"/>
    <p:sldId id="377" r:id="rId30"/>
    <p:sldId id="430" r:id="rId31"/>
    <p:sldId id="378" r:id="rId32"/>
    <p:sldId id="379" r:id="rId33"/>
    <p:sldId id="380" r:id="rId34"/>
    <p:sldId id="381" r:id="rId35"/>
    <p:sldId id="383" r:id="rId36"/>
    <p:sldId id="384" r:id="rId37"/>
    <p:sldId id="385" r:id="rId38"/>
    <p:sldId id="386" r:id="rId39"/>
    <p:sldId id="387" r:id="rId40"/>
    <p:sldId id="811" r:id="rId41"/>
    <p:sldId id="388" r:id="rId42"/>
    <p:sldId id="389" r:id="rId43"/>
    <p:sldId id="390" r:id="rId44"/>
    <p:sldId id="816" r:id="rId45"/>
    <p:sldId id="817" r:id="rId46"/>
    <p:sldId id="818" r:id="rId47"/>
    <p:sldId id="819" r:id="rId48"/>
    <p:sldId id="875" r:id="rId49"/>
    <p:sldId id="847" r:id="rId50"/>
    <p:sldId id="849" r:id="rId51"/>
    <p:sldId id="850" r:id="rId52"/>
    <p:sldId id="851" r:id="rId53"/>
    <p:sldId id="852" r:id="rId54"/>
    <p:sldId id="853" r:id="rId55"/>
    <p:sldId id="854" r:id="rId56"/>
    <p:sldId id="855" r:id="rId57"/>
    <p:sldId id="856" r:id="rId58"/>
    <p:sldId id="857" r:id="rId59"/>
    <p:sldId id="858" r:id="rId60"/>
    <p:sldId id="859" r:id="rId61"/>
    <p:sldId id="860" r:id="rId62"/>
    <p:sldId id="861" r:id="rId63"/>
    <p:sldId id="862" r:id="rId64"/>
    <p:sldId id="863" r:id="rId65"/>
    <p:sldId id="864" r:id="rId66"/>
    <p:sldId id="865" r:id="rId67"/>
    <p:sldId id="866" r:id="rId68"/>
    <p:sldId id="867" r:id="rId69"/>
    <p:sldId id="868" r:id="rId70"/>
    <p:sldId id="869" r:id="rId71"/>
    <p:sldId id="870" r:id="rId72"/>
    <p:sldId id="871" r:id="rId73"/>
    <p:sldId id="872" r:id="rId74"/>
    <p:sldId id="873" r:id="rId75"/>
    <p:sldId id="874" r:id="rId76"/>
    <p:sldId id="436" r:id="rId77"/>
    <p:sldId id="437" r:id="rId78"/>
    <p:sldId id="438" r:id="rId79"/>
    <p:sldId id="439" r:id="rId80"/>
    <p:sldId id="440" r:id="rId81"/>
    <p:sldId id="441" r:id="rId82"/>
    <p:sldId id="442" r:id="rId83"/>
    <p:sldId id="443" r:id="rId84"/>
    <p:sldId id="446" r:id="rId85"/>
    <p:sldId id="448" r:id="rId86"/>
    <p:sldId id="559" r:id="rId87"/>
    <p:sldId id="449" r:id="rId88"/>
    <p:sldId id="560" r:id="rId89"/>
    <p:sldId id="450" r:id="rId90"/>
    <p:sldId id="451" r:id="rId91"/>
    <p:sldId id="452" r:id="rId92"/>
    <p:sldId id="453" r:id="rId93"/>
    <p:sldId id="561" r:id="rId94"/>
    <p:sldId id="473" r:id="rId95"/>
    <p:sldId id="474" r:id="rId96"/>
    <p:sldId id="475" r:id="rId97"/>
    <p:sldId id="477" r:id="rId98"/>
    <p:sldId id="479" r:id="rId99"/>
    <p:sldId id="480" r:id="rId100"/>
    <p:sldId id="533" r:id="rId101"/>
    <p:sldId id="534" r:id="rId102"/>
    <p:sldId id="532" r:id="rId103"/>
    <p:sldId id="709" r:id="rId104"/>
    <p:sldId id="722" r:id="rId105"/>
    <p:sldId id="723" r:id="rId106"/>
    <p:sldId id="724" r:id="rId107"/>
    <p:sldId id="725" r:id="rId108"/>
    <p:sldId id="726" r:id="rId109"/>
    <p:sldId id="727" r:id="rId110"/>
    <p:sldId id="597" r:id="rId111"/>
    <p:sldId id="596" r:id="rId112"/>
    <p:sldId id="514" r:id="rId113"/>
    <p:sldId id="516" r:id="rId114"/>
    <p:sldId id="667" r:id="rId115"/>
    <p:sldId id="517" r:id="rId116"/>
    <p:sldId id="518" r:id="rId117"/>
    <p:sldId id="668" r:id="rId118"/>
    <p:sldId id="562" r:id="rId119"/>
    <p:sldId id="519" r:id="rId120"/>
    <p:sldId id="520" r:id="rId121"/>
    <p:sldId id="521" r:id="rId122"/>
    <p:sldId id="522" r:id="rId123"/>
    <p:sldId id="753" r:id="rId124"/>
    <p:sldId id="754" r:id="rId125"/>
    <p:sldId id="755" r:id="rId126"/>
    <p:sldId id="756" r:id="rId127"/>
    <p:sldId id="761" r:id="rId128"/>
    <p:sldId id="762" r:id="rId129"/>
    <p:sldId id="757" r:id="rId130"/>
    <p:sldId id="758" r:id="rId131"/>
    <p:sldId id="759" r:id="rId132"/>
    <p:sldId id="760" r:id="rId133"/>
    <p:sldId id="763" r:id="rId134"/>
    <p:sldId id="339" r:id="rId135"/>
    <p:sldId id="340" r:id="rId136"/>
    <p:sldId id="341" r:id="rId137"/>
    <p:sldId id="342" r:id="rId138"/>
    <p:sldId id="343" r:id="rId139"/>
    <p:sldId id="344" r:id="rId140"/>
    <p:sldId id="345" r:id="rId141"/>
    <p:sldId id="346" r:id="rId142"/>
    <p:sldId id="347" r:id="rId143"/>
    <p:sldId id="348" r:id="rId144"/>
    <p:sldId id="349" r:id="rId145"/>
    <p:sldId id="350" r:id="rId146"/>
    <p:sldId id="351" r:id="rId147"/>
    <p:sldId id="352" r:id="rId148"/>
    <p:sldId id="669" r:id="rId149"/>
    <p:sldId id="876" r:id="rId150"/>
    <p:sldId id="877" r:id="rId151"/>
    <p:sldId id="878" r:id="rId152"/>
    <p:sldId id="879" r:id="rId153"/>
    <p:sldId id="880" r:id="rId154"/>
    <p:sldId id="881" r:id="rId155"/>
    <p:sldId id="882" r:id="rId156"/>
    <p:sldId id="670" r:id="rId157"/>
    <p:sldId id="844" r:id="rId158"/>
    <p:sldId id="671" r:id="rId159"/>
    <p:sldId id="673" r:id="rId160"/>
    <p:sldId id="675" r:id="rId161"/>
    <p:sldId id="845" r:id="rId162"/>
    <p:sldId id="676" r:id="rId163"/>
    <p:sldId id="677" r:id="rId164"/>
    <p:sldId id="678" r:id="rId165"/>
    <p:sldId id="679" r:id="rId166"/>
    <p:sldId id="681" r:id="rId167"/>
    <p:sldId id="682" r:id="rId168"/>
    <p:sldId id="683" r:id="rId169"/>
    <p:sldId id="684" r:id="rId170"/>
    <p:sldId id="685" r:id="rId171"/>
    <p:sldId id="686" r:id="rId172"/>
    <p:sldId id="687" r:id="rId173"/>
    <p:sldId id="688" r:id="rId174"/>
    <p:sldId id="846" r:id="rId175"/>
    <p:sldId id="353" r:id="rId176"/>
  </p:sldIdLst>
  <p:sldSz cx="9144000" cy="6858000" type="screen4x3"/>
  <p:notesSz cx="6858000" cy="9144000"/>
  <p:defaultTextStyle>
    <a:defPPr>
      <a:defRPr lang="zh-CN"/>
    </a:defPPr>
    <a:lvl1pPr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006600"/>
    <a:srgbClr val="990099"/>
    <a:srgbClr val="FF0000"/>
    <a:srgbClr val="996633"/>
    <a:srgbClr val="6600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2919" autoAdjust="0"/>
  </p:normalViewPr>
  <p:slideViewPr>
    <p:cSldViewPr>
      <p:cViewPr varScale="1">
        <p:scale>
          <a:sx n="68" d="100"/>
          <a:sy n="68" d="100"/>
        </p:scale>
        <p:origin x="-1146" y="-108"/>
      </p:cViewPr>
      <p:guideLst>
        <p:guide orient="horz" pos="480"/>
        <p:guide pos="6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wmf"/><Relationship Id="rId4"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e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e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emf"/><Relationship Id="rId4"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emf"/><Relationship Id="rId5" Type="http://schemas.openxmlformats.org/officeDocument/2006/relationships/image" Target="../media/image82.wmf"/><Relationship Id="rId4"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emf"/><Relationship Id="rId1" Type="http://schemas.openxmlformats.org/officeDocument/2006/relationships/image" Target="../media/image8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8.png"/></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png"/><Relationship Id="rId5" Type="http://schemas.openxmlformats.org/officeDocument/2006/relationships/image" Target="../media/image171.wmf"/><Relationship Id="rId4" Type="http://schemas.openxmlformats.org/officeDocument/2006/relationships/image" Target="../media/image17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image" Target="../media/image184.wmf"/><Relationship Id="rId3" Type="http://schemas.openxmlformats.org/officeDocument/2006/relationships/image" Target="../media/image174.wmf"/><Relationship Id="rId7" Type="http://schemas.openxmlformats.org/officeDocument/2006/relationships/image" Target="../media/image178.wmf"/><Relationship Id="rId12" Type="http://schemas.openxmlformats.org/officeDocument/2006/relationships/image" Target="../media/image183.wmf"/><Relationship Id="rId17" Type="http://schemas.openxmlformats.org/officeDocument/2006/relationships/image" Target="../media/image188.wmf"/><Relationship Id="rId2" Type="http://schemas.openxmlformats.org/officeDocument/2006/relationships/image" Target="../media/image170.wmf"/><Relationship Id="rId16" Type="http://schemas.openxmlformats.org/officeDocument/2006/relationships/image" Target="../media/image187.wmf"/><Relationship Id="rId1" Type="http://schemas.openxmlformats.org/officeDocument/2006/relationships/image" Target="../media/image169.wmf"/><Relationship Id="rId6" Type="http://schemas.openxmlformats.org/officeDocument/2006/relationships/image" Target="../media/image177.wmf"/><Relationship Id="rId11" Type="http://schemas.openxmlformats.org/officeDocument/2006/relationships/image" Target="../media/image182.wmf"/><Relationship Id="rId5" Type="http://schemas.openxmlformats.org/officeDocument/2006/relationships/image" Target="../media/image176.wmf"/><Relationship Id="rId15" Type="http://schemas.openxmlformats.org/officeDocument/2006/relationships/image" Target="../media/image186.wmf"/><Relationship Id="rId10" Type="http://schemas.openxmlformats.org/officeDocument/2006/relationships/image" Target="../media/image181.wmf"/><Relationship Id="rId4" Type="http://schemas.openxmlformats.org/officeDocument/2006/relationships/image" Target="../media/image175.wmf"/><Relationship Id="rId9" Type="http://schemas.openxmlformats.org/officeDocument/2006/relationships/image" Target="../media/image180.wmf"/><Relationship Id="rId14" Type="http://schemas.openxmlformats.org/officeDocument/2006/relationships/image" Target="../media/image18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4.wmf"/><Relationship Id="rId1" Type="http://schemas.openxmlformats.org/officeDocument/2006/relationships/image" Target="../media/image19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1.wmf"/><Relationship Id="rId4" Type="http://schemas.openxmlformats.org/officeDocument/2006/relationships/image" Target="../media/image19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4" Type="http://schemas.openxmlformats.org/officeDocument/2006/relationships/image" Target="../media/image20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4" Type="http://schemas.openxmlformats.org/officeDocument/2006/relationships/image" Target="../media/image20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5" Type="http://schemas.openxmlformats.org/officeDocument/2006/relationships/image" Target="../media/image33.wmf"/><Relationship Id="rId4"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emf"/><Relationship Id="rId4" Type="http://schemas.openxmlformats.org/officeDocument/2006/relationships/image" Target="../media/image22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image" Target="../media/image23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4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4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43.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49.wmf"/><Relationship Id="rId7" Type="http://schemas.openxmlformats.org/officeDocument/2006/relationships/image" Target="../media/image253.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2.wmf"/><Relationship Id="rId5" Type="http://schemas.openxmlformats.org/officeDocument/2006/relationships/image" Target="../media/image251.wmf"/><Relationship Id="rId10" Type="http://schemas.openxmlformats.org/officeDocument/2006/relationships/image" Target="../media/image256.wmf"/><Relationship Id="rId4" Type="http://schemas.openxmlformats.org/officeDocument/2006/relationships/image" Target="../media/image250.wmf"/><Relationship Id="rId9" Type="http://schemas.openxmlformats.org/officeDocument/2006/relationships/image" Target="../media/image255.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49.wmf"/><Relationship Id="rId7" Type="http://schemas.openxmlformats.org/officeDocument/2006/relationships/image" Target="../media/image253.wmf"/><Relationship Id="rId2" Type="http://schemas.openxmlformats.org/officeDocument/2006/relationships/image" Target="../media/image248.wmf"/><Relationship Id="rId1" Type="http://schemas.openxmlformats.org/officeDocument/2006/relationships/image" Target="../media/image257.wmf"/><Relationship Id="rId6" Type="http://schemas.openxmlformats.org/officeDocument/2006/relationships/image" Target="../media/image252.wmf"/><Relationship Id="rId5" Type="http://schemas.openxmlformats.org/officeDocument/2006/relationships/image" Target="../media/image251.wmf"/><Relationship Id="rId10" Type="http://schemas.openxmlformats.org/officeDocument/2006/relationships/image" Target="../media/image256.wmf"/><Relationship Id="rId4" Type="http://schemas.openxmlformats.org/officeDocument/2006/relationships/image" Target="../media/image250.wmf"/><Relationship Id="rId9" Type="http://schemas.openxmlformats.org/officeDocument/2006/relationships/image" Target="../media/image255.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image" Target="../media/image250.wmf"/><Relationship Id="rId7" Type="http://schemas.openxmlformats.org/officeDocument/2006/relationships/image" Target="../media/image254.wmf"/><Relationship Id="rId12" Type="http://schemas.openxmlformats.org/officeDocument/2006/relationships/image" Target="../media/image260.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11" Type="http://schemas.openxmlformats.org/officeDocument/2006/relationships/image" Target="../media/image259.wmf"/><Relationship Id="rId5" Type="http://schemas.openxmlformats.org/officeDocument/2006/relationships/image" Target="../media/image252.wmf"/><Relationship Id="rId10" Type="http://schemas.openxmlformats.org/officeDocument/2006/relationships/image" Target="../media/image258.wmf"/><Relationship Id="rId4" Type="http://schemas.openxmlformats.org/officeDocument/2006/relationships/image" Target="../media/image251.wmf"/><Relationship Id="rId9" Type="http://schemas.openxmlformats.org/officeDocument/2006/relationships/image" Target="../media/image256.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4" Type="http://schemas.openxmlformats.org/officeDocument/2006/relationships/image" Target="../media/image27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e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79.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83.wmf"/><Relationship Id="rId7" Type="http://schemas.openxmlformats.org/officeDocument/2006/relationships/image" Target="../media/image287.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wmf"/><Relationship Id="rId5" Type="http://schemas.openxmlformats.org/officeDocument/2006/relationships/image" Target="../media/image285.wmf"/><Relationship Id="rId4" Type="http://schemas.openxmlformats.org/officeDocument/2006/relationships/image" Target="../media/image284.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 Id="rId5" Type="http://schemas.openxmlformats.org/officeDocument/2006/relationships/image" Target="../media/image292.wmf"/><Relationship Id="rId4" Type="http://schemas.openxmlformats.org/officeDocument/2006/relationships/image" Target="../media/image291.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93.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4" Type="http://schemas.openxmlformats.org/officeDocument/2006/relationships/image" Target="../media/image29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b="0">
                <a:latin typeface="Arial" charset="0"/>
              </a:defRPr>
            </a:lvl1pPr>
          </a:lstStyle>
          <a:p>
            <a:pPr>
              <a:defRPr/>
            </a:pPr>
            <a:endParaRPr lang="en-US" altLang="zh-CN"/>
          </a:p>
        </p:txBody>
      </p:sp>
      <p:sp>
        <p:nvSpPr>
          <p:cNvPr id="593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b="0">
                <a:latin typeface="Arial" charset="0"/>
              </a:defRPr>
            </a:lvl1pPr>
          </a:lstStyle>
          <a:p>
            <a:pPr>
              <a:defRPr/>
            </a:pPr>
            <a:endParaRPr lang="en-US" altLang="zh-CN"/>
          </a:p>
        </p:txBody>
      </p:sp>
      <p:sp>
        <p:nvSpPr>
          <p:cNvPr id="188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b="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b="0">
                <a:latin typeface="Arial" charset="0"/>
              </a:defRPr>
            </a:lvl1pPr>
          </a:lstStyle>
          <a:p>
            <a:pPr>
              <a:defRPr/>
            </a:pPr>
            <a:fld id="{B7136FAF-5022-42FE-823F-195ECF387569}" type="slidenum">
              <a:rPr lang="en-US" altLang="zh-CN"/>
              <a:pPr>
                <a:defRPr/>
              </a:pPr>
              <a:t>‹#›</a:t>
            </a:fld>
            <a:endParaRPr lang="en-US" altLang="zh-CN"/>
          </a:p>
        </p:txBody>
      </p:sp>
    </p:spTree>
    <p:extLst>
      <p:ext uri="{BB962C8B-B14F-4D97-AF65-F5344CB8AC3E}">
        <p14:creationId xmlns:p14="http://schemas.microsoft.com/office/powerpoint/2010/main" val="2519392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839B246-E836-410E-8618-BC2C30FBEA2F}" type="slidenum">
              <a:rPr kumimoji="0" lang="en-US" altLang="zh-CN" sz="1200" b="0" smtClean="0">
                <a:latin typeface="Arial" charset="0"/>
              </a:rPr>
              <a:pPr eaLnBrk="1" hangingPunct="1"/>
              <a:t>76</a:t>
            </a:fld>
            <a:endParaRPr kumimoji="0" lang="en-US" altLang="zh-CN" sz="1200" b="0" smtClean="0">
              <a:latin typeface="Arial"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095D582-67C3-49E1-8EE5-325B30BCC13A}" type="slidenum">
              <a:rPr kumimoji="0" lang="en-US" altLang="zh-CN" sz="1200" b="0" smtClean="0">
                <a:latin typeface="Arial" charset="0"/>
              </a:rPr>
              <a:pPr eaLnBrk="1" hangingPunct="1"/>
              <a:t>116</a:t>
            </a:fld>
            <a:endParaRPr kumimoji="0" lang="en-US" altLang="zh-CN" sz="1200" b="0" smtClean="0">
              <a:latin typeface="Arial"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r>
              <a:rPr lang="zh-CN" altLang="en-US" smtClean="0"/>
              <a:t>噢仍然</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D96508E-D060-4B8D-83F1-E1C6DFFA648D}" type="slidenum">
              <a:rPr kumimoji="0" lang="en-US" altLang="zh-CN" sz="1200" b="0" smtClean="0">
                <a:latin typeface="Arial" charset="0"/>
              </a:rPr>
              <a:pPr eaLnBrk="1" hangingPunct="1"/>
              <a:t>117</a:t>
            </a:fld>
            <a:endParaRPr kumimoji="0" lang="en-US" altLang="zh-CN" sz="1200" b="0" smtClean="0">
              <a:latin typeface="Arial"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r>
              <a:rPr lang="zh-CN" altLang="en-US" smtClean="0"/>
              <a:t>噢仍然</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0009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457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95300"/>
            <a:ext cx="2057400" cy="56308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95300"/>
            <a:ext cx="6019800" cy="56308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95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442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3190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635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651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3447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8332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7762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4953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AutoShape 3">
            <a:hlinkClick r:id="" action="ppaction://hlinkshowjump?jump=previousslide" highlightClick="1"/>
          </p:cNvPr>
          <p:cNvSpPr>
            <a:spLocks noChangeArrowheads="1"/>
          </p:cNvSpPr>
          <p:nvPr/>
        </p:nvSpPr>
        <p:spPr bwMode="auto">
          <a:xfrm>
            <a:off x="68580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AutoShape 4">
            <a:hlinkClick r:id="" action="ppaction://hlinkshowjump?jump=nextslide" highlightClick="1"/>
          </p:cNvPr>
          <p:cNvSpPr>
            <a:spLocks noChangeArrowheads="1"/>
          </p:cNvSpPr>
          <p:nvPr/>
        </p:nvSpPr>
        <p:spPr bwMode="auto">
          <a:xfrm>
            <a:off x="7543800" y="6121400"/>
            <a:ext cx="457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AutoShape 5">
            <a:hlinkClick r:id="" action="ppaction://hlinkshowjump?jump=firstslide" highlightClick="1"/>
          </p:cNvPr>
          <p:cNvSpPr>
            <a:spLocks noChangeArrowheads="1"/>
          </p:cNvSpPr>
          <p:nvPr/>
        </p:nvSpPr>
        <p:spPr bwMode="auto">
          <a:xfrm>
            <a:off x="82677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spcBef>
          <a:spcPct val="0"/>
        </a:spcBef>
        <a:spcAft>
          <a:spcPct val="0"/>
        </a:spcAft>
        <a:defRPr kumimoji="1" sz="4000" b="1">
          <a:solidFill>
            <a:srgbClr val="000000"/>
          </a:solidFill>
          <a:latin typeface="+mj-lt"/>
          <a:ea typeface="+mj-ea"/>
          <a:cs typeface="+mj-cs"/>
        </a:defRPr>
      </a:lvl1pPr>
      <a:lvl2pPr algn="l" rtl="0" eaLnBrk="0" fontAlgn="base" hangingPunct="0">
        <a:spcBef>
          <a:spcPct val="0"/>
        </a:spcBef>
        <a:spcAft>
          <a:spcPct val="0"/>
        </a:spcAft>
        <a:defRPr kumimoji="1" sz="4000" b="1">
          <a:solidFill>
            <a:srgbClr val="000000"/>
          </a:solidFill>
          <a:latin typeface="Times New Roman" pitchFamily="18" charset="0"/>
          <a:ea typeface="黑体" pitchFamily="2" charset="-122"/>
        </a:defRPr>
      </a:lvl2pPr>
      <a:lvl3pPr algn="l" rtl="0" eaLnBrk="0" fontAlgn="base" hangingPunct="0">
        <a:spcBef>
          <a:spcPct val="0"/>
        </a:spcBef>
        <a:spcAft>
          <a:spcPct val="0"/>
        </a:spcAft>
        <a:defRPr kumimoji="1" sz="4000" b="1">
          <a:solidFill>
            <a:srgbClr val="000000"/>
          </a:solidFill>
          <a:latin typeface="Times New Roman" pitchFamily="18" charset="0"/>
          <a:ea typeface="黑体" pitchFamily="2" charset="-122"/>
        </a:defRPr>
      </a:lvl3pPr>
      <a:lvl4pPr algn="l" rtl="0" eaLnBrk="0" fontAlgn="base" hangingPunct="0">
        <a:spcBef>
          <a:spcPct val="0"/>
        </a:spcBef>
        <a:spcAft>
          <a:spcPct val="0"/>
        </a:spcAft>
        <a:defRPr kumimoji="1" sz="4000" b="1">
          <a:solidFill>
            <a:srgbClr val="000000"/>
          </a:solidFill>
          <a:latin typeface="Times New Roman" pitchFamily="18" charset="0"/>
          <a:ea typeface="黑体" pitchFamily="2" charset="-122"/>
        </a:defRPr>
      </a:lvl4pPr>
      <a:lvl5pPr algn="l" rtl="0" eaLnBrk="0" fontAlgn="base" hangingPunct="0">
        <a:spcBef>
          <a:spcPct val="0"/>
        </a:spcBef>
        <a:spcAft>
          <a:spcPct val="0"/>
        </a:spcAft>
        <a:defRPr kumimoji="1" sz="4000" b="1">
          <a:solidFill>
            <a:srgbClr val="000000"/>
          </a:solidFill>
          <a:latin typeface="Times New Roman" pitchFamily="18" charset="0"/>
          <a:ea typeface="黑体" pitchFamily="2" charset="-122"/>
        </a:defRPr>
      </a:lvl5pPr>
      <a:lvl6pPr marL="457200" algn="l" rtl="0" fontAlgn="base">
        <a:spcBef>
          <a:spcPct val="0"/>
        </a:spcBef>
        <a:spcAft>
          <a:spcPct val="0"/>
        </a:spcAft>
        <a:defRPr kumimoji="1" sz="4000" b="1">
          <a:solidFill>
            <a:srgbClr val="000000"/>
          </a:solidFill>
          <a:latin typeface="Times New Roman" pitchFamily="18" charset="0"/>
          <a:ea typeface="黑体" pitchFamily="2" charset="-122"/>
        </a:defRPr>
      </a:lvl6pPr>
      <a:lvl7pPr marL="914400" algn="l" rtl="0" fontAlgn="base">
        <a:spcBef>
          <a:spcPct val="0"/>
        </a:spcBef>
        <a:spcAft>
          <a:spcPct val="0"/>
        </a:spcAft>
        <a:defRPr kumimoji="1" sz="4000" b="1">
          <a:solidFill>
            <a:srgbClr val="000000"/>
          </a:solidFill>
          <a:latin typeface="Times New Roman" pitchFamily="18" charset="0"/>
          <a:ea typeface="黑体" pitchFamily="2" charset="-122"/>
        </a:defRPr>
      </a:lvl7pPr>
      <a:lvl8pPr marL="1371600" algn="l" rtl="0" fontAlgn="base">
        <a:spcBef>
          <a:spcPct val="0"/>
        </a:spcBef>
        <a:spcAft>
          <a:spcPct val="0"/>
        </a:spcAft>
        <a:defRPr kumimoji="1" sz="4000" b="1">
          <a:solidFill>
            <a:srgbClr val="000000"/>
          </a:solidFill>
          <a:latin typeface="Times New Roman" pitchFamily="18" charset="0"/>
          <a:ea typeface="黑体" pitchFamily="2" charset="-122"/>
        </a:defRPr>
      </a:lvl8pPr>
      <a:lvl9pPr marL="1828800" algn="l" rtl="0" fontAlgn="base">
        <a:spcBef>
          <a:spcPct val="0"/>
        </a:spcBef>
        <a:spcAft>
          <a:spcPct val="0"/>
        </a:spcAft>
        <a:defRPr kumimoji="1" sz="4000" b="1">
          <a:solidFill>
            <a:srgbClr val="000000"/>
          </a:solidFill>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8.bin"/><Relationship Id="rId18" Type="http://schemas.openxmlformats.org/officeDocument/2006/relationships/image" Target="../media/image25.wmf"/><Relationship Id="rId3" Type="http://schemas.openxmlformats.org/officeDocument/2006/relationships/oleObject" Target="../embeddings/Microsoft_Word_97_-_2003___4.doc"/><Relationship Id="rId7" Type="http://schemas.openxmlformats.org/officeDocument/2006/relationships/oleObject" Target="../embeddings/oleObject15.bin"/><Relationship Id="rId12" Type="http://schemas.openxmlformats.org/officeDocument/2006/relationships/image" Target="../media/image22.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24.wmf"/><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emf"/><Relationship Id="rId9" Type="http://schemas.openxmlformats.org/officeDocument/2006/relationships/oleObject" Target="../embeddings/oleObject16.bin"/><Relationship Id="rId14" Type="http://schemas.openxmlformats.org/officeDocument/2006/relationships/image" Target="../media/image23.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Excel_97-2003____41.xls"/><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19.wmf"/><Relationship Id="rId5" Type="http://schemas.openxmlformats.org/officeDocument/2006/relationships/oleObject" Target="../embeddings/oleObject121.bin"/><Relationship Id="rId4" Type="http://schemas.openxmlformats.org/officeDocument/2006/relationships/image" Target="../media/image218.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Microsoft_Word_97_-_2003___42.doc"/><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21.wmf"/><Relationship Id="rId5" Type="http://schemas.openxmlformats.org/officeDocument/2006/relationships/oleObject" Target="../embeddings/oleObject123.bin"/><Relationship Id="rId10" Type="http://schemas.openxmlformats.org/officeDocument/2006/relationships/image" Target="../media/image223.wmf"/><Relationship Id="rId4" Type="http://schemas.openxmlformats.org/officeDocument/2006/relationships/image" Target="../media/image220.emf"/><Relationship Id="rId9" Type="http://schemas.openxmlformats.org/officeDocument/2006/relationships/oleObject" Target="../embeddings/oleObject125.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25.wmf"/><Relationship Id="rId5" Type="http://schemas.openxmlformats.org/officeDocument/2006/relationships/oleObject" Target="../embeddings/Microsoft_Word_97_-_2003___43.doc"/><Relationship Id="rId4" Type="http://schemas.openxmlformats.org/officeDocument/2006/relationships/image" Target="../media/image224.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27.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28.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image" Target="../media/image231.wmf"/><Relationship Id="rId4" Type="http://schemas.openxmlformats.org/officeDocument/2006/relationships/oleObject" Target="../embeddings/oleObject127.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23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9.emf"/><Relationship Id="rId5" Type="http://schemas.openxmlformats.org/officeDocument/2006/relationships/oleObject" Target="../embeddings/Microsoft_Word_97_-_2003___6.doc"/><Relationship Id="rId4" Type="http://schemas.openxmlformats.org/officeDocument/2006/relationships/image" Target="../media/image28.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237.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34.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236.wmf"/><Relationship Id="rId4" Type="http://schemas.openxmlformats.org/officeDocument/2006/relationships/image" Target="../media/image233.wmf"/><Relationship Id="rId9" Type="http://schemas.openxmlformats.org/officeDocument/2006/relationships/oleObject" Target="../embeddings/oleObject132.bin"/><Relationship Id="rId14" Type="http://schemas.openxmlformats.org/officeDocument/2006/relationships/image" Target="../media/image238.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40.wmf"/><Relationship Id="rId5" Type="http://schemas.openxmlformats.org/officeDocument/2006/relationships/oleObject" Target="../embeddings/oleObject136.bin"/><Relationship Id="rId4" Type="http://schemas.openxmlformats.org/officeDocument/2006/relationships/image" Target="../media/image239.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image" Target="../media/image241.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242.w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62.vml"/><Relationship Id="rId4" Type="http://schemas.openxmlformats.org/officeDocument/2006/relationships/image" Target="../media/image243.w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24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130.xml.rels><?xml version="1.0" encoding="UTF-8" standalone="yes"?>
<Relationships xmlns="http://schemas.openxmlformats.org/package/2006/relationships"><Relationship Id="rId2" Type="http://schemas.openxmlformats.org/officeDocument/2006/relationships/image" Target="../media/image245.wmf"/><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46.wmf"/><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146.bin"/><Relationship Id="rId18" Type="http://schemas.openxmlformats.org/officeDocument/2006/relationships/image" Target="../media/image254.wmf"/><Relationship Id="rId3" Type="http://schemas.openxmlformats.org/officeDocument/2006/relationships/oleObject" Target="../embeddings/oleObject141.bin"/><Relationship Id="rId21" Type="http://schemas.openxmlformats.org/officeDocument/2006/relationships/oleObject" Target="../embeddings/oleObject150.bin"/><Relationship Id="rId7" Type="http://schemas.openxmlformats.org/officeDocument/2006/relationships/oleObject" Target="../embeddings/oleObject143.bin"/><Relationship Id="rId12" Type="http://schemas.openxmlformats.org/officeDocument/2006/relationships/image" Target="../media/image251.wmf"/><Relationship Id="rId17" Type="http://schemas.openxmlformats.org/officeDocument/2006/relationships/oleObject" Target="../embeddings/oleObject148.bin"/><Relationship Id="rId2" Type="http://schemas.openxmlformats.org/officeDocument/2006/relationships/slideLayout" Target="../slideLayouts/slideLayout2.xml"/><Relationship Id="rId16" Type="http://schemas.openxmlformats.org/officeDocument/2006/relationships/image" Target="../media/image253.wmf"/><Relationship Id="rId20" Type="http://schemas.openxmlformats.org/officeDocument/2006/relationships/image" Target="../media/image255.wmf"/><Relationship Id="rId1" Type="http://schemas.openxmlformats.org/officeDocument/2006/relationships/vmlDrawing" Target="../drawings/vmlDrawing64.vml"/><Relationship Id="rId6" Type="http://schemas.openxmlformats.org/officeDocument/2006/relationships/image" Target="../media/image248.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250.wmf"/><Relationship Id="rId19" Type="http://schemas.openxmlformats.org/officeDocument/2006/relationships/oleObject" Target="../embeddings/oleObject149.bin"/><Relationship Id="rId4" Type="http://schemas.openxmlformats.org/officeDocument/2006/relationships/image" Target="../media/image247.wmf"/><Relationship Id="rId9" Type="http://schemas.openxmlformats.org/officeDocument/2006/relationships/oleObject" Target="../embeddings/oleObject144.bin"/><Relationship Id="rId14" Type="http://schemas.openxmlformats.org/officeDocument/2006/relationships/image" Target="../media/image252.wmf"/><Relationship Id="rId22" Type="http://schemas.openxmlformats.org/officeDocument/2006/relationships/image" Target="../media/image256.wmf"/></Relationships>
</file>

<file path=ppt/slides/_rels/slide135.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156.bin"/><Relationship Id="rId18" Type="http://schemas.openxmlformats.org/officeDocument/2006/relationships/image" Target="../media/image254.wmf"/><Relationship Id="rId3" Type="http://schemas.openxmlformats.org/officeDocument/2006/relationships/oleObject" Target="../embeddings/oleObject151.bin"/><Relationship Id="rId21" Type="http://schemas.openxmlformats.org/officeDocument/2006/relationships/oleObject" Target="../embeddings/oleObject160.bin"/><Relationship Id="rId7" Type="http://schemas.openxmlformats.org/officeDocument/2006/relationships/oleObject" Target="../embeddings/oleObject153.bin"/><Relationship Id="rId12" Type="http://schemas.openxmlformats.org/officeDocument/2006/relationships/image" Target="../media/image251.wmf"/><Relationship Id="rId17" Type="http://schemas.openxmlformats.org/officeDocument/2006/relationships/oleObject" Target="../embeddings/oleObject158.bin"/><Relationship Id="rId2" Type="http://schemas.openxmlformats.org/officeDocument/2006/relationships/slideLayout" Target="../slideLayouts/slideLayout7.xml"/><Relationship Id="rId16" Type="http://schemas.openxmlformats.org/officeDocument/2006/relationships/image" Target="../media/image253.wmf"/><Relationship Id="rId20" Type="http://schemas.openxmlformats.org/officeDocument/2006/relationships/image" Target="../media/image255.wmf"/><Relationship Id="rId1" Type="http://schemas.openxmlformats.org/officeDocument/2006/relationships/vmlDrawing" Target="../drawings/vmlDrawing65.vml"/><Relationship Id="rId6" Type="http://schemas.openxmlformats.org/officeDocument/2006/relationships/image" Target="../media/image248.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250.wmf"/><Relationship Id="rId19" Type="http://schemas.openxmlformats.org/officeDocument/2006/relationships/oleObject" Target="../embeddings/oleObject159.bin"/><Relationship Id="rId4" Type="http://schemas.openxmlformats.org/officeDocument/2006/relationships/image" Target="../media/image257.wmf"/><Relationship Id="rId9" Type="http://schemas.openxmlformats.org/officeDocument/2006/relationships/oleObject" Target="../embeddings/oleObject154.bin"/><Relationship Id="rId14" Type="http://schemas.openxmlformats.org/officeDocument/2006/relationships/image" Target="../media/image252.wmf"/><Relationship Id="rId22" Type="http://schemas.openxmlformats.org/officeDocument/2006/relationships/image" Target="../media/image256.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166.bin"/><Relationship Id="rId18" Type="http://schemas.openxmlformats.org/officeDocument/2006/relationships/image" Target="../media/image255.wmf"/><Relationship Id="rId26" Type="http://schemas.openxmlformats.org/officeDocument/2006/relationships/image" Target="../media/image260.wmf"/><Relationship Id="rId3" Type="http://schemas.openxmlformats.org/officeDocument/2006/relationships/oleObject" Target="../embeddings/oleObject161.bin"/><Relationship Id="rId21" Type="http://schemas.openxmlformats.org/officeDocument/2006/relationships/oleObject" Target="../embeddings/oleObject170.bin"/><Relationship Id="rId7" Type="http://schemas.openxmlformats.org/officeDocument/2006/relationships/oleObject" Target="../embeddings/oleObject163.bin"/><Relationship Id="rId12" Type="http://schemas.openxmlformats.org/officeDocument/2006/relationships/image" Target="../media/image252.wmf"/><Relationship Id="rId17" Type="http://schemas.openxmlformats.org/officeDocument/2006/relationships/oleObject" Target="../embeddings/oleObject168.bin"/><Relationship Id="rId25"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254.wmf"/><Relationship Id="rId20" Type="http://schemas.openxmlformats.org/officeDocument/2006/relationships/image" Target="../media/image256.wmf"/><Relationship Id="rId1" Type="http://schemas.openxmlformats.org/officeDocument/2006/relationships/vmlDrawing" Target="../drawings/vmlDrawing66.vml"/><Relationship Id="rId6" Type="http://schemas.openxmlformats.org/officeDocument/2006/relationships/image" Target="../media/image249.wmf"/><Relationship Id="rId11" Type="http://schemas.openxmlformats.org/officeDocument/2006/relationships/oleObject" Target="../embeddings/oleObject165.bin"/><Relationship Id="rId24" Type="http://schemas.openxmlformats.org/officeDocument/2006/relationships/image" Target="../media/image259.wmf"/><Relationship Id="rId5" Type="http://schemas.openxmlformats.org/officeDocument/2006/relationships/oleObject" Target="../embeddings/oleObject162.bin"/><Relationship Id="rId15" Type="http://schemas.openxmlformats.org/officeDocument/2006/relationships/oleObject" Target="../embeddings/oleObject167.bin"/><Relationship Id="rId23" Type="http://schemas.openxmlformats.org/officeDocument/2006/relationships/oleObject" Target="../embeddings/oleObject171.bin"/><Relationship Id="rId10" Type="http://schemas.openxmlformats.org/officeDocument/2006/relationships/image" Target="../media/image251.wmf"/><Relationship Id="rId19" Type="http://schemas.openxmlformats.org/officeDocument/2006/relationships/oleObject" Target="../embeddings/oleObject169.bin"/><Relationship Id="rId4" Type="http://schemas.openxmlformats.org/officeDocument/2006/relationships/image" Target="../media/image248.wmf"/><Relationship Id="rId9" Type="http://schemas.openxmlformats.org/officeDocument/2006/relationships/oleObject" Target="../embeddings/oleObject164.bin"/><Relationship Id="rId14" Type="http://schemas.openxmlformats.org/officeDocument/2006/relationships/image" Target="../media/image253.wmf"/><Relationship Id="rId22" Type="http://schemas.openxmlformats.org/officeDocument/2006/relationships/image" Target="../media/image258.wmf"/></Relationships>
</file>

<file path=ppt/slides/_rels/slide139.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178.bin"/><Relationship Id="rId18" Type="http://schemas.openxmlformats.org/officeDocument/2006/relationships/image" Target="../media/image268.w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265.wmf"/><Relationship Id="rId17" Type="http://schemas.openxmlformats.org/officeDocument/2006/relationships/oleObject" Target="../embeddings/oleObject180.bin"/><Relationship Id="rId2" Type="http://schemas.openxmlformats.org/officeDocument/2006/relationships/slideLayout" Target="../slideLayouts/slideLayout7.xml"/><Relationship Id="rId16" Type="http://schemas.openxmlformats.org/officeDocument/2006/relationships/image" Target="../media/image267.wmf"/><Relationship Id="rId1" Type="http://schemas.openxmlformats.org/officeDocument/2006/relationships/vmlDrawing" Target="../drawings/vmlDrawing67.vml"/><Relationship Id="rId6" Type="http://schemas.openxmlformats.org/officeDocument/2006/relationships/image" Target="../media/image262.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264.wmf"/><Relationship Id="rId4" Type="http://schemas.openxmlformats.org/officeDocument/2006/relationships/image" Target="../media/image261.wmf"/><Relationship Id="rId9" Type="http://schemas.openxmlformats.org/officeDocument/2006/relationships/oleObject" Target="../embeddings/oleObject176.bin"/><Relationship Id="rId14" Type="http://schemas.openxmlformats.org/officeDocument/2006/relationships/image" Target="../media/image26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140.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273.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70.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184.bin"/><Relationship Id="rId14" Type="http://schemas.openxmlformats.org/officeDocument/2006/relationships/image" Target="../media/image274.wmf"/></Relationships>
</file>

<file path=ppt/slides/_rels/slide141.x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276.wmf"/><Relationship Id="rId5" Type="http://schemas.openxmlformats.org/officeDocument/2006/relationships/oleObject" Target="../embeddings/oleObject188.bin"/><Relationship Id="rId10" Type="http://schemas.openxmlformats.org/officeDocument/2006/relationships/image" Target="../media/image278.wmf"/><Relationship Id="rId4" Type="http://schemas.openxmlformats.org/officeDocument/2006/relationships/image" Target="../media/image275.wmf"/><Relationship Id="rId9" Type="http://schemas.openxmlformats.org/officeDocument/2006/relationships/oleObject" Target="../embeddings/oleObject190.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280.wmf"/><Relationship Id="rId5" Type="http://schemas.openxmlformats.org/officeDocument/2006/relationships/oleObject" Target="../embeddings/oleObject192.bin"/><Relationship Id="rId4" Type="http://schemas.openxmlformats.org/officeDocument/2006/relationships/image" Target="../media/image279.wmf"/></Relationships>
</file>

<file path=ppt/slides/_rels/slide143.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285.wmf"/><Relationship Id="rId2" Type="http://schemas.openxmlformats.org/officeDocument/2006/relationships/slideLayout" Target="../slideLayouts/slideLayout7.xml"/><Relationship Id="rId16" Type="http://schemas.openxmlformats.org/officeDocument/2006/relationships/image" Target="../media/image287.wmf"/><Relationship Id="rId1" Type="http://schemas.openxmlformats.org/officeDocument/2006/relationships/vmlDrawing" Target="../drawings/vmlDrawing71.vml"/><Relationship Id="rId6" Type="http://schemas.openxmlformats.org/officeDocument/2006/relationships/image" Target="../media/image282.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284.wmf"/><Relationship Id="rId4" Type="http://schemas.openxmlformats.org/officeDocument/2006/relationships/image" Target="../media/image281.wmf"/><Relationship Id="rId9" Type="http://schemas.openxmlformats.org/officeDocument/2006/relationships/oleObject" Target="../embeddings/oleObject196.bin"/><Relationship Id="rId14" Type="http://schemas.openxmlformats.org/officeDocument/2006/relationships/image" Target="../media/image286.wmf"/></Relationships>
</file>

<file path=ppt/slides/_rels/slide144.x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292.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289.w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291.wmf"/><Relationship Id="rId4" Type="http://schemas.openxmlformats.org/officeDocument/2006/relationships/image" Target="../media/image288.wmf"/><Relationship Id="rId9" Type="http://schemas.openxmlformats.org/officeDocument/2006/relationships/oleObject" Target="../embeddings/oleObject203.bin"/></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73.vml"/><Relationship Id="rId4" Type="http://schemas.openxmlformats.org/officeDocument/2006/relationships/image" Target="../media/image293.wmf"/></Relationships>
</file>

<file path=ppt/slides/_rels/slide146.x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95.wmf"/><Relationship Id="rId5" Type="http://schemas.openxmlformats.org/officeDocument/2006/relationships/oleObject" Target="../embeddings/oleObject207.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209.bin"/></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99.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Microsoft_Word_97_-_2003___9.doc"/><Relationship Id="rId4" Type="http://schemas.openxmlformats.org/officeDocument/2006/relationships/image" Target="../media/image34.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Microsoft_Word_97_-_2003___10.doc"/><Relationship Id="rId7" Type="http://schemas.openxmlformats.org/officeDocument/2006/relationships/oleObject" Target="../embeddings/Microsoft_Word_97_-_2003___12.doc"/><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7.emf"/><Relationship Id="rId5" Type="http://schemas.openxmlformats.org/officeDocument/2006/relationships/oleObject" Target="../embeddings/Microsoft_Word_97_-_2003___11.doc"/><Relationship Id="rId10" Type="http://schemas.openxmlformats.org/officeDocument/2006/relationships/image" Target="../media/image39.emf"/><Relationship Id="rId4" Type="http://schemas.openxmlformats.org/officeDocument/2006/relationships/image" Target="../media/image36.wmf"/><Relationship Id="rId9" Type="http://schemas.openxmlformats.org/officeDocument/2006/relationships/oleObject" Target="../embeddings/Microsoft_Word_97_-_2003___13.doc"/></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__14.doc"/><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26.bin"/><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__15.doc"/><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3.jpeg"/><Relationship Id="rId5" Type="http://schemas.openxmlformats.org/officeDocument/2006/relationships/slide" Target="slide78.xml"/><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4.emf"/><Relationship Id="rId4" Type="http://schemas.openxmlformats.org/officeDocument/2006/relationships/oleObject" Target="../embeddings/Microsoft_Word_97_-_2003___16.doc"/></Relationships>
</file>

<file path=ppt/slides/_rels/slide21.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Microsoft_Word_97_-_2003___22.doc"/><Relationship Id="rId3" Type="http://schemas.openxmlformats.org/officeDocument/2006/relationships/oleObject" Target="../embeddings/Microsoft_Word_97_-_2003___17.doc"/><Relationship Id="rId7" Type="http://schemas.openxmlformats.org/officeDocument/2006/relationships/oleObject" Target="../embeddings/Microsoft_Word_97_-_2003___19.doc"/><Relationship Id="rId12" Type="http://schemas.openxmlformats.org/officeDocument/2006/relationships/image" Target="../media/image50.wmf"/><Relationship Id="rId17" Type="http://schemas.openxmlformats.org/officeDocument/2006/relationships/image" Target="../media/image52.emf"/><Relationship Id="rId2" Type="http://schemas.openxmlformats.org/officeDocument/2006/relationships/slideLayout" Target="../slideLayouts/slideLayout7.xml"/><Relationship Id="rId16" Type="http://schemas.openxmlformats.org/officeDocument/2006/relationships/oleObject" Target="../embeddings/Microsoft_Word_97_-_2003___23.doc"/><Relationship Id="rId1" Type="http://schemas.openxmlformats.org/officeDocument/2006/relationships/vmlDrawing" Target="../drawings/vmlDrawing18.vml"/><Relationship Id="rId6" Type="http://schemas.openxmlformats.org/officeDocument/2006/relationships/image" Target="../media/image47.wmf"/><Relationship Id="rId11" Type="http://schemas.openxmlformats.org/officeDocument/2006/relationships/oleObject" Target="../embeddings/Microsoft_Word_97_-_2003___21.doc"/><Relationship Id="rId5" Type="http://schemas.openxmlformats.org/officeDocument/2006/relationships/oleObject" Target="../embeddings/Microsoft_Word_97_-_2003___18.doc"/><Relationship Id="rId15" Type="http://schemas.openxmlformats.org/officeDocument/2006/relationships/slide" Target="slide3.xml"/><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Microsoft_Word_97_-_2003___20.doc"/><Relationship Id="rId14" Type="http://schemas.openxmlformats.org/officeDocument/2006/relationships/image" Target="../media/image51.wmf"/></Relationships>
</file>

<file path=ppt/slides/_rels/slide2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28.bin"/><Relationship Id="rId4" Type="http://schemas.openxmlformats.org/officeDocument/2006/relationships/image" Target="../media/image53.wmf"/></Relationships>
</file>

<file path=ppt/slides/_rels/slide23.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30.bin"/><Relationship Id="rId7" Type="http://schemas.openxmlformats.org/officeDocument/2006/relationships/oleObject" Target="../embeddings/Microsoft_Word_97_-_2003___24.doc"/><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31.bin"/><Relationship Id="rId4" Type="http://schemas.openxmlformats.org/officeDocument/2006/relationships/image" Target="../media/image56.wmf"/></Relationships>
</file>

<file path=ppt/slides/_rels/slide24.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36.bin"/><Relationship Id="rId3" Type="http://schemas.openxmlformats.org/officeDocument/2006/relationships/oleObject" Target="../embeddings/Microsoft_Word_97_-_2003___25.doc"/><Relationship Id="rId7" Type="http://schemas.openxmlformats.org/officeDocument/2006/relationships/oleObject" Target="../embeddings/oleObject33.bin"/><Relationship Id="rId12" Type="http://schemas.openxmlformats.org/officeDocument/2006/relationships/image" Target="../media/image63.wmf"/><Relationship Id="rId2" Type="http://schemas.openxmlformats.org/officeDocument/2006/relationships/slideLayout" Target="../slideLayouts/slideLayout7.xml"/><Relationship Id="rId16" Type="http://schemas.openxmlformats.org/officeDocument/2006/relationships/image" Target="../media/image65.wmf"/><Relationship Id="rId1" Type="http://schemas.openxmlformats.org/officeDocument/2006/relationships/vmlDrawing" Target="../drawings/vmlDrawing21.vml"/><Relationship Id="rId6" Type="http://schemas.openxmlformats.org/officeDocument/2006/relationships/image" Target="../media/image60.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62.wmf"/><Relationship Id="rId4" Type="http://schemas.openxmlformats.org/officeDocument/2006/relationships/image" Target="../media/image59.emf"/><Relationship Id="rId9" Type="http://schemas.openxmlformats.org/officeDocument/2006/relationships/oleObject" Target="../embeddings/oleObject34.bin"/><Relationship Id="rId14" Type="http://schemas.openxmlformats.org/officeDocument/2006/relationships/image" Target="../media/image6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Word_97_-_2003___26.doc"/><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6.emf"/></Relationships>
</file>

<file path=ppt/slides/_rels/slide2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Microsoft_Word_97_-_2003___27.doc"/><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8.wmf"/><Relationship Id="rId5" Type="http://schemas.openxmlformats.org/officeDocument/2006/relationships/oleObject" Target="../embeddings/oleObject38.bin"/><Relationship Id="rId10" Type="http://schemas.openxmlformats.org/officeDocument/2006/relationships/image" Target="../media/image70.wmf"/><Relationship Id="rId4" Type="http://schemas.openxmlformats.org/officeDocument/2006/relationships/image" Target="../media/image67.emf"/><Relationship Id="rId9"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Microsoft_Word_97_-_2003___28.doc"/><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2.wmf"/><Relationship Id="rId5" Type="http://schemas.openxmlformats.org/officeDocument/2006/relationships/oleObject" Target="../embeddings/oleObject41.bin"/><Relationship Id="rId4" Type="http://schemas.openxmlformats.org/officeDocument/2006/relationships/image" Target="../media/image71.emf"/></Relationships>
</file>

<file path=ppt/slides/_rels/slide28.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Microsoft_Word_97_-_2003___29.doc"/><Relationship Id="rId7" Type="http://schemas.openxmlformats.org/officeDocument/2006/relationships/oleObject" Target="../embeddings/Microsoft_Word_97_-_2003___31.doc"/><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5.emf"/><Relationship Id="rId5" Type="http://schemas.openxmlformats.org/officeDocument/2006/relationships/oleObject" Target="../embeddings/Microsoft_Word_97_-_2003___30.doc"/><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Microsoft_Word_97_-_2003___32.doc"/></Relationships>
</file>

<file path=ppt/slides/_rels/slide2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Microsoft_Word_97_-_2003___33.doc"/><Relationship Id="rId7" Type="http://schemas.openxmlformats.org/officeDocument/2006/relationships/oleObject" Target="../embeddings/oleObject44.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9.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81.wmf"/><Relationship Id="rId4" Type="http://schemas.openxmlformats.org/officeDocument/2006/relationships/image" Target="../media/image78.emf"/><Relationship Id="rId9"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4.wmf"/><Relationship Id="rId5" Type="http://schemas.openxmlformats.org/officeDocument/2006/relationships/oleObject" Target="../embeddings/oleObject48.bin"/><Relationship Id="rId4" Type="http://schemas.openxmlformats.org/officeDocument/2006/relationships/image" Target="../media/image83.wmf"/></Relationships>
</file>

<file path=ppt/slides/_rels/slide31.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Microsoft_Word_97_-_2003___34.doc"/><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7.emf"/><Relationship Id="rId5" Type="http://schemas.openxmlformats.org/officeDocument/2006/relationships/oleObject" Target="../embeddings/Microsoft_Word_97_-_2003___35.doc"/><Relationship Id="rId4" Type="http://schemas.openxmlformats.org/officeDocument/2006/relationships/image" Target="../media/image8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51.bin"/><Relationship Id="rId7" Type="http://schemas.openxmlformats.org/officeDocument/2006/relationships/oleObject" Target="../embeddings/Microsoft_Word_97_-_2003___36.doc"/><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0.wmf"/><Relationship Id="rId5" Type="http://schemas.openxmlformats.org/officeDocument/2006/relationships/oleObject" Target="../embeddings/oleObject52.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__37.doc"/><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93.wmf"/></Relationships>
</file>

<file path=ppt/slides/_rels/slide37.xml.rels><?xml version="1.0" encoding="UTF-8" standalone="yes"?>
<Relationships xmlns="http://schemas.openxmlformats.org/package/2006/relationships"><Relationship Id="rId8" Type="http://schemas.openxmlformats.org/officeDocument/2006/relationships/image" Target="../media/image95.jpeg"/><Relationship Id="rId3" Type="http://schemas.openxmlformats.org/officeDocument/2006/relationships/oleObject" Target="../embeddings/Microsoft_Word_97_-_2003___38.doc"/><Relationship Id="rId7" Type="http://schemas.openxmlformats.org/officeDocument/2006/relationships/slide" Target="slide37.xml"/><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hyperlink" Target="../../../Program%20Files/Tencent/QQ/Users/291257595/MATLAB/bin/matlab.exe" TargetMode="External"/><Relationship Id="rId5" Type="http://schemas.openxmlformats.org/officeDocument/2006/relationships/hyperlink" Target="file:///C:\MATLAB\bin\matlab.exe" TargetMode="External"/><Relationship Id="rId4" Type="http://schemas.openxmlformats.org/officeDocument/2006/relationships/image" Target="../media/image94.emf"/><Relationship Id="rId9" Type="http://schemas.openxmlformats.org/officeDocument/2006/relationships/slide" Target="slide5.xml"/></Relationships>
</file>

<file path=ppt/slides/_rels/slide3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96.emf"/><Relationship Id="rId1" Type="http://schemas.openxmlformats.org/officeDocument/2006/relationships/slideLayout" Target="../slideLayouts/slideLayout7.xml"/><Relationship Id="rId5" Type="http://schemas.openxmlformats.org/officeDocument/2006/relationships/hyperlink" Target="../../../Program%20Files/Tencent/QQ/Users/291257595/MATLAB/bin/matlab.exe" TargetMode="External"/><Relationship Id="rId4" Type="http://schemas.openxmlformats.org/officeDocument/2006/relationships/hyperlink" Target="file:///C:\MATLAB\bin\matlab.exe" TargetMode="Externa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97.emf"/></Relationships>
</file>

<file path=ppt/slides/_rels/slide4.xml.rels><?xml version="1.0" encoding="UTF-8" standalone="yes"?>
<Relationships xmlns="http://schemas.openxmlformats.org/package/2006/relationships"><Relationship Id="rId8" Type="http://schemas.openxmlformats.org/officeDocument/2006/relationships/slide" Target="slide144.xml"/><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slide" Target="slide22.xml"/><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9.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9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hyperlink" Target="../../../Program%20Files/Tencent/QQ/Users/291257595/MATLAB/bin/matlab.exe" TargetMode="External"/><Relationship Id="rId3" Type="http://schemas.openxmlformats.org/officeDocument/2006/relationships/oleObject" Target="../embeddings/Microsoft_Word_97_-_2003___39.doc"/><Relationship Id="rId7" Type="http://schemas.openxmlformats.org/officeDocument/2006/relationships/hyperlink" Target="file:///C:\MATLAB\bin\matlab.exe" TargetMode="External"/><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0.wmf"/><Relationship Id="rId5" Type="http://schemas.openxmlformats.org/officeDocument/2006/relationships/oleObject" Target="../embeddings/Microsoft_Word_97_-_2003___40.doc"/><Relationship Id="rId10" Type="http://schemas.openxmlformats.org/officeDocument/2006/relationships/image" Target="../media/image101.wmf"/><Relationship Id="rId4" Type="http://schemas.openxmlformats.org/officeDocument/2006/relationships/image" Target="../media/image99.emf"/><Relationship Id="rId9" Type="http://schemas.openxmlformats.org/officeDocument/2006/relationships/oleObject" Target="../embeddings/oleObject56.bin"/></Relationships>
</file>

<file path=ppt/slides/_rels/slide43.xml.rels><?xml version="1.0" encoding="UTF-8" standalone="yes"?>
<Relationships xmlns="http://schemas.openxmlformats.org/package/2006/relationships"><Relationship Id="rId3" Type="http://schemas.openxmlformats.org/officeDocument/2006/relationships/hyperlink" Target="file:///C:\MATLAB\bin\matlab.exe" TargetMode="External"/><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02.wmf"/><Relationship Id="rId5" Type="http://schemas.openxmlformats.org/officeDocument/2006/relationships/oleObject" Target="../embeddings/oleObject57.bin"/><Relationship Id="rId4" Type="http://schemas.openxmlformats.org/officeDocument/2006/relationships/hyperlink" Target="../../../Program%20Files/Tencent/QQ/Users/291257595/MATLAB/bin/matlab.ex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04.emf"/><Relationship Id="rId5" Type="http://schemas.openxmlformats.org/officeDocument/2006/relationships/oleObject" Target="../embeddings/oleObject59.bin"/><Relationship Id="rId4" Type="http://schemas.openxmlformats.org/officeDocument/2006/relationships/image" Target="../media/image10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57.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Microsoft_Word_97_-_2003___2.doc"/><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5" Type="http://schemas.openxmlformats.org/officeDocument/2006/relationships/image" Target="../media/image126.png"/><Relationship Id="rId4" Type="http://schemas.openxmlformats.org/officeDocument/2006/relationships/image" Target="../media/image125.png"/></Relationships>
</file>

<file path=ppt/slides/_rels/slide6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6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 Id="rId5" Type="http://schemas.openxmlformats.org/officeDocument/2006/relationships/image" Target="../media/image135.png"/><Relationship Id="rId4" Type="http://schemas.openxmlformats.org/officeDocument/2006/relationships/image" Target="../media/image134.png"/></Relationships>
</file>

<file path=ppt/slides/_rels/slide6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6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7.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6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6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7.xml"/><Relationship Id="rId4" Type="http://schemas.openxmlformats.org/officeDocument/2006/relationships/image" Target="../media/image164.png"/></Relationships>
</file>

<file path=ppt/slides/_rels/slide75.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66.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 Id="rId14" Type="http://schemas.openxmlformats.org/officeDocument/2006/relationships/image" Target="../media/image12.wmf"/></Relationships>
</file>

<file path=ppt/slides/_rels/slide80.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68.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170.wmf"/><Relationship Id="rId4" Type="http://schemas.openxmlformats.org/officeDocument/2006/relationships/image" Target="../media/image167.png"/><Relationship Id="rId9" Type="http://schemas.openxmlformats.org/officeDocument/2006/relationships/oleObject" Target="../embeddings/oleObject64.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72.wmf"/><Relationship Id="rId5" Type="http://schemas.openxmlformats.org/officeDocument/2006/relationships/oleObject" Target="../embeddings/oleObject68.bin"/><Relationship Id="rId4" Type="http://schemas.openxmlformats.org/officeDocument/2006/relationships/image" Target="../media/image33.wmf"/><Relationship Id="rId9" Type="http://schemas.openxmlformats.org/officeDocument/2006/relationships/image" Target="../media/image173.wmf"/></Relationships>
</file>

<file path=ppt/slides/_rels/slide83.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76.bin"/><Relationship Id="rId18" Type="http://schemas.openxmlformats.org/officeDocument/2006/relationships/image" Target="../media/image179.wmf"/><Relationship Id="rId26" Type="http://schemas.openxmlformats.org/officeDocument/2006/relationships/oleObject" Target="../embeddings/oleObject83.bin"/><Relationship Id="rId3" Type="http://schemas.openxmlformats.org/officeDocument/2006/relationships/oleObject" Target="../embeddings/oleObject71.bin"/><Relationship Id="rId21" Type="http://schemas.openxmlformats.org/officeDocument/2006/relationships/oleObject" Target="../embeddings/oleObject80.bin"/><Relationship Id="rId34" Type="http://schemas.openxmlformats.org/officeDocument/2006/relationships/image" Target="../media/image186.wmf"/><Relationship Id="rId7" Type="http://schemas.openxmlformats.org/officeDocument/2006/relationships/oleObject" Target="../embeddings/oleObject73.bin"/><Relationship Id="rId12" Type="http://schemas.openxmlformats.org/officeDocument/2006/relationships/image" Target="../media/image176.wmf"/><Relationship Id="rId17" Type="http://schemas.openxmlformats.org/officeDocument/2006/relationships/oleObject" Target="../embeddings/oleObject78.bin"/><Relationship Id="rId25" Type="http://schemas.openxmlformats.org/officeDocument/2006/relationships/oleObject" Target="../embeddings/oleObject82.bin"/><Relationship Id="rId33" Type="http://schemas.openxmlformats.org/officeDocument/2006/relationships/oleObject" Target="../embeddings/oleObject87.bin"/><Relationship Id="rId38" Type="http://schemas.openxmlformats.org/officeDocument/2006/relationships/image" Target="../media/image188.wmf"/><Relationship Id="rId2" Type="http://schemas.openxmlformats.org/officeDocument/2006/relationships/slideLayout" Target="../slideLayouts/slideLayout7.xml"/><Relationship Id="rId16" Type="http://schemas.openxmlformats.org/officeDocument/2006/relationships/image" Target="../media/image178.wmf"/><Relationship Id="rId20" Type="http://schemas.openxmlformats.org/officeDocument/2006/relationships/image" Target="../media/image180.wmf"/><Relationship Id="rId29" Type="http://schemas.openxmlformats.org/officeDocument/2006/relationships/oleObject" Target="../embeddings/oleObject85.bin"/><Relationship Id="rId1" Type="http://schemas.openxmlformats.org/officeDocument/2006/relationships/vmlDrawing" Target="../drawings/vmlDrawing40.vml"/><Relationship Id="rId6" Type="http://schemas.openxmlformats.org/officeDocument/2006/relationships/image" Target="../media/image170.wmf"/><Relationship Id="rId11" Type="http://schemas.openxmlformats.org/officeDocument/2006/relationships/oleObject" Target="../embeddings/oleObject75.bin"/><Relationship Id="rId24" Type="http://schemas.openxmlformats.org/officeDocument/2006/relationships/image" Target="../media/image182.wmf"/><Relationship Id="rId32" Type="http://schemas.openxmlformats.org/officeDocument/2006/relationships/image" Target="../media/image185.wmf"/><Relationship Id="rId37" Type="http://schemas.openxmlformats.org/officeDocument/2006/relationships/oleObject" Target="../embeddings/oleObject89.bin"/><Relationship Id="rId5" Type="http://schemas.openxmlformats.org/officeDocument/2006/relationships/oleObject" Target="../embeddings/oleObject72.bin"/><Relationship Id="rId15" Type="http://schemas.openxmlformats.org/officeDocument/2006/relationships/oleObject" Target="../embeddings/oleObject77.bin"/><Relationship Id="rId23" Type="http://schemas.openxmlformats.org/officeDocument/2006/relationships/oleObject" Target="../embeddings/oleObject81.bin"/><Relationship Id="rId28" Type="http://schemas.openxmlformats.org/officeDocument/2006/relationships/image" Target="../media/image183.wmf"/><Relationship Id="rId36" Type="http://schemas.openxmlformats.org/officeDocument/2006/relationships/image" Target="../media/image187.wmf"/><Relationship Id="rId10" Type="http://schemas.openxmlformats.org/officeDocument/2006/relationships/image" Target="../media/image175.wmf"/><Relationship Id="rId19" Type="http://schemas.openxmlformats.org/officeDocument/2006/relationships/oleObject" Target="../embeddings/oleObject79.bin"/><Relationship Id="rId31" Type="http://schemas.openxmlformats.org/officeDocument/2006/relationships/oleObject" Target="../embeddings/oleObject86.bin"/><Relationship Id="rId4" Type="http://schemas.openxmlformats.org/officeDocument/2006/relationships/image" Target="../media/image169.wmf"/><Relationship Id="rId9" Type="http://schemas.openxmlformats.org/officeDocument/2006/relationships/oleObject" Target="../embeddings/oleObject74.bin"/><Relationship Id="rId14" Type="http://schemas.openxmlformats.org/officeDocument/2006/relationships/image" Target="../media/image177.wmf"/><Relationship Id="rId22" Type="http://schemas.openxmlformats.org/officeDocument/2006/relationships/image" Target="../media/image181.wmf"/><Relationship Id="rId27" Type="http://schemas.openxmlformats.org/officeDocument/2006/relationships/oleObject" Target="../embeddings/oleObject84.bin"/><Relationship Id="rId30" Type="http://schemas.openxmlformats.org/officeDocument/2006/relationships/image" Target="../media/image184.wmf"/><Relationship Id="rId35" Type="http://schemas.openxmlformats.org/officeDocument/2006/relationships/oleObject" Target="../embeddings/oleObject88.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90.wmf"/><Relationship Id="rId5" Type="http://schemas.openxmlformats.org/officeDocument/2006/relationships/oleObject" Target="../embeddings/oleObject91.bin"/><Relationship Id="rId4" Type="http://schemas.openxmlformats.org/officeDocument/2006/relationships/image" Target="../media/image189.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92.wmf"/><Relationship Id="rId5" Type="http://schemas.openxmlformats.org/officeDocument/2006/relationships/oleObject" Target="../embeddings/oleObject93.bin"/><Relationship Id="rId4" Type="http://schemas.openxmlformats.org/officeDocument/2006/relationships/image" Target="../media/image191.wmf"/></Relationships>
</file>

<file path=ppt/slides/_rels/slide87.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94.wmf"/><Relationship Id="rId5" Type="http://schemas.openxmlformats.org/officeDocument/2006/relationships/oleObject" Target="../embeddings/oleObject95.bin"/><Relationship Id="rId4" Type="http://schemas.openxmlformats.org/officeDocument/2006/relationships/image" Target="../media/image193.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192.wmf"/></Relationships>
</file>

<file path=ppt/slides/_rels/slide89.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95.wmf"/><Relationship Id="rId5" Type="http://schemas.openxmlformats.org/officeDocument/2006/relationships/oleObject" Target="../embeddings/oleObject99.bin"/><Relationship Id="rId10" Type="http://schemas.openxmlformats.org/officeDocument/2006/relationships/image" Target="../media/image197.wmf"/><Relationship Id="rId4" Type="http://schemas.openxmlformats.org/officeDocument/2006/relationships/image" Target="../media/image191.wmf"/><Relationship Id="rId9" Type="http://schemas.openxmlformats.org/officeDocument/2006/relationships/oleObject" Target="../embeddings/oleObject101.bin"/></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90.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99.wmf"/><Relationship Id="rId5" Type="http://schemas.openxmlformats.org/officeDocument/2006/relationships/oleObject" Target="../embeddings/oleObject103.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105.bin"/></Relationships>
</file>

<file path=ppt/slides/_rels/slide91.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03.wmf"/><Relationship Id="rId5" Type="http://schemas.openxmlformats.org/officeDocument/2006/relationships/oleObject" Target="../embeddings/oleObject107.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109.bin"/></Relationships>
</file>

<file path=ppt/slides/_rels/slide92.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07.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113.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210.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212.wmf"/><Relationship Id="rId4" Type="http://schemas.openxmlformats.org/officeDocument/2006/relationships/image" Target="../media/image211.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14.wmf"/><Relationship Id="rId5" Type="http://schemas.openxmlformats.org/officeDocument/2006/relationships/oleObject" Target="../embeddings/oleObject118.bin"/><Relationship Id="rId4" Type="http://schemas.openxmlformats.org/officeDocument/2006/relationships/image" Target="../media/image213.wmf"/></Relationships>
</file>

<file path=ppt/slides/_rels/slide98.x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17.wmf"/><Relationship Id="rId5" Type="http://schemas.openxmlformats.org/officeDocument/2006/relationships/oleObject" Target="../embeddings/oleObject120.bin"/><Relationship Id="rId4" Type="http://schemas.openxmlformats.org/officeDocument/2006/relationships/image" Target="../media/image21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68313" y="1484313"/>
            <a:ext cx="736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4000" dirty="0" smtClean="0">
                <a:solidFill>
                  <a:srgbClr val="0000FF"/>
                </a:solidFill>
                <a:ea typeface="黑体" pitchFamily="2" charset="-122"/>
              </a:rPr>
              <a:t>§1</a:t>
            </a:r>
            <a:r>
              <a:rPr lang="en-US" altLang="zh-CN" sz="4000" dirty="0">
                <a:solidFill>
                  <a:srgbClr val="0000FF"/>
                </a:solidFill>
                <a:ea typeface="黑体" pitchFamily="2" charset="-122"/>
              </a:rPr>
              <a:t>. </a:t>
            </a:r>
            <a:r>
              <a:rPr lang="zh-CN" altLang="en-US" sz="4000" dirty="0">
                <a:solidFill>
                  <a:srgbClr val="0000FF"/>
                </a:solidFill>
                <a:ea typeface="黑体" pitchFamily="2" charset="-122"/>
              </a:rPr>
              <a:t>知识扩充</a:t>
            </a:r>
            <a:r>
              <a:rPr lang="en-US" altLang="zh-CN" sz="4000" dirty="0">
                <a:solidFill>
                  <a:srgbClr val="0000FF"/>
                </a:solidFill>
                <a:ea typeface="黑体" pitchFamily="2" charset="-122"/>
              </a:rPr>
              <a:t>:</a:t>
            </a:r>
            <a:r>
              <a:rPr lang="zh-CN" altLang="en-US" sz="4000" dirty="0">
                <a:solidFill>
                  <a:srgbClr val="0000FF"/>
                </a:solidFill>
                <a:ea typeface="黑体" pitchFamily="2" charset="-122"/>
              </a:rPr>
              <a:t>回归分析方法</a:t>
            </a:r>
          </a:p>
        </p:txBody>
      </p:sp>
      <p:sp>
        <p:nvSpPr>
          <p:cNvPr id="2051" name="Rectangle 6"/>
          <p:cNvSpPr>
            <a:spLocks noChangeArrowheads="1"/>
          </p:cNvSpPr>
          <p:nvPr/>
        </p:nvSpPr>
        <p:spPr bwMode="auto">
          <a:xfrm>
            <a:off x="323850" y="2492375"/>
            <a:ext cx="743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4000" dirty="0">
                <a:solidFill>
                  <a:srgbClr val="0000FF"/>
                </a:solidFill>
                <a:ea typeface="黑体" pitchFamily="2" charset="-122"/>
              </a:rPr>
              <a:t> </a:t>
            </a:r>
            <a:r>
              <a:rPr lang="en-US" altLang="zh-CN" sz="4000" dirty="0" smtClean="0">
                <a:solidFill>
                  <a:srgbClr val="0000FF"/>
                </a:solidFill>
                <a:ea typeface="黑体" pitchFamily="2" charset="-122"/>
              </a:rPr>
              <a:t>§2</a:t>
            </a:r>
            <a:r>
              <a:rPr lang="en-US" altLang="zh-CN" sz="4000" dirty="0">
                <a:solidFill>
                  <a:srgbClr val="0000FF"/>
                </a:solidFill>
                <a:ea typeface="黑体" pitchFamily="2" charset="-122"/>
              </a:rPr>
              <a:t>. </a:t>
            </a:r>
            <a:r>
              <a:rPr lang="zh-CN" altLang="en-US" sz="4000" dirty="0">
                <a:solidFill>
                  <a:srgbClr val="0000FF"/>
                </a:solidFill>
                <a:ea typeface="黑体" pitchFamily="2" charset="-122"/>
              </a:rPr>
              <a:t>知识扩充</a:t>
            </a:r>
            <a:r>
              <a:rPr lang="en-US" altLang="zh-CN" sz="4000" dirty="0">
                <a:solidFill>
                  <a:srgbClr val="0000FF"/>
                </a:solidFill>
                <a:ea typeface="黑体" pitchFamily="2" charset="-122"/>
              </a:rPr>
              <a:t>:</a:t>
            </a:r>
            <a:r>
              <a:rPr lang="zh-CN" altLang="en-US" sz="4000" dirty="0">
                <a:solidFill>
                  <a:srgbClr val="0000FF"/>
                </a:solidFill>
                <a:ea typeface="黑体" pitchFamily="2" charset="-122"/>
              </a:rPr>
              <a:t>插值与拟合方法</a:t>
            </a:r>
          </a:p>
        </p:txBody>
      </p:sp>
      <p:sp>
        <p:nvSpPr>
          <p:cNvPr id="2052" name="Rectangle 7"/>
          <p:cNvSpPr>
            <a:spLocks noChangeArrowheads="1"/>
          </p:cNvSpPr>
          <p:nvPr/>
        </p:nvSpPr>
        <p:spPr bwMode="auto">
          <a:xfrm>
            <a:off x="468313" y="4527550"/>
            <a:ext cx="7437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4000" dirty="0" smtClean="0">
                <a:solidFill>
                  <a:srgbClr val="0000FF"/>
                </a:solidFill>
                <a:ea typeface="黑体" pitchFamily="2" charset="-122"/>
              </a:rPr>
              <a:t>§4</a:t>
            </a:r>
            <a:r>
              <a:rPr lang="en-US" altLang="zh-CN" sz="4000" dirty="0">
                <a:solidFill>
                  <a:srgbClr val="0000FF"/>
                </a:solidFill>
                <a:ea typeface="黑体" pitchFamily="2" charset="-122"/>
              </a:rPr>
              <a:t>.</a:t>
            </a:r>
            <a:r>
              <a:rPr lang="zh-CN" altLang="en-US" sz="4000" dirty="0">
                <a:solidFill>
                  <a:srgbClr val="0000FF"/>
                </a:solidFill>
                <a:ea typeface="黑体" pitchFamily="2" charset="-122"/>
              </a:rPr>
              <a:t>如何写好数学建模竞赛答卷</a:t>
            </a:r>
          </a:p>
        </p:txBody>
      </p:sp>
      <p:sp>
        <p:nvSpPr>
          <p:cNvPr id="2053" name="Rectangle 8"/>
          <p:cNvSpPr>
            <a:spLocks noChangeArrowheads="1"/>
          </p:cNvSpPr>
          <p:nvPr/>
        </p:nvSpPr>
        <p:spPr bwMode="auto">
          <a:xfrm>
            <a:off x="468313" y="3573463"/>
            <a:ext cx="7437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4000" dirty="0" smtClean="0">
                <a:solidFill>
                  <a:srgbClr val="0000FF"/>
                </a:solidFill>
                <a:ea typeface="黑体" pitchFamily="2" charset="-122"/>
              </a:rPr>
              <a:t>§3</a:t>
            </a:r>
            <a:r>
              <a:rPr lang="en-US" altLang="zh-CN" sz="4000" dirty="0">
                <a:solidFill>
                  <a:srgbClr val="0000FF"/>
                </a:solidFill>
                <a:ea typeface="黑体" pitchFamily="2" charset="-122"/>
              </a:rPr>
              <a:t>.</a:t>
            </a:r>
            <a:r>
              <a:rPr lang="zh-CN" altLang="en-US" sz="4000" dirty="0">
                <a:solidFill>
                  <a:srgbClr val="0000FF"/>
                </a:solidFill>
                <a:ea typeface="黑体" pitchFamily="2" charset="-122"/>
              </a:rPr>
              <a:t>建模实例</a:t>
            </a:r>
          </a:p>
        </p:txBody>
      </p:sp>
      <p:sp>
        <p:nvSpPr>
          <p:cNvPr id="2054" name="Text Box 9"/>
          <p:cNvSpPr txBox="1">
            <a:spLocks noChangeArrowheads="1"/>
          </p:cNvSpPr>
          <p:nvPr/>
        </p:nvSpPr>
        <p:spPr bwMode="auto">
          <a:xfrm>
            <a:off x="971550" y="0"/>
            <a:ext cx="7162800" cy="914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zh-CN" altLang="en-US" sz="5400">
                <a:ea typeface="黑体" pitchFamily="2" charset="-122"/>
              </a:rPr>
              <a:t>数学建模讲座</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827088" y="476250"/>
          <a:ext cx="3484562" cy="471488"/>
        </p:xfrm>
        <a:graphic>
          <a:graphicData uri="http://schemas.openxmlformats.org/presentationml/2006/ole">
            <mc:AlternateContent xmlns:mc="http://schemas.openxmlformats.org/markup-compatibility/2006">
              <mc:Choice xmlns:v="urn:schemas-microsoft-com:vml" Requires="v">
                <p:oleObj spid="_x0000_s11438" name="Document" r:id="rId3" imgW="1401513" imgH="191090" progId="Word.Document.8">
                  <p:embed/>
                </p:oleObj>
              </mc:Choice>
              <mc:Fallback>
                <p:oleObj name="Document" r:id="rId3" imgW="1401513" imgH="19109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6250"/>
                        <a:ext cx="348456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0" name="Object 6"/>
          <p:cNvGraphicFramePr>
            <a:graphicFrameLocks noChangeAspect="1"/>
          </p:cNvGraphicFramePr>
          <p:nvPr/>
        </p:nvGraphicFramePr>
        <p:xfrm>
          <a:off x="827088" y="1268413"/>
          <a:ext cx="503237" cy="503237"/>
        </p:xfrm>
        <a:graphic>
          <a:graphicData uri="http://schemas.openxmlformats.org/presentationml/2006/ole">
            <mc:AlternateContent xmlns:mc="http://schemas.openxmlformats.org/markup-compatibility/2006">
              <mc:Choice xmlns:v="urn:schemas-microsoft-com:vml" Requires="v">
                <p:oleObj spid="_x0000_s11439" name="Equation" r:id="rId5" imgW="190417" imgH="190417" progId="Equation.DSMT4">
                  <p:embed/>
                </p:oleObj>
              </mc:Choice>
              <mc:Fallback>
                <p:oleObj name="Equation" r:id="rId5" imgW="190417" imgH="19041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268413"/>
                        <a:ext cx="50323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34151" name="Object 7"/>
          <p:cNvGraphicFramePr>
            <a:graphicFrameLocks noChangeAspect="1"/>
          </p:cNvGraphicFramePr>
          <p:nvPr/>
        </p:nvGraphicFramePr>
        <p:xfrm>
          <a:off x="1547813" y="1052513"/>
          <a:ext cx="6911975" cy="904875"/>
        </p:xfrm>
        <a:graphic>
          <a:graphicData uri="http://schemas.openxmlformats.org/presentationml/2006/ole">
            <mc:AlternateContent xmlns:mc="http://schemas.openxmlformats.org/markup-compatibility/2006">
              <mc:Choice xmlns:v="urn:schemas-microsoft-com:vml" Requires="v">
                <p:oleObj spid="_x0000_s11440" name="Equation" r:id="rId7" imgW="3276600" imgH="431800" progId="Equation.DSMT4">
                  <p:embed/>
                </p:oleObj>
              </mc:Choice>
              <mc:Fallback>
                <p:oleObj name="Equation" r:id="rId7" imgW="3276600" imgH="431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052513"/>
                        <a:ext cx="69119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3" name="Rectangle 9"/>
          <p:cNvSpPr>
            <a:spLocks noChangeArrowheads="1"/>
          </p:cNvSpPr>
          <p:nvPr/>
        </p:nvSpPr>
        <p:spPr bwMode="auto">
          <a:xfrm>
            <a:off x="755650" y="1989138"/>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kumimoji="0" lang="zh-CN" altLang="en-US" sz="2400" b="0"/>
              <a:t>称</a:t>
            </a:r>
            <a:r>
              <a:rPr kumimoji="0" lang="en-US" altLang="zh-CN" sz="2400" b="0"/>
              <a:t>Q</a:t>
            </a:r>
            <a:r>
              <a:rPr kumimoji="0" lang="en-US" altLang="zh-CN" sz="2400" b="0" baseline="-25000"/>
              <a:t>e</a:t>
            </a:r>
            <a:r>
              <a:rPr kumimoji="0" lang="zh-CN" altLang="en-US" sz="2400" b="0"/>
              <a:t>为</a:t>
            </a:r>
            <a:r>
              <a:rPr kumimoji="0" lang="zh-CN" altLang="en-US" sz="2400"/>
              <a:t>残差平方和</a:t>
            </a:r>
            <a:r>
              <a:rPr kumimoji="0" lang="zh-CN" altLang="en-US" sz="2400" b="0"/>
              <a:t>或</a:t>
            </a:r>
            <a:r>
              <a:rPr kumimoji="0" lang="zh-CN" altLang="en-US" sz="2400"/>
              <a:t>剩余平方和</a:t>
            </a:r>
            <a:r>
              <a:rPr kumimoji="0" lang="en-US" altLang="zh-CN" sz="2400" b="0"/>
              <a:t>. </a:t>
            </a:r>
            <a:r>
              <a:rPr kumimoji="0" lang="zh-CN" altLang="en-US" sz="2400" b="0"/>
              <a:t>可以证明： </a:t>
            </a:r>
          </a:p>
        </p:txBody>
      </p:sp>
      <p:sp>
        <p:nvSpPr>
          <p:cNvPr id="11271"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34154" name="Object 10"/>
          <p:cNvGraphicFramePr>
            <a:graphicFrameLocks noChangeAspect="1"/>
          </p:cNvGraphicFramePr>
          <p:nvPr/>
        </p:nvGraphicFramePr>
        <p:xfrm>
          <a:off x="2124075" y="2636838"/>
          <a:ext cx="3240088" cy="669925"/>
        </p:xfrm>
        <a:graphic>
          <a:graphicData uri="http://schemas.openxmlformats.org/presentationml/2006/ole">
            <mc:AlternateContent xmlns:mc="http://schemas.openxmlformats.org/markup-compatibility/2006">
              <mc:Choice xmlns:v="urn:schemas-microsoft-com:vml" Requires="v">
                <p:oleObj spid="_x0000_s11441" name="Equation" r:id="rId9" imgW="1155700" imgH="241300" progId="Equation.DSMT4">
                  <p:embed/>
                </p:oleObj>
              </mc:Choice>
              <mc:Fallback>
                <p:oleObj name="Equation" r:id="rId9" imgW="1155700" imgH="2413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636838"/>
                        <a:ext cx="32400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3" name="Object 12"/>
          <p:cNvGraphicFramePr>
            <a:graphicFrameLocks noChangeAspect="1"/>
          </p:cNvGraphicFramePr>
          <p:nvPr/>
        </p:nvGraphicFramePr>
        <p:xfrm>
          <a:off x="3270250" y="1889125"/>
          <a:ext cx="114300" cy="177800"/>
        </p:xfrm>
        <a:graphic>
          <a:graphicData uri="http://schemas.openxmlformats.org/presentationml/2006/ole">
            <mc:AlternateContent xmlns:mc="http://schemas.openxmlformats.org/markup-compatibility/2006">
              <mc:Choice xmlns:v="urn:schemas-microsoft-com:vml" Requires="v">
                <p:oleObj spid="_x0000_s11442" name="Equation" r:id="rId11" imgW="114102" imgH="177492" progId="Equation.DSMT4">
                  <p:embed/>
                </p:oleObj>
              </mc:Choice>
              <mc:Fallback>
                <p:oleObj name="Equation" r:id="rId11" imgW="114102" imgH="177492"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250" y="18891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7" name="Object 13"/>
          <p:cNvGraphicFramePr>
            <a:graphicFrameLocks noChangeAspect="1"/>
          </p:cNvGraphicFramePr>
          <p:nvPr/>
        </p:nvGraphicFramePr>
        <p:xfrm>
          <a:off x="4211638" y="3429000"/>
          <a:ext cx="2016125" cy="466725"/>
        </p:xfrm>
        <a:graphic>
          <a:graphicData uri="http://schemas.openxmlformats.org/presentationml/2006/ole">
            <mc:AlternateContent xmlns:mc="http://schemas.openxmlformats.org/markup-compatibility/2006">
              <mc:Choice xmlns:v="urn:schemas-microsoft-com:vml" Requires="v">
                <p:oleObj spid="_x0000_s11443" name="Equation" r:id="rId13" imgW="1028254" imgH="241195" progId="Equation.DSMT4">
                  <p:embed/>
                </p:oleObj>
              </mc:Choice>
              <mc:Fallback>
                <p:oleObj name="Equation" r:id="rId13" imgW="1028254" imgH="241195"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3429000"/>
                        <a:ext cx="2016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61" name="Object 17"/>
          <p:cNvGraphicFramePr>
            <a:graphicFrameLocks noChangeAspect="1"/>
          </p:cNvGraphicFramePr>
          <p:nvPr/>
        </p:nvGraphicFramePr>
        <p:xfrm>
          <a:off x="755650" y="3500438"/>
          <a:ext cx="2663825" cy="407987"/>
        </p:xfrm>
        <a:graphic>
          <a:graphicData uri="http://schemas.openxmlformats.org/presentationml/2006/ole">
            <mc:AlternateContent xmlns:mc="http://schemas.openxmlformats.org/markup-compatibility/2006">
              <mc:Choice xmlns:v="urn:schemas-microsoft-com:vml" Requires="v">
                <p:oleObj spid="_x0000_s11444" name="Equation" r:id="rId15" imgW="1409088" imgH="215806" progId="Equation.DSMT4">
                  <p:embed/>
                </p:oleObj>
              </mc:Choice>
              <mc:Fallback>
                <p:oleObj name="Equation" r:id="rId15" imgW="1409088" imgH="215806"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3500438"/>
                        <a:ext cx="2663825"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Rectangle 1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34162" name="Object 18"/>
          <p:cNvGraphicFramePr>
            <a:graphicFrameLocks noChangeAspect="1"/>
          </p:cNvGraphicFramePr>
          <p:nvPr/>
        </p:nvGraphicFramePr>
        <p:xfrm>
          <a:off x="611188" y="4221163"/>
          <a:ext cx="7848600" cy="1771650"/>
        </p:xfrm>
        <a:graphic>
          <a:graphicData uri="http://schemas.openxmlformats.org/presentationml/2006/ole">
            <mc:AlternateContent xmlns:mc="http://schemas.openxmlformats.org/markup-compatibility/2006">
              <mc:Choice xmlns:v="urn:schemas-microsoft-com:vml" Requires="v">
                <p:oleObj spid="_x0000_s11445" name="Equation" r:id="rId17" imgW="3111500" imgH="723900" progId="Equation.DSMT4">
                  <p:embed/>
                </p:oleObj>
              </mc:Choice>
              <mc:Fallback>
                <p:oleObj name="Equation" r:id="rId17" imgW="3111500" imgH="7239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4221163"/>
                        <a:ext cx="78486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41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416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1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4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Text Box 4"/>
          <p:cNvSpPr txBox="1">
            <a:spLocks noChangeArrowheads="1"/>
          </p:cNvSpPr>
          <p:nvPr/>
        </p:nvSpPr>
        <p:spPr bwMode="auto">
          <a:xfrm>
            <a:off x="323850" y="1052513"/>
            <a:ext cx="8820150" cy="1373187"/>
          </a:xfrm>
          <a:prstGeom prst="rect">
            <a:avLst/>
          </a:prstGeom>
          <a:solidFill>
            <a:srgbClr val="FFFF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800" b="0">
                <a:latin typeface="Bookman Old Style" pitchFamily="18" charset="0"/>
              </a:rPr>
              <a:t>    </a:t>
            </a:r>
            <a:r>
              <a:rPr lang="zh-CN" altLang="en-US" sz="2800" b="0">
                <a:latin typeface="Bookman Old Style" pitchFamily="18" charset="0"/>
              </a:rPr>
              <a:t>例</a:t>
            </a:r>
            <a:r>
              <a:rPr lang="en-US" altLang="zh-CN" sz="2800" b="0">
                <a:latin typeface="Bookman Old Style" pitchFamily="18" charset="0"/>
              </a:rPr>
              <a:t>1 </a:t>
            </a:r>
            <a:r>
              <a:rPr lang="zh-CN" altLang="en-US" sz="2800" b="0">
                <a:latin typeface="Bookman Old Style" pitchFamily="18" charset="0"/>
              </a:rPr>
              <a:t>考察某种纤维的强度与其拉伸倍数的关系</a:t>
            </a:r>
            <a:r>
              <a:rPr lang="en-US" altLang="zh-CN" sz="2800" b="0">
                <a:latin typeface="Bookman Old Style" pitchFamily="18" charset="0"/>
              </a:rPr>
              <a:t>,</a:t>
            </a:r>
            <a:r>
              <a:rPr lang="zh-CN" altLang="en-US" sz="2800" b="0">
                <a:latin typeface="Bookman Old Style" pitchFamily="18" charset="0"/>
              </a:rPr>
              <a:t>下表</a:t>
            </a:r>
          </a:p>
          <a:p>
            <a:pPr eaLnBrk="1" hangingPunct="1"/>
            <a:r>
              <a:rPr lang="zh-CN" altLang="en-US" sz="2800" b="0">
                <a:latin typeface="Bookman Old Style" pitchFamily="18" charset="0"/>
              </a:rPr>
              <a:t>是实际测定的</a:t>
            </a:r>
            <a:r>
              <a:rPr lang="en-US" altLang="zh-CN" sz="2800" b="0">
                <a:latin typeface="Bookman Old Style" pitchFamily="18" charset="0"/>
              </a:rPr>
              <a:t>24</a:t>
            </a:r>
            <a:r>
              <a:rPr lang="zh-CN" altLang="en-US" sz="2800" b="0">
                <a:latin typeface="Bookman Old Style" pitchFamily="18" charset="0"/>
              </a:rPr>
              <a:t>个纤维样品的强度与相应的拉伸倍数</a:t>
            </a:r>
          </a:p>
          <a:p>
            <a:pPr eaLnBrk="1" hangingPunct="1"/>
            <a:r>
              <a:rPr lang="zh-CN" altLang="en-US" sz="2800" b="0">
                <a:latin typeface="Bookman Old Style" pitchFamily="18" charset="0"/>
              </a:rPr>
              <a:t>的记录</a:t>
            </a:r>
            <a:r>
              <a:rPr lang="en-US" altLang="zh-CN" sz="2800" b="0">
                <a:latin typeface="Bookman Old Style" pitchFamily="18" charset="0"/>
              </a:rPr>
              <a:t>:</a:t>
            </a:r>
          </a:p>
        </p:txBody>
      </p:sp>
      <p:grpSp>
        <p:nvGrpSpPr>
          <p:cNvPr id="329733" name="Group 5"/>
          <p:cNvGrpSpPr>
            <a:grpSpLocks/>
          </p:cNvGrpSpPr>
          <p:nvPr/>
        </p:nvGrpSpPr>
        <p:grpSpPr bwMode="auto">
          <a:xfrm>
            <a:off x="395288" y="2492375"/>
            <a:ext cx="8459787" cy="3935413"/>
            <a:chOff x="624" y="1632"/>
            <a:chExt cx="4608" cy="2400"/>
          </a:xfrm>
        </p:grpSpPr>
        <p:graphicFrame>
          <p:nvGraphicFramePr>
            <p:cNvPr id="70661" name="Object 6"/>
            <p:cNvGraphicFramePr>
              <a:graphicFrameLocks noChangeAspect="1"/>
            </p:cNvGraphicFramePr>
            <p:nvPr/>
          </p:nvGraphicFramePr>
          <p:xfrm>
            <a:off x="624" y="1653"/>
            <a:ext cx="4566" cy="2379"/>
          </p:xfrm>
          <a:graphic>
            <a:graphicData uri="http://schemas.openxmlformats.org/presentationml/2006/ole">
              <mc:AlternateContent xmlns:mc="http://schemas.openxmlformats.org/markup-compatibility/2006">
                <mc:Choice xmlns:v="urn:schemas-microsoft-com:vml" Requires="v">
                  <p:oleObj spid="_x0000_s70727" name="工作表" r:id="rId3" imgW="4467631" imgH="2400662" progId="Excel.Sheet.8">
                    <p:embed/>
                  </p:oleObj>
                </mc:Choice>
                <mc:Fallback>
                  <p:oleObj name="工作表" r:id="rId3" imgW="4467631" imgH="2400662"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653"/>
                          <a:ext cx="4566" cy="2379"/>
                        </a:xfrm>
                        <a:prstGeom prst="rect">
                          <a:avLst/>
                        </a:prstGeom>
                        <a:solidFill>
                          <a:srgbClr val="F8F8F8"/>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2" name="Object 7"/>
            <p:cNvGraphicFramePr>
              <a:graphicFrameLocks noChangeAspect="1"/>
            </p:cNvGraphicFramePr>
            <p:nvPr/>
          </p:nvGraphicFramePr>
          <p:xfrm>
            <a:off x="1797" y="1632"/>
            <a:ext cx="1089" cy="265"/>
          </p:xfrm>
          <a:graphic>
            <a:graphicData uri="http://schemas.openxmlformats.org/presentationml/2006/ole">
              <mc:AlternateContent xmlns:mc="http://schemas.openxmlformats.org/markup-compatibility/2006">
                <mc:Choice xmlns:v="urn:schemas-microsoft-com:vml" Requires="v">
                  <p:oleObj spid="_x0000_s70728" name="Equation" r:id="rId5" imgW="698197" imgH="215806" progId="Equation.DSMT4">
                    <p:embed/>
                  </p:oleObj>
                </mc:Choice>
                <mc:Fallback>
                  <p:oleObj name="Equation" r:id="rId5" imgW="698197" imgH="21580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 y="1632"/>
                          <a:ext cx="1089" cy="2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8"/>
            <p:cNvGraphicFramePr>
              <a:graphicFrameLocks noChangeAspect="1"/>
            </p:cNvGraphicFramePr>
            <p:nvPr/>
          </p:nvGraphicFramePr>
          <p:xfrm>
            <a:off x="4143" y="1632"/>
            <a:ext cx="1089" cy="265"/>
          </p:xfrm>
          <a:graphic>
            <a:graphicData uri="http://schemas.openxmlformats.org/presentationml/2006/ole">
              <mc:AlternateContent xmlns:mc="http://schemas.openxmlformats.org/markup-compatibility/2006">
                <mc:Choice xmlns:v="urn:schemas-microsoft-com:vml" Requires="v">
                  <p:oleObj spid="_x0000_s70729" name="Equation" r:id="rId7" imgW="698197" imgH="215806" progId="Equation.DSMT4">
                    <p:embed/>
                  </p:oleObj>
                </mc:Choice>
                <mc:Fallback>
                  <p:oleObj name="Equation" r:id="rId7" imgW="698197" imgH="21580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 y="1632"/>
                          <a:ext cx="1089" cy="2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Rectangle 6"/>
          <p:cNvSpPr>
            <a:spLocks noChangeArrowheads="1"/>
          </p:cNvSpPr>
          <p:nvPr/>
        </p:nvSpPr>
        <p:spPr bwMode="auto">
          <a:xfrm>
            <a:off x="611187" y="332656"/>
            <a:ext cx="56165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dirty="0" smtClean="0">
                <a:solidFill>
                  <a:srgbClr val="0000FF"/>
                </a:solidFill>
              </a:rPr>
              <a:t>§2.4   </a:t>
            </a:r>
            <a:r>
              <a:rPr lang="zh-CN" altLang="en-US" dirty="0">
                <a:solidFill>
                  <a:srgbClr val="0000FF"/>
                </a:solidFill>
              </a:rPr>
              <a:t>曲线拟合的最小二乘法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29732"/>
                                        </p:tgtEl>
                                        <p:attrNameLst>
                                          <p:attrName>style.visibility</p:attrName>
                                        </p:attrNameLst>
                                      </p:cBhvr>
                                      <p:to>
                                        <p:strVal val="visible"/>
                                      </p:to>
                                    </p:set>
                                    <p:animEffect transition="in" filter="barn(inHorizontal)">
                                      <p:cBhvr>
                                        <p:cTn id="7" dur="500"/>
                                        <p:tgtEl>
                                          <p:spTgt spid="329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329733"/>
                                        </p:tgtEl>
                                        <p:attrNameLst>
                                          <p:attrName>style.visibility</p:attrName>
                                        </p:attrNameLst>
                                      </p:cBhvr>
                                      <p:to>
                                        <p:strVal val="visible"/>
                                      </p:to>
                                    </p:set>
                                    <p:animEffect transition="in" filter="barn(inHorizontal)">
                                      <p:cBhvr>
                                        <p:cTn id="12"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50825" y="333375"/>
            <a:ext cx="8713788" cy="1630363"/>
          </a:xfrm>
          <a:prstGeom prst="rect">
            <a:avLst/>
          </a:prstGeom>
          <a:noFill/>
          <a:ln>
            <a:noFill/>
          </a:ln>
          <a:effectLst/>
          <a:extLst>
            <a:ext uri="{909E8E84-426E-40DD-AFC4-6F175D3DCCD1}">
              <a14:hiddenFill xmlns:a14="http://schemas.microsoft.com/office/drawing/2010/main">
                <a:gradFill rotWithShape="0">
                  <a:gsLst>
                    <a:gs pos="0">
                      <a:srgbClr val="00FFFF"/>
                    </a:gs>
                    <a:gs pos="100000">
                      <a:srgbClr val="FFFF00"/>
                    </a:gs>
                  </a:gsLst>
                  <a:lin ang="5400000" scaled="1"/>
                </a:gra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0000"/>
              </a:lnSpc>
            </a:pPr>
            <a:r>
              <a:rPr lang="en-US" altLang="zh-CN" sz="2800" dirty="0"/>
              <a:t>        </a:t>
            </a:r>
            <a:r>
              <a:rPr lang="zh-CN" altLang="en-US" sz="2800" dirty="0"/>
              <a:t>要求出拉伸强度和倍数的关系，插值法虽然在一定程度上，可以根据函数表求函数的近似表达式。但用来解决这里提出的问题存在明显缺陷：</a:t>
            </a:r>
          </a:p>
        </p:txBody>
      </p:sp>
      <p:sp>
        <p:nvSpPr>
          <p:cNvPr id="330755" name="Text Box 3"/>
          <p:cNvSpPr txBox="1">
            <a:spLocks noChangeArrowheads="1"/>
          </p:cNvSpPr>
          <p:nvPr/>
        </p:nvSpPr>
        <p:spPr bwMode="auto">
          <a:xfrm>
            <a:off x="414338" y="2205038"/>
            <a:ext cx="8569325" cy="1117600"/>
          </a:xfrm>
          <a:prstGeom prst="rect">
            <a:avLst/>
          </a:prstGeom>
          <a:noFill/>
          <a:ln>
            <a:noFill/>
          </a:ln>
          <a:effectLst/>
          <a:extLst>
            <a:ext uri="{909E8E84-426E-40DD-AFC4-6F175D3DCCD1}">
              <a14:hiddenFill xmlns:a14="http://schemas.microsoft.com/office/drawing/2010/main">
                <a:gradFill rotWithShape="0">
                  <a:gsLst>
                    <a:gs pos="0">
                      <a:srgbClr val="00FFFF"/>
                    </a:gs>
                    <a:gs pos="100000">
                      <a:srgbClr val="FFFF00"/>
                    </a:gs>
                  </a:gsLst>
                  <a:lin ang="5400000" scaled="1"/>
                </a:gra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dirty="0"/>
              <a:t>      1. </a:t>
            </a:r>
            <a:r>
              <a:rPr lang="zh-CN" altLang="en-US" sz="2800" dirty="0"/>
              <a:t>实验提供的数据带有误差，使用插值法会保留这些误差，从而失去原数据表示的规律。</a:t>
            </a:r>
          </a:p>
        </p:txBody>
      </p:sp>
      <p:sp>
        <p:nvSpPr>
          <p:cNvPr id="330756" name="Text Box 4"/>
          <p:cNvSpPr txBox="1">
            <a:spLocks noChangeArrowheads="1"/>
          </p:cNvSpPr>
          <p:nvPr/>
        </p:nvSpPr>
        <p:spPr bwMode="auto">
          <a:xfrm>
            <a:off x="322263" y="3500438"/>
            <a:ext cx="8569325" cy="1117600"/>
          </a:xfrm>
          <a:prstGeom prst="rect">
            <a:avLst/>
          </a:prstGeom>
          <a:noFill/>
          <a:ln>
            <a:noFill/>
          </a:ln>
          <a:effectLst/>
          <a:extLst>
            <a:ext uri="{909E8E84-426E-40DD-AFC4-6F175D3DCCD1}">
              <a14:hiddenFill xmlns:a14="http://schemas.microsoft.com/office/drawing/2010/main">
                <a:gradFill rotWithShape="0">
                  <a:gsLst>
                    <a:gs pos="0">
                      <a:srgbClr val="00FFFF"/>
                    </a:gs>
                    <a:gs pos="100000">
                      <a:srgbClr val="FFFF00"/>
                    </a:gs>
                  </a:gsLst>
                  <a:lin ang="5400000" scaled="1"/>
                </a:gra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dirty="0"/>
              <a:t>      2.</a:t>
            </a:r>
            <a:r>
              <a:rPr lang="zh-CN" altLang="en-US" sz="2800" dirty="0"/>
              <a:t>实验数据往往很多，用插值法得到的近似表达式明显缺乏使用价值。</a:t>
            </a:r>
          </a:p>
        </p:txBody>
      </p:sp>
      <p:sp>
        <p:nvSpPr>
          <p:cNvPr id="330757" name="Text Box 5"/>
          <p:cNvSpPr txBox="1">
            <a:spLocks noChangeArrowheads="1"/>
          </p:cNvSpPr>
          <p:nvPr/>
        </p:nvSpPr>
        <p:spPr bwMode="auto">
          <a:xfrm>
            <a:off x="138113" y="4868863"/>
            <a:ext cx="8845550" cy="1387475"/>
          </a:xfrm>
          <a:prstGeom prst="rect">
            <a:avLst/>
          </a:prstGeom>
          <a:noFill/>
          <a:ln>
            <a:noFill/>
          </a:ln>
          <a:effectLst/>
          <a:extLst>
            <a:ext uri="{909E8E84-426E-40DD-AFC4-6F175D3DCCD1}">
              <a14:hiddenFill xmlns:a14="http://schemas.microsoft.com/office/drawing/2010/main">
                <a:gradFill rotWithShape="0">
                  <a:gsLst>
                    <a:gs pos="0">
                      <a:srgbClr val="00FFFF"/>
                    </a:gs>
                    <a:gs pos="100000">
                      <a:srgbClr val="FFFF00"/>
                    </a:gs>
                  </a:gsLst>
                  <a:lin ang="5400000" scaled="1"/>
                </a:gra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dirty="0"/>
              <a:t>        </a:t>
            </a:r>
            <a:r>
              <a:rPr lang="zh-CN" altLang="en-US" sz="2800" dirty="0"/>
              <a:t>为了获得便于应用的经验公式，不用插值标准可能更合适，最小二乘法是解决这类问题的一种较好方法。这就是不考虑随机因素的回归分析方法。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075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p:bldP spid="33075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602347" y="548680"/>
            <a:ext cx="8137525" cy="4295775"/>
          </a:xfrm>
          <a:prstGeom prst="rect">
            <a:avLst/>
          </a:prstGeom>
          <a:noFill/>
          <a:ln>
            <a:noFill/>
          </a:ln>
          <a:effectLst/>
          <a:extLst>
            <a:ext uri="{909E8E84-426E-40DD-AFC4-6F175D3DCCD1}">
              <a14:hiddenFill xmlns:a14="http://schemas.microsoft.com/office/drawing/2010/main">
                <a:gradFill rotWithShape="0">
                  <a:gsLst>
                    <a:gs pos="0">
                      <a:srgbClr val="00FFFF"/>
                    </a:gs>
                    <a:gs pos="100000">
                      <a:srgbClr val="FFFF00"/>
                    </a:gs>
                  </a:gsLst>
                  <a:lin ang="5400000" scaled="1"/>
                </a:gra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5000"/>
              </a:lnSpc>
              <a:spcBef>
                <a:spcPct val="50000"/>
              </a:spcBef>
            </a:pPr>
            <a:r>
              <a:rPr lang="en-US" altLang="zh-CN" sz="2800" b="0" dirty="0"/>
              <a:t>          </a:t>
            </a:r>
            <a:r>
              <a:rPr lang="zh-CN" altLang="en-US" sz="2800" b="0" dirty="0"/>
              <a:t>在科学实验中，经常需要从一组实验数据</a:t>
            </a:r>
            <a:r>
              <a:rPr lang="en-US" altLang="zh-CN" sz="2800" b="0" dirty="0"/>
              <a:t>( </a:t>
            </a:r>
            <a:r>
              <a:rPr lang="en-US" altLang="zh-CN" sz="2800" b="0" dirty="0" err="1"/>
              <a:t>x</a:t>
            </a:r>
            <a:r>
              <a:rPr lang="en-US" altLang="zh-CN" sz="2800" b="0" baseline="-25000" dirty="0" err="1"/>
              <a:t>i</a:t>
            </a:r>
            <a:r>
              <a:rPr lang="en-US" altLang="zh-CN" sz="2800" b="0" dirty="0" err="1"/>
              <a:t>,y</a:t>
            </a:r>
            <a:r>
              <a:rPr lang="en-US" altLang="zh-CN" sz="2800" b="0" baseline="-25000" dirty="0" err="1"/>
              <a:t>i</a:t>
            </a:r>
            <a:r>
              <a:rPr lang="en-US" altLang="zh-CN" sz="2800" b="0" dirty="0"/>
              <a:t>)</a:t>
            </a:r>
            <a:r>
              <a:rPr lang="zh-CN" altLang="en-US" sz="2800" b="0" dirty="0"/>
              <a:t>出发，求函数</a:t>
            </a:r>
            <a:r>
              <a:rPr lang="en-US" altLang="zh-CN" sz="2800" b="0" dirty="0"/>
              <a:t>y=f(x)</a:t>
            </a:r>
            <a:r>
              <a:rPr lang="zh-CN" altLang="en-US" sz="2800" b="0" dirty="0"/>
              <a:t>的一个近似表达式</a:t>
            </a:r>
            <a:r>
              <a:rPr lang="en-US" altLang="zh-CN" sz="2800" b="0" dirty="0"/>
              <a:t>y=t(x)</a:t>
            </a:r>
            <a:r>
              <a:rPr lang="zh-CN" altLang="en-US" sz="2800" b="0" dirty="0"/>
              <a:t>（通常称为经验公式）。</a:t>
            </a:r>
            <a:endParaRPr lang="en-US" altLang="zh-CN" sz="2800" b="0" dirty="0"/>
          </a:p>
          <a:p>
            <a:pPr eaLnBrk="1" hangingPunct="1">
              <a:lnSpc>
                <a:spcPct val="125000"/>
              </a:lnSpc>
              <a:spcBef>
                <a:spcPct val="50000"/>
              </a:spcBef>
            </a:pPr>
            <a:r>
              <a:rPr lang="en-US" altLang="zh-CN" sz="2800" b="0" dirty="0"/>
              <a:t>        </a:t>
            </a:r>
            <a:r>
              <a:rPr lang="zh-CN" altLang="en-US" sz="2800" b="0" dirty="0"/>
              <a:t>从几何上看，就是通过给定</a:t>
            </a:r>
            <a:r>
              <a:rPr lang="en-US" altLang="zh-CN" sz="2800" b="0" dirty="0"/>
              <a:t>m</a:t>
            </a:r>
            <a:r>
              <a:rPr lang="zh-CN" altLang="en-US" sz="2800" b="0" dirty="0"/>
              <a:t>个数据点，求曲线</a:t>
            </a:r>
            <a:r>
              <a:rPr lang="en-US" altLang="zh-CN" sz="2800" b="0" dirty="0"/>
              <a:t>y=f(x)</a:t>
            </a:r>
            <a:r>
              <a:rPr lang="zh-CN" altLang="en-US" sz="2800" b="0" dirty="0"/>
              <a:t>的一条近似曲线</a:t>
            </a:r>
            <a:r>
              <a:rPr lang="en-US" altLang="zh-CN" sz="2800" b="0" dirty="0"/>
              <a:t>y=t(x)</a:t>
            </a:r>
            <a:r>
              <a:rPr lang="zh-CN" altLang="en-US" sz="2800" b="0" dirty="0"/>
              <a:t>使这条曲线尽可能与所给的</a:t>
            </a:r>
            <a:r>
              <a:rPr lang="en-US" altLang="zh-CN" sz="2800" b="0" dirty="0"/>
              <a:t>m</a:t>
            </a:r>
            <a:r>
              <a:rPr lang="zh-CN" altLang="en-US" sz="2800" b="0" dirty="0"/>
              <a:t>个点相吻合。</a:t>
            </a:r>
          </a:p>
          <a:p>
            <a:pPr eaLnBrk="1" hangingPunct="1">
              <a:lnSpc>
                <a:spcPct val="125000"/>
              </a:lnSpc>
              <a:spcBef>
                <a:spcPct val="50000"/>
              </a:spcBef>
            </a:pPr>
            <a:r>
              <a:rPr lang="zh-CN" altLang="en-US" sz="2800" b="0" dirty="0"/>
              <a:t>         该方法本质上与回归分析是一致的。</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530225" y="381000"/>
            <a:ext cx="4778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a:t>曲线拟合问题的提法</a:t>
            </a:r>
            <a:r>
              <a:rPr lang="en-US" altLang="zh-CN"/>
              <a:t>: </a:t>
            </a:r>
          </a:p>
        </p:txBody>
      </p:sp>
      <p:graphicFrame>
        <p:nvGraphicFramePr>
          <p:cNvPr id="72707" name="Object 5"/>
          <p:cNvGraphicFramePr>
            <a:graphicFrameLocks noChangeAspect="1"/>
          </p:cNvGraphicFramePr>
          <p:nvPr/>
        </p:nvGraphicFramePr>
        <p:xfrm>
          <a:off x="381000" y="1066800"/>
          <a:ext cx="8655050" cy="2362200"/>
        </p:xfrm>
        <a:graphic>
          <a:graphicData uri="http://schemas.openxmlformats.org/presentationml/2006/ole">
            <mc:AlternateContent xmlns:mc="http://schemas.openxmlformats.org/markup-compatibility/2006">
              <mc:Choice xmlns:v="urn:schemas-microsoft-com:vml" Requires="v">
                <p:oleObj spid="_x0000_s72808" name="Document" r:id="rId3" imgW="8350625" imgH="2378218" progId="Word.Document.8">
                  <p:embed/>
                </p:oleObj>
              </mc:Choice>
              <mc:Fallback>
                <p:oleObj name="Document" r:id="rId3" imgW="8350625" imgH="2378218"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86550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Text Box 14"/>
          <p:cNvSpPr txBox="1">
            <a:spLocks noChangeArrowheads="1"/>
          </p:cNvSpPr>
          <p:nvPr/>
        </p:nvSpPr>
        <p:spPr bwMode="auto">
          <a:xfrm>
            <a:off x="7816850" y="598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x</a:t>
            </a:r>
          </a:p>
        </p:txBody>
      </p:sp>
      <p:grpSp>
        <p:nvGrpSpPr>
          <p:cNvPr id="72709" name="Group 29"/>
          <p:cNvGrpSpPr>
            <a:grpSpLocks/>
          </p:cNvGrpSpPr>
          <p:nvPr/>
        </p:nvGrpSpPr>
        <p:grpSpPr bwMode="auto">
          <a:xfrm>
            <a:off x="2514600" y="3200400"/>
            <a:ext cx="5638800" cy="3200400"/>
            <a:chOff x="1584" y="2016"/>
            <a:chExt cx="3552" cy="2016"/>
          </a:xfrm>
        </p:grpSpPr>
        <p:sp>
          <p:nvSpPr>
            <p:cNvPr id="72710" name="Line 10"/>
            <p:cNvSpPr>
              <a:spLocks noChangeShapeType="1"/>
            </p:cNvSpPr>
            <p:nvPr/>
          </p:nvSpPr>
          <p:spPr bwMode="auto">
            <a:xfrm>
              <a:off x="1824" y="3792"/>
              <a:ext cx="33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1" name="Line 11"/>
            <p:cNvSpPr>
              <a:spLocks noChangeShapeType="1"/>
            </p:cNvSpPr>
            <p:nvPr/>
          </p:nvSpPr>
          <p:spPr bwMode="auto">
            <a:xfrm flipV="1">
              <a:off x="1824" y="2016"/>
              <a:ext cx="0" cy="17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2" name="Freeform 12"/>
            <p:cNvSpPr>
              <a:spLocks/>
            </p:cNvSpPr>
            <p:nvPr/>
          </p:nvSpPr>
          <p:spPr bwMode="auto">
            <a:xfrm>
              <a:off x="2016" y="2688"/>
              <a:ext cx="2968" cy="976"/>
            </a:xfrm>
            <a:custGeom>
              <a:avLst/>
              <a:gdLst>
                <a:gd name="T0" fmla="*/ 0 w 2968"/>
                <a:gd name="T1" fmla="*/ 864 h 976"/>
                <a:gd name="T2" fmla="*/ 384 w 2968"/>
                <a:gd name="T3" fmla="*/ 0 h 976"/>
                <a:gd name="T4" fmla="*/ 1440 w 2968"/>
                <a:gd name="T5" fmla="*/ 864 h 976"/>
                <a:gd name="T6" fmla="*/ 2736 w 2968"/>
                <a:gd name="T7" fmla="*/ 672 h 976"/>
                <a:gd name="T8" fmla="*/ 2832 w 2968"/>
                <a:gd name="T9" fmla="*/ 672 h 9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8" h="976">
                  <a:moveTo>
                    <a:pt x="0" y="864"/>
                  </a:moveTo>
                  <a:cubicBezTo>
                    <a:pt x="72" y="432"/>
                    <a:pt x="144" y="0"/>
                    <a:pt x="384" y="0"/>
                  </a:cubicBezTo>
                  <a:cubicBezTo>
                    <a:pt x="624" y="0"/>
                    <a:pt x="1048" y="752"/>
                    <a:pt x="1440" y="864"/>
                  </a:cubicBezTo>
                  <a:cubicBezTo>
                    <a:pt x="1832" y="976"/>
                    <a:pt x="2504" y="704"/>
                    <a:pt x="2736" y="672"/>
                  </a:cubicBezTo>
                  <a:cubicBezTo>
                    <a:pt x="2968" y="640"/>
                    <a:pt x="2900" y="656"/>
                    <a:pt x="2832" y="6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3" name="Text Box 13"/>
            <p:cNvSpPr txBox="1">
              <a:spLocks noChangeArrowheads="1"/>
            </p:cNvSpPr>
            <p:nvPr/>
          </p:nvSpPr>
          <p:spPr bwMode="auto">
            <a:xfrm>
              <a:off x="1612" y="20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y</a:t>
              </a:r>
            </a:p>
          </p:txBody>
        </p:sp>
        <p:sp>
          <p:nvSpPr>
            <p:cNvPr id="72714" name="Text Box 15"/>
            <p:cNvSpPr txBox="1">
              <a:spLocks noChangeArrowheads="1"/>
            </p:cNvSpPr>
            <p:nvPr/>
          </p:nvSpPr>
          <p:spPr bwMode="auto">
            <a:xfrm>
              <a:off x="1584" y="37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O</a:t>
              </a:r>
            </a:p>
          </p:txBody>
        </p:sp>
        <p:sp>
          <p:nvSpPr>
            <p:cNvPr id="72715" name="Text Box 16"/>
            <p:cNvSpPr txBox="1">
              <a:spLocks noChangeArrowheads="1"/>
            </p:cNvSpPr>
            <p:nvPr/>
          </p:nvSpPr>
          <p:spPr bwMode="auto">
            <a:xfrm>
              <a:off x="2032" y="3360"/>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16" name="Text Box 17"/>
            <p:cNvSpPr txBox="1">
              <a:spLocks noChangeArrowheads="1"/>
            </p:cNvSpPr>
            <p:nvPr/>
          </p:nvSpPr>
          <p:spPr bwMode="auto">
            <a:xfrm>
              <a:off x="1968" y="2736"/>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17" name="Text Box 18"/>
            <p:cNvSpPr txBox="1">
              <a:spLocks noChangeArrowheads="1"/>
            </p:cNvSpPr>
            <p:nvPr/>
          </p:nvSpPr>
          <p:spPr bwMode="auto">
            <a:xfrm>
              <a:off x="1824" y="307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18" name="Text Box 19"/>
            <p:cNvSpPr txBox="1">
              <a:spLocks noChangeArrowheads="1"/>
            </p:cNvSpPr>
            <p:nvPr/>
          </p:nvSpPr>
          <p:spPr bwMode="auto">
            <a:xfrm>
              <a:off x="2320" y="2160"/>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19" name="Text Box 20"/>
            <p:cNvSpPr txBox="1">
              <a:spLocks noChangeArrowheads="1"/>
            </p:cNvSpPr>
            <p:nvPr/>
          </p:nvSpPr>
          <p:spPr bwMode="auto">
            <a:xfrm>
              <a:off x="2208" y="2928"/>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20" name="Text Box 21"/>
            <p:cNvSpPr txBox="1">
              <a:spLocks noChangeArrowheads="1"/>
            </p:cNvSpPr>
            <p:nvPr/>
          </p:nvSpPr>
          <p:spPr bwMode="auto">
            <a:xfrm>
              <a:off x="2752" y="2880"/>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21" name="Text Box 22"/>
            <p:cNvSpPr txBox="1">
              <a:spLocks noChangeArrowheads="1"/>
            </p:cNvSpPr>
            <p:nvPr/>
          </p:nvSpPr>
          <p:spPr bwMode="auto">
            <a:xfrm>
              <a:off x="2608" y="259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22" name="Text Box 23"/>
            <p:cNvSpPr txBox="1">
              <a:spLocks noChangeArrowheads="1"/>
            </p:cNvSpPr>
            <p:nvPr/>
          </p:nvSpPr>
          <p:spPr bwMode="auto">
            <a:xfrm>
              <a:off x="4000" y="350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23" name="Text Box 24"/>
            <p:cNvSpPr txBox="1">
              <a:spLocks noChangeArrowheads="1"/>
            </p:cNvSpPr>
            <p:nvPr/>
          </p:nvSpPr>
          <p:spPr bwMode="auto">
            <a:xfrm>
              <a:off x="3120" y="3168"/>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a:t>
              </a:r>
            </a:p>
          </p:txBody>
        </p:sp>
        <p:sp>
          <p:nvSpPr>
            <p:cNvPr id="72724" name="Line 25"/>
            <p:cNvSpPr>
              <a:spLocks noChangeShapeType="1"/>
            </p:cNvSpPr>
            <p:nvPr/>
          </p:nvSpPr>
          <p:spPr bwMode="auto">
            <a:xfrm>
              <a:off x="2448" y="230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2725" name="Object 26"/>
            <p:cNvGraphicFramePr>
              <a:graphicFrameLocks noChangeAspect="1"/>
            </p:cNvGraphicFramePr>
            <p:nvPr/>
          </p:nvGraphicFramePr>
          <p:xfrm>
            <a:off x="2208" y="2352"/>
            <a:ext cx="240" cy="312"/>
          </p:xfrm>
          <a:graphic>
            <a:graphicData uri="http://schemas.openxmlformats.org/presentationml/2006/ole">
              <mc:AlternateContent xmlns:mc="http://schemas.openxmlformats.org/markup-compatibility/2006">
                <mc:Choice xmlns:v="urn:schemas-microsoft-com:vml" Requires="v">
                  <p:oleObj spid="_x0000_s72809" name="Equation" r:id="rId5" imgW="152334" imgH="228501" progId="Equation.DSMT4">
                    <p:embed/>
                  </p:oleObj>
                </mc:Choice>
                <mc:Fallback>
                  <p:oleObj name="Equation" r:id="rId5" imgW="152334" imgH="228501"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2352"/>
                          <a:ext cx="24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26" name="Object 27"/>
            <p:cNvGraphicFramePr>
              <a:graphicFrameLocks noChangeAspect="1"/>
            </p:cNvGraphicFramePr>
            <p:nvPr/>
          </p:nvGraphicFramePr>
          <p:xfrm>
            <a:off x="2448" y="2112"/>
            <a:ext cx="528" cy="264"/>
          </p:xfrm>
          <a:graphic>
            <a:graphicData uri="http://schemas.openxmlformats.org/presentationml/2006/ole">
              <mc:AlternateContent xmlns:mc="http://schemas.openxmlformats.org/markup-compatibility/2006">
                <mc:Choice xmlns:v="urn:schemas-microsoft-com:vml" Requires="v">
                  <p:oleObj spid="_x0000_s72810" name="Equation" r:id="rId7" imgW="457200" imgH="228600" progId="Equation.DSMT4">
                    <p:embed/>
                  </p:oleObj>
                </mc:Choice>
                <mc:Fallback>
                  <p:oleObj name="Equation" r:id="rId7" imgW="457200" imgH="22860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8" y="2112"/>
                          <a:ext cx="5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27" name="Object 28"/>
            <p:cNvGraphicFramePr>
              <a:graphicFrameLocks noChangeAspect="1"/>
            </p:cNvGraphicFramePr>
            <p:nvPr/>
          </p:nvGraphicFramePr>
          <p:xfrm>
            <a:off x="4176" y="2976"/>
            <a:ext cx="712" cy="248"/>
          </p:xfrm>
          <a:graphic>
            <a:graphicData uri="http://schemas.openxmlformats.org/presentationml/2006/ole">
              <mc:AlternateContent xmlns:mc="http://schemas.openxmlformats.org/markup-compatibility/2006">
                <mc:Choice xmlns:v="urn:schemas-microsoft-com:vml" Requires="v">
                  <p:oleObj spid="_x0000_s72811" name="Equation" r:id="rId9" imgW="583947" imgH="203112" progId="Equation.DSMT4">
                    <p:embed/>
                  </p:oleObj>
                </mc:Choice>
                <mc:Fallback>
                  <p:oleObj name="Equation" r:id="rId9" imgW="583947" imgH="203112"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2976"/>
                          <a:ext cx="7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4"/>
          <p:cNvGraphicFramePr>
            <a:graphicFrameLocks noChangeAspect="1"/>
          </p:cNvGraphicFramePr>
          <p:nvPr/>
        </p:nvGraphicFramePr>
        <p:xfrm>
          <a:off x="0" y="0"/>
          <a:ext cx="1168400" cy="1619250"/>
        </p:xfrm>
        <a:graphic>
          <a:graphicData uri="http://schemas.openxmlformats.org/presentationml/2006/ole">
            <mc:AlternateContent xmlns:mc="http://schemas.openxmlformats.org/markup-compatibility/2006">
              <mc:Choice xmlns:v="urn:schemas-microsoft-com:vml" Requires="v">
                <p:oleObj spid="_x0000_s73775" name="剪辑" r:id="rId3" imgW="1169518" imgH="1619402" progId="MS_ClipArt_Gallery.2">
                  <p:embed/>
                </p:oleObj>
              </mc:Choice>
              <mc:Fallback>
                <p:oleObj name="剪辑" r:id="rId3" imgW="1169518" imgH="1619402"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84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1" name="Text Box 5"/>
          <p:cNvSpPr txBox="1">
            <a:spLocks noChangeArrowheads="1"/>
          </p:cNvSpPr>
          <p:nvPr/>
        </p:nvSpPr>
        <p:spPr bwMode="auto">
          <a:xfrm>
            <a:off x="2955925" y="852488"/>
            <a:ext cx="3749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a:t>船在该海域会搁浅吗？</a:t>
            </a:r>
          </a:p>
        </p:txBody>
      </p:sp>
      <p:graphicFrame>
        <p:nvGraphicFramePr>
          <p:cNvPr id="73732" name="Object 6"/>
          <p:cNvGraphicFramePr>
            <a:graphicFrameLocks noChangeAspect="1"/>
          </p:cNvGraphicFramePr>
          <p:nvPr>
            <p:extLst>
              <p:ext uri="{D42A27DB-BD31-4B8C-83A1-F6EECF244321}">
                <p14:modId xmlns:p14="http://schemas.microsoft.com/office/powerpoint/2010/main" val="1964243726"/>
              </p:ext>
            </p:extLst>
          </p:nvPr>
        </p:nvGraphicFramePr>
        <p:xfrm>
          <a:off x="683568" y="1988840"/>
          <a:ext cx="7962900" cy="2895600"/>
        </p:xfrm>
        <a:graphic>
          <a:graphicData uri="http://schemas.openxmlformats.org/presentationml/2006/ole">
            <mc:AlternateContent xmlns:mc="http://schemas.openxmlformats.org/markup-compatibility/2006">
              <mc:Choice xmlns:v="urn:schemas-microsoft-com:vml" Requires="v">
                <p:oleObj spid="_x0000_s73776" name="Document" r:id="rId5" imgW="7439025" imgH="2381250" progId="Word.Document.8">
                  <p:embed/>
                </p:oleObj>
              </mc:Choice>
              <mc:Fallback>
                <p:oleObj name="Document" r:id="rId5" imgW="7439025" imgH="238125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1988840"/>
                        <a:ext cx="79629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1763713" y="476250"/>
            <a:ext cx="646588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a:t>水道水深测量数据（单位：英尺）</a:t>
            </a:r>
          </a:p>
        </p:txBody>
      </p:sp>
      <p:graphicFrame>
        <p:nvGraphicFramePr>
          <p:cNvPr id="48389" name="Group 261"/>
          <p:cNvGraphicFramePr>
            <a:graphicFrameLocks noGrp="1"/>
          </p:cNvGraphicFramePr>
          <p:nvPr/>
        </p:nvGraphicFramePr>
        <p:xfrm>
          <a:off x="609600" y="1397000"/>
          <a:ext cx="8305800" cy="4064002"/>
        </p:xfrm>
        <a:graphic>
          <a:graphicData uri="http://schemas.openxmlformats.org/drawingml/2006/table">
            <a:tbl>
              <a:tblPr/>
              <a:tblGrid>
                <a:gridCol w="1038225"/>
                <a:gridCol w="1038225"/>
                <a:gridCol w="1038225"/>
                <a:gridCol w="1038225"/>
                <a:gridCol w="1038225"/>
                <a:gridCol w="1038225"/>
                <a:gridCol w="1038225"/>
                <a:gridCol w="1038225"/>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185.5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141.5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147.0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157.5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77.0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162.0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162.0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117.5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2573338"/>
            <a:ext cx="64770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9" name="Text Box 4"/>
          <p:cNvSpPr txBox="1">
            <a:spLocks noChangeArrowheads="1"/>
          </p:cNvSpPr>
          <p:nvPr/>
        </p:nvSpPr>
        <p:spPr bwMode="auto">
          <a:xfrm>
            <a:off x="0" y="142875"/>
            <a:ext cx="34194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a:t>一、问题分析：</a:t>
            </a:r>
          </a:p>
        </p:txBody>
      </p:sp>
      <p:sp>
        <p:nvSpPr>
          <p:cNvPr id="50181" name="Text Box 5"/>
          <p:cNvSpPr txBox="1">
            <a:spLocks noChangeArrowheads="1"/>
          </p:cNvSpPr>
          <p:nvPr/>
        </p:nvSpPr>
        <p:spPr bwMode="auto">
          <a:xfrm>
            <a:off x="441325" y="727075"/>
            <a:ext cx="8229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dirty="0"/>
              <a:t>假设：</a:t>
            </a:r>
            <a:r>
              <a:rPr lang="zh-CN" altLang="en-US" sz="2800" dirty="0"/>
              <a:t>该海域海底是平滑的。由于测量点是散乱分布的，先在平面上作出测量点的分布图，在利用二维插值方法补充一些点的水深，然后作出海底曲面图和等高线图，并求出水深小于</a:t>
            </a:r>
            <a:r>
              <a:rPr lang="en-US" altLang="zh-CN" sz="2800" dirty="0"/>
              <a:t>5</a:t>
            </a:r>
            <a:r>
              <a:rPr lang="zh-CN" altLang="en-US" sz="2800" dirty="0"/>
              <a:t>的海域范围。</a:t>
            </a:r>
          </a:p>
        </p:txBody>
      </p:sp>
      <p:sp>
        <p:nvSpPr>
          <p:cNvPr id="50182" name="Text Box 6"/>
          <p:cNvSpPr txBox="1">
            <a:spLocks noChangeArrowheads="1"/>
          </p:cNvSpPr>
          <p:nvPr/>
        </p:nvSpPr>
        <p:spPr bwMode="auto">
          <a:xfrm>
            <a:off x="203200" y="3068638"/>
            <a:ext cx="2640013"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dirty="0"/>
              <a:t>二、问题求解：</a:t>
            </a:r>
          </a:p>
        </p:txBody>
      </p:sp>
      <p:sp>
        <p:nvSpPr>
          <p:cNvPr id="50183" name="Text Box 7"/>
          <p:cNvSpPr txBox="1">
            <a:spLocks noChangeArrowheads="1"/>
          </p:cNvSpPr>
          <p:nvPr/>
        </p:nvSpPr>
        <p:spPr bwMode="auto">
          <a:xfrm>
            <a:off x="203200" y="3860800"/>
            <a:ext cx="29286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800" dirty="0"/>
              <a:t>1</a:t>
            </a:r>
            <a:r>
              <a:rPr lang="zh-CN" altLang="en-US" sz="2800" dirty="0"/>
              <a:t>、作出测量点的分布图：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additive="base">
                                        <p:cTn id="7" dur="500" fill="hold"/>
                                        <p:tgtEl>
                                          <p:spTgt spid="50181"/>
                                        </p:tgtEl>
                                        <p:attrNameLst>
                                          <p:attrName>ppt_x</p:attrName>
                                        </p:attrNameLst>
                                      </p:cBhvr>
                                      <p:tavLst>
                                        <p:tav tm="0">
                                          <p:val>
                                            <p:strVal val="0-#ppt_w/2"/>
                                          </p:val>
                                        </p:tav>
                                        <p:tav tm="100000">
                                          <p:val>
                                            <p:strVal val="#ppt_x"/>
                                          </p:val>
                                        </p:tav>
                                      </p:tavLst>
                                    </p:anim>
                                    <p:anim calcmode="lin" valueType="num">
                                      <p:cBhvr additive="base">
                                        <p:cTn id="8"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82"/>
                                        </p:tgtEl>
                                        <p:attrNameLst>
                                          <p:attrName>style.visibility</p:attrName>
                                        </p:attrNameLst>
                                      </p:cBhvr>
                                      <p:to>
                                        <p:strVal val="visible"/>
                                      </p:to>
                                    </p:set>
                                    <p:anim calcmode="lin" valueType="num">
                                      <p:cBhvr additive="base">
                                        <p:cTn id="13" dur="500" fill="hold"/>
                                        <p:tgtEl>
                                          <p:spTgt spid="50182"/>
                                        </p:tgtEl>
                                        <p:attrNameLst>
                                          <p:attrName>ppt_x</p:attrName>
                                        </p:attrNameLst>
                                      </p:cBhvr>
                                      <p:tavLst>
                                        <p:tav tm="0">
                                          <p:val>
                                            <p:strVal val="0-#ppt_w/2"/>
                                          </p:val>
                                        </p:tav>
                                        <p:tav tm="100000">
                                          <p:val>
                                            <p:strVal val="#ppt_x"/>
                                          </p:val>
                                        </p:tav>
                                      </p:tavLst>
                                    </p:anim>
                                    <p:anim calcmode="lin" valueType="num">
                                      <p:cBhvr additive="base">
                                        <p:cTn id="14"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3"/>
                                        </p:tgtEl>
                                        <p:attrNameLst>
                                          <p:attrName>style.visibility</p:attrName>
                                        </p:attrNameLst>
                                      </p:cBhvr>
                                      <p:to>
                                        <p:strVal val="visible"/>
                                      </p:to>
                                    </p:set>
                                    <p:anim calcmode="lin" valueType="num">
                                      <p:cBhvr additive="base">
                                        <p:cTn id="19" dur="500" fill="hold"/>
                                        <p:tgtEl>
                                          <p:spTgt spid="50183"/>
                                        </p:tgtEl>
                                        <p:attrNameLst>
                                          <p:attrName>ppt_x</p:attrName>
                                        </p:attrNameLst>
                                      </p:cBhvr>
                                      <p:tavLst>
                                        <p:tav tm="0">
                                          <p:val>
                                            <p:strVal val="0-#ppt_w/2"/>
                                          </p:val>
                                        </p:tav>
                                        <p:tav tm="100000">
                                          <p:val>
                                            <p:strVal val="#ppt_x"/>
                                          </p:val>
                                        </p:tav>
                                      </p:tavLst>
                                    </p:anim>
                                    <p:anim calcmode="lin" valueType="num">
                                      <p:cBhvr additive="base">
                                        <p:cTn id="20" dur="500" fill="hold"/>
                                        <p:tgtEl>
                                          <p:spTgt spid="501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184"/>
                                        </p:tgtEl>
                                        <p:attrNameLst>
                                          <p:attrName>style.visibility</p:attrName>
                                        </p:attrNameLst>
                                      </p:cBhvr>
                                      <p:to>
                                        <p:strVal val="visible"/>
                                      </p:to>
                                    </p:set>
                                    <p:anim calcmode="lin" valueType="num">
                                      <p:cBhvr additive="base">
                                        <p:cTn id="25" dur="500" fill="hold"/>
                                        <p:tgtEl>
                                          <p:spTgt spid="50184"/>
                                        </p:tgtEl>
                                        <p:attrNameLst>
                                          <p:attrName>ppt_x</p:attrName>
                                        </p:attrNameLst>
                                      </p:cBhvr>
                                      <p:tavLst>
                                        <p:tav tm="0">
                                          <p:val>
                                            <p:strVal val="0-#ppt_w/2"/>
                                          </p:val>
                                        </p:tav>
                                        <p:tav tm="100000">
                                          <p:val>
                                            <p:strVal val="#ppt_x"/>
                                          </p:val>
                                        </p:tav>
                                      </p:tavLst>
                                    </p:anim>
                                    <p:anim calcmode="lin" valueType="num">
                                      <p:cBhvr additive="base">
                                        <p:cTn id="26" dur="500" fill="hold"/>
                                        <p:tgtEl>
                                          <p:spTgt spid="50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P spid="50182" grpId="0" autoUpdateAnimBg="0"/>
      <p:bldP spid="5018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228600" y="304800"/>
            <a:ext cx="441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2</a:t>
            </a:r>
            <a:r>
              <a:rPr lang="zh-CN" altLang="en-US"/>
              <a:t>、作出海底地貌图</a:t>
            </a:r>
          </a:p>
        </p:txBody>
      </p:sp>
      <p:pic>
        <p:nvPicPr>
          <p:cNvPr id="512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93750"/>
            <a:ext cx="8305800" cy="584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0-#ppt_w/2"/>
                                          </p:val>
                                        </p:tav>
                                        <p:tav tm="100000">
                                          <p:val>
                                            <p:strVal val="#ppt_x"/>
                                          </p:val>
                                        </p:tav>
                                      </p:tavLst>
                                    </p:anim>
                                    <p:anim calcmode="lin" valueType="num">
                                      <p:cBhvr additive="base">
                                        <p:cTn id="8"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381000" y="381000"/>
            <a:ext cx="5559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3</a:t>
            </a:r>
            <a:r>
              <a:rPr lang="zh-CN" altLang="en-US"/>
              <a:t>、危险区域海底地貌图</a:t>
            </a:r>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93763"/>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0-#ppt_w/2"/>
                                          </p:val>
                                        </p:tav>
                                        <p:tav tm="100000">
                                          <p:val>
                                            <p:strVal val="#ppt_x"/>
                                          </p:val>
                                        </p:tav>
                                      </p:tavLst>
                                    </p:anim>
                                    <p:anim calcmode="lin" valueType="num">
                                      <p:cBhvr additive="base">
                                        <p:cTn id="8"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669925" y="401638"/>
            <a:ext cx="4406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4</a:t>
            </a:r>
            <a:r>
              <a:rPr lang="zh-CN" altLang="en-US"/>
              <a:t>、危险区域平面图</a:t>
            </a:r>
          </a:p>
        </p:txBody>
      </p:sp>
      <p:pic>
        <p:nvPicPr>
          <p:cNvPr id="532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22350"/>
            <a:ext cx="853440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 calcmode="lin" valueType="num">
                                      <p:cBhvr additive="base">
                                        <p:cTn id="7" dur="500" fill="hold"/>
                                        <p:tgtEl>
                                          <p:spTgt spid="53253"/>
                                        </p:tgtEl>
                                        <p:attrNameLst>
                                          <p:attrName>ppt_x</p:attrName>
                                        </p:attrNameLst>
                                      </p:cBhvr>
                                      <p:tavLst>
                                        <p:tav tm="0">
                                          <p:val>
                                            <p:strVal val="0-#ppt_w/2"/>
                                          </p:val>
                                        </p:tav>
                                        <p:tav tm="100000">
                                          <p:val>
                                            <p:strVal val="#ppt_x"/>
                                          </p:val>
                                        </p:tav>
                                      </p:tavLst>
                                    </p:anim>
                                    <p:anim calcmode="lin" valueType="num">
                                      <p:cBhvr additive="base">
                                        <p:cTn id="8"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95288" y="476250"/>
            <a:ext cx="6192837" cy="5191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dirty="0" smtClean="0">
                <a:latin typeface="幼圆" pitchFamily="49" charset="-122"/>
                <a:ea typeface="幼圆" pitchFamily="49" charset="-122"/>
              </a:rPr>
              <a:t>1.2.3 </a:t>
            </a:r>
            <a:r>
              <a:rPr lang="zh-CN" altLang="en-US" sz="2800" dirty="0">
                <a:latin typeface="幼圆" pitchFamily="49" charset="-122"/>
                <a:ea typeface="幼圆" pitchFamily="49" charset="-122"/>
              </a:rPr>
              <a:t>回归方程的显著性检验</a:t>
            </a:r>
            <a:endParaRPr lang="zh-CN" altLang="en-US" sz="2800" b="0" dirty="0">
              <a:latin typeface="魏碑" pitchFamily="49" charset="-122"/>
              <a:ea typeface="魏碑" pitchFamily="49" charset="-122"/>
            </a:endParaRPr>
          </a:p>
        </p:txBody>
      </p:sp>
      <p:graphicFrame>
        <p:nvGraphicFramePr>
          <p:cNvPr id="202757" name="Object 5"/>
          <p:cNvGraphicFramePr>
            <a:graphicFrameLocks noChangeAspect="1"/>
          </p:cNvGraphicFramePr>
          <p:nvPr/>
        </p:nvGraphicFramePr>
        <p:xfrm>
          <a:off x="539750" y="4076700"/>
          <a:ext cx="7804150" cy="1560513"/>
        </p:xfrm>
        <a:graphic>
          <a:graphicData uri="http://schemas.openxmlformats.org/presentationml/2006/ole">
            <mc:AlternateContent xmlns:mc="http://schemas.openxmlformats.org/markup-compatibility/2006">
              <mc:Choice xmlns:v="urn:schemas-microsoft-com:vml" Requires="v">
                <p:oleObj spid="_x0000_s12333" name="Equation" r:id="rId3" imgW="3556000" imgH="711200" progId="Equation.DSMT4">
                  <p:embed/>
                </p:oleObj>
              </mc:Choice>
              <mc:Fallback>
                <p:oleObj name="Equation" r:id="rId3" imgW="3556000" imgH="71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76700"/>
                        <a:ext cx="7804150" cy="156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58" name="Object 6"/>
          <p:cNvGraphicFramePr>
            <a:graphicFrameLocks noChangeAspect="1"/>
          </p:cNvGraphicFramePr>
          <p:nvPr/>
        </p:nvGraphicFramePr>
        <p:xfrm>
          <a:off x="684213" y="1196975"/>
          <a:ext cx="7632700" cy="2601913"/>
        </p:xfrm>
        <a:graphic>
          <a:graphicData uri="http://schemas.openxmlformats.org/presentationml/2006/ole">
            <mc:AlternateContent xmlns:mc="http://schemas.openxmlformats.org/markup-compatibility/2006">
              <mc:Choice xmlns:v="urn:schemas-microsoft-com:vml" Requires="v">
                <p:oleObj spid="_x0000_s12334" name="Equation" r:id="rId5" imgW="3390900" imgH="1155700" progId="Equation.DSMT4">
                  <p:embed/>
                </p:oleObj>
              </mc:Choice>
              <mc:Fallback>
                <p:oleObj name="Equation" r:id="rId5" imgW="3390900" imgH="1155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196975"/>
                        <a:ext cx="7632700"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b="0" dirty="0" smtClean="0">
                <a:solidFill>
                  <a:srgbClr val="800080"/>
                </a:solidFill>
              </a:rPr>
              <a:t>§3</a:t>
            </a:r>
            <a:r>
              <a:rPr lang="en-US" altLang="zh-CN" b="0" dirty="0" smtClean="0">
                <a:solidFill>
                  <a:srgbClr val="800080"/>
                </a:solidFill>
              </a:rPr>
              <a:t>.</a:t>
            </a:r>
            <a:r>
              <a:rPr lang="zh-CN" altLang="en-US" b="0" dirty="0" smtClean="0">
                <a:solidFill>
                  <a:srgbClr val="800080"/>
                </a:solidFill>
              </a:rPr>
              <a:t>建模竞赛实例</a:t>
            </a:r>
          </a:p>
        </p:txBody>
      </p:sp>
      <p:sp>
        <p:nvSpPr>
          <p:cNvPr id="79875" name="Rectangle 3"/>
          <p:cNvSpPr>
            <a:spLocks noGrp="1" noChangeArrowheads="1"/>
          </p:cNvSpPr>
          <p:nvPr>
            <p:ph type="body" idx="1"/>
          </p:nvPr>
        </p:nvSpPr>
        <p:spPr bwMode="auto">
          <a:xfrm>
            <a:off x="755650" y="2349500"/>
            <a:ext cx="8229600" cy="647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t>实例</a:t>
            </a:r>
            <a:r>
              <a:rPr lang="en-US" altLang="zh-CN" b="1" dirty="0" smtClean="0"/>
              <a:t>1:</a:t>
            </a:r>
            <a:r>
              <a:rPr lang="zh-CN" altLang="en-US" b="1" dirty="0" smtClean="0">
                <a:solidFill>
                  <a:srgbClr val="0000FF"/>
                </a:solidFill>
              </a:rPr>
              <a:t>水塔流量估计问题</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14"/>
          <p:cNvSpPr txBox="1">
            <a:spLocks noChangeArrowheads="1"/>
          </p:cNvSpPr>
          <p:nvPr/>
        </p:nvSpPr>
        <p:spPr bwMode="auto">
          <a:xfrm>
            <a:off x="5557838" y="4025900"/>
            <a:ext cx="1079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1600"/>
              <a:t>12.2m</a:t>
            </a:r>
            <a:endParaRPr lang="zh-CN" altLang="en-US" sz="1600"/>
          </a:p>
        </p:txBody>
      </p:sp>
      <p:grpSp>
        <p:nvGrpSpPr>
          <p:cNvPr id="80899" name="组合 23"/>
          <p:cNvGrpSpPr>
            <a:grpSpLocks/>
          </p:cNvGrpSpPr>
          <p:nvPr/>
        </p:nvGrpSpPr>
        <p:grpSpPr bwMode="auto">
          <a:xfrm>
            <a:off x="5148263" y="2384425"/>
            <a:ext cx="3600450" cy="3930650"/>
            <a:chOff x="3613840" y="2205831"/>
            <a:chExt cx="4536504" cy="4138649"/>
          </a:xfrm>
        </p:grpSpPr>
        <p:sp>
          <p:nvSpPr>
            <p:cNvPr id="80903" name="流程图: 磁盘 6"/>
            <p:cNvSpPr>
              <a:spLocks noChangeArrowheads="1"/>
            </p:cNvSpPr>
            <p:nvPr/>
          </p:nvSpPr>
          <p:spPr bwMode="auto">
            <a:xfrm>
              <a:off x="7111155" y="4910000"/>
              <a:ext cx="469801" cy="1224136"/>
            </a:xfrm>
            <a:prstGeom prst="flowChartMagneticDisk">
              <a:avLst/>
            </a:pr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sp>
          <p:nvSpPr>
            <p:cNvPr id="80904" name="流程图: 磁盘 2"/>
            <p:cNvSpPr>
              <a:spLocks noChangeArrowheads="1"/>
            </p:cNvSpPr>
            <p:nvPr/>
          </p:nvSpPr>
          <p:spPr bwMode="auto">
            <a:xfrm>
              <a:off x="5390235" y="5120344"/>
              <a:ext cx="469801" cy="1224136"/>
            </a:xfrm>
            <a:prstGeom prst="flowChartMagneticDisk">
              <a:avLst/>
            </a:pr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sp>
          <p:nvSpPr>
            <p:cNvPr id="80905" name="流程图: 磁盘 5"/>
            <p:cNvSpPr>
              <a:spLocks noChangeArrowheads="1"/>
            </p:cNvSpPr>
            <p:nvPr/>
          </p:nvSpPr>
          <p:spPr bwMode="auto">
            <a:xfrm>
              <a:off x="6297012" y="4832312"/>
              <a:ext cx="469801" cy="1224136"/>
            </a:xfrm>
            <a:prstGeom prst="flowChartMagneticDisk">
              <a:avLst/>
            </a:pr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sp useBgFill="1">
          <p:nvSpPr>
            <p:cNvPr id="80906" name="流程图: 磁盘 1"/>
            <p:cNvSpPr>
              <a:spLocks noChangeArrowheads="1"/>
            </p:cNvSpPr>
            <p:nvPr/>
          </p:nvSpPr>
          <p:spPr bwMode="auto">
            <a:xfrm>
              <a:off x="4913482" y="2888096"/>
              <a:ext cx="3236862" cy="2448272"/>
            </a:xfrm>
            <a:prstGeom prst="flowChartMagneticDisk">
              <a:avLst/>
            </a:prstGeom>
            <a:ln w="15875" cap="rnd">
              <a:solidFill>
                <a:srgbClr val="FF0000">
                  <a:alpha val="81175"/>
                </a:srgbClr>
              </a:solidFill>
              <a:round/>
              <a:headEnd/>
              <a:tailEnd/>
            </a:ln>
          </p:spPr>
          <p:txBody>
            <a:bodyPr>
              <a:spAutoFit/>
            </a:bodyPr>
            <a:lstStyle/>
            <a:p>
              <a:endParaRPr lang="zh-CN" altLang="en-US">
                <a:solidFill>
                  <a:srgbClr val="0000FF"/>
                </a:solidFill>
              </a:endParaRPr>
            </a:p>
          </p:txBody>
        </p:sp>
        <p:cxnSp>
          <p:nvCxnSpPr>
            <p:cNvPr id="80907" name="直接连接符 9"/>
            <p:cNvCxnSpPr>
              <a:cxnSpLocks noChangeShapeType="1"/>
            </p:cNvCxnSpPr>
            <p:nvPr/>
          </p:nvCxnSpPr>
          <p:spPr bwMode="auto">
            <a:xfrm>
              <a:off x="3613840" y="3248136"/>
              <a:ext cx="1299642"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8" name="直接连接符 12"/>
            <p:cNvCxnSpPr>
              <a:cxnSpLocks noChangeShapeType="1"/>
            </p:cNvCxnSpPr>
            <p:nvPr/>
          </p:nvCxnSpPr>
          <p:spPr bwMode="auto">
            <a:xfrm>
              <a:off x="3613840" y="4976328"/>
              <a:ext cx="1299642"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9" name="直接箭头连接符 11"/>
            <p:cNvCxnSpPr>
              <a:cxnSpLocks noChangeShapeType="1"/>
            </p:cNvCxnSpPr>
            <p:nvPr/>
          </p:nvCxnSpPr>
          <p:spPr bwMode="auto">
            <a:xfrm>
              <a:off x="4114969" y="3248136"/>
              <a:ext cx="0" cy="1728192"/>
            </a:xfrm>
            <a:prstGeom prst="straightConnector1">
              <a:avLst/>
            </a:prstGeom>
            <a:noFill/>
            <a:ln w="9525"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0" name="直接连接符 16"/>
            <p:cNvCxnSpPr>
              <a:cxnSpLocks noChangeShapeType="1"/>
            </p:cNvCxnSpPr>
            <p:nvPr/>
          </p:nvCxnSpPr>
          <p:spPr bwMode="auto">
            <a:xfrm flipV="1">
              <a:off x="4932040" y="2205831"/>
              <a:ext cx="0" cy="100714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1" name="直接连接符 20"/>
            <p:cNvCxnSpPr>
              <a:cxnSpLocks noChangeShapeType="1"/>
            </p:cNvCxnSpPr>
            <p:nvPr/>
          </p:nvCxnSpPr>
          <p:spPr bwMode="auto">
            <a:xfrm flipV="1">
              <a:off x="8150344" y="2384523"/>
              <a:ext cx="0" cy="100714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2" name="直接箭头连接符 19"/>
            <p:cNvCxnSpPr>
              <a:cxnSpLocks noChangeShapeType="1"/>
            </p:cNvCxnSpPr>
            <p:nvPr/>
          </p:nvCxnSpPr>
          <p:spPr bwMode="auto">
            <a:xfrm>
              <a:off x="4913482" y="2530710"/>
              <a:ext cx="3236862" cy="0"/>
            </a:xfrm>
            <a:prstGeom prst="straightConnector1">
              <a:avLst/>
            </a:prstGeom>
            <a:noFill/>
            <a:ln w="9525"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0900" name="TextBox 21"/>
          <p:cNvSpPr txBox="1">
            <a:spLocks noChangeArrowheads="1"/>
          </p:cNvSpPr>
          <p:nvPr/>
        </p:nvSpPr>
        <p:spPr bwMode="auto">
          <a:xfrm>
            <a:off x="7164388" y="2353706"/>
            <a:ext cx="1066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1600" dirty="0"/>
              <a:t>17.4m</a:t>
            </a:r>
            <a:endParaRPr lang="zh-CN" altLang="en-US" sz="1600" dirty="0"/>
          </a:p>
        </p:txBody>
      </p:sp>
      <p:sp>
        <p:nvSpPr>
          <p:cNvPr id="80901" name="Rectangle 34"/>
          <p:cNvSpPr>
            <a:spLocks noChangeArrowheads="1"/>
          </p:cNvSpPr>
          <p:nvPr/>
        </p:nvSpPr>
        <p:spPr bwMode="auto">
          <a:xfrm>
            <a:off x="274638" y="333375"/>
            <a:ext cx="3959225" cy="579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92075" lvl="1">
              <a:spcBef>
                <a:spcPct val="20000"/>
              </a:spcBef>
            </a:pPr>
            <a:r>
              <a:rPr lang="zh-CN" altLang="en-US">
                <a:solidFill>
                  <a:srgbClr val="0000FF"/>
                </a:solidFill>
              </a:rPr>
              <a:t>一</a:t>
            </a:r>
            <a:r>
              <a:rPr lang="en-US" altLang="zh-CN">
                <a:solidFill>
                  <a:srgbClr val="0000FF"/>
                </a:solidFill>
              </a:rPr>
              <a:t>. </a:t>
            </a:r>
            <a:r>
              <a:rPr lang="zh-CN" altLang="en-US">
                <a:solidFill>
                  <a:srgbClr val="0000FF"/>
                </a:solidFill>
              </a:rPr>
              <a:t>问题的提出</a:t>
            </a:r>
          </a:p>
        </p:txBody>
      </p:sp>
      <p:sp>
        <p:nvSpPr>
          <p:cNvPr id="18" name="Rectangle 35"/>
          <p:cNvSpPr>
            <a:spLocks noChangeArrowheads="1"/>
          </p:cNvSpPr>
          <p:nvPr/>
        </p:nvSpPr>
        <p:spPr bwMode="auto">
          <a:xfrm>
            <a:off x="246063" y="965200"/>
            <a:ext cx="5046662" cy="4430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b="0"/>
              <a:t>       </a:t>
            </a:r>
            <a:r>
              <a:rPr lang="zh-CN" altLang="en-US" b="0"/>
              <a:t>有一供居民用水的正圆柱形水塔</a:t>
            </a:r>
            <a:r>
              <a:rPr lang="en-US" altLang="zh-CN" b="0"/>
              <a:t>,    </a:t>
            </a:r>
            <a:r>
              <a:rPr lang="zh-CN" altLang="en-US" b="0"/>
              <a:t>塔高</a:t>
            </a:r>
            <a:r>
              <a:rPr lang="en-US" altLang="zh-CN" b="0"/>
              <a:t>12.2</a:t>
            </a:r>
            <a:r>
              <a:rPr lang="zh-CN" altLang="en-US" b="0"/>
              <a:t>米、直径</a:t>
            </a:r>
            <a:r>
              <a:rPr lang="en-US" altLang="zh-CN" b="0"/>
              <a:t>17.4</a:t>
            </a:r>
            <a:r>
              <a:rPr lang="zh-CN" altLang="en-US" b="0"/>
              <a:t>米。按照设计</a:t>
            </a:r>
            <a:r>
              <a:rPr lang="en-US" altLang="zh-CN" b="0"/>
              <a:t>, </a:t>
            </a:r>
            <a:r>
              <a:rPr lang="zh-CN" altLang="en-US" b="0"/>
              <a:t>水塔水位降至约</a:t>
            </a:r>
            <a:r>
              <a:rPr lang="en-US" altLang="zh-CN" b="0"/>
              <a:t>8.2</a:t>
            </a:r>
            <a:r>
              <a:rPr lang="zh-CN" altLang="en-US" b="0"/>
              <a:t>米时</a:t>
            </a:r>
            <a:r>
              <a:rPr lang="en-US" altLang="zh-CN" b="0"/>
              <a:t>, </a:t>
            </a:r>
            <a:r>
              <a:rPr lang="zh-CN" altLang="en-US" b="0"/>
              <a:t>水泵自动启动</a:t>
            </a:r>
            <a:r>
              <a:rPr lang="en-US" altLang="zh-CN" b="0"/>
              <a:t>, </a:t>
            </a:r>
            <a:r>
              <a:rPr lang="zh-CN" altLang="en-US" b="0"/>
              <a:t>水位升到约</a:t>
            </a:r>
            <a:r>
              <a:rPr lang="en-US" altLang="zh-CN" b="0"/>
              <a:t>10.8</a:t>
            </a:r>
            <a:r>
              <a:rPr lang="zh-CN" altLang="en-US" b="0"/>
              <a:t>米时水泵停止工作。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62" name="Rectangle 38"/>
          <p:cNvSpPr>
            <a:spLocks noChangeArrowheads="1"/>
          </p:cNvSpPr>
          <p:nvPr/>
        </p:nvSpPr>
        <p:spPr bwMode="auto">
          <a:xfrm>
            <a:off x="179388" y="333375"/>
            <a:ext cx="8496300" cy="3108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b="0" dirty="0"/>
              <a:t>       </a:t>
            </a:r>
            <a:r>
              <a:rPr lang="zh-CN" altLang="en-US" b="0" dirty="0"/>
              <a:t>对水塔流量一般可通过测量其水位来估计。但面临的困难是</a:t>
            </a:r>
            <a:r>
              <a:rPr lang="en-US" altLang="zh-CN" b="0" dirty="0"/>
              <a:t>, </a:t>
            </a:r>
            <a:r>
              <a:rPr lang="zh-CN" altLang="en-US" b="0" dirty="0"/>
              <a:t>当水塔水位下降到设定的最低水位</a:t>
            </a:r>
            <a:r>
              <a:rPr lang="en-US" altLang="zh-CN" b="0" dirty="0"/>
              <a:t>8.2</a:t>
            </a:r>
            <a:r>
              <a:rPr lang="zh-CN" altLang="en-US" b="0" dirty="0"/>
              <a:t>米时</a:t>
            </a:r>
            <a:r>
              <a:rPr lang="en-US" altLang="zh-CN" b="0" dirty="0"/>
              <a:t>, </a:t>
            </a:r>
            <a:r>
              <a:rPr lang="zh-CN" altLang="en-US" b="0" dirty="0"/>
              <a:t>水泵自动启动向水塔供水</a:t>
            </a:r>
            <a:r>
              <a:rPr lang="en-US" altLang="zh-CN" b="0" dirty="0"/>
              <a:t>, </a:t>
            </a:r>
            <a:r>
              <a:rPr lang="zh-CN" altLang="en-US" b="0" dirty="0"/>
              <a:t>到设定的最高水位</a:t>
            </a:r>
            <a:r>
              <a:rPr lang="en-US" altLang="zh-CN" b="0" dirty="0"/>
              <a:t>10.8</a:t>
            </a:r>
            <a:r>
              <a:rPr lang="zh-CN" altLang="en-US" b="0" dirty="0"/>
              <a:t>米时停止供水</a:t>
            </a:r>
            <a:r>
              <a:rPr lang="en-US" altLang="zh-CN" b="0" dirty="0"/>
              <a:t>, </a:t>
            </a:r>
            <a:r>
              <a:rPr lang="zh-CN" altLang="en-US" b="0" dirty="0"/>
              <a:t>这段时间无法测量水塔的水位和水泵的供水量。</a:t>
            </a:r>
          </a:p>
        </p:txBody>
      </p:sp>
      <p:sp>
        <p:nvSpPr>
          <p:cNvPr id="81923" name="Text Box 2"/>
          <p:cNvSpPr txBox="1">
            <a:spLocks noChangeArrowheads="1"/>
          </p:cNvSpPr>
          <p:nvPr/>
        </p:nvSpPr>
        <p:spPr bwMode="auto">
          <a:xfrm>
            <a:off x="182563" y="3573463"/>
            <a:ext cx="8640762"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5000"/>
              </a:lnSpc>
            </a:pPr>
            <a:r>
              <a:rPr lang="zh-CN" altLang="en-US" b="0" dirty="0"/>
              <a:t>     通常水泵每天供水</a:t>
            </a:r>
            <a:r>
              <a:rPr lang="en-US" altLang="zh-CN" b="0" dirty="0"/>
              <a:t>1-2</a:t>
            </a:r>
            <a:r>
              <a:rPr lang="zh-CN" altLang="en-US" b="0" dirty="0"/>
              <a:t>次</a:t>
            </a:r>
            <a:r>
              <a:rPr lang="en-US" altLang="zh-CN" b="0" dirty="0"/>
              <a:t>, </a:t>
            </a:r>
            <a:r>
              <a:rPr lang="zh-CN" altLang="en-US" b="0" dirty="0"/>
              <a:t>每次约</a:t>
            </a:r>
            <a:r>
              <a:rPr lang="en-US" altLang="zh-CN" b="0" dirty="0"/>
              <a:t>2h</a:t>
            </a:r>
            <a:r>
              <a:rPr lang="zh-CN" altLang="en-US" b="0" dirty="0"/>
              <a:t>。某天的水位测量记录如下表所列</a:t>
            </a:r>
            <a:r>
              <a:rPr lang="en-US" altLang="zh-CN"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765175"/>
            <a:ext cx="8453438"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276" name="Rectangle 4"/>
          <p:cNvSpPr>
            <a:spLocks noChangeArrowheads="1"/>
          </p:cNvSpPr>
          <p:nvPr/>
        </p:nvSpPr>
        <p:spPr bwMode="auto">
          <a:xfrm>
            <a:off x="368300" y="4113213"/>
            <a:ext cx="842486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800"/>
              <a:t>试估计任何时刻包括水泵正供水时从水塔流出的水流量及一天总用水量</a:t>
            </a:r>
            <a:r>
              <a:rPr lang="zh-CN" altLang="en-US" sz="2800" b="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23850" y="230188"/>
            <a:ext cx="287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400"/>
              <a:t> </a:t>
            </a:r>
            <a:r>
              <a:rPr lang="zh-CN" altLang="en-US" sz="2800">
                <a:solidFill>
                  <a:srgbClr val="0000FF"/>
                </a:solidFill>
              </a:rPr>
              <a:t>二</a:t>
            </a:r>
            <a:r>
              <a:rPr lang="en-US" altLang="zh-CN" sz="2800">
                <a:solidFill>
                  <a:srgbClr val="0000FF"/>
                </a:solidFill>
              </a:rPr>
              <a:t>. </a:t>
            </a:r>
            <a:r>
              <a:rPr lang="zh-CN" altLang="en-US" sz="2800">
                <a:solidFill>
                  <a:srgbClr val="0000FF"/>
                </a:solidFill>
              </a:rPr>
              <a:t>问题分析</a:t>
            </a:r>
          </a:p>
        </p:txBody>
      </p:sp>
      <p:sp>
        <p:nvSpPr>
          <p:cNvPr id="479235" name="Rectangle 3"/>
          <p:cNvSpPr>
            <a:spLocks noChangeArrowheads="1"/>
          </p:cNvSpPr>
          <p:nvPr/>
        </p:nvSpPr>
        <p:spPr bwMode="auto">
          <a:xfrm>
            <a:off x="323850" y="1196975"/>
            <a:ext cx="84248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400"/>
              <a:t>         </a:t>
            </a:r>
            <a:r>
              <a:rPr lang="zh-CN" altLang="en-US" sz="2800"/>
              <a:t>流量是单位时间流出的水的体积。由于水塔为正圆柱形</a:t>
            </a:r>
            <a:r>
              <a:rPr lang="en-US" altLang="zh-CN" sz="2800"/>
              <a:t>, </a:t>
            </a:r>
            <a:r>
              <a:rPr lang="zh-CN" altLang="en-US" sz="2800"/>
              <a:t>横截面积是常数</a:t>
            </a:r>
            <a:r>
              <a:rPr lang="en-US" altLang="zh-CN" sz="2800"/>
              <a:t>, </a:t>
            </a:r>
            <a:r>
              <a:rPr lang="zh-CN" altLang="en-US" sz="2800"/>
              <a:t>在水泵不工作的时段</a:t>
            </a:r>
            <a:r>
              <a:rPr lang="en-US" altLang="zh-CN" sz="2800"/>
              <a:t>, </a:t>
            </a:r>
            <a:r>
              <a:rPr lang="zh-CN" altLang="en-US" sz="2800"/>
              <a:t>流量很容易从水位对时间的变化率算出</a:t>
            </a:r>
            <a:r>
              <a:rPr lang="en-US" altLang="zh-CN" sz="2800"/>
              <a:t>, </a:t>
            </a:r>
            <a:r>
              <a:rPr lang="zh-CN" altLang="en-US" sz="2800"/>
              <a:t>问题是如何估计水泵供水时段的流量。      </a:t>
            </a:r>
          </a:p>
        </p:txBody>
      </p:sp>
      <p:sp>
        <p:nvSpPr>
          <p:cNvPr id="479236" name="Rectangle 4"/>
          <p:cNvSpPr>
            <a:spLocks noChangeArrowheads="1"/>
          </p:cNvSpPr>
          <p:nvPr/>
        </p:nvSpPr>
        <p:spPr bwMode="auto">
          <a:xfrm>
            <a:off x="323850" y="3284538"/>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400"/>
              <a:t>       </a:t>
            </a:r>
            <a:r>
              <a:rPr lang="zh-CN" altLang="en-US" sz="2800"/>
              <a:t>水泵供水时段的流量只能靠供水时段前后的流量拟合得到。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p:bldP spid="47923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323850" y="476250"/>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400"/>
              <a:t>       </a:t>
            </a:r>
            <a:r>
              <a:rPr lang="zh-CN" altLang="en-US" sz="2800"/>
              <a:t>水泵供水时段的流量只能靠供水时段前后的流量拟合得到。</a:t>
            </a:r>
          </a:p>
        </p:txBody>
      </p:sp>
      <p:sp>
        <p:nvSpPr>
          <p:cNvPr id="324614" name="Rectangle 6"/>
          <p:cNvSpPr>
            <a:spLocks noChangeArrowheads="1"/>
          </p:cNvSpPr>
          <p:nvPr/>
        </p:nvSpPr>
        <p:spPr bwMode="auto">
          <a:xfrm>
            <a:off x="323850" y="1557338"/>
            <a:ext cx="8497888"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lang="en-US" altLang="zh-CN" sz="2400"/>
              <a:t>        </a:t>
            </a:r>
            <a:r>
              <a:rPr lang="zh-CN" altLang="en-US" sz="2800"/>
              <a:t>大体有两种计算方法</a:t>
            </a:r>
            <a:r>
              <a:rPr lang="en-US" altLang="zh-CN" sz="2800"/>
              <a:t>:</a:t>
            </a:r>
          </a:p>
          <a:p>
            <a:pPr>
              <a:lnSpc>
                <a:spcPct val="130000"/>
              </a:lnSpc>
            </a:pPr>
            <a:r>
              <a:rPr lang="en-US" altLang="zh-CN" sz="2800"/>
              <a:t>        </a:t>
            </a:r>
            <a:r>
              <a:rPr lang="zh-CN" altLang="en-US" sz="2800"/>
              <a:t>一是直接对表中的水位用数值微分计算出各时刻的流量</a:t>
            </a:r>
            <a:r>
              <a:rPr lang="en-US" altLang="zh-CN" sz="2800"/>
              <a:t>, </a:t>
            </a:r>
            <a:r>
              <a:rPr lang="zh-CN" altLang="en-US" sz="2800"/>
              <a:t>用它们拟合其它时刻或连续时间的流量；</a:t>
            </a:r>
          </a:p>
          <a:p>
            <a:pPr>
              <a:lnSpc>
                <a:spcPct val="130000"/>
              </a:lnSpc>
            </a:pPr>
            <a:r>
              <a:rPr lang="zh-CN" altLang="en-US" sz="2800"/>
              <a:t>         二是先用表中数据拟合水位</a:t>
            </a:r>
            <a:r>
              <a:rPr lang="en-US" altLang="zh-CN" sz="2800"/>
              <a:t>—</a:t>
            </a:r>
            <a:r>
              <a:rPr lang="zh-CN" altLang="en-US" sz="2800"/>
              <a:t>时间函数</a:t>
            </a:r>
            <a:r>
              <a:rPr lang="en-US" altLang="zh-CN" sz="2800"/>
              <a:t>, </a:t>
            </a:r>
            <a:r>
              <a:rPr lang="zh-CN" altLang="en-US" sz="2800"/>
              <a:t>求导数可得 连续时间的流量。</a:t>
            </a:r>
            <a:r>
              <a:rPr lang="zh-CN" altLang="en-US" sz="2800" b="0"/>
              <a:t>一般来说数值微分的精度不高</a:t>
            </a:r>
            <a:r>
              <a:rPr lang="en-US" altLang="zh-CN" sz="2800" b="0"/>
              <a:t>, </a:t>
            </a:r>
            <a:r>
              <a:rPr lang="zh-CN" altLang="en-US" sz="2800" b="0"/>
              <a:t>何况测量记录不等距</a:t>
            </a:r>
            <a:r>
              <a:rPr lang="en-US" altLang="zh-CN" sz="2800" b="0"/>
              <a:t>, </a:t>
            </a:r>
            <a:r>
              <a:rPr lang="zh-CN" altLang="en-US" sz="2800" b="0"/>
              <a:t>且数值微分计算麻烦</a:t>
            </a:r>
            <a:r>
              <a:rPr lang="zh-CN" altLang="en-US" sz="2800"/>
              <a:t>。因此选用第二种方法进行处理。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46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46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46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95288" y="476250"/>
            <a:ext cx="8424862"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en-US" altLang="zh-CN" sz="2400" b="0" dirty="0"/>
              <a:t>      </a:t>
            </a:r>
            <a:r>
              <a:rPr lang="zh-CN" altLang="en-US" sz="2800" b="0" dirty="0"/>
              <a:t>有了任何时刻的流量</a:t>
            </a:r>
            <a:r>
              <a:rPr lang="en-US" altLang="zh-CN" sz="2800" b="0" dirty="0"/>
              <a:t>, </a:t>
            </a:r>
            <a:r>
              <a:rPr lang="zh-CN" altLang="en-US" sz="2800" b="0" dirty="0"/>
              <a:t>就可算出一天的总用水量。其实</a:t>
            </a:r>
            <a:r>
              <a:rPr lang="en-US" altLang="zh-CN" sz="2800" b="0" dirty="0"/>
              <a:t>, </a:t>
            </a:r>
            <a:r>
              <a:rPr lang="zh-CN" altLang="en-US" sz="2800" b="0" dirty="0"/>
              <a:t>水泵不工作时段的用水量可根据测量记录直接得到</a:t>
            </a:r>
            <a:r>
              <a:rPr lang="en-US" altLang="zh-CN" sz="2800" b="0" dirty="0"/>
              <a:t>, </a:t>
            </a:r>
            <a:r>
              <a:rPr lang="zh-CN" altLang="en-US" sz="2800" b="0" dirty="0"/>
              <a:t>由表可知从</a:t>
            </a:r>
            <a:r>
              <a:rPr lang="en-US" altLang="zh-CN" sz="2800" b="0" dirty="0"/>
              <a:t>t=0</a:t>
            </a:r>
            <a:r>
              <a:rPr lang="zh-CN" altLang="en-US" sz="2800" b="0" dirty="0"/>
              <a:t>到</a:t>
            </a:r>
            <a:r>
              <a:rPr lang="en-US" altLang="zh-CN" sz="2800" b="0" dirty="0"/>
              <a:t>t=8.97(</a:t>
            </a:r>
            <a:r>
              <a:rPr lang="zh-CN" altLang="en-US" sz="2800" b="0" dirty="0"/>
              <a:t>小时</a:t>
            </a:r>
            <a:r>
              <a:rPr lang="en-US" altLang="zh-CN" sz="2800" b="0" dirty="0"/>
              <a:t>), </a:t>
            </a:r>
            <a:r>
              <a:rPr lang="zh-CN" altLang="en-US" sz="2800" b="0" dirty="0"/>
              <a:t>水位下降了</a:t>
            </a:r>
            <a:r>
              <a:rPr lang="en-US" altLang="zh-CN" sz="2800" b="0" dirty="0"/>
              <a:t>968-822=146 cm, </a:t>
            </a:r>
            <a:r>
              <a:rPr lang="zh-CN" altLang="en-US" sz="2800" b="0" dirty="0"/>
              <a:t>乘以水塔的截面积即得该时段的用水量。该数值可用来检验拟合的结果</a:t>
            </a:r>
            <a:r>
              <a:rPr lang="en-US" altLang="zh-CN" sz="2800" b="0" dirty="0"/>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ChangeArrowheads="1"/>
          </p:cNvSpPr>
          <p:nvPr/>
        </p:nvSpPr>
        <p:spPr bwMode="auto">
          <a:xfrm>
            <a:off x="785813" y="354013"/>
            <a:ext cx="28813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3600">
                <a:solidFill>
                  <a:srgbClr val="0000FF"/>
                </a:solidFill>
              </a:rPr>
              <a:t>三</a:t>
            </a:r>
            <a:r>
              <a:rPr lang="en-US" altLang="zh-CN" sz="3600">
                <a:solidFill>
                  <a:srgbClr val="0000FF"/>
                </a:solidFill>
              </a:rPr>
              <a:t>. </a:t>
            </a:r>
            <a:r>
              <a:rPr lang="zh-CN" altLang="en-US" sz="3600">
                <a:solidFill>
                  <a:srgbClr val="0000FF"/>
                </a:solidFill>
              </a:rPr>
              <a:t>模型假设</a:t>
            </a:r>
          </a:p>
        </p:txBody>
      </p:sp>
      <p:sp>
        <p:nvSpPr>
          <p:cNvPr id="480260" name="Rectangle 4"/>
          <p:cNvSpPr>
            <a:spLocks noChangeArrowheads="1"/>
          </p:cNvSpPr>
          <p:nvPr/>
        </p:nvSpPr>
        <p:spPr bwMode="auto">
          <a:xfrm>
            <a:off x="755650" y="1341438"/>
            <a:ext cx="4684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0"/>
              <a:t>1) </a:t>
            </a:r>
            <a:r>
              <a:rPr lang="zh-CN" altLang="en-US" b="0"/>
              <a:t>忽略水位对流速的影响</a:t>
            </a:r>
          </a:p>
        </p:txBody>
      </p:sp>
      <p:grpSp>
        <p:nvGrpSpPr>
          <p:cNvPr id="480264" name="Group 8"/>
          <p:cNvGrpSpPr>
            <a:grpSpLocks/>
          </p:cNvGrpSpPr>
          <p:nvPr/>
        </p:nvGrpSpPr>
        <p:grpSpPr bwMode="auto">
          <a:xfrm>
            <a:off x="628650" y="2133600"/>
            <a:ext cx="7850188" cy="2973388"/>
            <a:chOff x="385" y="1525"/>
            <a:chExt cx="4945" cy="1873"/>
          </a:xfrm>
        </p:grpSpPr>
        <p:sp>
          <p:nvSpPr>
            <p:cNvPr id="87045" name="Rectangle 6"/>
            <p:cNvSpPr>
              <a:spLocks noChangeArrowheads="1"/>
            </p:cNvSpPr>
            <p:nvPr/>
          </p:nvSpPr>
          <p:spPr bwMode="auto">
            <a:xfrm>
              <a:off x="385" y="1525"/>
              <a:ext cx="4945" cy="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5000"/>
                </a:lnSpc>
              </a:pPr>
              <a:r>
                <a:rPr lang="en-US" altLang="zh-CN" sz="2400" b="0"/>
                <a:t>        </a:t>
              </a:r>
              <a:r>
                <a:rPr lang="zh-CN" altLang="en-US" sz="2800" b="0"/>
                <a:t>流量只取决于水位差</a:t>
              </a:r>
              <a:r>
                <a:rPr lang="en-US" altLang="zh-CN" sz="2800" b="0"/>
                <a:t>, </a:t>
              </a:r>
              <a:r>
                <a:rPr lang="zh-CN" altLang="en-US" sz="2800" b="0"/>
                <a:t>与水位本身无关</a:t>
              </a:r>
              <a:r>
                <a:rPr lang="en-US" altLang="zh-CN" sz="2800" b="0"/>
                <a:t>, </a:t>
              </a:r>
              <a:r>
                <a:rPr lang="zh-CN" altLang="en-US" sz="2800" b="0"/>
                <a:t>按</a:t>
              </a:r>
              <a:r>
                <a:rPr lang="en-US" altLang="zh-CN" sz="2800" b="0"/>
                <a:t>Torricelli</a:t>
              </a:r>
              <a:r>
                <a:rPr lang="zh-CN" altLang="en-US" sz="2800" b="0"/>
                <a:t>定律，从小孔流出的流体的流速正比于水面高度的平方根</a:t>
              </a:r>
              <a:r>
                <a:rPr lang="en-US" altLang="zh-CN" sz="2800" b="0"/>
                <a:t>, </a:t>
              </a:r>
              <a:r>
                <a:rPr lang="zh-CN" altLang="en-US" sz="2800" b="0"/>
                <a:t>水塔的最高水位和最低水位分别为</a:t>
              </a:r>
              <a:r>
                <a:rPr lang="en-US" altLang="zh-CN" sz="2800" b="0"/>
                <a:t>10.8m</a:t>
              </a:r>
              <a:r>
                <a:rPr lang="zh-CN" altLang="en-US" sz="2800" b="0"/>
                <a:t>和</a:t>
              </a:r>
              <a:r>
                <a:rPr lang="en-US" altLang="zh-CN" sz="2800" b="0"/>
                <a:t>8.2m</a:t>
              </a:r>
              <a:r>
                <a:rPr lang="zh-CN" altLang="en-US" sz="2800" b="0"/>
                <a:t>。并设出水口的水位为</a:t>
              </a:r>
              <a:r>
                <a:rPr lang="en-US" altLang="zh-CN" sz="2800" b="0"/>
                <a:t>0m</a:t>
              </a:r>
              <a:r>
                <a:rPr lang="zh-CN" altLang="en-US" sz="2800" b="0"/>
                <a:t>。因                   </a:t>
              </a:r>
              <a:r>
                <a:rPr lang="en-US" altLang="zh-CN" sz="2800" b="0"/>
                <a:t>, </a:t>
              </a:r>
              <a:r>
                <a:rPr lang="zh-CN" altLang="en-US" sz="2800" b="0"/>
                <a:t>故可忽略水位对流速的影响。</a:t>
              </a:r>
            </a:p>
          </p:txBody>
        </p:sp>
        <p:graphicFrame>
          <p:nvGraphicFramePr>
            <p:cNvPr id="87046" name="Object 7"/>
            <p:cNvGraphicFramePr>
              <a:graphicFrameLocks noChangeAspect="1"/>
            </p:cNvGraphicFramePr>
            <p:nvPr/>
          </p:nvGraphicFramePr>
          <p:xfrm>
            <a:off x="748" y="3113"/>
            <a:ext cx="952" cy="227"/>
          </p:xfrm>
          <a:graphic>
            <a:graphicData uri="http://schemas.openxmlformats.org/presentationml/2006/ole">
              <mc:AlternateContent xmlns:mc="http://schemas.openxmlformats.org/markup-compatibility/2006">
                <mc:Choice xmlns:v="urn:schemas-microsoft-com:vml" Requires="v">
                  <p:oleObj spid="_x0000_s87067" name="Equation" r:id="rId4" imgW="1256755" imgH="253890" progId="Equation.DSMT4">
                    <p:embed/>
                  </p:oleObj>
                </mc:Choice>
                <mc:Fallback>
                  <p:oleObj name="Equation" r:id="rId4" imgW="1256755" imgH="25389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3113"/>
                          <a:ext cx="95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0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395288" y="255588"/>
            <a:ext cx="3681412"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0"/>
              <a:t>2</a:t>
            </a:r>
            <a:r>
              <a:rPr lang="zh-CN" altLang="en-US" b="0"/>
              <a:t>）</a:t>
            </a:r>
            <a:r>
              <a:rPr lang="zh-CN" altLang="en-US"/>
              <a:t>供水时段的假设</a:t>
            </a:r>
          </a:p>
        </p:txBody>
      </p:sp>
      <p:sp>
        <p:nvSpPr>
          <p:cNvPr id="367621" name="Rectangle 5"/>
          <p:cNvSpPr>
            <a:spLocks noChangeArrowheads="1"/>
          </p:cNvSpPr>
          <p:nvPr/>
        </p:nvSpPr>
        <p:spPr bwMode="auto">
          <a:xfrm>
            <a:off x="323850" y="981075"/>
            <a:ext cx="842486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lang="en-US" altLang="zh-CN" sz="2400" b="0" dirty="0"/>
              <a:t>        </a:t>
            </a:r>
            <a:r>
              <a:rPr lang="zh-CN" altLang="en-US" sz="2800" b="0" dirty="0"/>
              <a:t>水泵第</a:t>
            </a:r>
            <a:r>
              <a:rPr lang="en-US" altLang="zh-CN" sz="2800" b="0" dirty="0"/>
              <a:t>1</a:t>
            </a:r>
            <a:r>
              <a:rPr lang="zh-CN" altLang="en-US" sz="2800" b="0" dirty="0"/>
              <a:t>次供水时段为</a:t>
            </a:r>
            <a:r>
              <a:rPr lang="en-US" altLang="zh-CN" sz="2800" dirty="0"/>
              <a:t>t=9.0h </a:t>
            </a:r>
            <a:r>
              <a:rPr lang="zh-CN" altLang="en-US" sz="2800" dirty="0"/>
              <a:t>到</a:t>
            </a:r>
            <a:r>
              <a:rPr lang="en-US" altLang="zh-CN" sz="2800" dirty="0"/>
              <a:t>t=11.0h</a:t>
            </a:r>
            <a:r>
              <a:rPr lang="en-US" altLang="zh-CN" sz="2800" b="0" dirty="0"/>
              <a:t>, </a:t>
            </a:r>
            <a:r>
              <a:rPr lang="zh-CN" altLang="en-US" sz="2800" b="0" dirty="0"/>
              <a:t>第</a:t>
            </a:r>
            <a:r>
              <a:rPr lang="en-US" altLang="zh-CN" sz="2800" b="0" dirty="0"/>
              <a:t>2</a:t>
            </a:r>
            <a:r>
              <a:rPr lang="zh-CN" altLang="en-US" sz="2800" b="0" dirty="0"/>
              <a:t>次供水时段为</a:t>
            </a:r>
            <a:r>
              <a:rPr lang="en-US" altLang="zh-CN" sz="2800" dirty="0"/>
              <a:t>t=20.8h</a:t>
            </a:r>
            <a:r>
              <a:rPr lang="zh-CN" altLang="en-US" sz="2800" dirty="0"/>
              <a:t>到</a:t>
            </a:r>
            <a:r>
              <a:rPr lang="en-US" altLang="zh-CN" sz="2800" dirty="0"/>
              <a:t>t=23.0h </a:t>
            </a:r>
            <a:r>
              <a:rPr lang="zh-CN" altLang="en-US" sz="2800" b="0" dirty="0"/>
              <a:t>。这是据最高和最低水位分别为</a:t>
            </a:r>
            <a:r>
              <a:rPr lang="en-US" altLang="zh-CN" sz="2800" b="0" dirty="0"/>
              <a:t>10.8m</a:t>
            </a:r>
            <a:r>
              <a:rPr lang="zh-CN" altLang="en-US" sz="2800" b="0" dirty="0"/>
              <a:t>和</a:t>
            </a:r>
            <a:r>
              <a:rPr lang="en-US" altLang="zh-CN" sz="2800" b="0" dirty="0"/>
              <a:t>8.2m, </a:t>
            </a:r>
            <a:r>
              <a:rPr lang="zh-CN" altLang="en-US" sz="2800" b="0" dirty="0"/>
              <a:t>及表的水位测量记录作出的假设</a:t>
            </a:r>
            <a:r>
              <a:rPr lang="en-US" altLang="zh-CN" sz="2800" b="0" dirty="0"/>
              <a:t>, </a:t>
            </a:r>
            <a:r>
              <a:rPr lang="zh-CN" altLang="en-US" sz="2800" b="0" dirty="0"/>
              <a:t>其中前</a:t>
            </a:r>
            <a:r>
              <a:rPr lang="en-US" altLang="zh-CN" sz="2800" b="0" dirty="0"/>
              <a:t>3</a:t>
            </a:r>
            <a:r>
              <a:rPr lang="zh-CN" altLang="en-US" sz="2800" b="0" dirty="0"/>
              <a:t>个时刻直接取自实测数据</a:t>
            </a:r>
            <a:r>
              <a:rPr lang="en-US" altLang="zh-CN" sz="2800" b="0" dirty="0"/>
              <a:t>(</a:t>
            </a:r>
            <a:r>
              <a:rPr lang="zh-CN" altLang="en-US" sz="2800" b="0" dirty="0"/>
              <a:t>精确到</a:t>
            </a:r>
            <a:r>
              <a:rPr lang="en-US" altLang="zh-CN" sz="2800" b="0" dirty="0"/>
              <a:t>0.1h)</a:t>
            </a:r>
            <a:r>
              <a:rPr lang="zh-CN" altLang="en-US" sz="2800" b="0" dirty="0"/>
              <a:t>。最后</a:t>
            </a:r>
            <a:r>
              <a:rPr lang="en-US" altLang="zh-CN" sz="2800" b="0" dirty="0"/>
              <a:t>1</a:t>
            </a:r>
            <a:r>
              <a:rPr lang="zh-CN" altLang="en-US" sz="2800" b="0" dirty="0"/>
              <a:t>个时刻来自每次供水约</a:t>
            </a:r>
            <a:r>
              <a:rPr lang="en-US" altLang="zh-CN" sz="2800" b="0" dirty="0"/>
              <a:t>2h</a:t>
            </a:r>
            <a:r>
              <a:rPr lang="zh-CN" altLang="en-US" sz="2800" b="0" dirty="0"/>
              <a:t>的已知条件</a:t>
            </a:r>
            <a:r>
              <a:rPr lang="en-US" altLang="zh-CN" sz="2800" b="0" dirty="0"/>
              <a:t>(</a:t>
            </a:r>
            <a:r>
              <a:rPr lang="zh-CN" altLang="en-US" sz="2800" b="0" dirty="0"/>
              <a:t>从记录看</a:t>
            </a:r>
            <a:r>
              <a:rPr lang="en-US" altLang="zh-CN" sz="2800" b="0" dirty="0"/>
              <a:t>, </a:t>
            </a:r>
            <a:r>
              <a:rPr lang="zh-CN" altLang="en-US" sz="2800" b="0" dirty="0"/>
              <a:t>第</a:t>
            </a:r>
            <a:r>
              <a:rPr lang="en-US" altLang="zh-CN" sz="2800" b="0" dirty="0"/>
              <a:t>2</a:t>
            </a:r>
            <a:r>
              <a:rPr lang="zh-CN" altLang="en-US" sz="2800" b="0" dirty="0"/>
              <a:t>次供水时段应在有记录的</a:t>
            </a:r>
            <a:r>
              <a:rPr lang="en-US" altLang="zh-CN" sz="2800" b="0" dirty="0"/>
              <a:t>22.96h</a:t>
            </a:r>
            <a:r>
              <a:rPr lang="zh-CN" altLang="en-US" sz="2800" b="0" dirty="0"/>
              <a:t>之后即将结束</a:t>
            </a:r>
            <a:r>
              <a:rPr lang="en-US" altLang="zh-CN" sz="2800" b="0" dirty="0"/>
              <a:t>)</a:t>
            </a:r>
            <a:r>
              <a:rPr lang="zh-CN" altLang="en-US" sz="2800" b="0" dirty="0"/>
              <a:t>。</a:t>
            </a:r>
          </a:p>
        </p:txBody>
      </p:sp>
      <p:sp>
        <p:nvSpPr>
          <p:cNvPr id="4" name="Rectangle 4"/>
          <p:cNvSpPr>
            <a:spLocks noChangeArrowheads="1"/>
          </p:cNvSpPr>
          <p:nvPr/>
        </p:nvSpPr>
        <p:spPr bwMode="auto">
          <a:xfrm>
            <a:off x="404813" y="4735513"/>
            <a:ext cx="4852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a:t>3) </a:t>
            </a:r>
            <a:r>
              <a:rPr lang="zh-CN" altLang="en-US" sz="2800"/>
              <a:t>单位时间的供水量设为常数</a:t>
            </a:r>
          </a:p>
        </p:txBody>
      </p:sp>
      <p:sp>
        <p:nvSpPr>
          <p:cNvPr id="5" name="Rectangle 5"/>
          <p:cNvSpPr>
            <a:spLocks noChangeArrowheads="1"/>
          </p:cNvSpPr>
          <p:nvPr/>
        </p:nvSpPr>
        <p:spPr bwMode="auto">
          <a:xfrm>
            <a:off x="468313" y="5362575"/>
            <a:ext cx="8207375"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a:t>       </a:t>
            </a:r>
            <a:r>
              <a:rPr lang="zh-CN" altLang="en-US" sz="2800" b="0"/>
              <a:t>水泵工作时单位时间的供水量基本为常数</a:t>
            </a:r>
            <a:r>
              <a:rPr lang="en-US" altLang="zh-CN" sz="2800" b="0"/>
              <a:t>, </a:t>
            </a:r>
            <a:r>
              <a:rPr lang="zh-CN" altLang="en-US" sz="2800" b="0"/>
              <a:t>这个常数大于单位时间的平均流量。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ChangeArrowheads="1"/>
          </p:cNvSpPr>
          <p:nvPr/>
        </p:nvSpPr>
        <p:spPr bwMode="auto">
          <a:xfrm>
            <a:off x="468313" y="47625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a:t>4) </a:t>
            </a:r>
            <a:r>
              <a:rPr lang="zh-CN" altLang="en-US" sz="2800"/>
              <a:t>流量是对时间的连续函数</a:t>
            </a:r>
          </a:p>
        </p:txBody>
      </p:sp>
      <p:sp>
        <p:nvSpPr>
          <p:cNvPr id="89091" name="Rectangle 7"/>
          <p:cNvSpPr>
            <a:spLocks noChangeArrowheads="1"/>
          </p:cNvSpPr>
          <p:nvPr/>
        </p:nvSpPr>
        <p:spPr bwMode="auto">
          <a:xfrm>
            <a:off x="395288" y="979488"/>
            <a:ext cx="78486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a:t>        </a:t>
            </a:r>
            <a:r>
              <a:rPr lang="zh-CN" altLang="en-US" sz="2800" b="0"/>
              <a:t>流量是单位时间流出的水的体积</a:t>
            </a:r>
            <a:r>
              <a:rPr lang="en-US" altLang="zh-CN" sz="2800" b="0"/>
              <a:t>, </a:t>
            </a:r>
            <a:r>
              <a:rPr lang="zh-CN" altLang="en-US" sz="2800" b="0"/>
              <a:t>这里假设流量是对时间的连续函数。</a:t>
            </a:r>
          </a:p>
        </p:txBody>
      </p:sp>
      <p:sp>
        <p:nvSpPr>
          <p:cNvPr id="322568" name="Rectangle 8"/>
          <p:cNvSpPr>
            <a:spLocks noChangeArrowheads="1"/>
          </p:cNvSpPr>
          <p:nvPr/>
        </p:nvSpPr>
        <p:spPr bwMode="auto">
          <a:xfrm>
            <a:off x="539750" y="2046288"/>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dirty="0"/>
              <a:t>5) </a:t>
            </a:r>
            <a:r>
              <a:rPr lang="zh-CN" altLang="en-US" sz="2800" dirty="0"/>
              <a:t>流量与水泵是否工作无关</a:t>
            </a:r>
          </a:p>
        </p:txBody>
      </p:sp>
      <p:sp>
        <p:nvSpPr>
          <p:cNvPr id="322569" name="Rectangle 9"/>
          <p:cNvSpPr>
            <a:spLocks noChangeArrowheads="1"/>
          </p:cNvSpPr>
          <p:nvPr/>
        </p:nvSpPr>
        <p:spPr bwMode="auto">
          <a:xfrm>
            <a:off x="482600" y="2565400"/>
            <a:ext cx="80645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dirty="0"/>
              <a:t>        </a:t>
            </a:r>
            <a:r>
              <a:rPr lang="zh-CN" altLang="en-US" sz="2800" b="0" dirty="0"/>
              <a:t>为简化处理</a:t>
            </a:r>
            <a:r>
              <a:rPr lang="en-US" altLang="zh-CN" sz="2800" b="0" dirty="0"/>
              <a:t>, </a:t>
            </a:r>
            <a:r>
              <a:rPr lang="zh-CN" altLang="en-US" sz="2800" b="0" dirty="0"/>
              <a:t>不影响间题的解决</a:t>
            </a:r>
            <a:r>
              <a:rPr lang="en-US" altLang="zh-CN" sz="2800" b="0" dirty="0"/>
              <a:t>, </a:t>
            </a:r>
            <a:r>
              <a:rPr lang="zh-CN" altLang="en-US" sz="2800" b="0" dirty="0"/>
              <a:t>假设流量与水泵是否工作无关。</a:t>
            </a:r>
          </a:p>
        </p:txBody>
      </p:sp>
      <p:sp>
        <p:nvSpPr>
          <p:cNvPr id="8" name="Rectangle 4"/>
          <p:cNvSpPr>
            <a:spLocks noChangeArrowheads="1"/>
          </p:cNvSpPr>
          <p:nvPr/>
        </p:nvSpPr>
        <p:spPr bwMode="auto">
          <a:xfrm>
            <a:off x="611188" y="3489325"/>
            <a:ext cx="316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dirty="0"/>
              <a:t>6)  </a:t>
            </a:r>
            <a:r>
              <a:rPr lang="zh-CN" altLang="en-US" sz="2800" dirty="0"/>
              <a:t>流量定义的假设</a:t>
            </a:r>
          </a:p>
        </p:txBody>
      </p:sp>
      <p:grpSp>
        <p:nvGrpSpPr>
          <p:cNvPr id="9" name="Group 13"/>
          <p:cNvGrpSpPr>
            <a:grpSpLocks/>
          </p:cNvGrpSpPr>
          <p:nvPr/>
        </p:nvGrpSpPr>
        <p:grpSpPr bwMode="auto">
          <a:xfrm>
            <a:off x="611188" y="3994150"/>
            <a:ext cx="7993062" cy="2314575"/>
            <a:chOff x="158" y="482"/>
            <a:chExt cx="5035" cy="1458"/>
          </a:xfrm>
        </p:grpSpPr>
        <p:sp>
          <p:nvSpPr>
            <p:cNvPr id="89096" name="Rectangle 5"/>
            <p:cNvSpPr>
              <a:spLocks noChangeArrowheads="1"/>
            </p:cNvSpPr>
            <p:nvPr/>
          </p:nvSpPr>
          <p:spPr bwMode="auto">
            <a:xfrm>
              <a:off x="158" y="482"/>
              <a:ext cx="5035" cy="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lang="en-US" altLang="zh-CN" sz="2800" dirty="0"/>
                <a:t>       </a:t>
              </a:r>
              <a:r>
                <a:rPr lang="zh-CN" altLang="en-US" sz="2800" b="0" dirty="0"/>
                <a:t>由于水塔截面积是常数                    </a:t>
              </a:r>
              <a:r>
                <a:rPr lang="en-US" altLang="zh-CN" sz="2800" b="0" dirty="0"/>
                <a:t>, </a:t>
              </a:r>
              <a:r>
                <a:rPr lang="zh-CN" altLang="en-US" sz="2800" b="0" dirty="0"/>
                <a:t>为简便起见</a:t>
              </a:r>
              <a:r>
                <a:rPr lang="en-US" altLang="zh-CN" sz="2800" b="0" dirty="0"/>
                <a:t>, </a:t>
              </a:r>
              <a:r>
                <a:rPr lang="zh-CN" altLang="en-US" sz="2800" b="0" dirty="0"/>
                <a:t>计算中将流量定义作单位时间流出的水的高度，即水位对时间变化率的绝对值，最后给出结果时再乘以</a:t>
              </a:r>
              <a:r>
                <a:rPr lang="en-US" altLang="zh-CN" sz="2800" b="0" dirty="0"/>
                <a:t>S</a:t>
              </a:r>
              <a:r>
                <a:rPr lang="zh-CN" altLang="en-US" sz="2800" b="0" dirty="0"/>
                <a:t>即可</a:t>
              </a:r>
              <a:r>
                <a:rPr lang="en-US" altLang="zh-CN" sz="2800" b="0" dirty="0"/>
                <a:t>.</a:t>
              </a:r>
            </a:p>
          </p:txBody>
        </p:sp>
        <p:graphicFrame>
          <p:nvGraphicFramePr>
            <p:cNvPr id="89097" name="Object 6"/>
            <p:cNvGraphicFramePr>
              <a:graphicFrameLocks noChangeAspect="1"/>
            </p:cNvGraphicFramePr>
            <p:nvPr/>
          </p:nvGraphicFramePr>
          <p:xfrm>
            <a:off x="2925" y="527"/>
            <a:ext cx="816" cy="332"/>
          </p:xfrm>
          <a:graphic>
            <a:graphicData uri="http://schemas.openxmlformats.org/presentationml/2006/ole">
              <mc:AlternateContent xmlns:mc="http://schemas.openxmlformats.org/markup-compatibility/2006">
                <mc:Choice xmlns:v="urn:schemas-microsoft-com:vml" Requires="v">
                  <p:oleObj spid="_x0000_s89118" name="Equation" r:id="rId3" imgW="1028700" imgH="419100" progId="Equation.DSMT4">
                    <p:embed/>
                  </p:oleObj>
                </mc:Choice>
                <mc:Fallback>
                  <p:oleObj name="Equation" r:id="rId3" imgW="10287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527"/>
                          <a:ext cx="816"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25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8" grpId="0"/>
      <p:bldP spid="322569"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5172" name="Object 4"/>
          <p:cNvGraphicFramePr>
            <a:graphicFrameLocks noChangeAspect="1"/>
          </p:cNvGraphicFramePr>
          <p:nvPr/>
        </p:nvGraphicFramePr>
        <p:xfrm>
          <a:off x="323850" y="692150"/>
          <a:ext cx="8391525" cy="1654175"/>
        </p:xfrm>
        <a:graphic>
          <a:graphicData uri="http://schemas.openxmlformats.org/presentationml/2006/ole">
            <mc:AlternateContent xmlns:mc="http://schemas.openxmlformats.org/markup-compatibility/2006">
              <mc:Choice xmlns:v="urn:schemas-microsoft-com:vml" Requires="v">
                <p:oleObj spid="_x0000_s13358" name="Document" r:id="rId3" imgW="3693843" imgH="729388" progId="Word.Document.8">
                  <p:embed/>
                </p:oleObj>
              </mc:Choice>
              <mc:Fallback>
                <p:oleObj name="Document" r:id="rId3" imgW="3693843" imgH="72938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692150"/>
                        <a:ext cx="8391525"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3" name="Object 5"/>
          <p:cNvGraphicFramePr>
            <a:graphicFrameLocks noChangeAspect="1"/>
          </p:cNvGraphicFramePr>
          <p:nvPr>
            <p:extLst>
              <p:ext uri="{D42A27DB-BD31-4B8C-83A1-F6EECF244321}">
                <p14:modId xmlns:p14="http://schemas.microsoft.com/office/powerpoint/2010/main" val="1482257442"/>
              </p:ext>
            </p:extLst>
          </p:nvPr>
        </p:nvGraphicFramePr>
        <p:xfrm>
          <a:off x="468313" y="2997200"/>
          <a:ext cx="8426450" cy="2055813"/>
        </p:xfrm>
        <a:graphic>
          <a:graphicData uri="http://schemas.openxmlformats.org/presentationml/2006/ole">
            <mc:AlternateContent xmlns:mc="http://schemas.openxmlformats.org/markup-compatibility/2006">
              <mc:Choice xmlns:v="urn:schemas-microsoft-com:vml" Requires="v">
                <p:oleObj spid="_x0000_s13359" name="Document" r:id="rId5" imgW="4102866" imgH="1004796" progId="Word.Document.8">
                  <p:embed/>
                </p:oleObj>
              </mc:Choice>
              <mc:Fallback>
                <p:oleObj name="Document" r:id="rId5" imgW="4102866" imgH="1004796" progId="Word.Document.8">
                  <p:embed/>
                  <p:pic>
                    <p:nvPicPr>
                      <p:cNvPr id="0" name="Object 5"/>
                      <p:cNvPicPr>
                        <a:picLocks noChangeAspect="1" noChangeArrowheads="1"/>
                      </p:cNvPicPr>
                      <p:nvPr/>
                    </p:nvPicPr>
                    <p:blipFill>
                      <a:blip r:embed="rId6"/>
                      <a:srcRect/>
                      <a:stretch>
                        <a:fillRect/>
                      </a:stretch>
                    </p:blipFill>
                    <p:spPr bwMode="auto">
                      <a:xfrm>
                        <a:off x="468313" y="2997200"/>
                        <a:ext cx="842645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ppt_x"/>
                                          </p:val>
                                        </p:tav>
                                        <p:tav tm="100000">
                                          <p:val>
                                            <p:strVal val="#ppt_x"/>
                                          </p:val>
                                        </p:tav>
                                      </p:tavLst>
                                    </p:anim>
                                    <p:anim calcmode="lin" valueType="num">
                                      <p:cBhvr additive="base">
                                        <p:cTn id="8" dur="500" fill="hold"/>
                                        <p:tgtEl>
                                          <p:spTgt spid="1351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nodeType="clickEffect">
                                  <p:stCondLst>
                                    <p:cond delay="0"/>
                                  </p:stCondLst>
                                  <p:childTnLst>
                                    <p:set>
                                      <p:cBhvr>
                                        <p:cTn id="12" dur="1" fill="hold">
                                          <p:stCondLst>
                                            <p:cond delay="0"/>
                                          </p:stCondLst>
                                        </p:cTn>
                                        <p:tgtEl>
                                          <p:spTgt spid="135173"/>
                                        </p:tgtEl>
                                        <p:attrNameLst>
                                          <p:attrName>style.visibility</p:attrName>
                                        </p:attrNameLst>
                                      </p:cBhvr>
                                      <p:to>
                                        <p:strVal val="visible"/>
                                      </p:to>
                                    </p:set>
                                    <p:animEffect transition="in" filter="barn(outVertical)">
                                      <p:cBhvr>
                                        <p:cTn id="13" dur="5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
          <p:cNvSpPr>
            <a:spLocks noChangeArrowheads="1"/>
          </p:cNvSpPr>
          <p:nvPr/>
        </p:nvSpPr>
        <p:spPr bwMode="auto">
          <a:xfrm>
            <a:off x="323850" y="33337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800" dirty="0">
                <a:solidFill>
                  <a:srgbClr val="0000FF"/>
                </a:solidFill>
              </a:rPr>
              <a:t>四</a:t>
            </a:r>
            <a:r>
              <a:rPr lang="en-US" altLang="zh-CN" sz="2800" dirty="0">
                <a:solidFill>
                  <a:srgbClr val="0000FF"/>
                </a:solidFill>
              </a:rPr>
              <a:t>. </a:t>
            </a:r>
            <a:r>
              <a:rPr lang="zh-CN" altLang="en-US" sz="2800" dirty="0">
                <a:solidFill>
                  <a:srgbClr val="0000FF"/>
                </a:solidFill>
              </a:rPr>
              <a:t>流量估计</a:t>
            </a:r>
          </a:p>
        </p:txBody>
      </p:sp>
      <p:sp>
        <p:nvSpPr>
          <p:cNvPr id="321547" name="Rectangle 11"/>
          <p:cNvSpPr>
            <a:spLocks noChangeArrowheads="1"/>
          </p:cNvSpPr>
          <p:nvPr/>
        </p:nvSpPr>
        <p:spPr bwMode="auto">
          <a:xfrm>
            <a:off x="250825" y="909638"/>
            <a:ext cx="3779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dirty="0"/>
              <a:t>1) </a:t>
            </a:r>
            <a:r>
              <a:rPr lang="zh-CN" altLang="en-US" sz="2800" dirty="0"/>
              <a:t>拟合水位</a:t>
            </a:r>
            <a:r>
              <a:rPr lang="en-US" altLang="zh-CN" sz="2800" dirty="0"/>
              <a:t>—</a:t>
            </a:r>
            <a:r>
              <a:rPr lang="zh-CN" altLang="en-US" sz="2800" dirty="0"/>
              <a:t>时间函数</a:t>
            </a:r>
          </a:p>
        </p:txBody>
      </p:sp>
      <p:sp>
        <p:nvSpPr>
          <p:cNvPr id="321548" name="Rectangle 12"/>
          <p:cNvSpPr>
            <a:spLocks noChangeArrowheads="1"/>
          </p:cNvSpPr>
          <p:nvPr/>
        </p:nvSpPr>
        <p:spPr bwMode="auto">
          <a:xfrm>
            <a:off x="250825" y="1341438"/>
            <a:ext cx="8569325" cy="21110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812800">
              <a:lnSpc>
                <a:spcPct val="120000"/>
              </a:lnSpc>
            </a:pPr>
            <a:r>
              <a:rPr lang="zh-CN" altLang="en-US" sz="2800" b="0" dirty="0" smtClean="0"/>
              <a:t>由</a:t>
            </a:r>
            <a:r>
              <a:rPr lang="zh-CN" altLang="en-US" sz="2800" b="0" dirty="0"/>
              <a:t>表记录看</a:t>
            </a:r>
            <a:r>
              <a:rPr lang="en-US" altLang="zh-CN" sz="2800" b="0" dirty="0"/>
              <a:t>, </a:t>
            </a:r>
            <a:r>
              <a:rPr lang="zh-CN" altLang="en-US" sz="2800" b="0" dirty="0"/>
              <a:t>一天有两个供水时段（以下称第一供水时段和第二供水时段）</a:t>
            </a:r>
            <a:r>
              <a:rPr lang="en-US" altLang="zh-CN" sz="2800" b="0" dirty="0"/>
              <a:t>, </a:t>
            </a:r>
            <a:r>
              <a:rPr lang="zh-CN" altLang="en-US" sz="2800" b="0" dirty="0"/>
              <a:t>和三个水泵不工作时段（以下称第</a:t>
            </a:r>
            <a:r>
              <a:rPr lang="en-US" altLang="zh-CN" sz="2800" b="0" dirty="0"/>
              <a:t>1</a:t>
            </a:r>
            <a:r>
              <a:rPr lang="zh-CN" altLang="en-US" sz="2800" b="0" dirty="0"/>
              <a:t>时段</a:t>
            </a:r>
            <a:r>
              <a:rPr lang="en-US" altLang="zh-CN" sz="2800" b="0" dirty="0"/>
              <a:t>t=0</a:t>
            </a:r>
            <a:r>
              <a:rPr lang="zh-CN" altLang="en-US" sz="2800" b="0" dirty="0"/>
              <a:t>到</a:t>
            </a:r>
            <a:r>
              <a:rPr lang="en-US" altLang="zh-CN" sz="2800" b="0" dirty="0"/>
              <a:t>t=8.97h, </a:t>
            </a:r>
            <a:r>
              <a:rPr lang="zh-CN" altLang="en-US" sz="2800" b="0" dirty="0"/>
              <a:t>第</a:t>
            </a:r>
            <a:r>
              <a:rPr lang="en-US" altLang="zh-CN" sz="2800" b="0" dirty="0"/>
              <a:t>2</a:t>
            </a:r>
            <a:r>
              <a:rPr lang="zh-CN" altLang="en-US" sz="2800" b="0" dirty="0"/>
              <a:t>时段</a:t>
            </a:r>
            <a:r>
              <a:rPr lang="en-US" altLang="zh-CN" sz="2800" b="0" dirty="0"/>
              <a:t>t=10.95h</a:t>
            </a:r>
            <a:r>
              <a:rPr lang="zh-CN" altLang="en-US" sz="2800" b="0" dirty="0"/>
              <a:t>到</a:t>
            </a:r>
            <a:r>
              <a:rPr lang="en-US" altLang="zh-CN" sz="2800" b="0" dirty="0"/>
              <a:t>t=20.84h, </a:t>
            </a:r>
            <a:r>
              <a:rPr lang="zh-CN" altLang="en-US" sz="2800" b="0" dirty="0"/>
              <a:t>和第</a:t>
            </a:r>
            <a:r>
              <a:rPr lang="en-US" altLang="zh-CN" sz="2800" b="0" dirty="0"/>
              <a:t>3</a:t>
            </a:r>
            <a:r>
              <a:rPr lang="zh-CN" altLang="en-US" sz="2800" b="0" dirty="0"/>
              <a:t>时段</a:t>
            </a:r>
            <a:r>
              <a:rPr lang="en-US" altLang="zh-CN" sz="2800" b="0" dirty="0"/>
              <a:t>t=23h</a:t>
            </a:r>
            <a:r>
              <a:rPr lang="zh-CN" altLang="en-US" sz="2800" b="0" dirty="0"/>
              <a:t>以后</a:t>
            </a:r>
            <a:r>
              <a:rPr lang="en-US" altLang="zh-CN" sz="2800" b="0" dirty="0"/>
              <a:t>)</a:t>
            </a:r>
            <a:r>
              <a:rPr lang="zh-CN" altLang="en-US" sz="2800" b="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1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7" grpId="0"/>
      <p:bldP spid="32154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539750" y="476250"/>
            <a:ext cx="8135938"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pPr>
            <a:r>
              <a:rPr lang="en-US" altLang="zh-CN" sz="2800" dirty="0"/>
              <a:t>         </a:t>
            </a:r>
            <a:r>
              <a:rPr lang="zh-CN" altLang="en-US" sz="2800" b="0" dirty="0"/>
              <a:t>对第</a:t>
            </a:r>
            <a:r>
              <a:rPr lang="en-US" altLang="zh-CN" sz="2800" b="0" dirty="0"/>
              <a:t>1,2</a:t>
            </a:r>
            <a:r>
              <a:rPr lang="zh-CN" altLang="en-US" sz="2800" b="0" dirty="0"/>
              <a:t>时段的测量数据直接</a:t>
            </a:r>
            <a:r>
              <a:rPr lang="zh-CN" altLang="en-US" sz="2800" dirty="0"/>
              <a:t>分别作多项式函数拟合</a:t>
            </a:r>
            <a:r>
              <a:rPr lang="en-US" altLang="zh-CN" sz="2800" dirty="0"/>
              <a:t>, </a:t>
            </a:r>
            <a:r>
              <a:rPr lang="zh-CN" altLang="en-US" sz="2800" dirty="0"/>
              <a:t>得到水位函数</a:t>
            </a:r>
            <a:r>
              <a:rPr lang="zh-CN" altLang="en-US" sz="2800" b="0" dirty="0"/>
              <a:t>。为使拟合曲线比较光滑</a:t>
            </a:r>
            <a:r>
              <a:rPr lang="en-US" altLang="zh-CN" sz="2800" b="0" dirty="0"/>
              <a:t>, </a:t>
            </a:r>
            <a:r>
              <a:rPr lang="zh-CN" altLang="en-US" sz="2800" b="0" dirty="0"/>
              <a:t>多项式次数不要太高</a:t>
            </a:r>
            <a:r>
              <a:rPr lang="en-US" altLang="zh-CN" sz="2800" b="0" dirty="0"/>
              <a:t>, </a:t>
            </a:r>
            <a:r>
              <a:rPr lang="zh-CN" altLang="en-US" sz="2800" b="0" dirty="0"/>
              <a:t>一般为</a:t>
            </a:r>
            <a:r>
              <a:rPr lang="en-US" altLang="zh-CN" sz="2800" dirty="0"/>
              <a:t>3</a:t>
            </a:r>
            <a:r>
              <a:rPr lang="zh-CN" altLang="en-US" sz="2800" dirty="0"/>
              <a:t>次</a:t>
            </a:r>
            <a:r>
              <a:rPr lang="zh-CN" altLang="en-US" sz="2800" b="0" dirty="0"/>
              <a:t>。由于第</a:t>
            </a:r>
            <a:r>
              <a:rPr lang="en-US" altLang="zh-CN" sz="2800" b="0" dirty="0"/>
              <a:t>3</a:t>
            </a:r>
            <a:r>
              <a:rPr lang="zh-CN" altLang="en-US" sz="2800" b="0" dirty="0"/>
              <a:t>时段只有</a:t>
            </a:r>
            <a:r>
              <a:rPr lang="en-US" altLang="zh-CN" sz="2800" b="0" dirty="0"/>
              <a:t>3</a:t>
            </a:r>
            <a:r>
              <a:rPr lang="zh-CN" altLang="en-US" sz="2800" b="0" dirty="0"/>
              <a:t>个测量记录</a:t>
            </a:r>
            <a:r>
              <a:rPr lang="en-US" altLang="zh-CN" sz="2800" b="0" dirty="0"/>
              <a:t>, </a:t>
            </a:r>
            <a:r>
              <a:rPr lang="zh-CN" altLang="en-US" sz="2800" b="0" dirty="0"/>
              <a:t>无法对这一时段的水位作出较好的拟合。</a:t>
            </a:r>
          </a:p>
        </p:txBody>
      </p:sp>
      <p:sp>
        <p:nvSpPr>
          <p:cNvPr id="320517" name="Rectangle 5"/>
          <p:cNvSpPr>
            <a:spLocks noChangeArrowheads="1"/>
          </p:cNvSpPr>
          <p:nvPr/>
        </p:nvSpPr>
        <p:spPr bwMode="auto">
          <a:xfrm>
            <a:off x="611188" y="3284538"/>
            <a:ext cx="3779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a:t>2) </a:t>
            </a:r>
            <a:r>
              <a:rPr lang="zh-CN" altLang="en-US" sz="2800"/>
              <a:t>确定流量</a:t>
            </a:r>
            <a:r>
              <a:rPr lang="en-US" altLang="zh-CN" sz="2800"/>
              <a:t>—</a:t>
            </a:r>
            <a:r>
              <a:rPr lang="zh-CN" altLang="en-US" sz="2800"/>
              <a:t>时间函数</a:t>
            </a:r>
          </a:p>
        </p:txBody>
      </p:sp>
      <p:sp>
        <p:nvSpPr>
          <p:cNvPr id="320518" name="Rectangle 6"/>
          <p:cNvSpPr>
            <a:spLocks noChangeArrowheads="1"/>
          </p:cNvSpPr>
          <p:nvPr/>
        </p:nvSpPr>
        <p:spPr bwMode="auto">
          <a:xfrm>
            <a:off x="323850" y="3803650"/>
            <a:ext cx="8280400"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en-US" altLang="zh-CN" sz="2800" dirty="0"/>
              <a:t>        </a:t>
            </a:r>
            <a:r>
              <a:rPr lang="zh-CN" altLang="en-US" sz="2800" b="0" dirty="0"/>
              <a:t>对于第</a:t>
            </a:r>
            <a:r>
              <a:rPr lang="en-US" altLang="zh-CN" sz="2800" b="0" dirty="0"/>
              <a:t>1</a:t>
            </a:r>
            <a:r>
              <a:rPr lang="zh-CN" altLang="en-US" sz="2800" b="0" dirty="0"/>
              <a:t>，</a:t>
            </a:r>
            <a:r>
              <a:rPr lang="en-US" altLang="zh-CN" sz="2800" b="0" dirty="0"/>
              <a:t>2</a:t>
            </a:r>
            <a:r>
              <a:rPr lang="zh-CN" altLang="en-US" sz="2800" b="0" dirty="0"/>
              <a:t>时段只需将水位函数求导数即可</a:t>
            </a:r>
            <a:r>
              <a:rPr lang="en-US" altLang="zh-CN" sz="2800" b="0" dirty="0"/>
              <a:t>, </a:t>
            </a:r>
            <a:r>
              <a:rPr lang="zh-CN" altLang="en-US" sz="2800" b="0" dirty="0"/>
              <a:t>对于两个供水时段的流量</a:t>
            </a:r>
            <a:r>
              <a:rPr lang="en-US" altLang="zh-CN" sz="2800" b="0" dirty="0"/>
              <a:t>, </a:t>
            </a:r>
            <a:r>
              <a:rPr lang="zh-CN" altLang="en-US" sz="2800" b="0" dirty="0"/>
              <a:t>则用供水时段前后（水泵不工作时段）的流量拟合得到</a:t>
            </a:r>
            <a:r>
              <a:rPr lang="en-US" altLang="zh-CN" sz="2800" b="0" dirty="0"/>
              <a:t>, </a:t>
            </a:r>
            <a:r>
              <a:rPr lang="zh-CN" altLang="en-US" sz="2800" b="0" dirty="0"/>
              <a:t>且将第</a:t>
            </a:r>
            <a:r>
              <a:rPr lang="en-US" altLang="zh-CN" sz="2800" b="0" dirty="0"/>
              <a:t>2</a:t>
            </a:r>
            <a:r>
              <a:rPr lang="zh-CN" altLang="en-US" sz="2800" b="0" dirty="0"/>
              <a:t>时段流量外推</a:t>
            </a:r>
            <a:r>
              <a:rPr lang="en-US" altLang="zh-CN" sz="2800" b="0" dirty="0"/>
              <a:t>, </a:t>
            </a:r>
            <a:r>
              <a:rPr lang="zh-CN" altLang="en-US" sz="2800" b="0" dirty="0"/>
              <a:t>将第</a:t>
            </a:r>
            <a:r>
              <a:rPr lang="en-US" altLang="zh-CN" sz="2800" b="0" dirty="0"/>
              <a:t>3</a:t>
            </a:r>
            <a:r>
              <a:rPr lang="zh-CN" altLang="en-US" sz="2800" b="0" dirty="0"/>
              <a:t>时段流量包含在第</a:t>
            </a:r>
            <a:r>
              <a:rPr lang="en-US" altLang="zh-CN" sz="2800" b="0" dirty="0"/>
              <a:t>2</a:t>
            </a:r>
            <a:r>
              <a:rPr lang="zh-CN" altLang="en-US" sz="2800" b="0" dirty="0"/>
              <a:t>供水时段内。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0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p:bldP spid="32051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23850" y="333375"/>
            <a:ext cx="3930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a:t>3</a:t>
            </a:r>
            <a:r>
              <a:rPr lang="zh-CN" altLang="en-US" sz="2800"/>
              <a:t>）一天总用水量的估计</a:t>
            </a:r>
          </a:p>
        </p:txBody>
      </p:sp>
      <p:sp>
        <p:nvSpPr>
          <p:cNvPr id="92163" name="Rectangle 3"/>
          <p:cNvSpPr>
            <a:spLocks noChangeArrowheads="1"/>
          </p:cNvSpPr>
          <p:nvPr/>
        </p:nvSpPr>
        <p:spPr bwMode="auto">
          <a:xfrm>
            <a:off x="539750" y="981075"/>
            <a:ext cx="799147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dirty="0"/>
              <a:t>       </a:t>
            </a:r>
            <a:r>
              <a:rPr lang="zh-CN" altLang="en-US" sz="2800" b="0" dirty="0"/>
              <a:t>总用水量等于两个不工作时段和两个供水时段用水量之和</a:t>
            </a:r>
            <a:r>
              <a:rPr lang="en-US" altLang="zh-CN" sz="2800" b="0" dirty="0"/>
              <a:t>, </a:t>
            </a:r>
            <a:r>
              <a:rPr lang="zh-CN" altLang="en-US" sz="2800" b="0" dirty="0"/>
              <a:t>它们都可由流量对时间的积分得到。</a:t>
            </a:r>
          </a:p>
        </p:txBody>
      </p:sp>
      <p:sp>
        <p:nvSpPr>
          <p:cNvPr id="4" name="Rectangle 4"/>
          <p:cNvSpPr>
            <a:spLocks noChangeArrowheads="1"/>
          </p:cNvSpPr>
          <p:nvPr/>
        </p:nvSpPr>
        <p:spPr bwMode="auto">
          <a:xfrm>
            <a:off x="449263" y="2174875"/>
            <a:ext cx="36830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solidFill>
                  <a:srgbClr val="0000FF"/>
                </a:solidFill>
              </a:rPr>
              <a:t>五</a:t>
            </a:r>
            <a:r>
              <a:rPr lang="en-US" altLang="zh-CN">
                <a:solidFill>
                  <a:srgbClr val="0000FF"/>
                </a:solidFill>
              </a:rPr>
              <a:t>. </a:t>
            </a:r>
            <a:r>
              <a:rPr lang="zh-CN" altLang="en-US">
                <a:solidFill>
                  <a:srgbClr val="0000FF"/>
                </a:solidFill>
              </a:rPr>
              <a:t>算法设计与编程</a:t>
            </a:r>
          </a:p>
        </p:txBody>
      </p:sp>
      <p:sp>
        <p:nvSpPr>
          <p:cNvPr id="5" name="Rectangle 5"/>
          <p:cNvSpPr>
            <a:spLocks noChangeArrowheads="1"/>
          </p:cNvSpPr>
          <p:nvPr/>
        </p:nvSpPr>
        <p:spPr bwMode="auto">
          <a:xfrm>
            <a:off x="468313" y="2832100"/>
            <a:ext cx="85677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800" b="0" dirty="0"/>
              <a:t>利用数学软件</a:t>
            </a:r>
            <a:r>
              <a:rPr lang="en-US" altLang="zh-CN" sz="2800" b="0" dirty="0"/>
              <a:t>Matlab</a:t>
            </a:r>
            <a:r>
              <a:rPr lang="zh-CN" altLang="en-US" sz="2800" b="0" dirty="0"/>
              <a:t>对水塔流量进行计算与曲线拟合</a:t>
            </a:r>
          </a:p>
        </p:txBody>
      </p:sp>
      <p:sp>
        <p:nvSpPr>
          <p:cNvPr id="6" name="Rectangle 6"/>
          <p:cNvSpPr>
            <a:spLocks noChangeArrowheads="1"/>
          </p:cNvSpPr>
          <p:nvPr/>
        </p:nvSpPr>
        <p:spPr bwMode="auto">
          <a:xfrm>
            <a:off x="539750" y="3663950"/>
            <a:ext cx="62484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a:t>1)  </a:t>
            </a:r>
            <a:r>
              <a:rPr lang="zh-CN" altLang="en-US" sz="2800"/>
              <a:t>拟合第</a:t>
            </a:r>
            <a:r>
              <a:rPr lang="en-US" altLang="zh-CN" sz="2800"/>
              <a:t>1</a:t>
            </a:r>
            <a:r>
              <a:rPr lang="zh-CN" altLang="en-US" sz="2800"/>
              <a:t>、</a:t>
            </a:r>
            <a:r>
              <a:rPr lang="en-US" altLang="zh-CN" sz="2800"/>
              <a:t>2</a:t>
            </a:r>
            <a:r>
              <a:rPr lang="zh-CN" altLang="en-US" sz="2800"/>
              <a:t>时段的水位</a:t>
            </a:r>
            <a:r>
              <a:rPr lang="en-US" altLang="zh-CN" sz="2800"/>
              <a:t>, </a:t>
            </a:r>
            <a:r>
              <a:rPr lang="zh-CN" altLang="en-US" sz="2800"/>
              <a:t>并导出流量</a:t>
            </a:r>
          </a:p>
        </p:txBody>
      </p:sp>
      <p:sp>
        <p:nvSpPr>
          <p:cNvPr id="7" name="Rectangle 7"/>
          <p:cNvSpPr>
            <a:spLocks noChangeArrowheads="1"/>
          </p:cNvSpPr>
          <p:nvPr/>
        </p:nvSpPr>
        <p:spPr bwMode="auto">
          <a:xfrm>
            <a:off x="611188" y="4191000"/>
            <a:ext cx="7920037"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en-US" altLang="zh-CN" dirty="0"/>
              <a:t>       </a:t>
            </a:r>
            <a:r>
              <a:rPr lang="zh-CN" altLang="en-US" sz="2800" b="0" dirty="0"/>
              <a:t>设</a:t>
            </a:r>
            <a:r>
              <a:rPr lang="en-US" altLang="zh-CN" sz="2800" b="0" i="1" dirty="0"/>
              <a:t>t, h</a:t>
            </a:r>
            <a:r>
              <a:rPr lang="en-US" altLang="zh-CN" sz="2800" b="0" dirty="0"/>
              <a:t> </a:t>
            </a:r>
            <a:r>
              <a:rPr lang="zh-CN" altLang="en-US" sz="2800" b="0" dirty="0"/>
              <a:t>为已输入的时刻和水位测量记录</a:t>
            </a:r>
            <a:r>
              <a:rPr lang="en-US" altLang="zh-CN" sz="2800" b="0" dirty="0"/>
              <a:t>(</a:t>
            </a:r>
            <a:r>
              <a:rPr lang="zh-CN" altLang="en-US" sz="2800" b="0" dirty="0"/>
              <a:t>水泵启动的</a:t>
            </a:r>
            <a:r>
              <a:rPr lang="en-US" altLang="zh-CN" sz="2800" b="0" dirty="0"/>
              <a:t>4</a:t>
            </a:r>
            <a:r>
              <a:rPr lang="zh-CN" altLang="en-US" sz="2800" b="0" dirty="0"/>
              <a:t>个时刻不输入</a:t>
            </a:r>
            <a:r>
              <a:rPr lang="en-US" altLang="zh-CN" sz="2800" b="0" dirty="0"/>
              <a:t>), </a:t>
            </a:r>
            <a:r>
              <a:rPr lang="zh-CN" altLang="en-US" sz="2800" b="0" dirty="0"/>
              <a:t>第</a:t>
            </a:r>
            <a:r>
              <a:rPr lang="en-US" altLang="zh-CN" sz="2800" b="0" dirty="0"/>
              <a:t>1</a:t>
            </a:r>
            <a:r>
              <a:rPr lang="zh-CN" altLang="en-US" sz="2800" b="0" dirty="0"/>
              <a:t>时段各时刻的流量可按以下编程得到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8"/>
          <p:cNvGraphicFramePr>
            <a:graphicFrameLocks noChangeAspect="1"/>
          </p:cNvGraphicFramePr>
          <p:nvPr/>
        </p:nvGraphicFramePr>
        <p:xfrm>
          <a:off x="1258888" y="1268413"/>
          <a:ext cx="7756525" cy="431800"/>
        </p:xfrm>
        <a:graphic>
          <a:graphicData uri="http://schemas.openxmlformats.org/presentationml/2006/ole">
            <mc:AlternateContent xmlns:mc="http://schemas.openxmlformats.org/markup-compatibility/2006">
              <mc:Choice xmlns:v="urn:schemas-microsoft-com:vml" Requires="v">
                <p:oleObj spid="_x0000_s93319" name="Equation" r:id="rId3" imgW="4165600" imgH="203200" progId="Equation.DSMT4">
                  <p:embed/>
                </p:oleObj>
              </mc:Choice>
              <mc:Fallback>
                <p:oleObj name="Equation" r:id="rId3" imgW="4165600" imgH="203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268413"/>
                        <a:ext cx="7756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7" name="Object 9"/>
          <p:cNvGraphicFramePr>
            <a:graphicFrameLocks noChangeAspect="1"/>
          </p:cNvGraphicFramePr>
          <p:nvPr/>
        </p:nvGraphicFramePr>
        <p:xfrm>
          <a:off x="611188" y="476250"/>
          <a:ext cx="6888162" cy="720725"/>
        </p:xfrm>
        <a:graphic>
          <a:graphicData uri="http://schemas.openxmlformats.org/presentationml/2006/ole">
            <mc:AlternateContent xmlns:mc="http://schemas.openxmlformats.org/markup-compatibility/2006">
              <mc:Choice xmlns:v="urn:schemas-microsoft-com:vml" Requires="v">
                <p:oleObj spid="_x0000_s93320" name="Equation" r:id="rId5" imgW="1943100" imgH="203200" progId="Equation.DSMT4">
                  <p:embed/>
                </p:oleObj>
              </mc:Choice>
              <mc:Fallback>
                <p:oleObj name="Equation" r:id="rId5" imgW="1943100" imgH="203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6250"/>
                        <a:ext cx="68881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9499" name="Object 11"/>
          <p:cNvGraphicFramePr>
            <a:graphicFrameLocks noChangeAspect="1"/>
          </p:cNvGraphicFramePr>
          <p:nvPr/>
        </p:nvGraphicFramePr>
        <p:xfrm>
          <a:off x="684213" y="1989138"/>
          <a:ext cx="3470275" cy="647700"/>
        </p:xfrm>
        <a:graphic>
          <a:graphicData uri="http://schemas.openxmlformats.org/presentationml/2006/ole">
            <mc:AlternateContent xmlns:mc="http://schemas.openxmlformats.org/markup-compatibility/2006">
              <mc:Choice xmlns:v="urn:schemas-microsoft-com:vml" Requires="v">
                <p:oleObj spid="_x0000_s93321" name="Equation" r:id="rId7" imgW="1091726" imgH="203112" progId="Equation.DSMT4">
                  <p:embed/>
                </p:oleObj>
              </mc:Choice>
              <mc:Fallback>
                <p:oleObj name="Equation" r:id="rId7" imgW="1091726" imgH="203112"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989138"/>
                        <a:ext cx="3470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78507604"/>
              </p:ext>
            </p:extLst>
          </p:nvPr>
        </p:nvGraphicFramePr>
        <p:xfrm>
          <a:off x="1331640" y="2708920"/>
          <a:ext cx="6156325" cy="441325"/>
        </p:xfrm>
        <a:graphic>
          <a:graphicData uri="http://schemas.openxmlformats.org/presentationml/2006/ole">
            <mc:AlternateContent xmlns:mc="http://schemas.openxmlformats.org/markup-compatibility/2006">
              <mc:Choice xmlns:v="urn:schemas-microsoft-com:vml" Requires="v">
                <p:oleObj spid="_x0000_s93322" name="Equation" r:id="rId9" imgW="2844800" imgH="203200" progId="Equation.DSMT4">
                  <p:embed/>
                </p:oleObj>
              </mc:Choice>
              <mc:Fallback>
                <p:oleObj name="Equation" r:id="rId9" imgW="2844800" imgH="2032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2708920"/>
                        <a:ext cx="61563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755650" y="3429000"/>
          <a:ext cx="4130675" cy="1152525"/>
        </p:xfrm>
        <a:graphic>
          <a:graphicData uri="http://schemas.openxmlformats.org/presentationml/2006/ole">
            <mc:AlternateContent xmlns:mc="http://schemas.openxmlformats.org/markup-compatibility/2006">
              <mc:Choice xmlns:v="urn:schemas-microsoft-com:vml" Requires="v">
                <p:oleObj spid="_x0000_s93323" name="Equation" r:id="rId11" imgW="1548728" imgH="431613" progId="Equation.DSMT4">
                  <p:embed/>
                </p:oleObj>
              </mc:Choice>
              <mc:Fallback>
                <p:oleObj name="Equation" r:id="rId11" imgW="1548728" imgH="431613"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429000"/>
                        <a:ext cx="4130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755650" y="4724400"/>
          <a:ext cx="8137525" cy="1006475"/>
        </p:xfrm>
        <a:graphic>
          <a:graphicData uri="http://schemas.openxmlformats.org/presentationml/2006/ole">
            <mc:AlternateContent xmlns:mc="http://schemas.openxmlformats.org/markup-compatibility/2006">
              <mc:Choice xmlns:v="urn:schemas-microsoft-com:vml" Requires="v">
                <p:oleObj spid="_x0000_s93324" name="Equation" r:id="rId13" imgW="3695700" imgH="457200" progId="Equation.DSMT4">
                  <p:embed/>
                </p:oleObj>
              </mc:Choice>
              <mc:Fallback>
                <p:oleObj name="Equation" r:id="rId13" imgW="3695700" imgH="457200" progId="Equation.DSMT4">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724400"/>
                        <a:ext cx="81375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a:spLocks noChangeArrowheads="1"/>
          </p:cNvSpPr>
          <p:nvPr/>
        </p:nvSpPr>
        <p:spPr bwMode="auto">
          <a:xfrm>
            <a:off x="684213" y="5949950"/>
            <a:ext cx="7920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a:t>类似地计算第</a:t>
            </a:r>
            <a:r>
              <a:rPr lang="en-US" altLang="zh-CN"/>
              <a:t>2</a:t>
            </a:r>
            <a:r>
              <a:rPr lang="zh-CN" altLang="en-US"/>
              <a:t>时段各时刻的流量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539750" y="188913"/>
            <a:ext cx="325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t>2) </a:t>
            </a:r>
            <a:r>
              <a:rPr lang="zh-CN" altLang="en-US"/>
              <a:t>拟合供水时段的流量</a:t>
            </a:r>
          </a:p>
        </p:txBody>
      </p:sp>
      <p:sp>
        <p:nvSpPr>
          <p:cNvPr id="94211" name="Rectangle 5"/>
          <p:cNvSpPr>
            <a:spLocks noChangeArrowheads="1"/>
          </p:cNvSpPr>
          <p:nvPr/>
        </p:nvSpPr>
        <p:spPr bwMode="auto">
          <a:xfrm>
            <a:off x="528638" y="736600"/>
            <a:ext cx="8280400"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lang="en-US" altLang="zh-CN" dirty="0"/>
              <a:t>        </a:t>
            </a:r>
            <a:r>
              <a:rPr lang="zh-CN" altLang="en-US" sz="2800" b="0" dirty="0"/>
              <a:t>在第</a:t>
            </a:r>
            <a:r>
              <a:rPr lang="en-US" altLang="zh-CN" sz="2800" b="0" dirty="0"/>
              <a:t>1</a:t>
            </a:r>
            <a:r>
              <a:rPr lang="zh-CN" altLang="en-US" sz="2800" b="0" dirty="0"/>
              <a:t>供水时段</a:t>
            </a:r>
            <a:r>
              <a:rPr lang="en-US" altLang="zh-CN" sz="2800" b="0" dirty="0"/>
              <a:t>(t=9-11))</a:t>
            </a:r>
            <a:r>
              <a:rPr lang="zh-CN" altLang="en-US" sz="2800" b="0" dirty="0"/>
              <a:t>之前</a:t>
            </a:r>
            <a:r>
              <a:rPr lang="en-US" altLang="zh-CN" sz="2800" b="0" dirty="0"/>
              <a:t>(</a:t>
            </a:r>
            <a:r>
              <a:rPr lang="zh-CN" altLang="en-US" sz="2800" b="0" dirty="0"/>
              <a:t>即第</a:t>
            </a:r>
            <a:r>
              <a:rPr lang="en-US" altLang="zh-CN" sz="2800" b="0" dirty="0"/>
              <a:t>1</a:t>
            </a:r>
            <a:r>
              <a:rPr lang="zh-CN" altLang="en-US" sz="2800" b="0" dirty="0"/>
              <a:t>时段</a:t>
            </a:r>
            <a:r>
              <a:rPr lang="en-US" altLang="zh-CN" sz="2800" b="0" dirty="0"/>
              <a:t>)</a:t>
            </a:r>
            <a:r>
              <a:rPr lang="zh-CN" altLang="en-US" sz="2800" b="0" dirty="0"/>
              <a:t>和之后</a:t>
            </a:r>
            <a:r>
              <a:rPr lang="en-US" altLang="zh-CN" sz="2800" b="0" dirty="0"/>
              <a:t>(</a:t>
            </a:r>
            <a:r>
              <a:rPr lang="zh-CN" altLang="en-US" sz="2800" b="0" dirty="0"/>
              <a:t>即第</a:t>
            </a:r>
            <a:r>
              <a:rPr lang="en-US" altLang="zh-CN" sz="2800" b="0" dirty="0"/>
              <a:t>2</a:t>
            </a:r>
            <a:r>
              <a:rPr lang="zh-CN" altLang="en-US" sz="2800" b="0" dirty="0"/>
              <a:t>时段</a:t>
            </a:r>
            <a:r>
              <a:rPr lang="en-US" altLang="zh-CN" sz="2800" b="0" dirty="0"/>
              <a:t>)</a:t>
            </a:r>
            <a:r>
              <a:rPr lang="zh-CN" altLang="en-US" sz="2800" b="0" dirty="0"/>
              <a:t>各取几点</a:t>
            </a:r>
            <a:r>
              <a:rPr lang="en-US" altLang="zh-CN" sz="2800" b="0" dirty="0"/>
              <a:t>, </a:t>
            </a:r>
            <a:r>
              <a:rPr lang="zh-CN" altLang="en-US" sz="2800" b="0" dirty="0"/>
              <a:t>用它们拟合第</a:t>
            </a:r>
            <a:r>
              <a:rPr lang="en-US" altLang="zh-CN" sz="2800" b="0" dirty="0"/>
              <a:t>1</a:t>
            </a:r>
            <a:r>
              <a:rPr lang="zh-CN" altLang="en-US" sz="2800" b="0" dirty="0"/>
              <a:t>供水时段的流量。为使流量函数在</a:t>
            </a:r>
            <a:r>
              <a:rPr lang="en-US" altLang="zh-CN" sz="2800" b="0" dirty="0"/>
              <a:t>t=9</a:t>
            </a:r>
            <a:r>
              <a:rPr lang="zh-CN" altLang="en-US" sz="2800" b="0" dirty="0"/>
              <a:t>和</a:t>
            </a:r>
            <a:r>
              <a:rPr lang="en-US" altLang="zh-CN" sz="2800" b="0" dirty="0"/>
              <a:t>t=11</a:t>
            </a:r>
            <a:r>
              <a:rPr lang="zh-CN" altLang="en-US" sz="2800" b="0" dirty="0"/>
              <a:t>连续</a:t>
            </a:r>
            <a:r>
              <a:rPr lang="en-US" altLang="zh-CN" sz="2800" b="0" dirty="0"/>
              <a:t>, </a:t>
            </a:r>
            <a:r>
              <a:rPr lang="zh-CN" altLang="en-US" sz="2800" b="0" dirty="0"/>
              <a:t>我们简单地取</a:t>
            </a:r>
            <a:r>
              <a:rPr lang="en-US" altLang="zh-CN" sz="2800" b="0" dirty="0"/>
              <a:t>4</a:t>
            </a:r>
            <a:r>
              <a:rPr lang="zh-CN" altLang="en-US" sz="2800" b="0" dirty="0"/>
              <a:t>个点</a:t>
            </a:r>
            <a:r>
              <a:rPr lang="en-US" altLang="zh-CN" sz="2800" b="0" dirty="0"/>
              <a:t>, </a:t>
            </a:r>
            <a:r>
              <a:rPr lang="zh-CN" altLang="en-US" sz="2800" dirty="0"/>
              <a:t>拟合</a:t>
            </a:r>
            <a:r>
              <a:rPr lang="en-US" altLang="zh-CN" sz="2800" dirty="0"/>
              <a:t>3</a:t>
            </a:r>
            <a:r>
              <a:rPr lang="zh-CN" altLang="en-US" sz="2800" dirty="0"/>
              <a:t>次多项式</a:t>
            </a:r>
            <a:r>
              <a:rPr lang="en-US" altLang="zh-CN" sz="2800" b="0" dirty="0"/>
              <a:t>, </a:t>
            </a:r>
            <a:r>
              <a:rPr lang="zh-CN" altLang="en-US" sz="2800" b="0" dirty="0"/>
              <a:t>实现如下一：</a:t>
            </a:r>
          </a:p>
        </p:txBody>
      </p:sp>
      <p:graphicFrame>
        <p:nvGraphicFramePr>
          <p:cNvPr id="318471" name="Object 7"/>
          <p:cNvGraphicFramePr>
            <a:graphicFrameLocks noChangeAspect="1"/>
          </p:cNvGraphicFramePr>
          <p:nvPr/>
        </p:nvGraphicFramePr>
        <p:xfrm>
          <a:off x="517525" y="3357563"/>
          <a:ext cx="8137525" cy="1446212"/>
        </p:xfrm>
        <a:graphic>
          <a:graphicData uri="http://schemas.openxmlformats.org/presentationml/2006/ole">
            <mc:AlternateContent xmlns:mc="http://schemas.openxmlformats.org/markup-compatibility/2006">
              <mc:Choice xmlns:v="urn:schemas-microsoft-com:vml" Requires="v">
                <p:oleObj spid="_x0000_s94254" name="Equation" r:id="rId3" imgW="3860800" imgH="685800" progId="Equation.DSMT4">
                  <p:embed/>
                </p:oleObj>
              </mc:Choice>
              <mc:Fallback>
                <p:oleObj name="Equation" r:id="rId3" imgW="3860800" imgH="685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25" y="3357563"/>
                        <a:ext cx="8137525" cy="144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501650" y="4868863"/>
          <a:ext cx="8561388" cy="1449387"/>
        </p:xfrm>
        <a:graphic>
          <a:graphicData uri="http://schemas.openxmlformats.org/presentationml/2006/ole">
            <mc:AlternateContent xmlns:mc="http://schemas.openxmlformats.org/markup-compatibility/2006">
              <mc:Choice xmlns:v="urn:schemas-microsoft-com:vml" Requires="v">
                <p:oleObj spid="_x0000_s94255" name="Equation" r:id="rId5" imgW="4051300" imgH="685800" progId="Equation.DSMT4">
                  <p:embed/>
                </p:oleObj>
              </mc:Choice>
              <mc:Fallback>
                <p:oleObj name="Equation" r:id="rId5" imgW="4051300" imgH="68580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4868863"/>
                        <a:ext cx="8561388"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84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250825" y="333375"/>
            <a:ext cx="8497888"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en-US" altLang="zh-CN" dirty="0"/>
              <a:t>       </a:t>
            </a:r>
            <a:r>
              <a:rPr lang="zh-CN" altLang="en-US" sz="2800" b="0" dirty="0"/>
              <a:t>在第</a:t>
            </a:r>
            <a:r>
              <a:rPr lang="en-US" altLang="zh-CN" sz="2800" b="0" dirty="0"/>
              <a:t>2</a:t>
            </a:r>
            <a:r>
              <a:rPr lang="zh-CN" altLang="en-US" sz="2800" b="0" dirty="0"/>
              <a:t>供水时段之前取</a:t>
            </a:r>
            <a:r>
              <a:rPr lang="en-US" altLang="zh-CN" sz="2800" b="0" dirty="0"/>
              <a:t>t=20,20.8 </a:t>
            </a:r>
            <a:r>
              <a:rPr lang="zh-CN" altLang="en-US" sz="2800" b="0" dirty="0"/>
              <a:t>两点的流量</a:t>
            </a:r>
            <a:r>
              <a:rPr lang="en-US" altLang="zh-CN" sz="2800" b="0" dirty="0"/>
              <a:t>, </a:t>
            </a:r>
            <a:r>
              <a:rPr lang="zh-CN" altLang="en-US" sz="2800" b="0" dirty="0"/>
              <a:t>在该时段之后</a:t>
            </a:r>
            <a:r>
              <a:rPr lang="en-US" altLang="zh-CN" sz="2800" b="0" dirty="0"/>
              <a:t>(</a:t>
            </a:r>
            <a:r>
              <a:rPr lang="zh-CN" altLang="en-US" sz="2800" b="0" dirty="0"/>
              <a:t>第</a:t>
            </a:r>
            <a:r>
              <a:rPr lang="en-US" altLang="zh-CN" sz="2800" b="0" dirty="0"/>
              <a:t>3</a:t>
            </a:r>
            <a:r>
              <a:rPr lang="zh-CN" altLang="en-US" sz="2800" b="0" dirty="0"/>
              <a:t>时段</a:t>
            </a:r>
            <a:r>
              <a:rPr lang="en-US" altLang="zh-CN" sz="2800" b="0" dirty="0"/>
              <a:t>)</a:t>
            </a:r>
            <a:r>
              <a:rPr lang="zh-CN" altLang="en-US" sz="2800" b="0" dirty="0"/>
              <a:t>仅有</a:t>
            </a:r>
            <a:r>
              <a:rPr lang="en-US" altLang="zh-CN" sz="2800" b="0" dirty="0"/>
              <a:t>3</a:t>
            </a:r>
            <a:r>
              <a:rPr lang="zh-CN" altLang="en-US" sz="2800" b="0" dirty="0"/>
              <a:t>个水位记录</a:t>
            </a:r>
            <a:r>
              <a:rPr lang="en-US" altLang="zh-CN" sz="2800" b="0" dirty="0"/>
              <a:t>, </a:t>
            </a:r>
            <a:r>
              <a:rPr lang="zh-CN" altLang="en-US" sz="2800" b="0" dirty="0"/>
              <a:t>用差分得到流量</a:t>
            </a:r>
            <a:r>
              <a:rPr lang="en-US" altLang="zh-CN" sz="2800" b="0" dirty="0"/>
              <a:t>, </a:t>
            </a:r>
            <a:r>
              <a:rPr lang="zh-CN" altLang="en-US" sz="2800" b="0" dirty="0"/>
              <a:t>然后用这</a:t>
            </a:r>
            <a:r>
              <a:rPr lang="en-US" altLang="zh-CN" sz="2800" b="0" dirty="0"/>
              <a:t>4</a:t>
            </a:r>
            <a:r>
              <a:rPr lang="zh-CN" altLang="en-US" sz="2800" b="0" dirty="0"/>
              <a:t>个数值拟合第</a:t>
            </a:r>
            <a:r>
              <a:rPr lang="en-US" altLang="zh-CN" sz="2800" b="0" dirty="0"/>
              <a:t>2</a:t>
            </a:r>
            <a:r>
              <a:rPr lang="zh-CN" altLang="en-US" sz="2800" b="0" dirty="0"/>
              <a:t>供水时段的流量如下</a:t>
            </a:r>
            <a:r>
              <a:rPr lang="en-US" altLang="zh-CN" sz="2800" b="0" dirty="0"/>
              <a:t>:</a:t>
            </a:r>
          </a:p>
        </p:txBody>
      </p:sp>
      <p:graphicFrame>
        <p:nvGraphicFramePr>
          <p:cNvPr id="317444" name="Object 4"/>
          <p:cNvGraphicFramePr>
            <a:graphicFrameLocks noChangeAspect="1"/>
          </p:cNvGraphicFramePr>
          <p:nvPr>
            <p:extLst>
              <p:ext uri="{D42A27DB-BD31-4B8C-83A1-F6EECF244321}">
                <p14:modId xmlns:p14="http://schemas.microsoft.com/office/powerpoint/2010/main" val="886823806"/>
              </p:ext>
            </p:extLst>
          </p:nvPr>
        </p:nvGraphicFramePr>
        <p:xfrm>
          <a:off x="242888" y="2708275"/>
          <a:ext cx="8901112" cy="3543300"/>
        </p:xfrm>
        <a:graphic>
          <a:graphicData uri="http://schemas.openxmlformats.org/presentationml/2006/ole">
            <mc:AlternateContent xmlns:mc="http://schemas.openxmlformats.org/markup-compatibility/2006">
              <mc:Choice xmlns:v="urn:schemas-microsoft-com:vml" Requires="v">
                <p:oleObj spid="_x0000_s95257" name="Equation" r:id="rId3" imgW="4660900" imgH="1854200" progId="Equation.DSMT4">
                  <p:embed/>
                </p:oleObj>
              </mc:Choice>
              <mc:Fallback>
                <p:oleObj name="Equation" r:id="rId3" imgW="4660900" imgH="1854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2708275"/>
                        <a:ext cx="8901112"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95288" y="425450"/>
            <a:ext cx="47529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a:t>3) </a:t>
            </a:r>
            <a:r>
              <a:rPr lang="zh-CN" altLang="en-US"/>
              <a:t>一天总用水量的估计</a:t>
            </a:r>
          </a:p>
        </p:txBody>
      </p:sp>
      <p:sp>
        <p:nvSpPr>
          <p:cNvPr id="96259" name="Rectangle 3"/>
          <p:cNvSpPr>
            <a:spLocks noChangeArrowheads="1"/>
          </p:cNvSpPr>
          <p:nvPr/>
        </p:nvSpPr>
        <p:spPr bwMode="auto">
          <a:xfrm>
            <a:off x="395288" y="908050"/>
            <a:ext cx="8135937"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5000"/>
              </a:lnSpc>
            </a:pPr>
            <a:r>
              <a:rPr lang="en-US" altLang="zh-CN"/>
              <a:t>       </a:t>
            </a:r>
            <a:r>
              <a:rPr lang="zh-CN" altLang="en-US" sz="2800" b="0"/>
              <a:t>第</a:t>
            </a:r>
            <a:r>
              <a:rPr lang="en-US" altLang="zh-CN" sz="2800" b="0"/>
              <a:t>1</a:t>
            </a:r>
            <a:r>
              <a:rPr lang="zh-CN" altLang="en-US" sz="2800" b="0"/>
              <a:t>、</a:t>
            </a:r>
            <a:r>
              <a:rPr lang="en-US" altLang="zh-CN" sz="2800" b="0"/>
              <a:t>2</a:t>
            </a:r>
            <a:r>
              <a:rPr lang="zh-CN" altLang="en-US" sz="2800" b="0"/>
              <a:t>时段和第</a:t>
            </a:r>
            <a:r>
              <a:rPr lang="en-US" altLang="zh-CN" sz="2800" b="0"/>
              <a:t>1</a:t>
            </a:r>
            <a:r>
              <a:rPr lang="zh-CN" altLang="en-US" sz="2800" b="0"/>
              <a:t>、</a:t>
            </a:r>
            <a:r>
              <a:rPr lang="en-US" altLang="zh-CN" sz="2800" b="0"/>
              <a:t>2</a:t>
            </a:r>
            <a:r>
              <a:rPr lang="zh-CN" altLang="en-US" sz="2800" b="0"/>
              <a:t>供水时段流量的积分之和</a:t>
            </a:r>
            <a:r>
              <a:rPr lang="en-US" altLang="zh-CN" sz="2800" b="0"/>
              <a:t>, </a:t>
            </a:r>
            <a:r>
              <a:rPr lang="zh-CN" altLang="en-US" sz="2800" b="0"/>
              <a:t>就是一天总用水量。虽然诸时段流量已表示为多项式函数</a:t>
            </a:r>
            <a:r>
              <a:rPr lang="en-US" altLang="zh-CN" sz="2800" b="0"/>
              <a:t>, </a:t>
            </a:r>
            <a:r>
              <a:rPr lang="zh-CN" altLang="en-US" sz="2800" b="0"/>
              <a:t>积分可以解析求出，这里用数值积分计算如下：</a:t>
            </a:r>
          </a:p>
        </p:txBody>
      </p:sp>
      <p:graphicFrame>
        <p:nvGraphicFramePr>
          <p:cNvPr id="316420" name="Object 4"/>
          <p:cNvGraphicFramePr>
            <a:graphicFrameLocks noChangeAspect="1"/>
          </p:cNvGraphicFramePr>
          <p:nvPr/>
        </p:nvGraphicFramePr>
        <p:xfrm>
          <a:off x="611188" y="3357563"/>
          <a:ext cx="8250237" cy="2592387"/>
        </p:xfrm>
        <a:graphic>
          <a:graphicData uri="http://schemas.openxmlformats.org/presentationml/2006/ole">
            <mc:AlternateContent xmlns:mc="http://schemas.openxmlformats.org/markup-compatibility/2006">
              <mc:Choice xmlns:v="urn:schemas-microsoft-com:vml" Requires="v">
                <p:oleObj spid="_x0000_s96281" name="Equation" r:id="rId3" imgW="3429000" imgH="889000" progId="Equation.DSMT4">
                  <p:embed/>
                </p:oleObj>
              </mc:Choice>
              <mc:Fallback>
                <p:oleObj name="Equation" r:id="rId3" imgW="3429000" imgH="889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357563"/>
                        <a:ext cx="82502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对象 1"/>
          <p:cNvGraphicFramePr>
            <a:graphicFrameLocks noChangeAspect="1"/>
          </p:cNvGraphicFramePr>
          <p:nvPr/>
        </p:nvGraphicFramePr>
        <p:xfrm>
          <a:off x="611188" y="260350"/>
          <a:ext cx="5689600" cy="4406900"/>
        </p:xfrm>
        <a:graphic>
          <a:graphicData uri="http://schemas.openxmlformats.org/presentationml/2006/ole">
            <mc:AlternateContent xmlns:mc="http://schemas.openxmlformats.org/markup-compatibility/2006">
              <mc:Choice xmlns:v="urn:schemas-microsoft-com:vml" Requires="v">
                <p:oleObj spid="_x0000_s97303" name="Equation" r:id="rId3" imgW="2146300" imgH="1371600" progId="Equation.DSMT4">
                  <p:embed/>
                </p:oleObj>
              </mc:Choice>
              <mc:Fallback>
                <p:oleObj name="Equation" r:id="rId3" imgW="2146300" imgH="13716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0350"/>
                        <a:ext cx="56896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323850" y="404813"/>
            <a:ext cx="56165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dirty="0"/>
              <a:t>4</a:t>
            </a:r>
            <a:r>
              <a:rPr lang="zh-CN" altLang="en-US" dirty="0"/>
              <a:t>）</a:t>
            </a:r>
            <a:r>
              <a:rPr lang="zh-CN" altLang="en-US" dirty="0" smtClean="0"/>
              <a:t>流量及</a:t>
            </a:r>
            <a:r>
              <a:rPr lang="zh-CN" altLang="en-US" dirty="0"/>
              <a:t>总用水的检验</a:t>
            </a:r>
          </a:p>
        </p:txBody>
      </p:sp>
      <p:sp>
        <p:nvSpPr>
          <p:cNvPr id="3" name="Rectangle 6"/>
          <p:cNvSpPr>
            <a:spLocks noChangeArrowheads="1"/>
          </p:cNvSpPr>
          <p:nvPr/>
        </p:nvSpPr>
        <p:spPr bwMode="auto">
          <a:xfrm>
            <a:off x="317500" y="969963"/>
            <a:ext cx="80645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5000"/>
              </a:lnSpc>
            </a:pPr>
            <a:r>
              <a:rPr lang="en-US" altLang="zh-CN"/>
              <a:t>        </a:t>
            </a:r>
            <a:r>
              <a:rPr lang="zh-CN" altLang="en-US" sz="2800" b="0"/>
              <a:t>计算出的各时刻的流量可用水位记录的数值微分来检验。用水量</a:t>
            </a:r>
            <a:r>
              <a:rPr lang="en-US" altLang="zh-CN" sz="2800" b="0"/>
              <a:t>y1</a:t>
            </a:r>
            <a:r>
              <a:rPr lang="zh-CN" altLang="en-US" sz="2800" b="0"/>
              <a:t>可用第</a:t>
            </a:r>
            <a:r>
              <a:rPr lang="en-US" altLang="zh-CN" sz="2800" b="0"/>
              <a:t>1</a:t>
            </a:r>
            <a:r>
              <a:rPr lang="zh-CN" altLang="en-US" sz="2800" b="0"/>
              <a:t>时段水位测量记录中的下降高度</a:t>
            </a:r>
            <a:r>
              <a:rPr lang="en-US" altLang="zh-CN" sz="2800" b="0"/>
              <a:t>986-822=146</a:t>
            </a:r>
            <a:r>
              <a:rPr lang="zh-CN" altLang="en-US" sz="2800" b="0"/>
              <a:t>来检验</a:t>
            </a:r>
            <a:r>
              <a:rPr lang="en-US" altLang="zh-CN" sz="2800" b="0"/>
              <a:t>, </a:t>
            </a:r>
            <a:r>
              <a:rPr lang="zh-CN" altLang="en-US" sz="2800" b="0"/>
              <a:t>类似地</a:t>
            </a:r>
            <a:r>
              <a:rPr lang="en-US" altLang="zh-CN" sz="2800" b="0"/>
              <a:t>, y2</a:t>
            </a:r>
            <a:r>
              <a:rPr lang="zh-CN" altLang="en-US" sz="2800" b="0"/>
              <a:t>用</a:t>
            </a:r>
            <a:r>
              <a:rPr lang="en-US" altLang="zh-CN" sz="2800" b="0"/>
              <a:t>1082-822=260</a:t>
            </a:r>
            <a:r>
              <a:rPr lang="zh-CN" altLang="en-US" sz="2800" b="0"/>
              <a:t>来检验。</a:t>
            </a:r>
          </a:p>
        </p:txBody>
      </p:sp>
      <p:sp>
        <p:nvSpPr>
          <p:cNvPr id="4" name="Rectangle 2"/>
          <p:cNvSpPr>
            <a:spLocks noChangeArrowheads="1"/>
          </p:cNvSpPr>
          <p:nvPr/>
        </p:nvSpPr>
        <p:spPr bwMode="auto">
          <a:xfrm>
            <a:off x="374650" y="3500438"/>
            <a:ext cx="8207375" cy="29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lang="en-US" altLang="zh-CN" dirty="0"/>
              <a:t>        </a:t>
            </a:r>
            <a:r>
              <a:rPr lang="zh-CN" altLang="en-US" sz="2800" b="0" dirty="0"/>
              <a:t>供水时段流量的一种检验办法如下：供水时段的用水量加上水位升高值</a:t>
            </a:r>
            <a:r>
              <a:rPr lang="en-US" altLang="zh-CN" sz="2800" b="0" dirty="0"/>
              <a:t>260</a:t>
            </a:r>
            <a:r>
              <a:rPr lang="zh-CN" altLang="en-US" sz="2800" b="0" dirty="0"/>
              <a:t>是该时段抽入的水量</a:t>
            </a:r>
            <a:r>
              <a:rPr lang="en-US" altLang="zh-CN" sz="2800" b="0" dirty="0"/>
              <a:t>,</a:t>
            </a:r>
            <a:r>
              <a:rPr lang="zh-CN" altLang="en-US" sz="2800" b="0" dirty="0"/>
              <a:t>除以时段长度得到水泵的功率（单位时间抽入的水量）</a:t>
            </a:r>
            <a:r>
              <a:rPr lang="en-US" altLang="zh-CN" sz="2800" b="0" dirty="0"/>
              <a:t>, </a:t>
            </a:r>
            <a:r>
              <a:rPr lang="zh-CN" altLang="en-US" sz="2800" b="0" dirty="0"/>
              <a:t>而两个供水时段水泵的功率应大致相等。第</a:t>
            </a:r>
            <a:r>
              <a:rPr lang="en-US" altLang="zh-CN" sz="2800" b="0" dirty="0"/>
              <a:t>1</a:t>
            </a:r>
            <a:r>
              <a:rPr lang="zh-CN" altLang="en-US" sz="2800" b="0" dirty="0"/>
              <a:t>、</a:t>
            </a:r>
            <a:r>
              <a:rPr lang="en-US" altLang="zh-CN" sz="2800" b="0" dirty="0"/>
              <a:t>2</a:t>
            </a:r>
            <a:r>
              <a:rPr lang="zh-CN" altLang="en-US" sz="2800" b="0" dirty="0"/>
              <a:t>时段水泵的功率可计算如下：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3"/>
          <p:cNvGraphicFramePr>
            <a:graphicFrameLocks noChangeAspect="1"/>
          </p:cNvGraphicFramePr>
          <p:nvPr/>
        </p:nvGraphicFramePr>
        <p:xfrm>
          <a:off x="395288" y="765175"/>
          <a:ext cx="7704137" cy="2095500"/>
        </p:xfrm>
        <a:graphic>
          <a:graphicData uri="http://schemas.openxmlformats.org/presentationml/2006/ole">
            <mc:AlternateContent xmlns:mc="http://schemas.openxmlformats.org/markup-compatibility/2006">
              <mc:Choice xmlns:v="urn:schemas-microsoft-com:vml" Requires="v">
                <p:oleObj spid="_x0000_s99351" name="Equation" r:id="rId3" imgW="4203700" imgH="1143000" progId="Equation.DSMT4">
                  <p:embed/>
                </p:oleObj>
              </mc:Choice>
              <mc:Fallback>
                <p:oleObj name="Equation" r:id="rId3" imgW="4203700" imgH="1143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765175"/>
                        <a:ext cx="7704137"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188" name="Object 4"/>
          <p:cNvGraphicFramePr>
            <a:graphicFrameLocks noChangeAspect="1"/>
          </p:cNvGraphicFramePr>
          <p:nvPr/>
        </p:nvGraphicFramePr>
        <p:xfrm>
          <a:off x="395288" y="836613"/>
          <a:ext cx="8208962" cy="2066925"/>
        </p:xfrm>
        <a:graphic>
          <a:graphicData uri="http://schemas.openxmlformats.org/presentationml/2006/ole">
            <mc:AlternateContent xmlns:mc="http://schemas.openxmlformats.org/markup-compatibility/2006">
              <mc:Choice xmlns:v="urn:schemas-microsoft-com:vml" Requires="v">
                <p:oleObj spid="_x0000_s14359" name="Equation" r:id="rId3" imgW="3632200" imgH="914400" progId="Equation.DSMT4">
                  <p:embed/>
                </p:oleObj>
              </mc:Choice>
              <mc:Fallback>
                <p:oleObj name="Equation" r:id="rId3" imgW="36322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836613"/>
                        <a:ext cx="8208962"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395288" y="723900"/>
            <a:ext cx="8064500"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dirty="0"/>
              <a:t>        </a:t>
            </a:r>
            <a:r>
              <a:rPr lang="zh-CN" altLang="en-US" sz="2800" b="0" dirty="0"/>
              <a:t>从上面的分析和算法设计过程看</a:t>
            </a:r>
            <a:r>
              <a:rPr lang="en-US" altLang="zh-CN" sz="2800" b="0" dirty="0"/>
              <a:t>, </a:t>
            </a:r>
            <a:r>
              <a:rPr lang="zh-CN" altLang="en-US" sz="2800" b="0" dirty="0"/>
              <a:t>计算结果与各时段所用拟合的多项式的次数有关</a:t>
            </a:r>
            <a:r>
              <a:rPr lang="en-US" altLang="zh-CN" sz="2800" b="0" dirty="0"/>
              <a:t>, </a:t>
            </a:r>
            <a:r>
              <a:rPr lang="zh-CN" altLang="en-US" sz="2800" b="0" dirty="0"/>
              <a:t>下面只给出拟合第</a:t>
            </a:r>
            <a:r>
              <a:rPr lang="en-US" altLang="zh-CN" sz="2800" b="0" dirty="0"/>
              <a:t>1</a:t>
            </a:r>
            <a:r>
              <a:rPr lang="zh-CN" altLang="en-US" sz="2800" b="0" dirty="0"/>
              <a:t>、</a:t>
            </a:r>
            <a:r>
              <a:rPr lang="en-US" altLang="zh-CN" sz="2800" b="0" dirty="0"/>
              <a:t>2</a:t>
            </a:r>
            <a:r>
              <a:rPr lang="zh-CN" altLang="en-US" sz="2800" b="0" dirty="0"/>
              <a:t>时段水位函数时</a:t>
            </a:r>
            <a:r>
              <a:rPr lang="en-US" altLang="zh-CN" sz="2800" b="0" dirty="0"/>
              <a:t>, </a:t>
            </a:r>
            <a:r>
              <a:rPr lang="zh-CN" altLang="en-US" sz="2800" b="0" dirty="0"/>
              <a:t>采用不同次数的多项式所得流量及总用水量的结果。用</a:t>
            </a:r>
            <a:r>
              <a:rPr lang="en-US" altLang="zh-CN" sz="2800" b="0" dirty="0"/>
              <a:t>n=(n1,n2), </a:t>
            </a:r>
            <a:r>
              <a:rPr lang="zh-CN" altLang="en-US" sz="2800" b="0" dirty="0"/>
              <a:t>表示这两个时段所用多项式的次数</a:t>
            </a:r>
            <a:r>
              <a:rPr lang="en-US" altLang="zh-CN" sz="2800" b="0" dirty="0"/>
              <a:t>, </a:t>
            </a:r>
            <a:r>
              <a:rPr lang="zh-CN" altLang="en-US" sz="2800" b="0" dirty="0"/>
              <a:t>拟合得到的流量曲线</a:t>
            </a:r>
            <a:r>
              <a:rPr lang="en-US" altLang="zh-CN" sz="2800" b="0" dirty="0"/>
              <a:t>, </a:t>
            </a:r>
            <a:r>
              <a:rPr lang="zh-CN" altLang="en-US" sz="2800" b="0" dirty="0"/>
              <a:t>图</a:t>
            </a:r>
            <a:r>
              <a:rPr lang="en-US" altLang="zh-CN" sz="2800" b="0" dirty="0"/>
              <a:t>1</a:t>
            </a:r>
            <a:r>
              <a:rPr lang="zh-CN" altLang="en-US" sz="2800" b="0" dirty="0"/>
              <a:t>、图</a:t>
            </a:r>
            <a:r>
              <a:rPr lang="en-US" altLang="zh-CN" sz="2800" b="0" dirty="0"/>
              <a:t>2</a:t>
            </a:r>
            <a:r>
              <a:rPr lang="zh-CN" altLang="en-US" sz="2800" b="0" dirty="0"/>
              <a:t>所示。</a:t>
            </a:r>
          </a:p>
        </p:txBody>
      </p:sp>
      <p:sp>
        <p:nvSpPr>
          <p:cNvPr id="100355" name="Rectangle 3"/>
          <p:cNvSpPr>
            <a:spLocks noChangeArrowheads="1"/>
          </p:cNvSpPr>
          <p:nvPr/>
        </p:nvSpPr>
        <p:spPr bwMode="auto">
          <a:xfrm>
            <a:off x="684213" y="153988"/>
            <a:ext cx="2074862"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800">
                <a:solidFill>
                  <a:srgbClr val="0000FF"/>
                </a:solidFill>
              </a:rPr>
              <a:t>六</a:t>
            </a:r>
            <a:r>
              <a:rPr lang="en-US" altLang="zh-CN" sz="2800">
                <a:solidFill>
                  <a:srgbClr val="0000FF"/>
                </a:solidFill>
              </a:rPr>
              <a:t>.</a:t>
            </a:r>
            <a:r>
              <a:rPr lang="zh-CN" altLang="en-US" sz="2800">
                <a:solidFill>
                  <a:srgbClr val="0000FF"/>
                </a:solidFill>
              </a:rPr>
              <a:t>计算结果</a:t>
            </a:r>
          </a:p>
        </p:txBody>
      </p:sp>
      <p:pic>
        <p:nvPicPr>
          <p:cNvPr id="314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3684588"/>
            <a:ext cx="7920038"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3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4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68313" y="476250"/>
            <a:ext cx="7848600"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zh-CN" altLang="en-US" sz="2800" b="0"/>
              <a:t>图</a:t>
            </a:r>
            <a:r>
              <a:rPr lang="en-US" altLang="zh-CN" sz="2800" b="0"/>
              <a:t>1</a:t>
            </a:r>
            <a:r>
              <a:rPr lang="zh-CN" altLang="en-US" sz="2800" b="0"/>
              <a:t>、图</a:t>
            </a:r>
            <a:r>
              <a:rPr lang="en-US" altLang="zh-CN" sz="2800" b="0"/>
              <a:t>2</a:t>
            </a:r>
            <a:r>
              <a:rPr lang="zh-CN" altLang="en-US" sz="2800" b="0"/>
              <a:t>中*表示对水位测量记录用数值微分得到的流量</a:t>
            </a:r>
            <a:r>
              <a:rPr lang="en-US" altLang="zh-CN" sz="2800" b="0"/>
              <a:t>,  </a:t>
            </a:r>
            <a:r>
              <a:rPr lang="zh-CN" altLang="en-US" sz="2800" b="0"/>
              <a:t>下表列出各时段的用水量</a:t>
            </a:r>
            <a:r>
              <a:rPr lang="en-US" altLang="zh-CN" sz="2800" b="0"/>
              <a:t>, </a:t>
            </a:r>
            <a:r>
              <a:rPr lang="zh-CN" altLang="en-US" sz="2800" b="0"/>
              <a:t>一天总用水量及两个供水时段水泵的功率。</a:t>
            </a:r>
            <a:endParaRPr lang="zh-CN" altLang="en-US" sz="2800" b="0" i="1"/>
          </a:p>
        </p:txBody>
      </p:sp>
      <p:pic>
        <p:nvPicPr>
          <p:cNvPr id="313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08275"/>
            <a:ext cx="78486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ChangeArrowheads="1"/>
          </p:cNvSpPr>
          <p:nvPr/>
        </p:nvSpPr>
        <p:spPr bwMode="auto">
          <a:xfrm>
            <a:off x="401638" y="1131888"/>
            <a:ext cx="8280400" cy="535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en-US" altLang="zh-CN" dirty="0"/>
              <a:t>        </a:t>
            </a:r>
            <a:r>
              <a:rPr lang="zh-CN" altLang="en-US" sz="2800" b="0" dirty="0"/>
              <a:t>由上表可看出</a:t>
            </a:r>
            <a:r>
              <a:rPr lang="en-US" altLang="zh-CN" sz="2800" b="0" dirty="0"/>
              <a:t>, </a:t>
            </a:r>
            <a:r>
              <a:rPr lang="zh-CN" altLang="en-US" sz="2800" b="0" dirty="0"/>
              <a:t>第</a:t>
            </a:r>
            <a:r>
              <a:rPr lang="en-US" altLang="zh-CN" sz="2800" b="0" dirty="0"/>
              <a:t>1</a:t>
            </a:r>
            <a:r>
              <a:rPr lang="zh-CN" altLang="en-US" sz="2800" b="0" dirty="0"/>
              <a:t>时段用水量与水位测量记录中的下降高度</a:t>
            </a:r>
            <a:r>
              <a:rPr lang="en-US" altLang="zh-CN" sz="2800" b="0" dirty="0"/>
              <a:t>146</a:t>
            </a:r>
            <a:r>
              <a:rPr lang="zh-CN" altLang="en-US" sz="2800" b="0" dirty="0"/>
              <a:t>相差无几</a:t>
            </a:r>
            <a:r>
              <a:rPr lang="en-US" altLang="zh-CN" sz="2800" b="0" dirty="0"/>
              <a:t>, </a:t>
            </a:r>
            <a:r>
              <a:rPr lang="zh-CN" altLang="en-US" sz="2800" b="0" dirty="0"/>
              <a:t>第</a:t>
            </a:r>
            <a:r>
              <a:rPr lang="en-US" altLang="zh-CN" sz="2800" b="0" dirty="0"/>
              <a:t>2</a:t>
            </a:r>
            <a:r>
              <a:rPr lang="zh-CN" altLang="en-US" sz="2800" b="0" dirty="0"/>
              <a:t>时段用水量与记录中的下降高度</a:t>
            </a:r>
            <a:r>
              <a:rPr lang="en-US" altLang="zh-CN" sz="2800" b="0" dirty="0"/>
              <a:t>260</a:t>
            </a:r>
            <a:r>
              <a:rPr lang="zh-CN" altLang="en-US" sz="2800" b="0" dirty="0"/>
              <a:t>相差无几</a:t>
            </a:r>
            <a:r>
              <a:rPr lang="en-US" altLang="zh-CN" sz="2800" b="0" dirty="0"/>
              <a:t>, </a:t>
            </a:r>
            <a:r>
              <a:rPr lang="zh-CN" altLang="en-US" sz="2800" b="0" dirty="0"/>
              <a:t>所以数据拟合、数值积分的精度是足够的。对不同次数的拟合多项式第</a:t>
            </a:r>
            <a:r>
              <a:rPr lang="en-US" altLang="zh-CN" sz="2800" b="0" dirty="0"/>
              <a:t>1</a:t>
            </a:r>
            <a:r>
              <a:rPr lang="zh-CN" altLang="en-US" sz="2800" b="0" dirty="0"/>
              <a:t>、</a:t>
            </a:r>
            <a:r>
              <a:rPr lang="en-US" altLang="zh-CN" sz="2800" b="0" dirty="0"/>
              <a:t>2</a:t>
            </a:r>
            <a:r>
              <a:rPr lang="zh-CN" altLang="en-US" sz="2800" b="0" dirty="0"/>
              <a:t>供水时段用水量相差稍大</a:t>
            </a:r>
            <a:r>
              <a:rPr lang="en-US" altLang="zh-CN" sz="2800" b="0" dirty="0"/>
              <a:t>, </a:t>
            </a:r>
            <a:r>
              <a:rPr lang="zh-CN" altLang="en-US" sz="2800" b="0" dirty="0"/>
              <a:t>两供水时段水泵的功率亦有差别</a:t>
            </a:r>
            <a:r>
              <a:rPr lang="en-US" altLang="zh-CN" sz="2800" b="0" dirty="0"/>
              <a:t>, </a:t>
            </a:r>
            <a:r>
              <a:rPr lang="zh-CN" altLang="en-US" sz="2800" b="0" dirty="0"/>
              <a:t>都说明供水时段用</a:t>
            </a:r>
            <a:r>
              <a:rPr lang="en-US" altLang="zh-CN" sz="2800" b="0" dirty="0"/>
              <a:t>3</a:t>
            </a:r>
            <a:r>
              <a:rPr lang="zh-CN" altLang="en-US" sz="2800" b="0" dirty="0"/>
              <a:t>次曲线通过</a:t>
            </a:r>
            <a:r>
              <a:rPr lang="en-US" altLang="zh-CN" sz="2800" b="0" dirty="0"/>
              <a:t>4</a:t>
            </a:r>
            <a:r>
              <a:rPr lang="zh-CN" altLang="en-US" sz="2800" b="0" dirty="0"/>
              <a:t>点的做法不够好</a:t>
            </a:r>
            <a:r>
              <a:rPr lang="en-US" altLang="zh-CN" sz="2800" b="0" dirty="0"/>
              <a:t>, </a:t>
            </a:r>
            <a:r>
              <a:rPr lang="zh-CN" altLang="en-US" sz="2800" b="0" dirty="0"/>
              <a:t>应多取几点作拟合</a:t>
            </a:r>
            <a:r>
              <a:rPr lang="en-US" altLang="zh-CN" sz="2800" b="0" dirty="0"/>
              <a:t>, </a:t>
            </a:r>
            <a:r>
              <a:rPr lang="zh-CN" altLang="en-US" sz="2800" b="0" dirty="0"/>
              <a:t>但要注意让流量曲线在不同时段相接处保持连续。</a:t>
            </a:r>
          </a:p>
        </p:txBody>
      </p:sp>
      <p:sp>
        <p:nvSpPr>
          <p:cNvPr id="102403" name="Rectangle 2"/>
          <p:cNvSpPr>
            <a:spLocks noChangeArrowheads="1"/>
          </p:cNvSpPr>
          <p:nvPr/>
        </p:nvSpPr>
        <p:spPr bwMode="auto">
          <a:xfrm>
            <a:off x="401638" y="549275"/>
            <a:ext cx="252412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800">
                <a:solidFill>
                  <a:srgbClr val="0000FF"/>
                </a:solidFill>
              </a:rPr>
              <a:t>七</a:t>
            </a:r>
            <a:r>
              <a:rPr lang="en-US" altLang="zh-CN" sz="2800">
                <a:solidFill>
                  <a:srgbClr val="0000FF"/>
                </a:solidFill>
              </a:rPr>
              <a:t>. </a:t>
            </a:r>
            <a:r>
              <a:rPr lang="zh-CN" altLang="en-US" sz="2800">
                <a:solidFill>
                  <a:srgbClr val="0000FF"/>
                </a:solidFill>
              </a:rPr>
              <a:t>分析与改进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ChangeArrowheads="1"/>
          </p:cNvSpPr>
          <p:nvPr/>
        </p:nvSpPr>
        <p:spPr bwMode="auto">
          <a:xfrm>
            <a:off x="419100" y="549275"/>
            <a:ext cx="82804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en-US" altLang="zh-CN" sz="2800" b="0"/>
              <a:t>        </a:t>
            </a:r>
            <a:r>
              <a:rPr lang="zh-CN" altLang="en-US" sz="2800" b="0"/>
              <a:t>由图</a:t>
            </a:r>
            <a:r>
              <a:rPr lang="en-US" altLang="zh-CN" sz="2800" b="0"/>
              <a:t>1</a:t>
            </a:r>
            <a:r>
              <a:rPr lang="zh-CN" altLang="en-US" sz="2800" b="0"/>
              <a:t>可看出</a:t>
            </a:r>
            <a:r>
              <a:rPr lang="en-US" altLang="zh-CN" sz="2800" b="0"/>
              <a:t>, </a:t>
            </a:r>
            <a:r>
              <a:rPr lang="zh-CN" altLang="en-US" sz="2800" b="0"/>
              <a:t>流量曲线与原始记录基本上相吻合</a:t>
            </a:r>
            <a:r>
              <a:rPr lang="en-US" altLang="zh-CN" sz="2800" b="0"/>
              <a:t>, </a:t>
            </a:r>
            <a:r>
              <a:rPr lang="zh-CN" altLang="en-US" sz="2800" b="0"/>
              <a:t>零点到</a:t>
            </a:r>
            <a:r>
              <a:rPr lang="en-US" altLang="zh-CN" sz="2800" b="0"/>
              <a:t>10</a:t>
            </a:r>
            <a:r>
              <a:rPr lang="zh-CN" altLang="en-US" sz="2800" b="0"/>
              <a:t>点钟流量很低</a:t>
            </a:r>
            <a:r>
              <a:rPr lang="en-US" altLang="zh-CN" sz="2800" b="0"/>
              <a:t>, 10</a:t>
            </a:r>
            <a:r>
              <a:rPr lang="zh-CN" altLang="en-US" sz="2800" b="0"/>
              <a:t>点到下午</a:t>
            </a:r>
            <a:r>
              <a:rPr lang="en-US" altLang="zh-CN" sz="2800" b="0"/>
              <a:t>3</a:t>
            </a:r>
            <a:r>
              <a:rPr lang="zh-CN" altLang="en-US" sz="2800" b="0"/>
              <a:t>点是用水高峰</a:t>
            </a:r>
            <a:r>
              <a:rPr lang="en-US" altLang="zh-CN" sz="2800" b="0"/>
              <a:t>, </a:t>
            </a:r>
            <a:r>
              <a:rPr lang="zh-CN" altLang="en-US" sz="2800" b="0"/>
              <a:t>全天流量平均在</a:t>
            </a:r>
            <a:r>
              <a:rPr lang="en-US" altLang="zh-CN" sz="2800" b="0"/>
              <a:t>22cm/h</a:t>
            </a:r>
            <a:r>
              <a:rPr lang="zh-CN" altLang="en-US" sz="2800" b="0"/>
              <a:t>左右。若按这个平均流量计算</a:t>
            </a:r>
            <a:r>
              <a:rPr lang="en-US" altLang="zh-CN" sz="2800" b="0"/>
              <a:t>, </a:t>
            </a:r>
            <a:r>
              <a:rPr lang="zh-CN" altLang="en-US" sz="2800" b="0"/>
              <a:t>一天总用水量应为</a:t>
            </a:r>
            <a:endParaRPr lang="en-US" altLang="zh-CN" sz="2800" b="0"/>
          </a:p>
          <a:p>
            <a:pPr>
              <a:lnSpc>
                <a:spcPct val="150000"/>
              </a:lnSpc>
            </a:pPr>
            <a:r>
              <a:rPr lang="en-US" altLang="zh-CN" sz="2800" b="0"/>
              <a:t>              22 * 24*237.8*0.01=1255.6*10</a:t>
            </a:r>
            <a:r>
              <a:rPr lang="en-US" altLang="zh-CN" sz="2800" b="0" baseline="30000"/>
              <a:t>3</a:t>
            </a:r>
            <a:r>
              <a:rPr lang="en-US" altLang="zh-CN" sz="2800" b="0"/>
              <a:t>(L),</a:t>
            </a:r>
          </a:p>
          <a:p>
            <a:pPr>
              <a:lnSpc>
                <a:spcPct val="150000"/>
              </a:lnSpc>
            </a:pPr>
            <a:r>
              <a:rPr lang="zh-CN" altLang="en-US" sz="2800" b="0"/>
              <a:t>这与上表中的结果非常接近。</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3"/>
          <p:cNvSpPr>
            <a:spLocks noGrp="1" noChangeArrowheads="1"/>
          </p:cNvSpPr>
          <p:nvPr>
            <p:ph type="title"/>
          </p:nvPr>
        </p:nvSpPr>
        <p:spPr>
          <a:xfrm>
            <a:off x="900113" y="260350"/>
            <a:ext cx="7772400" cy="865188"/>
          </a:xfrm>
        </p:spPr>
        <p:txBody>
          <a:bodyPr/>
          <a:lstStyle/>
          <a:p>
            <a:pPr eaLnBrk="1" hangingPunct="1"/>
            <a:r>
              <a:rPr lang="zh-CN" altLang="en-US" sz="3600" b="0" dirty="0" smtClean="0"/>
              <a:t>建模竞赛实例</a:t>
            </a:r>
            <a:r>
              <a:rPr lang="en-US" altLang="zh-CN" sz="3600" b="0" dirty="0" smtClean="0"/>
              <a:t>2: </a:t>
            </a:r>
            <a:r>
              <a:rPr lang="zh-CN" altLang="en-US" sz="3600" b="0" dirty="0" smtClean="0"/>
              <a:t>煤矸石的堆积问题</a:t>
            </a:r>
          </a:p>
        </p:txBody>
      </p:sp>
      <p:grpSp>
        <p:nvGrpSpPr>
          <p:cNvPr id="111649" name="Group 33"/>
          <p:cNvGrpSpPr>
            <a:grpSpLocks/>
          </p:cNvGrpSpPr>
          <p:nvPr/>
        </p:nvGrpSpPr>
        <p:grpSpPr bwMode="auto">
          <a:xfrm>
            <a:off x="250825" y="1125538"/>
            <a:ext cx="8353425" cy="4114800"/>
            <a:chOff x="249" y="709"/>
            <a:chExt cx="5262" cy="2592"/>
          </a:xfrm>
        </p:grpSpPr>
        <p:sp>
          <p:nvSpPr>
            <p:cNvPr id="104480" name="Rectangle 2"/>
            <p:cNvSpPr>
              <a:spLocks noChangeArrowheads="1"/>
            </p:cNvSpPr>
            <p:nvPr/>
          </p:nvSpPr>
          <p:spPr bwMode="auto">
            <a:xfrm>
              <a:off x="249" y="709"/>
              <a:ext cx="5262" cy="2592"/>
            </a:xfrm>
            <a:prstGeom prst="rect">
              <a:avLst/>
            </a:prstGeom>
            <a:solidFill>
              <a:srgbClr val="FFFFFF"/>
            </a:solidFill>
            <a:ln w="9525">
              <a:solidFill>
                <a:srgbClr val="000000"/>
              </a:solidFill>
              <a:miter lim="800000"/>
              <a:headEnd/>
              <a:tailEnd/>
            </a:ln>
          </p:spPr>
          <p:txBody>
            <a:bodyPr/>
            <a:lstStyle/>
            <a:p>
              <a:pPr marL="342900" indent="-342900">
                <a:spcBef>
                  <a:spcPct val="20000"/>
                </a:spcBef>
                <a:buFontTx/>
                <a:buChar char="•"/>
              </a:pPr>
              <a:r>
                <a:rPr lang="zh-CN" altLang="en-US" dirty="0">
                  <a:solidFill>
                    <a:srgbClr val="0000FF"/>
                  </a:solidFill>
                </a:rPr>
                <a:t>一</a:t>
              </a:r>
              <a:r>
                <a:rPr lang="en-US" altLang="zh-CN" dirty="0">
                  <a:solidFill>
                    <a:srgbClr val="0000FF"/>
                  </a:solidFill>
                </a:rPr>
                <a:t>. </a:t>
              </a:r>
              <a:r>
                <a:rPr lang="zh-CN" altLang="en-US" dirty="0">
                  <a:solidFill>
                    <a:srgbClr val="0000FF"/>
                  </a:solidFill>
                </a:rPr>
                <a:t>问题的提出</a:t>
              </a:r>
            </a:p>
            <a:p>
              <a:pPr marL="342900" indent="-342900">
                <a:spcBef>
                  <a:spcPct val="20000"/>
                </a:spcBef>
              </a:pPr>
              <a:r>
                <a:rPr lang="zh-CN" altLang="en-US" b="0" dirty="0"/>
                <a:t>           </a:t>
              </a:r>
              <a:r>
                <a:rPr lang="zh-CN" altLang="en-US" sz="2800" b="0" dirty="0"/>
                <a:t>煤矿采煤时</a:t>
              </a:r>
              <a:r>
                <a:rPr lang="en-US" altLang="zh-CN" sz="2800" b="0" dirty="0"/>
                <a:t>,</a:t>
              </a:r>
              <a:r>
                <a:rPr lang="zh-CN" altLang="en-US" sz="2800" b="0" dirty="0"/>
                <a:t>会产出无用废料</a:t>
              </a:r>
              <a:r>
                <a:rPr lang="en-US" altLang="zh-CN" sz="2800" b="0" dirty="0"/>
                <a:t>——</a:t>
              </a:r>
              <a:r>
                <a:rPr lang="zh-CN" altLang="en-US" sz="2800" b="0" dirty="0"/>
                <a:t>煤矸石。在平原地区，煤矿不得不征用土地堆放矸石，通常矸石的堆积方法是：</a:t>
              </a:r>
            </a:p>
            <a:p>
              <a:pPr marL="342900" indent="-342900">
                <a:spcBef>
                  <a:spcPct val="20000"/>
                </a:spcBef>
              </a:pPr>
              <a:r>
                <a:rPr lang="zh-CN" altLang="en-US" sz="2800" b="0" dirty="0"/>
                <a:t>            架设一段与地面角度约为            的直线型上升轨道。用在轨道上行驶的矸车将矸石运到顶端后倾倒。待矸石堆高后，再借助矸石堆延长轨道，这样逐渐堆起如下图所示的一座矸石山来。</a:t>
              </a:r>
            </a:p>
          </p:txBody>
        </p:sp>
        <p:graphicFrame>
          <p:nvGraphicFramePr>
            <p:cNvPr id="104481" name="Object 4"/>
            <p:cNvGraphicFramePr>
              <a:graphicFrameLocks noChangeAspect="1"/>
            </p:cNvGraphicFramePr>
            <p:nvPr/>
          </p:nvGraphicFramePr>
          <p:xfrm>
            <a:off x="3424" y="1979"/>
            <a:ext cx="680" cy="313"/>
          </p:xfrm>
          <a:graphic>
            <a:graphicData uri="http://schemas.openxmlformats.org/presentationml/2006/ole">
              <mc:AlternateContent xmlns:mc="http://schemas.openxmlformats.org/markup-compatibility/2006">
                <mc:Choice xmlns:v="urn:schemas-microsoft-com:vml" Requires="v">
                  <p:oleObj spid="_x0000_s104702" name="Equation" r:id="rId3" imgW="495085" imgH="228501" progId="Equation.DSMT4">
                    <p:embed/>
                  </p:oleObj>
                </mc:Choice>
                <mc:Fallback>
                  <p:oleObj name="Equation" r:id="rId3" imgW="495085"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1979"/>
                          <a:ext cx="68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1621" name="Group 5"/>
          <p:cNvGrpSpPr>
            <a:grpSpLocks/>
          </p:cNvGrpSpPr>
          <p:nvPr/>
        </p:nvGrpSpPr>
        <p:grpSpPr bwMode="auto">
          <a:xfrm>
            <a:off x="4067175" y="4652963"/>
            <a:ext cx="4746625" cy="2205037"/>
            <a:chOff x="1338" y="2931"/>
            <a:chExt cx="2990" cy="1389"/>
          </a:xfrm>
        </p:grpSpPr>
        <p:grpSp>
          <p:nvGrpSpPr>
            <p:cNvPr id="104453" name="Group 6"/>
            <p:cNvGrpSpPr>
              <a:grpSpLocks/>
            </p:cNvGrpSpPr>
            <p:nvPr/>
          </p:nvGrpSpPr>
          <p:grpSpPr bwMode="auto">
            <a:xfrm>
              <a:off x="1519" y="3067"/>
              <a:ext cx="2495" cy="999"/>
              <a:chOff x="1701" y="3204"/>
              <a:chExt cx="2041" cy="680"/>
            </a:xfrm>
          </p:grpSpPr>
          <p:sp>
            <p:nvSpPr>
              <p:cNvPr id="104469" name="Line 7"/>
              <p:cNvSpPr>
                <a:spLocks noChangeShapeType="1"/>
              </p:cNvSpPr>
              <p:nvPr/>
            </p:nvSpPr>
            <p:spPr bwMode="auto">
              <a:xfrm flipV="1">
                <a:off x="1746" y="3204"/>
                <a:ext cx="1633" cy="5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0" name="Line 8"/>
              <p:cNvSpPr>
                <a:spLocks noChangeShapeType="1"/>
              </p:cNvSpPr>
              <p:nvPr/>
            </p:nvSpPr>
            <p:spPr bwMode="auto">
              <a:xfrm flipV="1">
                <a:off x="1746" y="3476"/>
                <a:ext cx="1361" cy="27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1" name="Line 9"/>
              <p:cNvSpPr>
                <a:spLocks noChangeShapeType="1"/>
              </p:cNvSpPr>
              <p:nvPr/>
            </p:nvSpPr>
            <p:spPr bwMode="auto">
              <a:xfrm flipV="1">
                <a:off x="1746" y="3657"/>
                <a:ext cx="1996" cy="9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2" name="Line 10"/>
              <p:cNvSpPr>
                <a:spLocks noChangeShapeType="1"/>
              </p:cNvSpPr>
              <p:nvPr/>
            </p:nvSpPr>
            <p:spPr bwMode="auto">
              <a:xfrm>
                <a:off x="1701" y="3748"/>
                <a:ext cx="131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3" name="Arc 11"/>
              <p:cNvSpPr>
                <a:spLocks/>
              </p:cNvSpPr>
              <p:nvPr/>
            </p:nvSpPr>
            <p:spPr bwMode="auto">
              <a:xfrm>
                <a:off x="3061" y="3476"/>
                <a:ext cx="681" cy="1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4" name="Arc 12"/>
              <p:cNvSpPr>
                <a:spLocks/>
              </p:cNvSpPr>
              <p:nvPr/>
            </p:nvSpPr>
            <p:spPr bwMode="auto">
              <a:xfrm flipV="1">
                <a:off x="3016" y="3657"/>
                <a:ext cx="726"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5" name="Line 13"/>
              <p:cNvSpPr>
                <a:spLocks noChangeShapeType="1"/>
              </p:cNvSpPr>
              <p:nvPr/>
            </p:nvSpPr>
            <p:spPr bwMode="auto">
              <a:xfrm>
                <a:off x="3379" y="3204"/>
                <a:ext cx="363" cy="4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6" name="Line 14"/>
              <p:cNvSpPr>
                <a:spLocks noChangeShapeType="1"/>
              </p:cNvSpPr>
              <p:nvPr/>
            </p:nvSpPr>
            <p:spPr bwMode="auto">
              <a:xfrm flipH="1">
                <a:off x="3107" y="3204"/>
                <a:ext cx="272" cy="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7" name="Line 15"/>
              <p:cNvSpPr>
                <a:spLocks noChangeShapeType="1"/>
              </p:cNvSpPr>
              <p:nvPr/>
            </p:nvSpPr>
            <p:spPr bwMode="auto">
              <a:xfrm>
                <a:off x="3379" y="3204"/>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8" name="Line 16"/>
              <p:cNvSpPr>
                <a:spLocks noChangeShapeType="1"/>
              </p:cNvSpPr>
              <p:nvPr/>
            </p:nvSpPr>
            <p:spPr bwMode="auto">
              <a:xfrm>
                <a:off x="3061" y="3476"/>
                <a:ext cx="318" cy="18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9" name="Line 17"/>
              <p:cNvSpPr>
                <a:spLocks noChangeShapeType="1"/>
              </p:cNvSpPr>
              <p:nvPr/>
            </p:nvSpPr>
            <p:spPr bwMode="auto">
              <a:xfrm flipH="1">
                <a:off x="3107" y="3657"/>
                <a:ext cx="272" cy="22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4454" name="Group 18"/>
            <p:cNvGrpSpPr>
              <a:grpSpLocks/>
            </p:cNvGrpSpPr>
            <p:nvPr/>
          </p:nvGrpSpPr>
          <p:grpSpPr bwMode="auto">
            <a:xfrm>
              <a:off x="1973" y="3612"/>
              <a:ext cx="307" cy="227"/>
              <a:chOff x="1973" y="3612"/>
              <a:chExt cx="307" cy="227"/>
            </a:xfrm>
          </p:grpSpPr>
          <p:graphicFrame>
            <p:nvGraphicFramePr>
              <p:cNvPr id="104467" name="Object 19"/>
              <p:cNvGraphicFramePr>
                <a:graphicFrameLocks noChangeAspect="1"/>
              </p:cNvGraphicFramePr>
              <p:nvPr/>
            </p:nvGraphicFramePr>
            <p:xfrm>
              <a:off x="2109" y="3612"/>
              <a:ext cx="171" cy="227"/>
            </p:xfrm>
            <a:graphic>
              <a:graphicData uri="http://schemas.openxmlformats.org/presentationml/2006/ole">
                <mc:AlternateContent xmlns:mc="http://schemas.openxmlformats.org/markup-compatibility/2006">
                  <mc:Choice xmlns:v="urn:schemas-microsoft-com:vml" Requires="v">
                    <p:oleObj spid="_x0000_s104703" name="Equation" r:id="rId5" imgW="152268" imgH="203024" progId="Equation.DSMT4">
                      <p:embed/>
                    </p:oleObj>
                  </mc:Choice>
                  <mc:Fallback>
                    <p:oleObj name="Equation" r:id="rId5" imgW="152268" imgH="203024"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3612"/>
                            <a:ext cx="17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68" name="Arc 20"/>
              <p:cNvSpPr>
                <a:spLocks/>
              </p:cNvSpPr>
              <p:nvPr/>
            </p:nvSpPr>
            <p:spPr bwMode="auto">
              <a:xfrm>
                <a:off x="1973" y="3702"/>
                <a:ext cx="91" cy="123"/>
              </a:xfrm>
              <a:custGeom>
                <a:avLst/>
                <a:gdLst>
                  <a:gd name="T0" fmla="*/ 0 w 21600"/>
                  <a:gd name="T1" fmla="*/ 0 h 29095"/>
                  <a:gd name="T2" fmla="*/ 0 w 21600"/>
                  <a:gd name="T3" fmla="*/ 0 h 29095"/>
                  <a:gd name="T4" fmla="*/ 0 w 21600"/>
                  <a:gd name="T5" fmla="*/ 0 h 29095"/>
                  <a:gd name="T6" fmla="*/ 0 60000 65536"/>
                  <a:gd name="T7" fmla="*/ 0 60000 65536"/>
                  <a:gd name="T8" fmla="*/ 0 60000 65536"/>
                </a:gdLst>
                <a:ahLst/>
                <a:cxnLst>
                  <a:cxn ang="T6">
                    <a:pos x="T0" y="T1"/>
                  </a:cxn>
                  <a:cxn ang="T7">
                    <a:pos x="T2" y="T3"/>
                  </a:cxn>
                  <a:cxn ang="T8">
                    <a:pos x="T4" y="T5"/>
                  </a:cxn>
                </a:cxnLst>
                <a:rect l="0" t="0" r="r" b="b"/>
                <a:pathLst>
                  <a:path w="21600" h="29095" fill="none" extrusionOk="0">
                    <a:moveTo>
                      <a:pt x="-1" y="0"/>
                    </a:moveTo>
                    <a:cubicBezTo>
                      <a:pt x="11929" y="0"/>
                      <a:pt x="21600" y="9670"/>
                      <a:pt x="21600" y="21600"/>
                    </a:cubicBezTo>
                    <a:cubicBezTo>
                      <a:pt x="21600" y="24158"/>
                      <a:pt x="21145" y="26695"/>
                      <a:pt x="20257" y="29094"/>
                    </a:cubicBezTo>
                  </a:path>
                  <a:path w="21600" h="29095" stroke="0" extrusionOk="0">
                    <a:moveTo>
                      <a:pt x="-1" y="0"/>
                    </a:moveTo>
                    <a:cubicBezTo>
                      <a:pt x="11929" y="0"/>
                      <a:pt x="21600" y="9670"/>
                      <a:pt x="21600" y="21600"/>
                    </a:cubicBezTo>
                    <a:cubicBezTo>
                      <a:pt x="21600" y="24158"/>
                      <a:pt x="21145" y="26695"/>
                      <a:pt x="20257" y="29094"/>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55" name="Group 21"/>
            <p:cNvGrpSpPr>
              <a:grpSpLocks/>
            </p:cNvGrpSpPr>
            <p:nvPr/>
          </p:nvGrpSpPr>
          <p:grpSpPr bwMode="auto">
            <a:xfrm>
              <a:off x="2381" y="3838"/>
              <a:ext cx="229" cy="181"/>
              <a:chOff x="2381" y="3838"/>
              <a:chExt cx="229" cy="181"/>
            </a:xfrm>
          </p:grpSpPr>
          <p:sp>
            <p:nvSpPr>
              <p:cNvPr id="104465" name="Arc 22"/>
              <p:cNvSpPr>
                <a:spLocks/>
              </p:cNvSpPr>
              <p:nvPr/>
            </p:nvSpPr>
            <p:spPr bwMode="auto">
              <a:xfrm flipH="1">
                <a:off x="2381" y="3838"/>
                <a:ext cx="47" cy="144"/>
              </a:xfrm>
              <a:custGeom>
                <a:avLst/>
                <a:gdLst>
                  <a:gd name="T0" fmla="*/ 0 w 21600"/>
                  <a:gd name="T1" fmla="*/ 0 h 33664"/>
                  <a:gd name="T2" fmla="*/ 0 w 21600"/>
                  <a:gd name="T3" fmla="*/ 0 h 33664"/>
                  <a:gd name="T4" fmla="*/ 0 w 21600"/>
                  <a:gd name="T5" fmla="*/ 0 h 33664"/>
                  <a:gd name="T6" fmla="*/ 0 60000 65536"/>
                  <a:gd name="T7" fmla="*/ 0 60000 65536"/>
                  <a:gd name="T8" fmla="*/ 0 60000 65536"/>
                </a:gdLst>
                <a:ahLst/>
                <a:cxnLst>
                  <a:cxn ang="T6">
                    <a:pos x="T0" y="T1"/>
                  </a:cxn>
                  <a:cxn ang="T7">
                    <a:pos x="T2" y="T3"/>
                  </a:cxn>
                  <a:cxn ang="T8">
                    <a:pos x="T4" y="T5"/>
                  </a:cxn>
                </a:cxnLst>
                <a:rect l="0" t="0" r="r" b="b"/>
                <a:pathLst>
                  <a:path w="21600" h="33664" fill="none" extrusionOk="0">
                    <a:moveTo>
                      <a:pt x="3800" y="33663"/>
                    </a:moveTo>
                    <a:cubicBezTo>
                      <a:pt x="1325" y="30063"/>
                      <a:pt x="0" y="25796"/>
                      <a:pt x="0" y="21427"/>
                    </a:cubicBezTo>
                    <a:cubicBezTo>
                      <a:pt x="-1" y="10553"/>
                      <a:pt x="8082" y="1375"/>
                      <a:pt x="18869" y="0"/>
                    </a:cubicBezTo>
                  </a:path>
                  <a:path w="21600" h="33664" stroke="0" extrusionOk="0">
                    <a:moveTo>
                      <a:pt x="3800" y="33663"/>
                    </a:moveTo>
                    <a:cubicBezTo>
                      <a:pt x="1325" y="30063"/>
                      <a:pt x="0" y="25796"/>
                      <a:pt x="0" y="21427"/>
                    </a:cubicBezTo>
                    <a:cubicBezTo>
                      <a:pt x="-1" y="10553"/>
                      <a:pt x="8082" y="1375"/>
                      <a:pt x="18869" y="0"/>
                    </a:cubicBezTo>
                    <a:lnTo>
                      <a:pt x="21600" y="21427"/>
                    </a:lnTo>
                    <a:lnTo>
                      <a:pt x="3800" y="3366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4466" name="Object 23"/>
              <p:cNvGraphicFramePr>
                <a:graphicFrameLocks noChangeAspect="1"/>
              </p:cNvGraphicFramePr>
              <p:nvPr/>
            </p:nvGraphicFramePr>
            <p:xfrm>
              <a:off x="2472" y="3838"/>
              <a:ext cx="138" cy="181"/>
            </p:xfrm>
            <a:graphic>
              <a:graphicData uri="http://schemas.openxmlformats.org/presentationml/2006/ole">
                <mc:AlternateContent xmlns:mc="http://schemas.openxmlformats.org/markup-compatibility/2006">
                  <mc:Choice xmlns:v="urn:schemas-microsoft-com:vml" Requires="v">
                    <p:oleObj spid="_x0000_s104704" name="Equation" r:id="rId7" imgW="126780" imgH="164814" progId="Equation.DSMT4">
                      <p:embed/>
                    </p:oleObj>
                  </mc:Choice>
                  <mc:Fallback>
                    <p:oleObj name="Equation" r:id="rId7" imgW="126780" imgH="164814"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3838"/>
                            <a:ext cx="13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6" name="Group 24"/>
            <p:cNvGrpSpPr>
              <a:grpSpLocks/>
            </p:cNvGrpSpPr>
            <p:nvPr/>
          </p:nvGrpSpPr>
          <p:grpSpPr bwMode="auto">
            <a:xfrm>
              <a:off x="3334" y="3702"/>
              <a:ext cx="191" cy="182"/>
              <a:chOff x="3288" y="3702"/>
              <a:chExt cx="191" cy="182"/>
            </a:xfrm>
          </p:grpSpPr>
          <p:sp>
            <p:nvSpPr>
              <p:cNvPr id="104463" name="Arc 25"/>
              <p:cNvSpPr>
                <a:spLocks/>
              </p:cNvSpPr>
              <p:nvPr/>
            </p:nvSpPr>
            <p:spPr bwMode="auto">
              <a:xfrm>
                <a:off x="3288" y="3838"/>
                <a:ext cx="91" cy="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4464" name="Object 26"/>
              <p:cNvGraphicFramePr>
                <a:graphicFrameLocks noChangeAspect="1"/>
              </p:cNvGraphicFramePr>
              <p:nvPr/>
            </p:nvGraphicFramePr>
            <p:xfrm>
              <a:off x="3334" y="3702"/>
              <a:ext cx="145" cy="133"/>
            </p:xfrm>
            <a:graphic>
              <a:graphicData uri="http://schemas.openxmlformats.org/presentationml/2006/ole">
                <mc:AlternateContent xmlns:mc="http://schemas.openxmlformats.org/markup-compatibility/2006">
                  <mc:Choice xmlns:v="urn:schemas-microsoft-com:vml" Requires="v">
                    <p:oleObj spid="_x0000_s104705" name="Equation" r:id="rId9" imgW="152334" imgH="139639" progId="Equation.DSMT4">
                      <p:embed/>
                    </p:oleObj>
                  </mc:Choice>
                  <mc:Fallback>
                    <p:oleObj name="Equation" r:id="rId9" imgW="152334" imgH="139639"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4" y="3702"/>
                            <a:ext cx="145"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4457" name="Object 27"/>
            <p:cNvGraphicFramePr>
              <a:graphicFrameLocks noChangeAspect="1"/>
            </p:cNvGraphicFramePr>
            <p:nvPr/>
          </p:nvGraphicFramePr>
          <p:xfrm>
            <a:off x="3606" y="2931"/>
            <a:ext cx="240" cy="240"/>
          </p:xfrm>
          <a:graphic>
            <a:graphicData uri="http://schemas.openxmlformats.org/presentationml/2006/ole">
              <mc:AlternateContent xmlns:mc="http://schemas.openxmlformats.org/markup-compatibility/2006">
                <mc:Choice xmlns:v="urn:schemas-microsoft-com:vml" Requires="v">
                  <p:oleObj spid="_x0000_s104706" name="Equation" r:id="rId11" imgW="164885" imgH="164885" progId="Equation.DSMT4">
                    <p:embed/>
                  </p:oleObj>
                </mc:Choice>
                <mc:Fallback>
                  <p:oleObj name="Equation" r:id="rId11" imgW="164885" imgH="164885"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 y="2931"/>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8" name="Object 28"/>
            <p:cNvGraphicFramePr>
              <a:graphicFrameLocks noChangeAspect="1"/>
            </p:cNvGraphicFramePr>
            <p:nvPr/>
          </p:nvGraphicFramePr>
          <p:xfrm>
            <a:off x="3198" y="4048"/>
            <a:ext cx="376" cy="272"/>
          </p:xfrm>
          <a:graphic>
            <a:graphicData uri="http://schemas.openxmlformats.org/presentationml/2006/ole">
              <mc:AlternateContent xmlns:mc="http://schemas.openxmlformats.org/markup-compatibility/2006">
                <mc:Choice xmlns:v="urn:schemas-microsoft-com:vml" Requires="v">
                  <p:oleObj spid="_x0000_s104707" name="Equation" r:id="rId13" imgW="164885" imgH="164885" progId="Equation.DSMT4">
                    <p:embed/>
                  </p:oleObj>
                </mc:Choice>
                <mc:Fallback>
                  <p:oleObj name="Equation" r:id="rId13" imgW="164885" imgH="164885"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8" y="4048"/>
                          <a:ext cx="37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9" name="Object 29"/>
            <p:cNvGraphicFramePr>
              <a:graphicFrameLocks noChangeAspect="1"/>
            </p:cNvGraphicFramePr>
            <p:nvPr/>
          </p:nvGraphicFramePr>
          <p:xfrm>
            <a:off x="1338" y="3748"/>
            <a:ext cx="250" cy="292"/>
          </p:xfrm>
          <a:graphic>
            <a:graphicData uri="http://schemas.openxmlformats.org/presentationml/2006/ole">
              <mc:AlternateContent xmlns:mc="http://schemas.openxmlformats.org/markup-compatibility/2006">
                <mc:Choice xmlns:v="urn:schemas-microsoft-com:vml" Requires="v">
                  <p:oleObj spid="_x0000_s104708" name="Equation" r:id="rId15" imgW="152202" imgH="177569" progId="Equation.DSMT4">
                    <p:embed/>
                  </p:oleObj>
                </mc:Choice>
                <mc:Fallback>
                  <p:oleObj name="Equation" r:id="rId15" imgW="152202" imgH="177569"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8" y="3748"/>
                          <a:ext cx="25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0" name="Object 30"/>
            <p:cNvGraphicFramePr>
              <a:graphicFrameLocks noChangeAspect="1"/>
            </p:cNvGraphicFramePr>
            <p:nvPr/>
          </p:nvGraphicFramePr>
          <p:xfrm>
            <a:off x="3560" y="3612"/>
            <a:ext cx="271" cy="292"/>
          </p:xfrm>
          <a:graphic>
            <a:graphicData uri="http://schemas.openxmlformats.org/presentationml/2006/ole">
              <mc:AlternateContent xmlns:mc="http://schemas.openxmlformats.org/markup-compatibility/2006">
                <mc:Choice xmlns:v="urn:schemas-microsoft-com:vml" Requires="v">
                  <p:oleObj spid="_x0000_s104709" name="Equation" r:id="rId17" imgW="164814" imgH="177492" progId="Equation.DSMT4">
                    <p:embed/>
                  </p:oleObj>
                </mc:Choice>
                <mc:Fallback>
                  <p:oleObj name="Equation" r:id="rId17" imgW="164814" imgH="177492"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0" y="3612"/>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1" name="Object 31"/>
            <p:cNvGraphicFramePr>
              <a:graphicFrameLocks noChangeAspect="1"/>
            </p:cNvGraphicFramePr>
            <p:nvPr/>
          </p:nvGraphicFramePr>
          <p:xfrm>
            <a:off x="3016" y="3249"/>
            <a:ext cx="285" cy="285"/>
          </p:xfrm>
          <a:graphic>
            <a:graphicData uri="http://schemas.openxmlformats.org/presentationml/2006/ole">
              <mc:AlternateContent xmlns:mc="http://schemas.openxmlformats.org/markup-compatibility/2006">
                <mc:Choice xmlns:v="urn:schemas-microsoft-com:vml" Requires="v">
                  <p:oleObj spid="_x0000_s104710" name="Equation" r:id="rId19" imgW="164885" imgH="164885" progId="Equation.DSMT4">
                    <p:embed/>
                  </p:oleObj>
                </mc:Choice>
                <mc:Fallback>
                  <p:oleObj name="Equation" r:id="rId19" imgW="164885" imgH="164885"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16" y="3249"/>
                          <a:ext cx="28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2" name="Object 32"/>
            <p:cNvGraphicFramePr>
              <a:graphicFrameLocks noChangeAspect="1"/>
            </p:cNvGraphicFramePr>
            <p:nvPr/>
          </p:nvGraphicFramePr>
          <p:xfrm>
            <a:off x="4014" y="3521"/>
            <a:ext cx="314" cy="338"/>
          </p:xfrm>
          <a:graphic>
            <a:graphicData uri="http://schemas.openxmlformats.org/presentationml/2006/ole">
              <mc:AlternateContent xmlns:mc="http://schemas.openxmlformats.org/markup-compatibility/2006">
                <mc:Choice xmlns:v="urn:schemas-microsoft-com:vml" Requires="v">
                  <p:oleObj spid="_x0000_s104711" name="Equation" r:id="rId21" imgW="164814" imgH="177492" progId="Equation.DSMT4">
                    <p:embed/>
                  </p:oleObj>
                </mc:Choice>
                <mc:Fallback>
                  <p:oleObj name="Equation" r:id="rId21" imgW="164814" imgH="177492" progId="Equation.DSMT4">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14" y="3521"/>
                          <a:ext cx="314"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0" y="188913"/>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现给出下列数据：</a:t>
            </a:r>
          </a:p>
        </p:txBody>
      </p:sp>
      <p:sp>
        <p:nvSpPr>
          <p:cNvPr id="112643" name="Text Box 3"/>
          <p:cNvSpPr txBox="1">
            <a:spLocks noChangeArrowheads="1"/>
          </p:cNvSpPr>
          <p:nvPr/>
        </p:nvSpPr>
        <p:spPr bwMode="auto">
          <a:xfrm>
            <a:off x="468313" y="764704"/>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 1. </a:t>
            </a:r>
            <a:r>
              <a:rPr lang="zh-CN" altLang="en-US" sz="2800" b="0" dirty="0"/>
              <a:t>矸石自然堆放安息角（矸石自然堆积稳定后，其坡面与地面形成的夹角）</a:t>
            </a:r>
            <a:r>
              <a:rPr lang="en-US" altLang="zh-CN" sz="2800" b="0" dirty="0"/>
              <a:t>.</a:t>
            </a:r>
          </a:p>
        </p:txBody>
      </p:sp>
      <p:graphicFrame>
        <p:nvGraphicFramePr>
          <p:cNvPr id="112644" name="Object 4"/>
          <p:cNvGraphicFramePr>
            <a:graphicFrameLocks noChangeAspect="1"/>
          </p:cNvGraphicFramePr>
          <p:nvPr>
            <p:extLst>
              <p:ext uri="{D42A27DB-BD31-4B8C-83A1-F6EECF244321}">
                <p14:modId xmlns:p14="http://schemas.microsoft.com/office/powerpoint/2010/main" val="3676442013"/>
              </p:ext>
            </p:extLst>
          </p:nvPr>
        </p:nvGraphicFramePr>
        <p:xfrm>
          <a:off x="4603638" y="1237779"/>
          <a:ext cx="1081087" cy="442912"/>
        </p:xfrm>
        <a:graphic>
          <a:graphicData uri="http://schemas.openxmlformats.org/presentationml/2006/ole">
            <mc:AlternateContent xmlns:mc="http://schemas.openxmlformats.org/markup-compatibility/2006">
              <mc:Choice xmlns:v="urn:schemas-microsoft-com:vml" Requires="v">
                <p:oleObj spid="_x0000_s105602" name="Equation" r:id="rId3" imgW="494870" imgH="203024" progId="Equation.DSMT4">
                  <p:embed/>
                </p:oleObj>
              </mc:Choice>
              <mc:Fallback>
                <p:oleObj name="Equation" r:id="rId3" imgW="494870" imgH="20302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638" y="1237779"/>
                        <a:ext cx="1081087"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5" name="Text Box 5"/>
          <p:cNvSpPr txBox="1">
            <a:spLocks noChangeArrowheads="1"/>
          </p:cNvSpPr>
          <p:nvPr/>
        </p:nvSpPr>
        <p:spPr bwMode="auto">
          <a:xfrm>
            <a:off x="539750" y="1700808"/>
            <a:ext cx="662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2. </a:t>
            </a:r>
            <a:r>
              <a:rPr lang="zh-CN" altLang="en-US" sz="2800" b="0" dirty="0"/>
              <a:t>运矸石车所需电费为</a:t>
            </a:r>
            <a:r>
              <a:rPr lang="en-US" altLang="zh-CN" sz="2800" b="0" dirty="0"/>
              <a:t>0.50</a:t>
            </a:r>
            <a:r>
              <a:rPr lang="zh-CN" altLang="en-US" sz="2800" b="0" dirty="0"/>
              <a:t>元</a:t>
            </a:r>
            <a:r>
              <a:rPr lang="en-US" altLang="zh-CN" sz="2800" b="0" dirty="0"/>
              <a:t>/</a:t>
            </a:r>
            <a:r>
              <a:rPr lang="zh-CN" altLang="en-US" sz="2800" b="0" dirty="0"/>
              <a:t>度（不变）</a:t>
            </a:r>
            <a:r>
              <a:rPr lang="en-US" altLang="zh-CN" sz="2800" b="0" dirty="0"/>
              <a:t>.</a:t>
            </a:r>
          </a:p>
        </p:txBody>
      </p:sp>
      <p:sp>
        <p:nvSpPr>
          <p:cNvPr id="112646" name="Text Box 6"/>
          <p:cNvSpPr txBox="1">
            <a:spLocks noChangeArrowheads="1"/>
          </p:cNvSpPr>
          <p:nvPr/>
        </p:nvSpPr>
        <p:spPr bwMode="auto">
          <a:xfrm>
            <a:off x="539750" y="2276872"/>
            <a:ext cx="7993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3. </a:t>
            </a:r>
            <a:r>
              <a:rPr lang="zh-CN" altLang="en-US" sz="2800" b="0" dirty="0"/>
              <a:t>矸石容重（碎矸石单位体积的重量）约</a:t>
            </a:r>
            <a:r>
              <a:rPr lang="en-US" altLang="zh-CN" sz="2800" b="0" dirty="0"/>
              <a:t>2</a:t>
            </a:r>
            <a:r>
              <a:rPr lang="zh-CN" altLang="en-US" sz="2800" b="0" dirty="0"/>
              <a:t>吨</a:t>
            </a:r>
            <a:r>
              <a:rPr lang="en-US" altLang="zh-CN" sz="2800" b="0" dirty="0"/>
              <a:t>/</a:t>
            </a:r>
            <a:r>
              <a:rPr lang="zh-CN" altLang="en-US" sz="2800" b="0" dirty="0"/>
              <a:t>米</a:t>
            </a:r>
            <a:r>
              <a:rPr lang="en-US" altLang="zh-CN" sz="2800" b="0" baseline="30000" dirty="0"/>
              <a:t>3</a:t>
            </a:r>
            <a:endParaRPr lang="en-US" altLang="zh-CN" sz="2800" b="0" dirty="0"/>
          </a:p>
        </p:txBody>
      </p:sp>
      <p:sp>
        <p:nvSpPr>
          <p:cNvPr id="112647" name="Text Box 7"/>
          <p:cNvSpPr txBox="1">
            <a:spLocks noChangeArrowheads="1"/>
          </p:cNvSpPr>
          <p:nvPr/>
        </p:nvSpPr>
        <p:spPr bwMode="auto">
          <a:xfrm>
            <a:off x="468313" y="2852936"/>
            <a:ext cx="83518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 4.  </a:t>
            </a:r>
            <a:r>
              <a:rPr lang="zh-CN" altLang="en-US" sz="2800" b="0" dirty="0"/>
              <a:t>运矸石机械效率（只考虑堆积坡道上的运输）初始值约</a:t>
            </a:r>
            <a:r>
              <a:rPr lang="en-US" altLang="zh-CN" sz="2800" b="0" dirty="0"/>
              <a:t>30%</a:t>
            </a:r>
            <a:r>
              <a:rPr lang="zh-CN" altLang="en-US" sz="2800" b="0" dirty="0"/>
              <a:t>，坡道每延长</a:t>
            </a:r>
            <a:r>
              <a:rPr lang="en-US" altLang="zh-CN" sz="2800" b="0" dirty="0"/>
              <a:t>10</a:t>
            </a:r>
            <a:r>
              <a:rPr lang="zh-CN" altLang="en-US" sz="2800" b="0" dirty="0"/>
              <a:t>米，效率在原有基础上约下降</a:t>
            </a:r>
            <a:r>
              <a:rPr lang="en-US" altLang="zh-CN" sz="2800" b="0" dirty="0"/>
              <a:t>2%</a:t>
            </a:r>
            <a:r>
              <a:rPr lang="zh-CN" altLang="en-US" sz="2800" b="0" dirty="0"/>
              <a:t>；</a:t>
            </a:r>
          </a:p>
        </p:txBody>
      </p:sp>
      <p:sp>
        <p:nvSpPr>
          <p:cNvPr id="112648" name="Text Box 8"/>
          <p:cNvSpPr txBox="1">
            <a:spLocks noChangeArrowheads="1"/>
          </p:cNvSpPr>
          <p:nvPr/>
        </p:nvSpPr>
        <p:spPr bwMode="auto">
          <a:xfrm>
            <a:off x="612775" y="4221088"/>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5. </a:t>
            </a:r>
            <a:r>
              <a:rPr lang="zh-CN" altLang="en-US" sz="2800" b="0" dirty="0"/>
              <a:t>土地征用费现值为</a:t>
            </a:r>
            <a:r>
              <a:rPr lang="en-US" altLang="zh-CN" sz="2800" b="0" dirty="0"/>
              <a:t>8</a:t>
            </a:r>
            <a:r>
              <a:rPr lang="zh-CN" altLang="en-US" sz="2800" b="0" dirty="0"/>
              <a:t>万元</a:t>
            </a:r>
            <a:r>
              <a:rPr lang="en-US" altLang="zh-CN" sz="2800" b="0" dirty="0"/>
              <a:t>/</a:t>
            </a:r>
            <a:r>
              <a:rPr lang="zh-CN" altLang="en-US" sz="2800" b="0" dirty="0"/>
              <a:t>亩，预计地价年涨幅</a:t>
            </a:r>
            <a:r>
              <a:rPr lang="en-US" altLang="zh-CN" sz="2800" b="0" dirty="0"/>
              <a:t>10%</a:t>
            </a:r>
            <a:r>
              <a:rPr lang="zh-CN" altLang="en-US" sz="2800" b="0" dirty="0"/>
              <a:t>，银行的存贷款利率均为</a:t>
            </a:r>
            <a:r>
              <a:rPr lang="en-US" altLang="zh-CN" sz="2800" b="0" dirty="0"/>
              <a:t>5%</a:t>
            </a:r>
            <a:r>
              <a:rPr lang="zh-CN" altLang="en-US" sz="2800" b="0" dirty="0"/>
              <a:t>；</a:t>
            </a:r>
          </a:p>
        </p:txBody>
      </p:sp>
      <p:sp>
        <p:nvSpPr>
          <p:cNvPr id="112649" name="Text Box 9"/>
          <p:cNvSpPr txBox="1">
            <a:spLocks noChangeArrowheads="1"/>
          </p:cNvSpPr>
          <p:nvPr/>
        </p:nvSpPr>
        <p:spPr bwMode="auto">
          <a:xfrm>
            <a:off x="611188" y="52292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6. </a:t>
            </a:r>
            <a:r>
              <a:rPr lang="zh-CN" altLang="en-US" sz="2800" b="0" dirty="0"/>
              <a:t>煤矿设计原煤采煤量为</a:t>
            </a:r>
            <a:r>
              <a:rPr lang="en-US" altLang="zh-CN" sz="2800" b="0" dirty="0"/>
              <a:t>300</a:t>
            </a:r>
            <a:r>
              <a:rPr lang="zh-CN" altLang="en-US" sz="2800" b="0" dirty="0"/>
              <a:t>万吨</a:t>
            </a:r>
            <a:r>
              <a:rPr lang="en-US" altLang="zh-CN" sz="2800" b="0" dirty="0"/>
              <a:t>/</a:t>
            </a:r>
            <a:r>
              <a:rPr lang="zh-CN" altLang="en-US" sz="2800" b="0" dirty="0"/>
              <a:t>年；</a:t>
            </a:r>
          </a:p>
        </p:txBody>
      </p:sp>
      <p:grpSp>
        <p:nvGrpSpPr>
          <p:cNvPr id="10" name="Group 5"/>
          <p:cNvGrpSpPr>
            <a:grpSpLocks/>
          </p:cNvGrpSpPr>
          <p:nvPr/>
        </p:nvGrpSpPr>
        <p:grpSpPr bwMode="auto">
          <a:xfrm>
            <a:off x="4604431" y="4725144"/>
            <a:ext cx="4746625" cy="2205037"/>
            <a:chOff x="1338" y="2931"/>
            <a:chExt cx="2990" cy="1389"/>
          </a:xfrm>
        </p:grpSpPr>
        <p:grpSp>
          <p:nvGrpSpPr>
            <p:cNvPr id="11" name="Group 6"/>
            <p:cNvGrpSpPr>
              <a:grpSpLocks/>
            </p:cNvGrpSpPr>
            <p:nvPr/>
          </p:nvGrpSpPr>
          <p:grpSpPr bwMode="auto">
            <a:xfrm>
              <a:off x="1519" y="3067"/>
              <a:ext cx="2495" cy="999"/>
              <a:chOff x="1701" y="3204"/>
              <a:chExt cx="2041" cy="680"/>
            </a:xfrm>
          </p:grpSpPr>
          <p:sp>
            <p:nvSpPr>
              <p:cNvPr id="27" name="Line 7"/>
              <p:cNvSpPr>
                <a:spLocks noChangeShapeType="1"/>
              </p:cNvSpPr>
              <p:nvPr/>
            </p:nvSpPr>
            <p:spPr bwMode="auto">
              <a:xfrm flipV="1">
                <a:off x="1746" y="3204"/>
                <a:ext cx="1633" cy="5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8"/>
              <p:cNvSpPr>
                <a:spLocks noChangeShapeType="1"/>
              </p:cNvSpPr>
              <p:nvPr/>
            </p:nvSpPr>
            <p:spPr bwMode="auto">
              <a:xfrm flipV="1">
                <a:off x="1746" y="3476"/>
                <a:ext cx="1361" cy="27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9"/>
              <p:cNvSpPr>
                <a:spLocks noChangeShapeType="1"/>
              </p:cNvSpPr>
              <p:nvPr/>
            </p:nvSpPr>
            <p:spPr bwMode="auto">
              <a:xfrm flipV="1">
                <a:off x="1746" y="3657"/>
                <a:ext cx="1996" cy="9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0"/>
              <p:cNvSpPr>
                <a:spLocks noChangeShapeType="1"/>
              </p:cNvSpPr>
              <p:nvPr/>
            </p:nvSpPr>
            <p:spPr bwMode="auto">
              <a:xfrm>
                <a:off x="1701" y="3748"/>
                <a:ext cx="131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Arc 11"/>
              <p:cNvSpPr>
                <a:spLocks/>
              </p:cNvSpPr>
              <p:nvPr/>
            </p:nvSpPr>
            <p:spPr bwMode="auto">
              <a:xfrm>
                <a:off x="3061" y="3476"/>
                <a:ext cx="681" cy="1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12"/>
              <p:cNvSpPr>
                <a:spLocks/>
              </p:cNvSpPr>
              <p:nvPr/>
            </p:nvSpPr>
            <p:spPr bwMode="auto">
              <a:xfrm flipV="1">
                <a:off x="3016" y="3657"/>
                <a:ext cx="726"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3"/>
              <p:cNvSpPr>
                <a:spLocks noChangeShapeType="1"/>
              </p:cNvSpPr>
              <p:nvPr/>
            </p:nvSpPr>
            <p:spPr bwMode="auto">
              <a:xfrm>
                <a:off x="3379" y="3204"/>
                <a:ext cx="363" cy="4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4"/>
              <p:cNvSpPr>
                <a:spLocks noChangeShapeType="1"/>
              </p:cNvSpPr>
              <p:nvPr/>
            </p:nvSpPr>
            <p:spPr bwMode="auto">
              <a:xfrm flipH="1">
                <a:off x="3107" y="3204"/>
                <a:ext cx="272" cy="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5"/>
              <p:cNvSpPr>
                <a:spLocks noChangeShapeType="1"/>
              </p:cNvSpPr>
              <p:nvPr/>
            </p:nvSpPr>
            <p:spPr bwMode="auto">
              <a:xfrm>
                <a:off x="3379" y="3204"/>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6"/>
              <p:cNvSpPr>
                <a:spLocks noChangeShapeType="1"/>
              </p:cNvSpPr>
              <p:nvPr/>
            </p:nvSpPr>
            <p:spPr bwMode="auto">
              <a:xfrm>
                <a:off x="3061" y="3476"/>
                <a:ext cx="318" cy="18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7"/>
              <p:cNvSpPr>
                <a:spLocks noChangeShapeType="1"/>
              </p:cNvSpPr>
              <p:nvPr/>
            </p:nvSpPr>
            <p:spPr bwMode="auto">
              <a:xfrm flipH="1">
                <a:off x="3107" y="3657"/>
                <a:ext cx="272" cy="22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18"/>
            <p:cNvGrpSpPr>
              <a:grpSpLocks/>
            </p:cNvGrpSpPr>
            <p:nvPr/>
          </p:nvGrpSpPr>
          <p:grpSpPr bwMode="auto">
            <a:xfrm>
              <a:off x="1973" y="3612"/>
              <a:ext cx="307" cy="227"/>
              <a:chOff x="1973" y="3612"/>
              <a:chExt cx="307" cy="227"/>
            </a:xfrm>
          </p:grpSpPr>
          <p:graphicFrame>
            <p:nvGraphicFramePr>
              <p:cNvPr id="25" name="Object 19"/>
              <p:cNvGraphicFramePr>
                <a:graphicFrameLocks noChangeAspect="1"/>
              </p:cNvGraphicFramePr>
              <p:nvPr/>
            </p:nvGraphicFramePr>
            <p:xfrm>
              <a:off x="2109" y="3612"/>
              <a:ext cx="171" cy="227"/>
            </p:xfrm>
            <a:graphic>
              <a:graphicData uri="http://schemas.openxmlformats.org/presentationml/2006/ole">
                <mc:AlternateContent xmlns:mc="http://schemas.openxmlformats.org/markup-compatibility/2006">
                  <mc:Choice xmlns:v="urn:schemas-microsoft-com:vml" Requires="v">
                    <p:oleObj spid="_x0000_s105603" name="Equation" r:id="rId5" imgW="152268" imgH="203024" progId="Equation.DSMT4">
                      <p:embed/>
                    </p:oleObj>
                  </mc:Choice>
                  <mc:Fallback>
                    <p:oleObj name="Equation" r:id="rId5" imgW="152268"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3612"/>
                            <a:ext cx="17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Arc 20"/>
              <p:cNvSpPr>
                <a:spLocks/>
              </p:cNvSpPr>
              <p:nvPr/>
            </p:nvSpPr>
            <p:spPr bwMode="auto">
              <a:xfrm>
                <a:off x="1973" y="3702"/>
                <a:ext cx="91" cy="123"/>
              </a:xfrm>
              <a:custGeom>
                <a:avLst/>
                <a:gdLst>
                  <a:gd name="T0" fmla="*/ 0 w 21600"/>
                  <a:gd name="T1" fmla="*/ 0 h 29095"/>
                  <a:gd name="T2" fmla="*/ 0 w 21600"/>
                  <a:gd name="T3" fmla="*/ 0 h 29095"/>
                  <a:gd name="T4" fmla="*/ 0 w 21600"/>
                  <a:gd name="T5" fmla="*/ 0 h 29095"/>
                  <a:gd name="T6" fmla="*/ 0 60000 65536"/>
                  <a:gd name="T7" fmla="*/ 0 60000 65536"/>
                  <a:gd name="T8" fmla="*/ 0 60000 65536"/>
                </a:gdLst>
                <a:ahLst/>
                <a:cxnLst>
                  <a:cxn ang="T6">
                    <a:pos x="T0" y="T1"/>
                  </a:cxn>
                  <a:cxn ang="T7">
                    <a:pos x="T2" y="T3"/>
                  </a:cxn>
                  <a:cxn ang="T8">
                    <a:pos x="T4" y="T5"/>
                  </a:cxn>
                </a:cxnLst>
                <a:rect l="0" t="0" r="r" b="b"/>
                <a:pathLst>
                  <a:path w="21600" h="29095" fill="none" extrusionOk="0">
                    <a:moveTo>
                      <a:pt x="-1" y="0"/>
                    </a:moveTo>
                    <a:cubicBezTo>
                      <a:pt x="11929" y="0"/>
                      <a:pt x="21600" y="9670"/>
                      <a:pt x="21600" y="21600"/>
                    </a:cubicBezTo>
                    <a:cubicBezTo>
                      <a:pt x="21600" y="24158"/>
                      <a:pt x="21145" y="26695"/>
                      <a:pt x="20257" y="29094"/>
                    </a:cubicBezTo>
                  </a:path>
                  <a:path w="21600" h="29095" stroke="0" extrusionOk="0">
                    <a:moveTo>
                      <a:pt x="-1" y="0"/>
                    </a:moveTo>
                    <a:cubicBezTo>
                      <a:pt x="11929" y="0"/>
                      <a:pt x="21600" y="9670"/>
                      <a:pt x="21600" y="21600"/>
                    </a:cubicBezTo>
                    <a:cubicBezTo>
                      <a:pt x="21600" y="24158"/>
                      <a:pt x="21145" y="26695"/>
                      <a:pt x="20257" y="29094"/>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21"/>
            <p:cNvGrpSpPr>
              <a:grpSpLocks/>
            </p:cNvGrpSpPr>
            <p:nvPr/>
          </p:nvGrpSpPr>
          <p:grpSpPr bwMode="auto">
            <a:xfrm>
              <a:off x="2381" y="3838"/>
              <a:ext cx="229" cy="181"/>
              <a:chOff x="2381" y="3838"/>
              <a:chExt cx="229" cy="181"/>
            </a:xfrm>
          </p:grpSpPr>
          <p:sp>
            <p:nvSpPr>
              <p:cNvPr id="23" name="Arc 22"/>
              <p:cNvSpPr>
                <a:spLocks/>
              </p:cNvSpPr>
              <p:nvPr/>
            </p:nvSpPr>
            <p:spPr bwMode="auto">
              <a:xfrm flipH="1">
                <a:off x="2381" y="3838"/>
                <a:ext cx="47" cy="144"/>
              </a:xfrm>
              <a:custGeom>
                <a:avLst/>
                <a:gdLst>
                  <a:gd name="T0" fmla="*/ 0 w 21600"/>
                  <a:gd name="T1" fmla="*/ 0 h 33664"/>
                  <a:gd name="T2" fmla="*/ 0 w 21600"/>
                  <a:gd name="T3" fmla="*/ 0 h 33664"/>
                  <a:gd name="T4" fmla="*/ 0 w 21600"/>
                  <a:gd name="T5" fmla="*/ 0 h 33664"/>
                  <a:gd name="T6" fmla="*/ 0 60000 65536"/>
                  <a:gd name="T7" fmla="*/ 0 60000 65536"/>
                  <a:gd name="T8" fmla="*/ 0 60000 65536"/>
                </a:gdLst>
                <a:ahLst/>
                <a:cxnLst>
                  <a:cxn ang="T6">
                    <a:pos x="T0" y="T1"/>
                  </a:cxn>
                  <a:cxn ang="T7">
                    <a:pos x="T2" y="T3"/>
                  </a:cxn>
                  <a:cxn ang="T8">
                    <a:pos x="T4" y="T5"/>
                  </a:cxn>
                </a:cxnLst>
                <a:rect l="0" t="0" r="r" b="b"/>
                <a:pathLst>
                  <a:path w="21600" h="33664" fill="none" extrusionOk="0">
                    <a:moveTo>
                      <a:pt x="3800" y="33663"/>
                    </a:moveTo>
                    <a:cubicBezTo>
                      <a:pt x="1325" y="30063"/>
                      <a:pt x="0" y="25796"/>
                      <a:pt x="0" y="21427"/>
                    </a:cubicBezTo>
                    <a:cubicBezTo>
                      <a:pt x="-1" y="10553"/>
                      <a:pt x="8082" y="1375"/>
                      <a:pt x="18869" y="0"/>
                    </a:cubicBezTo>
                  </a:path>
                  <a:path w="21600" h="33664" stroke="0" extrusionOk="0">
                    <a:moveTo>
                      <a:pt x="3800" y="33663"/>
                    </a:moveTo>
                    <a:cubicBezTo>
                      <a:pt x="1325" y="30063"/>
                      <a:pt x="0" y="25796"/>
                      <a:pt x="0" y="21427"/>
                    </a:cubicBezTo>
                    <a:cubicBezTo>
                      <a:pt x="-1" y="10553"/>
                      <a:pt x="8082" y="1375"/>
                      <a:pt x="18869" y="0"/>
                    </a:cubicBezTo>
                    <a:lnTo>
                      <a:pt x="21600" y="21427"/>
                    </a:lnTo>
                    <a:lnTo>
                      <a:pt x="3800" y="3366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23"/>
              <p:cNvGraphicFramePr>
                <a:graphicFrameLocks noChangeAspect="1"/>
              </p:cNvGraphicFramePr>
              <p:nvPr/>
            </p:nvGraphicFramePr>
            <p:xfrm>
              <a:off x="2472" y="3838"/>
              <a:ext cx="138" cy="181"/>
            </p:xfrm>
            <a:graphic>
              <a:graphicData uri="http://schemas.openxmlformats.org/presentationml/2006/ole">
                <mc:AlternateContent xmlns:mc="http://schemas.openxmlformats.org/markup-compatibility/2006">
                  <mc:Choice xmlns:v="urn:schemas-microsoft-com:vml" Requires="v">
                    <p:oleObj spid="_x0000_s105604" name="Equation" r:id="rId7" imgW="126780" imgH="164814" progId="Equation.DSMT4">
                      <p:embed/>
                    </p:oleObj>
                  </mc:Choice>
                  <mc:Fallback>
                    <p:oleObj name="Equation" r:id="rId7" imgW="126780" imgH="16481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3838"/>
                            <a:ext cx="13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24"/>
            <p:cNvGrpSpPr>
              <a:grpSpLocks/>
            </p:cNvGrpSpPr>
            <p:nvPr/>
          </p:nvGrpSpPr>
          <p:grpSpPr bwMode="auto">
            <a:xfrm>
              <a:off x="3334" y="3702"/>
              <a:ext cx="191" cy="182"/>
              <a:chOff x="3288" y="3702"/>
              <a:chExt cx="191" cy="182"/>
            </a:xfrm>
          </p:grpSpPr>
          <p:sp>
            <p:nvSpPr>
              <p:cNvPr id="21" name="Arc 25"/>
              <p:cNvSpPr>
                <a:spLocks/>
              </p:cNvSpPr>
              <p:nvPr/>
            </p:nvSpPr>
            <p:spPr bwMode="auto">
              <a:xfrm>
                <a:off x="3288" y="3838"/>
                <a:ext cx="91" cy="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26"/>
              <p:cNvGraphicFramePr>
                <a:graphicFrameLocks noChangeAspect="1"/>
              </p:cNvGraphicFramePr>
              <p:nvPr/>
            </p:nvGraphicFramePr>
            <p:xfrm>
              <a:off x="3334" y="3702"/>
              <a:ext cx="145" cy="133"/>
            </p:xfrm>
            <a:graphic>
              <a:graphicData uri="http://schemas.openxmlformats.org/presentationml/2006/ole">
                <mc:AlternateContent xmlns:mc="http://schemas.openxmlformats.org/markup-compatibility/2006">
                  <mc:Choice xmlns:v="urn:schemas-microsoft-com:vml" Requires="v">
                    <p:oleObj spid="_x0000_s105605" name="Equation" r:id="rId9" imgW="152334" imgH="139639" progId="Equation.DSMT4">
                      <p:embed/>
                    </p:oleObj>
                  </mc:Choice>
                  <mc:Fallback>
                    <p:oleObj name="Equation" r:id="rId9" imgW="152334" imgH="13963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4" y="3702"/>
                            <a:ext cx="145"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 name="Object 27"/>
            <p:cNvGraphicFramePr>
              <a:graphicFrameLocks noChangeAspect="1"/>
            </p:cNvGraphicFramePr>
            <p:nvPr/>
          </p:nvGraphicFramePr>
          <p:xfrm>
            <a:off x="3606" y="2931"/>
            <a:ext cx="240" cy="240"/>
          </p:xfrm>
          <a:graphic>
            <a:graphicData uri="http://schemas.openxmlformats.org/presentationml/2006/ole">
              <mc:AlternateContent xmlns:mc="http://schemas.openxmlformats.org/markup-compatibility/2006">
                <mc:Choice xmlns:v="urn:schemas-microsoft-com:vml" Requires="v">
                  <p:oleObj spid="_x0000_s105606" name="Equation" r:id="rId11" imgW="164885" imgH="164885" progId="Equation.DSMT4">
                    <p:embed/>
                  </p:oleObj>
                </mc:Choice>
                <mc:Fallback>
                  <p:oleObj name="Equation" r:id="rId11" imgW="164885" imgH="16488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 y="2931"/>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8"/>
            <p:cNvGraphicFramePr>
              <a:graphicFrameLocks noChangeAspect="1"/>
            </p:cNvGraphicFramePr>
            <p:nvPr/>
          </p:nvGraphicFramePr>
          <p:xfrm>
            <a:off x="3198" y="4048"/>
            <a:ext cx="376" cy="272"/>
          </p:xfrm>
          <a:graphic>
            <a:graphicData uri="http://schemas.openxmlformats.org/presentationml/2006/ole">
              <mc:AlternateContent xmlns:mc="http://schemas.openxmlformats.org/markup-compatibility/2006">
                <mc:Choice xmlns:v="urn:schemas-microsoft-com:vml" Requires="v">
                  <p:oleObj spid="_x0000_s105607" name="Equation" r:id="rId13" imgW="164885" imgH="164885" progId="Equation.DSMT4">
                    <p:embed/>
                  </p:oleObj>
                </mc:Choice>
                <mc:Fallback>
                  <p:oleObj name="Equation" r:id="rId13" imgW="164885" imgH="16488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8" y="4048"/>
                          <a:ext cx="37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9"/>
            <p:cNvGraphicFramePr>
              <a:graphicFrameLocks noChangeAspect="1"/>
            </p:cNvGraphicFramePr>
            <p:nvPr/>
          </p:nvGraphicFramePr>
          <p:xfrm>
            <a:off x="1338" y="3748"/>
            <a:ext cx="250" cy="292"/>
          </p:xfrm>
          <a:graphic>
            <a:graphicData uri="http://schemas.openxmlformats.org/presentationml/2006/ole">
              <mc:AlternateContent xmlns:mc="http://schemas.openxmlformats.org/markup-compatibility/2006">
                <mc:Choice xmlns:v="urn:schemas-microsoft-com:vml" Requires="v">
                  <p:oleObj spid="_x0000_s105608" name="Equation" r:id="rId15" imgW="152202" imgH="177569" progId="Equation.DSMT4">
                    <p:embed/>
                  </p:oleObj>
                </mc:Choice>
                <mc:Fallback>
                  <p:oleObj name="Equation" r:id="rId15" imgW="152202" imgH="17756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8" y="3748"/>
                          <a:ext cx="25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0"/>
            <p:cNvGraphicFramePr>
              <a:graphicFrameLocks noChangeAspect="1"/>
            </p:cNvGraphicFramePr>
            <p:nvPr/>
          </p:nvGraphicFramePr>
          <p:xfrm>
            <a:off x="3560" y="3612"/>
            <a:ext cx="271" cy="292"/>
          </p:xfrm>
          <a:graphic>
            <a:graphicData uri="http://schemas.openxmlformats.org/presentationml/2006/ole">
              <mc:AlternateContent xmlns:mc="http://schemas.openxmlformats.org/markup-compatibility/2006">
                <mc:Choice xmlns:v="urn:schemas-microsoft-com:vml" Requires="v">
                  <p:oleObj spid="_x0000_s105609" name="Equation" r:id="rId17" imgW="164814" imgH="177492" progId="Equation.DSMT4">
                    <p:embed/>
                  </p:oleObj>
                </mc:Choice>
                <mc:Fallback>
                  <p:oleObj name="Equation" r:id="rId17" imgW="164814" imgH="177492"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0" y="3612"/>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31"/>
            <p:cNvGraphicFramePr>
              <a:graphicFrameLocks noChangeAspect="1"/>
            </p:cNvGraphicFramePr>
            <p:nvPr/>
          </p:nvGraphicFramePr>
          <p:xfrm>
            <a:off x="3016" y="3249"/>
            <a:ext cx="285" cy="285"/>
          </p:xfrm>
          <a:graphic>
            <a:graphicData uri="http://schemas.openxmlformats.org/presentationml/2006/ole">
              <mc:AlternateContent xmlns:mc="http://schemas.openxmlformats.org/markup-compatibility/2006">
                <mc:Choice xmlns:v="urn:schemas-microsoft-com:vml" Requires="v">
                  <p:oleObj spid="_x0000_s105610" name="Equation" r:id="rId19" imgW="164885" imgH="164885" progId="Equation.DSMT4">
                    <p:embed/>
                  </p:oleObj>
                </mc:Choice>
                <mc:Fallback>
                  <p:oleObj name="Equation" r:id="rId19" imgW="164885" imgH="16488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16" y="3249"/>
                          <a:ext cx="28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32"/>
            <p:cNvGraphicFramePr>
              <a:graphicFrameLocks noChangeAspect="1"/>
            </p:cNvGraphicFramePr>
            <p:nvPr/>
          </p:nvGraphicFramePr>
          <p:xfrm>
            <a:off x="4014" y="3521"/>
            <a:ext cx="314" cy="338"/>
          </p:xfrm>
          <a:graphic>
            <a:graphicData uri="http://schemas.openxmlformats.org/presentationml/2006/ole">
              <mc:AlternateContent xmlns:mc="http://schemas.openxmlformats.org/markup-compatibility/2006">
                <mc:Choice xmlns:v="urn:schemas-microsoft-com:vml" Requires="v">
                  <p:oleObj spid="_x0000_s105611" name="Equation" r:id="rId21" imgW="164814" imgH="177492" progId="Equation.DSMT4">
                    <p:embed/>
                  </p:oleObj>
                </mc:Choice>
                <mc:Fallback>
                  <p:oleObj name="Equation" r:id="rId21" imgW="164814" imgH="177492"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14" y="3521"/>
                          <a:ext cx="314"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1264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264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6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264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264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2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5" grpId="0"/>
      <p:bldP spid="112646" grpId="0"/>
      <p:bldP spid="112647" grpId="0"/>
      <p:bldP spid="112648" grpId="0"/>
      <p:bldP spid="112649" grpId="0"/>
    </p:bld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95288" y="333375"/>
            <a:ext cx="8497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7.  </a:t>
            </a:r>
            <a:r>
              <a:rPr lang="zh-CN" altLang="en-US" sz="2800" b="0"/>
              <a:t>煤矿设计寿命</a:t>
            </a:r>
            <a:r>
              <a:rPr lang="en-US" altLang="zh-CN" sz="2800" b="0"/>
              <a:t>20</a:t>
            </a:r>
            <a:r>
              <a:rPr lang="zh-CN" altLang="en-US" sz="2800" b="0"/>
              <a:t>年；</a:t>
            </a:r>
          </a:p>
        </p:txBody>
      </p:sp>
      <p:sp>
        <p:nvSpPr>
          <p:cNvPr id="113667" name="Text Box 3"/>
          <p:cNvSpPr txBox="1">
            <a:spLocks noChangeArrowheads="1"/>
          </p:cNvSpPr>
          <p:nvPr/>
        </p:nvSpPr>
        <p:spPr bwMode="auto">
          <a:xfrm>
            <a:off x="396875" y="1125538"/>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8. </a:t>
            </a:r>
            <a:r>
              <a:rPr lang="zh-CN" altLang="en-US" sz="2800" b="0"/>
              <a:t>采矿出矸率（矸石占全部采出的百分比）一般为</a:t>
            </a:r>
            <a:r>
              <a:rPr lang="en-US" altLang="zh-CN" sz="2800" b="0"/>
              <a:t>7%-10%</a:t>
            </a:r>
            <a:r>
              <a:rPr lang="zh-CN" altLang="en-US" sz="2800" b="0"/>
              <a:t>；</a:t>
            </a:r>
          </a:p>
        </p:txBody>
      </p:sp>
      <p:sp>
        <p:nvSpPr>
          <p:cNvPr id="113668" name="Text Box 4"/>
          <p:cNvSpPr txBox="1">
            <a:spLocks noChangeArrowheads="1"/>
          </p:cNvSpPr>
          <p:nvPr/>
        </p:nvSpPr>
        <p:spPr bwMode="auto">
          <a:xfrm>
            <a:off x="468313" y="2276475"/>
            <a:ext cx="7991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9. </a:t>
            </a:r>
            <a:r>
              <a:rPr lang="zh-CN" altLang="en-US" sz="2800" b="0"/>
              <a:t>为保护耕地，煤矿堆矸土地应比实际占地多征用</a:t>
            </a:r>
            <a:r>
              <a:rPr lang="en-US" altLang="zh-CN" sz="2800" b="0"/>
              <a:t>10%</a:t>
            </a:r>
            <a:r>
              <a:rPr lang="zh-CN" altLang="en-US" sz="2800" b="0"/>
              <a:t>；</a:t>
            </a:r>
          </a:p>
        </p:txBody>
      </p:sp>
      <p:sp>
        <p:nvSpPr>
          <p:cNvPr id="113669" name="Text Box 5"/>
          <p:cNvSpPr txBox="1">
            <a:spLocks noChangeArrowheads="1"/>
          </p:cNvSpPr>
          <p:nvPr/>
        </p:nvSpPr>
        <p:spPr bwMode="auto">
          <a:xfrm>
            <a:off x="468313" y="3357563"/>
            <a:ext cx="8280400"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en-US" altLang="zh-CN" sz="2800" b="0" dirty="0"/>
              <a:t>         </a:t>
            </a:r>
            <a:r>
              <a:rPr lang="zh-CN" altLang="en-US" sz="2800" b="0" dirty="0"/>
              <a:t>现在煤矿设计中用于处理矸石的经费（只计征地费和堆积时运矸车用的电费）为</a:t>
            </a:r>
            <a:r>
              <a:rPr lang="en-US" altLang="zh-CN" sz="2800" b="0" dirty="0"/>
              <a:t>100</a:t>
            </a:r>
            <a:r>
              <a:rPr lang="zh-CN" altLang="en-US" sz="2800" b="0" dirty="0"/>
              <a:t>万元</a:t>
            </a:r>
            <a:r>
              <a:rPr lang="en-US" altLang="zh-CN" sz="2800" b="0" dirty="0"/>
              <a:t>/</a:t>
            </a:r>
            <a:r>
              <a:rPr lang="zh-CN" altLang="en-US" sz="2800" b="0" dirty="0"/>
              <a:t>年。问这笔钱是否够用？试制定合理的年征地计划，并对不同的出矸率预测处理矸石的最低费用？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68" grpId="0"/>
      <p:bldP spid="113669" grpId="0"/>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50825" y="188913"/>
            <a:ext cx="3059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0000FF"/>
                </a:solidFill>
              </a:rPr>
              <a:t>二</a:t>
            </a:r>
            <a:r>
              <a:rPr lang="en-US" altLang="zh-CN" sz="2800">
                <a:solidFill>
                  <a:srgbClr val="0000FF"/>
                </a:solidFill>
              </a:rPr>
              <a:t>.</a:t>
            </a:r>
            <a:r>
              <a:rPr lang="zh-CN" altLang="en-US" sz="2800">
                <a:solidFill>
                  <a:srgbClr val="0000FF"/>
                </a:solidFill>
              </a:rPr>
              <a:t>模型假设</a:t>
            </a:r>
          </a:p>
        </p:txBody>
      </p:sp>
      <p:sp>
        <p:nvSpPr>
          <p:cNvPr id="114691" name="Text Box 3"/>
          <p:cNvSpPr txBox="1">
            <a:spLocks noChangeArrowheads="1"/>
          </p:cNvSpPr>
          <p:nvPr/>
        </p:nvSpPr>
        <p:spPr bwMode="auto">
          <a:xfrm>
            <a:off x="468313" y="692150"/>
            <a:ext cx="7129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除了题中已给的数据外还做以下假设：</a:t>
            </a:r>
          </a:p>
        </p:txBody>
      </p:sp>
      <p:sp>
        <p:nvSpPr>
          <p:cNvPr id="114692" name="Text Box 4"/>
          <p:cNvSpPr txBox="1">
            <a:spLocks noChangeArrowheads="1"/>
          </p:cNvSpPr>
          <p:nvPr/>
        </p:nvSpPr>
        <p:spPr bwMode="auto">
          <a:xfrm>
            <a:off x="179388" y="1268413"/>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dirty="0"/>
              <a:t>（</a:t>
            </a:r>
            <a:r>
              <a:rPr lang="en-US" altLang="zh-CN" sz="2800" b="0" dirty="0"/>
              <a:t>1</a:t>
            </a:r>
            <a:r>
              <a:rPr lang="zh-CN" altLang="en-US" sz="2800" b="0" dirty="0"/>
              <a:t>）原煤产量理解为去掉矸石后的净煤产量；</a:t>
            </a:r>
          </a:p>
        </p:txBody>
      </p:sp>
      <p:sp>
        <p:nvSpPr>
          <p:cNvPr id="114693" name="Rectangle 5"/>
          <p:cNvSpPr>
            <a:spLocks noChangeArrowheads="1"/>
          </p:cNvSpPr>
          <p:nvPr/>
        </p:nvSpPr>
        <p:spPr bwMode="auto">
          <a:xfrm>
            <a:off x="142875" y="1773238"/>
            <a:ext cx="8893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0" dirty="0"/>
              <a:t>（</a:t>
            </a:r>
            <a:r>
              <a:rPr lang="en-US" altLang="zh-CN" sz="2800" b="0" dirty="0"/>
              <a:t>2</a:t>
            </a:r>
            <a:r>
              <a:rPr lang="zh-CN" altLang="en-US" sz="2800" b="0" dirty="0"/>
              <a:t>）年征地方案理解为最多每年初征地一次；</a:t>
            </a:r>
          </a:p>
        </p:txBody>
      </p:sp>
      <p:sp>
        <p:nvSpPr>
          <p:cNvPr id="114694" name="Rectangle 6"/>
          <p:cNvSpPr>
            <a:spLocks noChangeArrowheads="1"/>
          </p:cNvSpPr>
          <p:nvPr/>
        </p:nvSpPr>
        <p:spPr bwMode="auto">
          <a:xfrm>
            <a:off x="179388" y="2276475"/>
            <a:ext cx="8459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0" dirty="0"/>
              <a:t>（</a:t>
            </a:r>
            <a:r>
              <a:rPr lang="en-US" altLang="zh-CN" sz="2800" b="0" dirty="0"/>
              <a:t>3</a:t>
            </a:r>
            <a:r>
              <a:rPr lang="zh-CN" altLang="en-US" sz="2800" b="0" dirty="0"/>
              <a:t>）煤矿用于处理矸石的经费</a:t>
            </a:r>
            <a:r>
              <a:rPr lang="en-US" altLang="zh-CN" sz="2800" b="0" dirty="0"/>
              <a:t>100</a:t>
            </a:r>
            <a:r>
              <a:rPr lang="zh-CN" altLang="en-US" sz="2800" b="0" dirty="0"/>
              <a:t>万元</a:t>
            </a:r>
            <a:r>
              <a:rPr lang="en-US" altLang="zh-CN" sz="2800" b="0" dirty="0"/>
              <a:t>/</a:t>
            </a:r>
            <a:r>
              <a:rPr lang="zh-CN" altLang="en-US" sz="2800" b="0" dirty="0"/>
              <a:t>年为每年初一次拔出；</a:t>
            </a:r>
          </a:p>
        </p:txBody>
      </p:sp>
      <p:sp>
        <p:nvSpPr>
          <p:cNvPr id="114695" name="Rectangle 7"/>
          <p:cNvSpPr>
            <a:spLocks noChangeArrowheads="1"/>
          </p:cNvSpPr>
          <p:nvPr/>
        </p:nvSpPr>
        <p:spPr bwMode="auto">
          <a:xfrm>
            <a:off x="179388" y="3213100"/>
            <a:ext cx="889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0" dirty="0"/>
              <a:t>（</a:t>
            </a:r>
            <a:r>
              <a:rPr lang="en-US" altLang="zh-CN" sz="2800" b="0" dirty="0"/>
              <a:t>4</a:t>
            </a:r>
            <a:r>
              <a:rPr lang="zh-CN" altLang="en-US" sz="2800" b="0" dirty="0"/>
              <a:t>）银行利息为复利，煤矿使用银行资金存贷自由；</a:t>
            </a:r>
          </a:p>
        </p:txBody>
      </p:sp>
      <p:sp>
        <p:nvSpPr>
          <p:cNvPr id="114696" name="Rectangle 8"/>
          <p:cNvSpPr>
            <a:spLocks noChangeArrowheads="1"/>
          </p:cNvSpPr>
          <p:nvPr/>
        </p:nvSpPr>
        <p:spPr bwMode="auto">
          <a:xfrm>
            <a:off x="179388" y="3860800"/>
            <a:ext cx="79930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0" dirty="0"/>
              <a:t>（</a:t>
            </a:r>
            <a:r>
              <a:rPr lang="en-US" altLang="zh-CN" sz="2800" b="0" dirty="0"/>
              <a:t>5</a:t>
            </a:r>
            <a:r>
              <a:rPr lang="zh-CN" altLang="en-US" sz="2800" b="0" dirty="0"/>
              <a:t>）征地费于当时拔出，电费于当年内拔出，不可拖欠；</a:t>
            </a:r>
          </a:p>
        </p:txBody>
      </p:sp>
      <p:sp>
        <p:nvSpPr>
          <p:cNvPr id="114697" name="Rectangle 9"/>
          <p:cNvSpPr>
            <a:spLocks noChangeArrowheads="1"/>
          </p:cNvSpPr>
          <p:nvPr/>
        </p:nvSpPr>
        <p:spPr bwMode="auto">
          <a:xfrm>
            <a:off x="179388" y="4868863"/>
            <a:ext cx="498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0" dirty="0"/>
              <a:t>（</a:t>
            </a:r>
            <a:r>
              <a:rPr lang="en-US" altLang="zh-CN" sz="2800" b="0" dirty="0"/>
              <a:t>6</a:t>
            </a:r>
            <a:r>
              <a:rPr lang="zh-CN" altLang="en-US" sz="2800" b="0" dirty="0"/>
              <a:t>）</a:t>
            </a:r>
            <a:r>
              <a:rPr lang="en-US" altLang="zh-CN" sz="2800" b="0" dirty="0"/>
              <a:t>20</a:t>
            </a:r>
            <a:r>
              <a:rPr lang="zh-CN" altLang="en-US" sz="2800" b="0" dirty="0"/>
              <a:t>年只堆积一个矸石山。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6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6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14692" grpId="0"/>
      <p:bldP spid="114693" grpId="0"/>
      <p:bldP spid="114694" grpId="0"/>
      <p:bldP spid="114695" grpId="0"/>
      <p:bldP spid="114696" grpId="0"/>
      <p:bldP spid="114697" grpId="0"/>
    </p:bld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95288" y="476250"/>
            <a:ext cx="8424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0000FF"/>
                </a:solidFill>
              </a:rPr>
              <a:t>三</a:t>
            </a:r>
            <a:r>
              <a:rPr lang="en-US" altLang="zh-CN" sz="2800">
                <a:solidFill>
                  <a:srgbClr val="0000FF"/>
                </a:solidFill>
              </a:rPr>
              <a:t>. </a:t>
            </a:r>
            <a:r>
              <a:rPr lang="zh-CN" altLang="en-US" sz="2800">
                <a:solidFill>
                  <a:srgbClr val="0000FF"/>
                </a:solidFill>
              </a:rPr>
              <a:t>模型建立与求解</a:t>
            </a:r>
          </a:p>
        </p:txBody>
      </p:sp>
      <p:sp>
        <p:nvSpPr>
          <p:cNvPr id="115715" name="Text Box 3"/>
          <p:cNvSpPr txBox="1">
            <a:spLocks noChangeArrowheads="1"/>
          </p:cNvSpPr>
          <p:nvPr/>
        </p:nvSpPr>
        <p:spPr bwMode="auto">
          <a:xfrm>
            <a:off x="395288" y="1268413"/>
            <a:ext cx="849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1.</a:t>
            </a:r>
            <a:r>
              <a:rPr lang="zh-CN" altLang="en-US" sz="2800" b="0"/>
              <a:t>矸石山的底面积和征地费</a:t>
            </a:r>
          </a:p>
        </p:txBody>
      </p:sp>
      <p:sp>
        <p:nvSpPr>
          <p:cNvPr id="115716" name="Text Box 4"/>
          <p:cNvSpPr txBox="1">
            <a:spLocks noChangeArrowheads="1"/>
          </p:cNvSpPr>
          <p:nvPr/>
        </p:nvSpPr>
        <p:spPr bwMode="auto">
          <a:xfrm>
            <a:off x="323850" y="1916113"/>
            <a:ext cx="8424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1) </a:t>
            </a:r>
            <a:r>
              <a:rPr lang="zh-CN" altLang="en-US" sz="2800" b="0"/>
              <a:t>矸石山的底面积、体积与高度的关系</a:t>
            </a:r>
          </a:p>
        </p:txBody>
      </p:sp>
      <p:grpSp>
        <p:nvGrpSpPr>
          <p:cNvPr id="115717" name="Group 5"/>
          <p:cNvGrpSpPr>
            <a:grpSpLocks/>
          </p:cNvGrpSpPr>
          <p:nvPr/>
        </p:nvGrpSpPr>
        <p:grpSpPr bwMode="auto">
          <a:xfrm>
            <a:off x="4397375" y="1989138"/>
            <a:ext cx="4746625" cy="2205037"/>
            <a:chOff x="1338" y="2931"/>
            <a:chExt cx="2990" cy="1389"/>
          </a:xfrm>
        </p:grpSpPr>
        <p:grpSp>
          <p:nvGrpSpPr>
            <p:cNvPr id="108556" name="Group 6"/>
            <p:cNvGrpSpPr>
              <a:grpSpLocks/>
            </p:cNvGrpSpPr>
            <p:nvPr/>
          </p:nvGrpSpPr>
          <p:grpSpPr bwMode="auto">
            <a:xfrm>
              <a:off x="1519" y="3067"/>
              <a:ext cx="2495" cy="999"/>
              <a:chOff x="1701" y="3204"/>
              <a:chExt cx="2041" cy="680"/>
            </a:xfrm>
          </p:grpSpPr>
          <p:sp>
            <p:nvSpPr>
              <p:cNvPr id="108572" name="Line 7"/>
              <p:cNvSpPr>
                <a:spLocks noChangeShapeType="1"/>
              </p:cNvSpPr>
              <p:nvPr/>
            </p:nvSpPr>
            <p:spPr bwMode="auto">
              <a:xfrm flipV="1">
                <a:off x="1746" y="3204"/>
                <a:ext cx="1633" cy="5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3" name="Line 8"/>
              <p:cNvSpPr>
                <a:spLocks noChangeShapeType="1"/>
              </p:cNvSpPr>
              <p:nvPr/>
            </p:nvSpPr>
            <p:spPr bwMode="auto">
              <a:xfrm flipV="1">
                <a:off x="1746" y="3476"/>
                <a:ext cx="1361" cy="27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4" name="Line 9"/>
              <p:cNvSpPr>
                <a:spLocks noChangeShapeType="1"/>
              </p:cNvSpPr>
              <p:nvPr/>
            </p:nvSpPr>
            <p:spPr bwMode="auto">
              <a:xfrm flipV="1">
                <a:off x="1746" y="3657"/>
                <a:ext cx="1996" cy="9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5" name="Line 10"/>
              <p:cNvSpPr>
                <a:spLocks noChangeShapeType="1"/>
              </p:cNvSpPr>
              <p:nvPr/>
            </p:nvSpPr>
            <p:spPr bwMode="auto">
              <a:xfrm>
                <a:off x="1701" y="3748"/>
                <a:ext cx="131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6" name="Arc 11"/>
              <p:cNvSpPr>
                <a:spLocks/>
              </p:cNvSpPr>
              <p:nvPr/>
            </p:nvSpPr>
            <p:spPr bwMode="auto">
              <a:xfrm>
                <a:off x="3061" y="3476"/>
                <a:ext cx="681" cy="1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7" name="Arc 12"/>
              <p:cNvSpPr>
                <a:spLocks/>
              </p:cNvSpPr>
              <p:nvPr/>
            </p:nvSpPr>
            <p:spPr bwMode="auto">
              <a:xfrm flipV="1">
                <a:off x="3016" y="3657"/>
                <a:ext cx="726"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8" name="Line 13"/>
              <p:cNvSpPr>
                <a:spLocks noChangeShapeType="1"/>
              </p:cNvSpPr>
              <p:nvPr/>
            </p:nvSpPr>
            <p:spPr bwMode="auto">
              <a:xfrm>
                <a:off x="3379" y="3204"/>
                <a:ext cx="363" cy="4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9" name="Line 14"/>
              <p:cNvSpPr>
                <a:spLocks noChangeShapeType="1"/>
              </p:cNvSpPr>
              <p:nvPr/>
            </p:nvSpPr>
            <p:spPr bwMode="auto">
              <a:xfrm flipH="1">
                <a:off x="3107" y="3204"/>
                <a:ext cx="272" cy="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0" name="Line 15"/>
              <p:cNvSpPr>
                <a:spLocks noChangeShapeType="1"/>
              </p:cNvSpPr>
              <p:nvPr/>
            </p:nvSpPr>
            <p:spPr bwMode="auto">
              <a:xfrm>
                <a:off x="3379" y="3204"/>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1" name="Line 16"/>
              <p:cNvSpPr>
                <a:spLocks noChangeShapeType="1"/>
              </p:cNvSpPr>
              <p:nvPr/>
            </p:nvSpPr>
            <p:spPr bwMode="auto">
              <a:xfrm>
                <a:off x="3061" y="3476"/>
                <a:ext cx="318" cy="18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2" name="Line 17"/>
              <p:cNvSpPr>
                <a:spLocks noChangeShapeType="1"/>
              </p:cNvSpPr>
              <p:nvPr/>
            </p:nvSpPr>
            <p:spPr bwMode="auto">
              <a:xfrm flipH="1">
                <a:off x="3107" y="3657"/>
                <a:ext cx="272" cy="22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557" name="Group 18"/>
            <p:cNvGrpSpPr>
              <a:grpSpLocks/>
            </p:cNvGrpSpPr>
            <p:nvPr/>
          </p:nvGrpSpPr>
          <p:grpSpPr bwMode="auto">
            <a:xfrm>
              <a:off x="1973" y="3612"/>
              <a:ext cx="307" cy="227"/>
              <a:chOff x="1973" y="3612"/>
              <a:chExt cx="307" cy="227"/>
            </a:xfrm>
          </p:grpSpPr>
          <p:graphicFrame>
            <p:nvGraphicFramePr>
              <p:cNvPr id="108570" name="Object 19"/>
              <p:cNvGraphicFramePr>
                <a:graphicFrameLocks noChangeAspect="1"/>
              </p:cNvGraphicFramePr>
              <p:nvPr/>
            </p:nvGraphicFramePr>
            <p:xfrm>
              <a:off x="2109" y="3612"/>
              <a:ext cx="171" cy="227"/>
            </p:xfrm>
            <a:graphic>
              <a:graphicData uri="http://schemas.openxmlformats.org/presentationml/2006/ole">
                <mc:AlternateContent xmlns:mc="http://schemas.openxmlformats.org/markup-compatibility/2006">
                  <mc:Choice xmlns:v="urn:schemas-microsoft-com:vml" Requires="v">
                    <p:oleObj spid="_x0000_s108835" name="Equation" r:id="rId3" imgW="152268" imgH="203024" progId="Equation.DSMT4">
                      <p:embed/>
                    </p:oleObj>
                  </mc:Choice>
                  <mc:Fallback>
                    <p:oleObj name="Equation" r:id="rId3" imgW="152268" imgH="203024"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3612"/>
                            <a:ext cx="17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71" name="Arc 20"/>
              <p:cNvSpPr>
                <a:spLocks/>
              </p:cNvSpPr>
              <p:nvPr/>
            </p:nvSpPr>
            <p:spPr bwMode="auto">
              <a:xfrm>
                <a:off x="1973" y="3702"/>
                <a:ext cx="91" cy="123"/>
              </a:xfrm>
              <a:custGeom>
                <a:avLst/>
                <a:gdLst>
                  <a:gd name="T0" fmla="*/ 0 w 21600"/>
                  <a:gd name="T1" fmla="*/ 0 h 29095"/>
                  <a:gd name="T2" fmla="*/ 0 w 21600"/>
                  <a:gd name="T3" fmla="*/ 0 h 29095"/>
                  <a:gd name="T4" fmla="*/ 0 w 21600"/>
                  <a:gd name="T5" fmla="*/ 0 h 29095"/>
                  <a:gd name="T6" fmla="*/ 0 60000 65536"/>
                  <a:gd name="T7" fmla="*/ 0 60000 65536"/>
                  <a:gd name="T8" fmla="*/ 0 60000 65536"/>
                </a:gdLst>
                <a:ahLst/>
                <a:cxnLst>
                  <a:cxn ang="T6">
                    <a:pos x="T0" y="T1"/>
                  </a:cxn>
                  <a:cxn ang="T7">
                    <a:pos x="T2" y="T3"/>
                  </a:cxn>
                  <a:cxn ang="T8">
                    <a:pos x="T4" y="T5"/>
                  </a:cxn>
                </a:cxnLst>
                <a:rect l="0" t="0" r="r" b="b"/>
                <a:pathLst>
                  <a:path w="21600" h="29095" fill="none" extrusionOk="0">
                    <a:moveTo>
                      <a:pt x="-1" y="0"/>
                    </a:moveTo>
                    <a:cubicBezTo>
                      <a:pt x="11929" y="0"/>
                      <a:pt x="21600" y="9670"/>
                      <a:pt x="21600" y="21600"/>
                    </a:cubicBezTo>
                    <a:cubicBezTo>
                      <a:pt x="21600" y="24158"/>
                      <a:pt x="21145" y="26695"/>
                      <a:pt x="20257" y="29094"/>
                    </a:cubicBezTo>
                  </a:path>
                  <a:path w="21600" h="29095" stroke="0" extrusionOk="0">
                    <a:moveTo>
                      <a:pt x="-1" y="0"/>
                    </a:moveTo>
                    <a:cubicBezTo>
                      <a:pt x="11929" y="0"/>
                      <a:pt x="21600" y="9670"/>
                      <a:pt x="21600" y="21600"/>
                    </a:cubicBezTo>
                    <a:cubicBezTo>
                      <a:pt x="21600" y="24158"/>
                      <a:pt x="21145" y="26695"/>
                      <a:pt x="20257" y="29094"/>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8558" name="Group 21"/>
            <p:cNvGrpSpPr>
              <a:grpSpLocks/>
            </p:cNvGrpSpPr>
            <p:nvPr/>
          </p:nvGrpSpPr>
          <p:grpSpPr bwMode="auto">
            <a:xfrm>
              <a:off x="2381" y="3838"/>
              <a:ext cx="229" cy="181"/>
              <a:chOff x="2381" y="3838"/>
              <a:chExt cx="229" cy="181"/>
            </a:xfrm>
          </p:grpSpPr>
          <p:sp>
            <p:nvSpPr>
              <p:cNvPr id="108568" name="Arc 22"/>
              <p:cNvSpPr>
                <a:spLocks/>
              </p:cNvSpPr>
              <p:nvPr/>
            </p:nvSpPr>
            <p:spPr bwMode="auto">
              <a:xfrm flipH="1">
                <a:off x="2381" y="3838"/>
                <a:ext cx="47" cy="144"/>
              </a:xfrm>
              <a:custGeom>
                <a:avLst/>
                <a:gdLst>
                  <a:gd name="T0" fmla="*/ 0 w 21600"/>
                  <a:gd name="T1" fmla="*/ 0 h 33664"/>
                  <a:gd name="T2" fmla="*/ 0 w 21600"/>
                  <a:gd name="T3" fmla="*/ 0 h 33664"/>
                  <a:gd name="T4" fmla="*/ 0 w 21600"/>
                  <a:gd name="T5" fmla="*/ 0 h 33664"/>
                  <a:gd name="T6" fmla="*/ 0 60000 65536"/>
                  <a:gd name="T7" fmla="*/ 0 60000 65536"/>
                  <a:gd name="T8" fmla="*/ 0 60000 65536"/>
                </a:gdLst>
                <a:ahLst/>
                <a:cxnLst>
                  <a:cxn ang="T6">
                    <a:pos x="T0" y="T1"/>
                  </a:cxn>
                  <a:cxn ang="T7">
                    <a:pos x="T2" y="T3"/>
                  </a:cxn>
                  <a:cxn ang="T8">
                    <a:pos x="T4" y="T5"/>
                  </a:cxn>
                </a:cxnLst>
                <a:rect l="0" t="0" r="r" b="b"/>
                <a:pathLst>
                  <a:path w="21600" h="33664" fill="none" extrusionOk="0">
                    <a:moveTo>
                      <a:pt x="3800" y="33663"/>
                    </a:moveTo>
                    <a:cubicBezTo>
                      <a:pt x="1325" y="30063"/>
                      <a:pt x="0" y="25796"/>
                      <a:pt x="0" y="21427"/>
                    </a:cubicBezTo>
                    <a:cubicBezTo>
                      <a:pt x="-1" y="10553"/>
                      <a:pt x="8082" y="1375"/>
                      <a:pt x="18869" y="0"/>
                    </a:cubicBezTo>
                  </a:path>
                  <a:path w="21600" h="33664" stroke="0" extrusionOk="0">
                    <a:moveTo>
                      <a:pt x="3800" y="33663"/>
                    </a:moveTo>
                    <a:cubicBezTo>
                      <a:pt x="1325" y="30063"/>
                      <a:pt x="0" y="25796"/>
                      <a:pt x="0" y="21427"/>
                    </a:cubicBezTo>
                    <a:cubicBezTo>
                      <a:pt x="-1" y="10553"/>
                      <a:pt x="8082" y="1375"/>
                      <a:pt x="18869" y="0"/>
                    </a:cubicBezTo>
                    <a:lnTo>
                      <a:pt x="21600" y="21427"/>
                    </a:lnTo>
                    <a:lnTo>
                      <a:pt x="3800" y="3366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8569" name="Object 23"/>
              <p:cNvGraphicFramePr>
                <a:graphicFrameLocks noChangeAspect="1"/>
              </p:cNvGraphicFramePr>
              <p:nvPr/>
            </p:nvGraphicFramePr>
            <p:xfrm>
              <a:off x="2472" y="3838"/>
              <a:ext cx="138" cy="181"/>
            </p:xfrm>
            <a:graphic>
              <a:graphicData uri="http://schemas.openxmlformats.org/presentationml/2006/ole">
                <mc:AlternateContent xmlns:mc="http://schemas.openxmlformats.org/markup-compatibility/2006">
                  <mc:Choice xmlns:v="urn:schemas-microsoft-com:vml" Requires="v">
                    <p:oleObj spid="_x0000_s108836" name="Equation" r:id="rId5" imgW="126780" imgH="164814" progId="Equation.DSMT4">
                      <p:embed/>
                    </p:oleObj>
                  </mc:Choice>
                  <mc:Fallback>
                    <p:oleObj name="Equation" r:id="rId5" imgW="126780" imgH="164814"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3838"/>
                            <a:ext cx="13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8559" name="Group 24"/>
            <p:cNvGrpSpPr>
              <a:grpSpLocks/>
            </p:cNvGrpSpPr>
            <p:nvPr/>
          </p:nvGrpSpPr>
          <p:grpSpPr bwMode="auto">
            <a:xfrm>
              <a:off x="3334" y="3702"/>
              <a:ext cx="191" cy="182"/>
              <a:chOff x="3288" y="3702"/>
              <a:chExt cx="191" cy="182"/>
            </a:xfrm>
          </p:grpSpPr>
          <p:sp>
            <p:nvSpPr>
              <p:cNvPr id="108566" name="Arc 25"/>
              <p:cNvSpPr>
                <a:spLocks/>
              </p:cNvSpPr>
              <p:nvPr/>
            </p:nvSpPr>
            <p:spPr bwMode="auto">
              <a:xfrm>
                <a:off x="3288" y="3838"/>
                <a:ext cx="91" cy="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8567" name="Object 26"/>
              <p:cNvGraphicFramePr>
                <a:graphicFrameLocks noChangeAspect="1"/>
              </p:cNvGraphicFramePr>
              <p:nvPr/>
            </p:nvGraphicFramePr>
            <p:xfrm>
              <a:off x="3334" y="3702"/>
              <a:ext cx="145" cy="133"/>
            </p:xfrm>
            <a:graphic>
              <a:graphicData uri="http://schemas.openxmlformats.org/presentationml/2006/ole">
                <mc:AlternateContent xmlns:mc="http://schemas.openxmlformats.org/markup-compatibility/2006">
                  <mc:Choice xmlns:v="urn:schemas-microsoft-com:vml" Requires="v">
                    <p:oleObj spid="_x0000_s108837" name="Equation" r:id="rId7" imgW="152334" imgH="139639" progId="Equation.DSMT4">
                      <p:embed/>
                    </p:oleObj>
                  </mc:Choice>
                  <mc:Fallback>
                    <p:oleObj name="Equation" r:id="rId7" imgW="152334" imgH="139639"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4" y="3702"/>
                            <a:ext cx="145"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8560" name="Object 27"/>
            <p:cNvGraphicFramePr>
              <a:graphicFrameLocks noChangeAspect="1"/>
            </p:cNvGraphicFramePr>
            <p:nvPr/>
          </p:nvGraphicFramePr>
          <p:xfrm>
            <a:off x="3606" y="2931"/>
            <a:ext cx="240" cy="240"/>
          </p:xfrm>
          <a:graphic>
            <a:graphicData uri="http://schemas.openxmlformats.org/presentationml/2006/ole">
              <mc:AlternateContent xmlns:mc="http://schemas.openxmlformats.org/markup-compatibility/2006">
                <mc:Choice xmlns:v="urn:schemas-microsoft-com:vml" Requires="v">
                  <p:oleObj spid="_x0000_s108838" name="Equation" r:id="rId9" imgW="164885" imgH="164885" progId="Equation.DSMT4">
                    <p:embed/>
                  </p:oleObj>
                </mc:Choice>
                <mc:Fallback>
                  <p:oleObj name="Equation" r:id="rId9" imgW="164885" imgH="164885"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2931"/>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1" name="Object 28"/>
            <p:cNvGraphicFramePr>
              <a:graphicFrameLocks noChangeAspect="1"/>
            </p:cNvGraphicFramePr>
            <p:nvPr/>
          </p:nvGraphicFramePr>
          <p:xfrm>
            <a:off x="3198" y="4048"/>
            <a:ext cx="376" cy="272"/>
          </p:xfrm>
          <a:graphic>
            <a:graphicData uri="http://schemas.openxmlformats.org/presentationml/2006/ole">
              <mc:AlternateContent xmlns:mc="http://schemas.openxmlformats.org/markup-compatibility/2006">
                <mc:Choice xmlns:v="urn:schemas-microsoft-com:vml" Requires="v">
                  <p:oleObj spid="_x0000_s108839" name="Equation" r:id="rId11" imgW="164885" imgH="164885" progId="Equation.DSMT4">
                    <p:embed/>
                  </p:oleObj>
                </mc:Choice>
                <mc:Fallback>
                  <p:oleObj name="Equation" r:id="rId11" imgW="164885" imgH="164885"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8" y="4048"/>
                          <a:ext cx="37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2" name="Object 29"/>
            <p:cNvGraphicFramePr>
              <a:graphicFrameLocks noChangeAspect="1"/>
            </p:cNvGraphicFramePr>
            <p:nvPr/>
          </p:nvGraphicFramePr>
          <p:xfrm>
            <a:off x="1338" y="3748"/>
            <a:ext cx="250" cy="292"/>
          </p:xfrm>
          <a:graphic>
            <a:graphicData uri="http://schemas.openxmlformats.org/presentationml/2006/ole">
              <mc:AlternateContent xmlns:mc="http://schemas.openxmlformats.org/markup-compatibility/2006">
                <mc:Choice xmlns:v="urn:schemas-microsoft-com:vml" Requires="v">
                  <p:oleObj spid="_x0000_s108840" name="Equation" r:id="rId13" imgW="152202" imgH="177569" progId="Equation.DSMT4">
                    <p:embed/>
                  </p:oleObj>
                </mc:Choice>
                <mc:Fallback>
                  <p:oleObj name="Equation" r:id="rId13" imgW="152202" imgH="177569"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8" y="3748"/>
                          <a:ext cx="25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3" name="Object 30"/>
            <p:cNvGraphicFramePr>
              <a:graphicFrameLocks noChangeAspect="1"/>
            </p:cNvGraphicFramePr>
            <p:nvPr/>
          </p:nvGraphicFramePr>
          <p:xfrm>
            <a:off x="3560" y="3612"/>
            <a:ext cx="271" cy="292"/>
          </p:xfrm>
          <a:graphic>
            <a:graphicData uri="http://schemas.openxmlformats.org/presentationml/2006/ole">
              <mc:AlternateContent xmlns:mc="http://schemas.openxmlformats.org/markup-compatibility/2006">
                <mc:Choice xmlns:v="urn:schemas-microsoft-com:vml" Requires="v">
                  <p:oleObj spid="_x0000_s108841" name="Equation" r:id="rId15" imgW="164814" imgH="177492" progId="Equation.DSMT4">
                    <p:embed/>
                  </p:oleObj>
                </mc:Choice>
                <mc:Fallback>
                  <p:oleObj name="Equation" r:id="rId15" imgW="164814" imgH="177492" progId="Equation.DSMT4">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0" y="3612"/>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4" name="Object 31"/>
            <p:cNvGraphicFramePr>
              <a:graphicFrameLocks noChangeAspect="1"/>
            </p:cNvGraphicFramePr>
            <p:nvPr/>
          </p:nvGraphicFramePr>
          <p:xfrm>
            <a:off x="3016" y="3249"/>
            <a:ext cx="285" cy="285"/>
          </p:xfrm>
          <a:graphic>
            <a:graphicData uri="http://schemas.openxmlformats.org/presentationml/2006/ole">
              <mc:AlternateContent xmlns:mc="http://schemas.openxmlformats.org/markup-compatibility/2006">
                <mc:Choice xmlns:v="urn:schemas-microsoft-com:vml" Requires="v">
                  <p:oleObj spid="_x0000_s108842" name="Equation" r:id="rId17" imgW="164885" imgH="164885" progId="Equation.DSMT4">
                    <p:embed/>
                  </p:oleObj>
                </mc:Choice>
                <mc:Fallback>
                  <p:oleObj name="Equation" r:id="rId17" imgW="164885" imgH="164885"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6" y="3249"/>
                          <a:ext cx="28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5" name="Object 32"/>
            <p:cNvGraphicFramePr>
              <a:graphicFrameLocks noChangeAspect="1"/>
            </p:cNvGraphicFramePr>
            <p:nvPr/>
          </p:nvGraphicFramePr>
          <p:xfrm>
            <a:off x="4014" y="3521"/>
            <a:ext cx="314" cy="338"/>
          </p:xfrm>
          <a:graphic>
            <a:graphicData uri="http://schemas.openxmlformats.org/presentationml/2006/ole">
              <mc:AlternateContent xmlns:mc="http://schemas.openxmlformats.org/markup-compatibility/2006">
                <mc:Choice xmlns:v="urn:schemas-microsoft-com:vml" Requires="v">
                  <p:oleObj spid="_x0000_s108843" name="Equation" r:id="rId19" imgW="164814" imgH="177492" progId="Equation.DSMT4">
                    <p:embed/>
                  </p:oleObj>
                </mc:Choice>
                <mc:Fallback>
                  <p:oleObj name="Equation" r:id="rId19" imgW="164814" imgH="177492" progId="Equation.DSMT4">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14" y="3521"/>
                          <a:ext cx="314"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745" name="Text Box 33"/>
          <p:cNvSpPr txBox="1">
            <a:spLocks noChangeArrowheads="1"/>
          </p:cNvSpPr>
          <p:nvPr/>
        </p:nvSpPr>
        <p:spPr bwMode="auto">
          <a:xfrm>
            <a:off x="250825" y="2492375"/>
            <a:ext cx="51133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在题图中，</a:t>
            </a:r>
            <a:r>
              <a:rPr lang="en-US" altLang="zh-CN" sz="2800" b="0"/>
              <a:t>A-SBOD</a:t>
            </a:r>
            <a:r>
              <a:rPr lang="zh-CN" altLang="en-US" sz="2800" b="0"/>
              <a:t>是棱锥部分；</a:t>
            </a:r>
            <a:r>
              <a:rPr lang="en-US" altLang="zh-CN" sz="2800" b="0"/>
              <a:t>A-BCD</a:t>
            </a:r>
            <a:r>
              <a:rPr lang="zh-CN" altLang="en-US" sz="2800" b="0"/>
              <a:t>是圆锥部分。</a:t>
            </a:r>
          </a:p>
        </p:txBody>
      </p:sp>
      <p:graphicFrame>
        <p:nvGraphicFramePr>
          <p:cNvPr id="115746" name="Object 34"/>
          <p:cNvGraphicFramePr>
            <a:graphicFrameLocks noChangeAspect="1"/>
          </p:cNvGraphicFramePr>
          <p:nvPr/>
        </p:nvGraphicFramePr>
        <p:xfrm>
          <a:off x="396875" y="3644900"/>
          <a:ext cx="1152525" cy="460375"/>
        </p:xfrm>
        <a:graphic>
          <a:graphicData uri="http://schemas.openxmlformats.org/presentationml/2006/ole">
            <mc:AlternateContent xmlns:mc="http://schemas.openxmlformats.org/markup-compatibility/2006">
              <mc:Choice xmlns:v="urn:schemas-microsoft-com:vml" Requires="v">
                <p:oleObj spid="_x0000_s108844" name="Equation" r:id="rId21" imgW="444114" imgH="177646" progId="Equation.DSMT4">
                  <p:embed/>
                </p:oleObj>
              </mc:Choice>
              <mc:Fallback>
                <p:oleObj name="Equation" r:id="rId21" imgW="444114" imgH="177646" progId="Equation.DSMT4">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6875" y="3644900"/>
                        <a:ext cx="11525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47" name="Text Box 35"/>
          <p:cNvSpPr txBox="1">
            <a:spLocks noChangeArrowheads="1"/>
          </p:cNvSpPr>
          <p:nvPr/>
        </p:nvSpPr>
        <p:spPr bwMode="auto">
          <a:xfrm>
            <a:off x="1476375" y="3573463"/>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是直角三角形</a:t>
            </a:r>
            <a:r>
              <a:rPr lang="en-US" altLang="zh-CN" sz="2800" b="0"/>
              <a:t>.</a:t>
            </a:r>
          </a:p>
        </p:txBody>
      </p:sp>
      <p:sp>
        <p:nvSpPr>
          <p:cNvPr id="115748" name="Text Box 36"/>
          <p:cNvSpPr txBox="1">
            <a:spLocks noChangeArrowheads="1"/>
          </p:cNvSpPr>
          <p:nvPr/>
        </p:nvSpPr>
        <p:spPr bwMode="auto">
          <a:xfrm>
            <a:off x="323850" y="4292600"/>
            <a:ext cx="5903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记矸石山的高度</a:t>
            </a:r>
            <a:r>
              <a:rPr lang="en-US" altLang="zh-CN" sz="2800" b="0" i="1"/>
              <a:t>AO</a:t>
            </a:r>
            <a:r>
              <a:rPr lang="en-US" altLang="zh-CN" sz="2800" b="0"/>
              <a:t>=</a:t>
            </a:r>
            <a:r>
              <a:rPr lang="en-US" altLang="zh-CN" sz="2800" b="0" i="1"/>
              <a:t>h</a:t>
            </a:r>
            <a:r>
              <a:rPr lang="en-US" altLang="zh-CN" sz="2800" b="0"/>
              <a:t>, </a:t>
            </a:r>
          </a:p>
        </p:txBody>
      </p:sp>
      <p:graphicFrame>
        <p:nvGraphicFramePr>
          <p:cNvPr id="115749" name="Object 37"/>
          <p:cNvGraphicFramePr>
            <a:graphicFrameLocks noChangeAspect="1"/>
          </p:cNvGraphicFramePr>
          <p:nvPr/>
        </p:nvGraphicFramePr>
        <p:xfrm>
          <a:off x="4140200" y="4365625"/>
          <a:ext cx="1512888" cy="439738"/>
        </p:xfrm>
        <a:graphic>
          <a:graphicData uri="http://schemas.openxmlformats.org/presentationml/2006/ole">
            <mc:AlternateContent xmlns:mc="http://schemas.openxmlformats.org/markup-compatibility/2006">
              <mc:Choice xmlns:v="urn:schemas-microsoft-com:vml" Requires="v">
                <p:oleObj spid="_x0000_s108845" name="Equation" r:id="rId23" imgW="698197" imgH="203112" progId="Equation.DSMT4">
                  <p:embed/>
                </p:oleObj>
              </mc:Choice>
              <mc:Fallback>
                <p:oleObj name="Equation" r:id="rId23" imgW="698197" imgH="203112" progId="Equation.DSMT4">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40200" y="4365625"/>
                        <a:ext cx="151288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50" name="Object 38"/>
          <p:cNvGraphicFramePr>
            <a:graphicFrameLocks noChangeAspect="1"/>
          </p:cNvGraphicFramePr>
          <p:nvPr/>
        </p:nvGraphicFramePr>
        <p:xfrm>
          <a:off x="1692275" y="5084763"/>
          <a:ext cx="3527425" cy="855662"/>
        </p:xfrm>
        <a:graphic>
          <a:graphicData uri="http://schemas.openxmlformats.org/presentationml/2006/ole">
            <mc:AlternateContent xmlns:mc="http://schemas.openxmlformats.org/markup-compatibility/2006">
              <mc:Choice xmlns:v="urn:schemas-microsoft-com:vml" Requires="v">
                <p:oleObj spid="_x0000_s108846" name="Equation" r:id="rId25" imgW="1727200" imgH="419100" progId="Equation.DSMT4">
                  <p:embed/>
                </p:oleObj>
              </mc:Choice>
              <mc:Fallback>
                <p:oleObj name="Equation" r:id="rId25" imgW="1727200" imgH="419100" progId="Equation.DSMT4">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92275" y="5084763"/>
                        <a:ext cx="3527425"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7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7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7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p:bldP spid="115716" grpId="0"/>
      <p:bldP spid="115745" grpId="0"/>
      <p:bldP spid="115747" grpId="0"/>
      <p:bldP spid="115748" grpId="0"/>
    </p:bld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9570" name="Object 2"/>
          <p:cNvGraphicFramePr>
            <a:graphicFrameLocks noChangeAspect="1"/>
          </p:cNvGraphicFramePr>
          <p:nvPr/>
        </p:nvGraphicFramePr>
        <p:xfrm>
          <a:off x="323850" y="260350"/>
          <a:ext cx="5113338" cy="654050"/>
        </p:xfrm>
        <a:graphic>
          <a:graphicData uri="http://schemas.openxmlformats.org/presentationml/2006/ole">
            <mc:AlternateContent xmlns:mc="http://schemas.openxmlformats.org/markup-compatibility/2006">
              <mc:Choice xmlns:v="urn:schemas-microsoft-com:vml" Requires="v">
                <p:oleObj spid="_x0000_s109753" name="Equation" r:id="rId3" imgW="1790700" imgH="228600" progId="Equation.DSMT4">
                  <p:embed/>
                </p:oleObj>
              </mc:Choice>
              <mc:Fallback>
                <p:oleObj name="Equation" r:id="rId3" imgW="17907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511333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39" name="Text Box 3"/>
          <p:cNvSpPr txBox="1">
            <a:spLocks noChangeArrowheads="1"/>
          </p:cNvSpPr>
          <p:nvPr/>
        </p:nvSpPr>
        <p:spPr bwMode="auto">
          <a:xfrm>
            <a:off x="323850" y="908050"/>
            <a:ext cx="5329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矸石山的底面积为：</a:t>
            </a:r>
          </a:p>
        </p:txBody>
      </p:sp>
      <p:graphicFrame>
        <p:nvGraphicFramePr>
          <p:cNvPr id="116740" name="Object 4"/>
          <p:cNvGraphicFramePr>
            <a:graphicFrameLocks noChangeAspect="1"/>
          </p:cNvGraphicFramePr>
          <p:nvPr/>
        </p:nvGraphicFramePr>
        <p:xfrm>
          <a:off x="900113" y="1557338"/>
          <a:ext cx="6048375" cy="601662"/>
        </p:xfrm>
        <a:graphic>
          <a:graphicData uri="http://schemas.openxmlformats.org/presentationml/2006/ole">
            <mc:AlternateContent xmlns:mc="http://schemas.openxmlformats.org/markup-compatibility/2006">
              <mc:Choice xmlns:v="urn:schemas-microsoft-com:vml" Requires="v">
                <p:oleObj spid="_x0000_s109754" name="Equation" r:id="rId5" imgW="1790700" imgH="266700" progId="Equation.DSMT4">
                  <p:embed/>
                </p:oleObj>
              </mc:Choice>
              <mc:Fallback>
                <p:oleObj name="Equation" r:id="rId5" imgW="1790700" imgH="266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557338"/>
                        <a:ext cx="6048375"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1" name="Text Box 5"/>
          <p:cNvSpPr txBox="1">
            <a:spLocks noChangeArrowheads="1"/>
          </p:cNvSpPr>
          <p:nvPr/>
        </p:nvSpPr>
        <p:spPr bwMode="auto">
          <a:xfrm>
            <a:off x="323850" y="4525963"/>
            <a:ext cx="770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于是，征地面积至少为</a:t>
            </a:r>
          </a:p>
        </p:txBody>
      </p:sp>
      <p:graphicFrame>
        <p:nvGraphicFramePr>
          <p:cNvPr id="116742" name="Object 6"/>
          <p:cNvGraphicFramePr>
            <a:graphicFrameLocks noChangeAspect="1"/>
          </p:cNvGraphicFramePr>
          <p:nvPr/>
        </p:nvGraphicFramePr>
        <p:xfrm>
          <a:off x="827088" y="5084763"/>
          <a:ext cx="4681537" cy="487362"/>
        </p:xfrm>
        <a:graphic>
          <a:graphicData uri="http://schemas.openxmlformats.org/presentationml/2006/ole">
            <mc:AlternateContent xmlns:mc="http://schemas.openxmlformats.org/markup-compatibility/2006">
              <mc:Choice xmlns:v="urn:schemas-microsoft-com:vml" Requires="v">
                <p:oleObj spid="_x0000_s109755" name="Equation" r:id="rId7" imgW="2032000" imgH="241300" progId="Equation.DSMT4">
                  <p:embed/>
                </p:oleObj>
              </mc:Choice>
              <mc:Fallback>
                <p:oleObj name="Equation" r:id="rId7" imgW="2032000" imgH="241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84763"/>
                        <a:ext cx="468153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3" name="Text Box 7"/>
          <p:cNvSpPr txBox="1">
            <a:spLocks noChangeArrowheads="1"/>
          </p:cNvSpPr>
          <p:nvPr/>
        </p:nvSpPr>
        <p:spPr bwMode="auto">
          <a:xfrm>
            <a:off x="323850" y="5678488"/>
            <a:ext cx="4392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矸石山的体积</a:t>
            </a:r>
          </a:p>
        </p:txBody>
      </p:sp>
      <p:graphicFrame>
        <p:nvGraphicFramePr>
          <p:cNvPr id="116744" name="Object 8"/>
          <p:cNvGraphicFramePr>
            <a:graphicFrameLocks noChangeAspect="1"/>
          </p:cNvGraphicFramePr>
          <p:nvPr/>
        </p:nvGraphicFramePr>
        <p:xfrm>
          <a:off x="2916238" y="5734050"/>
          <a:ext cx="4032250" cy="487363"/>
        </p:xfrm>
        <a:graphic>
          <a:graphicData uri="http://schemas.openxmlformats.org/presentationml/2006/ole">
            <mc:AlternateContent xmlns:mc="http://schemas.openxmlformats.org/markup-compatibility/2006">
              <mc:Choice xmlns:v="urn:schemas-microsoft-com:vml" Requires="v">
                <p:oleObj spid="_x0000_s109756" name="Equation" r:id="rId9" imgW="1993900" imgH="241300" progId="Equation.DSMT4">
                  <p:embed/>
                </p:oleObj>
              </mc:Choice>
              <mc:Fallback>
                <p:oleObj name="Equation" r:id="rId9" imgW="1993900" imgH="2413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5734050"/>
                        <a:ext cx="403225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7" name="Text Box 9"/>
          <p:cNvSpPr txBox="1">
            <a:spLocks noChangeArrowheads="1"/>
          </p:cNvSpPr>
          <p:nvPr/>
        </p:nvSpPr>
        <p:spPr bwMode="auto">
          <a:xfrm>
            <a:off x="5200650" y="3897313"/>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endParaRPr lang="zh-CN" altLang="zh-CN" sz="2800" b="0"/>
          </a:p>
        </p:txBody>
      </p:sp>
      <p:sp>
        <p:nvSpPr>
          <p:cNvPr id="116746" name="Text Box 10"/>
          <p:cNvSpPr txBox="1">
            <a:spLocks noChangeArrowheads="1"/>
          </p:cNvSpPr>
          <p:nvPr/>
        </p:nvSpPr>
        <p:spPr bwMode="auto">
          <a:xfrm>
            <a:off x="7379468" y="3789363"/>
            <a:ext cx="1296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dirty="0"/>
              <a:t>（</a:t>
            </a:r>
            <a:r>
              <a:rPr lang="en-US" altLang="zh-CN" sz="2800" b="0" dirty="0"/>
              <a:t>1</a:t>
            </a:r>
            <a:r>
              <a:rPr lang="zh-CN" altLang="en-US" sz="2800" b="0" dirty="0"/>
              <a:t>）</a:t>
            </a:r>
          </a:p>
        </p:txBody>
      </p:sp>
      <p:sp>
        <p:nvSpPr>
          <p:cNvPr id="116747" name="Text Box 11"/>
          <p:cNvSpPr txBox="1">
            <a:spLocks noChangeArrowheads="1"/>
          </p:cNvSpPr>
          <p:nvPr/>
        </p:nvSpPr>
        <p:spPr bwMode="auto">
          <a:xfrm>
            <a:off x="7451352" y="4868863"/>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dirty="0"/>
              <a:t>（</a:t>
            </a:r>
            <a:r>
              <a:rPr lang="en-US" altLang="zh-CN" sz="2800" b="0" dirty="0"/>
              <a:t>2</a:t>
            </a:r>
            <a:r>
              <a:rPr lang="zh-CN" altLang="en-US" sz="2800" b="0" dirty="0"/>
              <a:t>）</a:t>
            </a:r>
          </a:p>
        </p:txBody>
      </p:sp>
      <p:sp>
        <p:nvSpPr>
          <p:cNvPr id="116748" name="Text Box 12"/>
          <p:cNvSpPr txBox="1">
            <a:spLocks noChangeArrowheads="1"/>
          </p:cNvSpPr>
          <p:nvPr/>
        </p:nvSpPr>
        <p:spPr bwMode="auto">
          <a:xfrm>
            <a:off x="7451725" y="5734050"/>
            <a:ext cx="1081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a:t>
            </a:r>
            <a:r>
              <a:rPr lang="en-US" altLang="zh-CN" sz="2800" b="0"/>
              <a:t>3</a:t>
            </a:r>
            <a:r>
              <a:rPr lang="zh-CN" altLang="en-US" sz="2800" b="0"/>
              <a:t>）</a:t>
            </a:r>
          </a:p>
        </p:txBody>
      </p:sp>
      <p:graphicFrame>
        <p:nvGraphicFramePr>
          <p:cNvPr id="116749" name="Object 13"/>
          <p:cNvGraphicFramePr>
            <a:graphicFrameLocks noChangeAspect="1"/>
          </p:cNvGraphicFramePr>
          <p:nvPr/>
        </p:nvGraphicFramePr>
        <p:xfrm>
          <a:off x="1403350" y="2133600"/>
          <a:ext cx="4608513" cy="793750"/>
        </p:xfrm>
        <a:graphic>
          <a:graphicData uri="http://schemas.openxmlformats.org/presentationml/2006/ole">
            <mc:AlternateContent xmlns:mc="http://schemas.openxmlformats.org/markup-compatibility/2006">
              <mc:Choice xmlns:v="urn:schemas-microsoft-com:vml" Requires="v">
                <p:oleObj spid="_x0000_s109757" name="Equation" r:id="rId11" imgW="2286000" imgH="393700" progId="Equation.DSMT4">
                  <p:embed/>
                </p:oleObj>
              </mc:Choice>
              <mc:Fallback>
                <p:oleObj name="Equation" r:id="rId11" imgW="2286000" imgH="3937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2133600"/>
                        <a:ext cx="460851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50" name="Object 14"/>
          <p:cNvGraphicFramePr>
            <a:graphicFrameLocks noChangeAspect="1"/>
          </p:cNvGraphicFramePr>
          <p:nvPr/>
        </p:nvGraphicFramePr>
        <p:xfrm>
          <a:off x="1403350" y="2781300"/>
          <a:ext cx="3384550" cy="828675"/>
        </p:xfrm>
        <a:graphic>
          <a:graphicData uri="http://schemas.openxmlformats.org/presentationml/2006/ole">
            <mc:AlternateContent xmlns:mc="http://schemas.openxmlformats.org/markup-compatibility/2006">
              <mc:Choice xmlns:v="urn:schemas-microsoft-com:vml" Requires="v">
                <p:oleObj spid="_x0000_s109758" name="Equation" r:id="rId13" imgW="1815312" imgH="444307" progId="Equation.DSMT4">
                  <p:embed/>
                </p:oleObj>
              </mc:Choice>
              <mc:Fallback>
                <p:oleObj name="Equation" r:id="rId13" imgW="1815312" imgH="444307"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2781300"/>
                        <a:ext cx="33845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51" name="Object 15"/>
          <p:cNvGraphicFramePr>
            <a:graphicFrameLocks noChangeAspect="1"/>
          </p:cNvGraphicFramePr>
          <p:nvPr/>
        </p:nvGraphicFramePr>
        <p:xfrm>
          <a:off x="1403350" y="3357563"/>
          <a:ext cx="2735263" cy="1081087"/>
        </p:xfrm>
        <a:graphic>
          <a:graphicData uri="http://schemas.openxmlformats.org/presentationml/2006/ole">
            <mc:AlternateContent xmlns:mc="http://schemas.openxmlformats.org/markup-compatibility/2006">
              <mc:Choice xmlns:v="urn:schemas-microsoft-com:vml" Requires="v">
                <p:oleObj spid="_x0000_s109759" name="Equation" r:id="rId15" imgW="1511300" imgH="596900" progId="Equation.DSMT4">
                  <p:embed/>
                </p:oleObj>
              </mc:Choice>
              <mc:Fallback>
                <p:oleObj name="Equation" r:id="rId15" imgW="1511300" imgH="5969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357563"/>
                        <a:ext cx="273526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52" name="Object 16"/>
          <p:cNvGraphicFramePr>
            <a:graphicFrameLocks noChangeAspect="1"/>
          </p:cNvGraphicFramePr>
          <p:nvPr/>
        </p:nvGraphicFramePr>
        <p:xfrm>
          <a:off x="4211638" y="3860800"/>
          <a:ext cx="2735262" cy="492125"/>
        </p:xfrm>
        <a:graphic>
          <a:graphicData uri="http://schemas.openxmlformats.org/presentationml/2006/ole">
            <mc:AlternateContent xmlns:mc="http://schemas.openxmlformats.org/markup-compatibility/2006">
              <mc:Choice xmlns:v="urn:schemas-microsoft-com:vml" Requires="v">
                <p:oleObj spid="_x0000_s109760" name="Equation" r:id="rId17" imgW="1270000" imgH="228600" progId="Equation.DSMT4">
                  <p:embed/>
                </p:oleObj>
              </mc:Choice>
              <mc:Fallback>
                <p:oleObj name="Equation" r:id="rId17" imgW="1270000" imgH="2286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1638" y="3860800"/>
                        <a:ext cx="273526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67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67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674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67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67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6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P spid="116741" grpId="0"/>
      <p:bldP spid="116743" grpId="0"/>
      <p:bldP spid="116746" grpId="0"/>
      <p:bldP spid="116747" grpId="0"/>
      <p:bldP spid="11674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323850" y="476250"/>
          <a:ext cx="8820150" cy="5364163"/>
        </p:xfrm>
        <a:graphic>
          <a:graphicData uri="http://schemas.openxmlformats.org/presentationml/2006/ole">
            <mc:AlternateContent xmlns:mc="http://schemas.openxmlformats.org/markup-compatibility/2006">
              <mc:Choice xmlns:v="urn:schemas-microsoft-com:vml" Requires="v">
                <p:oleObj spid="_x0000_s15383" name="Equation" r:id="rId3" imgW="3848100" imgH="2057400" progId="Equation.DSMT4">
                  <p:embed/>
                </p:oleObj>
              </mc:Choice>
              <mc:Fallback>
                <p:oleObj name="Equation" r:id="rId3" imgW="3848100" imgH="2057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76250"/>
                        <a:ext cx="8820150" cy="536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611188" y="404813"/>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2) </a:t>
            </a:r>
            <a:r>
              <a:rPr lang="zh-CN" altLang="en-US" sz="2800" b="0"/>
              <a:t>征地面积与采煤出矸率的关系</a:t>
            </a:r>
          </a:p>
        </p:txBody>
      </p:sp>
      <p:sp>
        <p:nvSpPr>
          <p:cNvPr id="117763" name="Text Box 3"/>
          <p:cNvSpPr txBox="1">
            <a:spLocks noChangeArrowheads="1"/>
          </p:cNvSpPr>
          <p:nvPr/>
        </p:nvSpPr>
        <p:spPr bwMode="auto">
          <a:xfrm>
            <a:off x="1187450" y="1125538"/>
            <a:ext cx="7129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设出矸率为</a:t>
            </a:r>
            <a:r>
              <a:rPr lang="en-US" altLang="zh-CN" sz="2800" b="0" i="1"/>
              <a:t>p</a:t>
            </a:r>
            <a:r>
              <a:rPr lang="zh-CN" altLang="en-US" sz="2800" b="0"/>
              <a:t>，年均出矸量为        ，则</a:t>
            </a:r>
          </a:p>
        </p:txBody>
      </p:sp>
      <p:graphicFrame>
        <p:nvGraphicFramePr>
          <p:cNvPr id="117764" name="Object 4"/>
          <p:cNvGraphicFramePr>
            <a:graphicFrameLocks noChangeAspect="1"/>
          </p:cNvGraphicFramePr>
          <p:nvPr/>
        </p:nvGraphicFramePr>
        <p:xfrm>
          <a:off x="5867400" y="1125538"/>
          <a:ext cx="576263" cy="384175"/>
        </p:xfrm>
        <a:graphic>
          <a:graphicData uri="http://schemas.openxmlformats.org/presentationml/2006/ole">
            <mc:AlternateContent xmlns:mc="http://schemas.openxmlformats.org/markup-compatibility/2006">
              <mc:Choice xmlns:v="urn:schemas-microsoft-com:vml" Requires="v">
                <p:oleObj spid="_x0000_s110726" name="Equation" r:id="rId3" imgW="266353" imgH="177569" progId="Equation.DSMT4">
                  <p:embed/>
                </p:oleObj>
              </mc:Choice>
              <mc:Fallback>
                <p:oleObj name="Equation" r:id="rId3" imgW="266353" imgH="17756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25538"/>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5" name="Object 5"/>
          <p:cNvGraphicFramePr>
            <a:graphicFrameLocks noChangeAspect="1"/>
          </p:cNvGraphicFramePr>
          <p:nvPr/>
        </p:nvGraphicFramePr>
        <p:xfrm>
          <a:off x="1258888" y="1700213"/>
          <a:ext cx="1800225" cy="792162"/>
        </p:xfrm>
        <a:graphic>
          <a:graphicData uri="http://schemas.openxmlformats.org/presentationml/2006/ole">
            <mc:AlternateContent xmlns:mc="http://schemas.openxmlformats.org/markup-compatibility/2006">
              <mc:Choice xmlns:v="urn:schemas-microsoft-com:vml" Requires="v">
                <p:oleObj spid="_x0000_s110727" name="Equation" r:id="rId5" imgW="1066337" imgH="393529" progId="Equation.DSMT4">
                  <p:embed/>
                </p:oleObj>
              </mc:Choice>
              <mc:Fallback>
                <p:oleObj name="Equation" r:id="rId5" imgW="1066337"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00213"/>
                        <a:ext cx="1800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6" name="Text Box 6"/>
          <p:cNvSpPr txBox="1">
            <a:spLocks noChangeArrowheads="1"/>
          </p:cNvSpPr>
          <p:nvPr/>
        </p:nvSpPr>
        <p:spPr bwMode="auto">
          <a:xfrm>
            <a:off x="3348038" y="1844675"/>
            <a:ext cx="1223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从而</a:t>
            </a:r>
          </a:p>
        </p:txBody>
      </p:sp>
      <p:graphicFrame>
        <p:nvGraphicFramePr>
          <p:cNvPr id="117767" name="Object 7"/>
          <p:cNvGraphicFramePr>
            <a:graphicFrameLocks noChangeAspect="1"/>
          </p:cNvGraphicFramePr>
          <p:nvPr/>
        </p:nvGraphicFramePr>
        <p:xfrm>
          <a:off x="4284663" y="1773238"/>
          <a:ext cx="1873250" cy="838200"/>
        </p:xfrm>
        <a:graphic>
          <a:graphicData uri="http://schemas.openxmlformats.org/presentationml/2006/ole">
            <mc:AlternateContent xmlns:mc="http://schemas.openxmlformats.org/markup-compatibility/2006">
              <mc:Choice xmlns:v="urn:schemas-microsoft-com:vml" Requires="v">
                <p:oleObj spid="_x0000_s110728" name="Equation" r:id="rId7" imgW="1130300" imgH="419100" progId="Equation.DSMT4">
                  <p:embed/>
                </p:oleObj>
              </mc:Choice>
              <mc:Fallback>
                <p:oleObj name="Equation" r:id="rId7" imgW="1130300" imgH="4191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1773238"/>
                        <a:ext cx="18732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8" name="Text Box 8"/>
          <p:cNvSpPr txBox="1">
            <a:spLocks noChangeArrowheads="1"/>
          </p:cNvSpPr>
          <p:nvPr/>
        </p:nvSpPr>
        <p:spPr bwMode="auto">
          <a:xfrm>
            <a:off x="1116013" y="2781300"/>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按矸石容重                               换算成每年增加的矸石体积：</a:t>
            </a:r>
          </a:p>
        </p:txBody>
      </p:sp>
      <p:graphicFrame>
        <p:nvGraphicFramePr>
          <p:cNvPr id="117769" name="Object 9"/>
          <p:cNvGraphicFramePr>
            <a:graphicFrameLocks noChangeAspect="1"/>
          </p:cNvGraphicFramePr>
          <p:nvPr/>
        </p:nvGraphicFramePr>
        <p:xfrm>
          <a:off x="3059113" y="2781300"/>
          <a:ext cx="2671762" cy="558800"/>
        </p:xfrm>
        <a:graphic>
          <a:graphicData uri="http://schemas.openxmlformats.org/presentationml/2006/ole">
            <mc:AlternateContent xmlns:mc="http://schemas.openxmlformats.org/markup-compatibility/2006">
              <mc:Choice xmlns:v="urn:schemas-microsoft-com:vml" Requires="v">
                <p:oleObj spid="_x0000_s110729" name="Equation" r:id="rId9" imgW="1091726" imgH="228501" progId="Equation.DSMT4">
                  <p:embed/>
                </p:oleObj>
              </mc:Choice>
              <mc:Fallback>
                <p:oleObj name="Equation" r:id="rId9" imgW="1091726" imgH="228501"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2781300"/>
                        <a:ext cx="267176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70" name="Object 10"/>
          <p:cNvGraphicFramePr>
            <a:graphicFrameLocks noChangeAspect="1"/>
          </p:cNvGraphicFramePr>
          <p:nvPr/>
        </p:nvGraphicFramePr>
        <p:xfrm>
          <a:off x="2916238" y="3429000"/>
          <a:ext cx="3527425" cy="908050"/>
        </p:xfrm>
        <a:graphic>
          <a:graphicData uri="http://schemas.openxmlformats.org/presentationml/2006/ole">
            <mc:AlternateContent xmlns:mc="http://schemas.openxmlformats.org/markup-compatibility/2006">
              <mc:Choice xmlns:v="urn:schemas-microsoft-com:vml" Requires="v">
                <p:oleObj spid="_x0000_s110730" name="Equation" r:id="rId11" imgW="1625600" imgH="419100" progId="Equation.DSMT4">
                  <p:embed/>
                </p:oleObj>
              </mc:Choice>
              <mc:Fallback>
                <p:oleObj name="Equation" r:id="rId11" imgW="1625600" imgH="4191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3429000"/>
                        <a:ext cx="3527425"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1" name="Text Box 11"/>
          <p:cNvSpPr txBox="1">
            <a:spLocks noChangeArrowheads="1"/>
          </p:cNvSpPr>
          <p:nvPr/>
        </p:nvSpPr>
        <p:spPr bwMode="auto">
          <a:xfrm>
            <a:off x="323850" y="4221163"/>
            <a:ext cx="7634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于是</a:t>
            </a:r>
            <a:r>
              <a:rPr lang="en-US" altLang="zh-CN" sz="2800" b="0"/>
              <a:t>t</a:t>
            </a:r>
            <a:r>
              <a:rPr lang="zh-CN" altLang="en-US" sz="2800" b="0"/>
              <a:t>年后矸石上的体积为</a:t>
            </a:r>
          </a:p>
        </p:txBody>
      </p:sp>
      <p:graphicFrame>
        <p:nvGraphicFramePr>
          <p:cNvPr id="117772" name="Object 12"/>
          <p:cNvGraphicFramePr>
            <a:graphicFrameLocks noChangeAspect="1"/>
          </p:cNvGraphicFramePr>
          <p:nvPr/>
        </p:nvGraphicFramePr>
        <p:xfrm>
          <a:off x="2700338" y="4868863"/>
          <a:ext cx="2128837" cy="798512"/>
        </p:xfrm>
        <a:graphic>
          <a:graphicData uri="http://schemas.openxmlformats.org/presentationml/2006/ole">
            <mc:AlternateContent xmlns:mc="http://schemas.openxmlformats.org/markup-compatibility/2006">
              <mc:Choice xmlns:v="urn:schemas-microsoft-com:vml" Requires="v">
                <p:oleObj spid="_x0000_s110731" name="Equation" r:id="rId13" imgW="1117600" imgH="419100" progId="Equation.DSMT4">
                  <p:embed/>
                </p:oleObj>
              </mc:Choice>
              <mc:Fallback>
                <p:oleObj name="Equation" r:id="rId13" imgW="1117600" imgH="4191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868863"/>
                        <a:ext cx="212883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73" name="Text Box 13"/>
          <p:cNvSpPr txBox="1">
            <a:spLocks noChangeArrowheads="1"/>
          </p:cNvSpPr>
          <p:nvPr/>
        </p:nvSpPr>
        <p:spPr bwMode="auto">
          <a:xfrm>
            <a:off x="7272338" y="4937125"/>
            <a:ext cx="151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a:t>
            </a:r>
            <a:r>
              <a:rPr lang="en-US" altLang="zh-CN" sz="2800" b="0"/>
              <a:t>4</a:t>
            </a:r>
            <a:r>
              <a:rPr lang="zh-CN" altLang="en-US" sz="2800" b="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1776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776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1776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776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776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777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777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777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7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P spid="117766" grpId="0"/>
      <p:bldP spid="117768" grpId="0"/>
      <p:bldP spid="117771" grpId="0"/>
      <p:bldP spid="117773" grpId="0"/>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539750" y="404813"/>
            <a:ext cx="835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由（</a:t>
            </a:r>
            <a:r>
              <a:rPr lang="en-US" altLang="zh-CN" sz="2800" b="0"/>
              <a:t>3</a:t>
            </a:r>
            <a:r>
              <a:rPr lang="zh-CN" altLang="en-US" sz="2800" b="0"/>
              <a:t>）和（</a:t>
            </a:r>
            <a:r>
              <a:rPr lang="en-US" altLang="zh-CN" sz="2800" b="0"/>
              <a:t>4</a:t>
            </a:r>
            <a:r>
              <a:rPr lang="zh-CN" altLang="en-US" sz="2800" b="0"/>
              <a:t>）式可得矸石山高度与时间的关系：</a:t>
            </a:r>
          </a:p>
        </p:txBody>
      </p:sp>
      <p:graphicFrame>
        <p:nvGraphicFramePr>
          <p:cNvPr id="111619" name="Object 3"/>
          <p:cNvGraphicFramePr>
            <a:graphicFrameLocks noChangeAspect="1"/>
          </p:cNvGraphicFramePr>
          <p:nvPr/>
        </p:nvGraphicFramePr>
        <p:xfrm>
          <a:off x="1476375" y="836613"/>
          <a:ext cx="5400675" cy="1235075"/>
        </p:xfrm>
        <a:graphic>
          <a:graphicData uri="http://schemas.openxmlformats.org/presentationml/2006/ole">
            <mc:AlternateContent xmlns:mc="http://schemas.openxmlformats.org/markup-compatibility/2006">
              <mc:Choice xmlns:v="urn:schemas-microsoft-com:vml" Requires="v">
                <p:oleObj spid="_x0000_s111714" name="Equation" r:id="rId3" imgW="2387600" imgH="546100" progId="Equation.DSMT4">
                  <p:embed/>
                </p:oleObj>
              </mc:Choice>
              <mc:Fallback>
                <p:oleObj name="Equation" r:id="rId3" imgW="2387600" imgH="546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836613"/>
                        <a:ext cx="5400675"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88" name="Text Box 4"/>
          <p:cNvSpPr txBox="1">
            <a:spLocks noChangeArrowheads="1"/>
          </p:cNvSpPr>
          <p:nvPr/>
        </p:nvSpPr>
        <p:spPr bwMode="auto">
          <a:xfrm>
            <a:off x="360363" y="20605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将（</a:t>
            </a:r>
            <a:r>
              <a:rPr lang="en-US" altLang="zh-CN" sz="2800" b="0"/>
              <a:t>5</a:t>
            </a:r>
            <a:r>
              <a:rPr lang="zh-CN" altLang="en-US" sz="2800" b="0"/>
              <a:t>）代入（</a:t>
            </a:r>
            <a:r>
              <a:rPr lang="en-US" altLang="zh-CN" sz="2800" b="0"/>
              <a:t>2</a:t>
            </a:r>
            <a:r>
              <a:rPr lang="zh-CN" altLang="en-US" sz="2800" b="0"/>
              <a:t>）得</a:t>
            </a:r>
            <a:r>
              <a:rPr lang="en-US" altLang="zh-CN" sz="2800" b="0"/>
              <a:t>t</a:t>
            </a:r>
            <a:r>
              <a:rPr lang="zh-CN" altLang="en-US" sz="2800" b="0"/>
              <a:t>年后占地面积为</a:t>
            </a:r>
          </a:p>
        </p:txBody>
      </p:sp>
      <p:graphicFrame>
        <p:nvGraphicFramePr>
          <p:cNvPr id="118789" name="Object 5"/>
          <p:cNvGraphicFramePr>
            <a:graphicFrameLocks noChangeAspect="1"/>
          </p:cNvGraphicFramePr>
          <p:nvPr>
            <p:extLst>
              <p:ext uri="{D42A27DB-BD31-4B8C-83A1-F6EECF244321}">
                <p14:modId xmlns:p14="http://schemas.microsoft.com/office/powerpoint/2010/main" val="962658865"/>
              </p:ext>
            </p:extLst>
          </p:nvPr>
        </p:nvGraphicFramePr>
        <p:xfrm>
          <a:off x="1119188" y="2781300"/>
          <a:ext cx="2655887" cy="1046163"/>
        </p:xfrm>
        <a:graphic>
          <a:graphicData uri="http://schemas.openxmlformats.org/presentationml/2006/ole">
            <mc:AlternateContent xmlns:mc="http://schemas.openxmlformats.org/markup-compatibility/2006">
              <mc:Choice xmlns:v="urn:schemas-microsoft-com:vml" Requires="v">
                <p:oleObj spid="_x0000_s111715" name="Equation" r:id="rId5" imgW="1320480" imgH="520560" progId="Equation.DSMT4">
                  <p:embed/>
                </p:oleObj>
              </mc:Choice>
              <mc:Fallback>
                <p:oleObj name="Equation" r:id="rId5" imgW="1320480" imgH="520560" progId="Equation.DSMT4">
                  <p:embed/>
                  <p:pic>
                    <p:nvPicPr>
                      <p:cNvPr id="0" name="Object 5"/>
                      <p:cNvPicPr>
                        <a:picLocks noChangeAspect="1" noChangeArrowheads="1"/>
                      </p:cNvPicPr>
                      <p:nvPr/>
                    </p:nvPicPr>
                    <p:blipFill>
                      <a:blip r:embed="rId6"/>
                      <a:srcRect/>
                      <a:stretch>
                        <a:fillRect/>
                      </a:stretch>
                    </p:blipFill>
                    <p:spPr bwMode="auto">
                      <a:xfrm>
                        <a:off x="1119188" y="2781300"/>
                        <a:ext cx="2655887"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0" name="Text Box 6"/>
          <p:cNvSpPr txBox="1">
            <a:spLocks noChangeArrowheads="1"/>
          </p:cNvSpPr>
          <p:nvPr/>
        </p:nvSpPr>
        <p:spPr bwMode="auto">
          <a:xfrm>
            <a:off x="4140200" y="3068638"/>
            <a:ext cx="1728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（亩）</a:t>
            </a:r>
          </a:p>
        </p:txBody>
      </p:sp>
      <p:sp>
        <p:nvSpPr>
          <p:cNvPr id="118791" name="Text Box 7"/>
          <p:cNvSpPr txBox="1">
            <a:spLocks noChangeArrowheads="1"/>
          </p:cNvSpPr>
          <p:nvPr/>
        </p:nvSpPr>
        <p:spPr bwMode="auto">
          <a:xfrm>
            <a:off x="6192838" y="3068638"/>
            <a:ext cx="1223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a:t>
            </a:r>
            <a:r>
              <a:rPr lang="en-US" altLang="zh-CN" sz="2800" b="0"/>
              <a:t>6</a:t>
            </a:r>
            <a:r>
              <a:rPr lang="zh-CN" altLang="en-US" sz="2800" b="0"/>
              <a:t>）</a:t>
            </a:r>
          </a:p>
        </p:txBody>
      </p:sp>
      <p:sp>
        <p:nvSpPr>
          <p:cNvPr id="118792" name="Text Box 8"/>
          <p:cNvSpPr txBox="1">
            <a:spLocks noChangeArrowheads="1"/>
          </p:cNvSpPr>
          <p:nvPr/>
        </p:nvSpPr>
        <p:spPr bwMode="auto">
          <a:xfrm>
            <a:off x="288925" y="3932238"/>
            <a:ext cx="7993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这样可得</a:t>
            </a:r>
            <a:r>
              <a:rPr lang="en-US" altLang="zh-CN" sz="2800" b="0"/>
              <a:t>20</a:t>
            </a:r>
            <a:r>
              <a:rPr lang="zh-CN" altLang="en-US" sz="2800" b="0"/>
              <a:t>年后矸石山高度与占地面积分别为：</a:t>
            </a:r>
          </a:p>
        </p:txBody>
      </p:sp>
      <p:graphicFrame>
        <p:nvGraphicFramePr>
          <p:cNvPr id="118793" name="Object 9"/>
          <p:cNvGraphicFramePr>
            <a:graphicFrameLocks noChangeAspect="1"/>
          </p:cNvGraphicFramePr>
          <p:nvPr/>
        </p:nvGraphicFramePr>
        <p:xfrm>
          <a:off x="433388" y="4581525"/>
          <a:ext cx="7050087" cy="941388"/>
        </p:xfrm>
        <a:graphic>
          <a:graphicData uri="http://schemas.openxmlformats.org/presentationml/2006/ole">
            <mc:AlternateContent xmlns:mc="http://schemas.openxmlformats.org/markup-compatibility/2006">
              <mc:Choice xmlns:v="urn:schemas-microsoft-com:vml" Requires="v">
                <p:oleObj spid="_x0000_s111716" name="Equation" r:id="rId7" imgW="3898900" imgH="520700" progId="Equation.DSMT4">
                  <p:embed/>
                </p:oleObj>
              </mc:Choice>
              <mc:Fallback>
                <p:oleObj name="Equation" r:id="rId7" imgW="3898900" imgH="520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388" y="4581525"/>
                        <a:ext cx="7050087"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4" name="Text Box 10"/>
          <p:cNvSpPr txBox="1">
            <a:spLocks noChangeArrowheads="1"/>
          </p:cNvSpPr>
          <p:nvPr/>
        </p:nvSpPr>
        <p:spPr bwMode="auto">
          <a:xfrm>
            <a:off x="7416800" y="4868863"/>
            <a:ext cx="172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（亩）</a:t>
            </a:r>
          </a:p>
        </p:txBody>
      </p:sp>
      <p:sp>
        <p:nvSpPr>
          <p:cNvPr id="118795" name="Text Box 11"/>
          <p:cNvSpPr txBox="1">
            <a:spLocks noChangeArrowheads="1"/>
          </p:cNvSpPr>
          <p:nvPr/>
        </p:nvSpPr>
        <p:spPr bwMode="auto">
          <a:xfrm>
            <a:off x="360363" y="5661025"/>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dirty="0"/>
              <a:t>特别，当</a:t>
            </a:r>
            <a:r>
              <a:rPr lang="en-US" altLang="zh-CN" sz="2800" b="0" dirty="0"/>
              <a:t>p=0.1</a:t>
            </a:r>
            <a:r>
              <a:rPr lang="zh-CN" altLang="en-US" sz="2800" b="0" dirty="0"/>
              <a:t>时，</a:t>
            </a:r>
          </a:p>
        </p:txBody>
      </p:sp>
      <p:graphicFrame>
        <p:nvGraphicFramePr>
          <p:cNvPr id="118796" name="Object 12"/>
          <p:cNvGraphicFramePr>
            <a:graphicFrameLocks noChangeAspect="1"/>
          </p:cNvGraphicFramePr>
          <p:nvPr/>
        </p:nvGraphicFramePr>
        <p:xfrm>
          <a:off x="3384550" y="5732463"/>
          <a:ext cx="3816350" cy="398462"/>
        </p:xfrm>
        <a:graphic>
          <a:graphicData uri="http://schemas.openxmlformats.org/presentationml/2006/ole">
            <mc:AlternateContent xmlns:mc="http://schemas.openxmlformats.org/markup-compatibility/2006">
              <mc:Choice xmlns:v="urn:schemas-microsoft-com:vml" Requires="v">
                <p:oleObj spid="_x0000_s111717" name="Equation" r:id="rId9" imgW="2070100" imgH="215900" progId="Equation.DSMT4">
                  <p:embed/>
                </p:oleObj>
              </mc:Choice>
              <mc:Fallback>
                <p:oleObj name="Equation" r:id="rId9" imgW="2070100" imgH="2159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4550" y="5732463"/>
                        <a:ext cx="38163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7" name="Text Box 13"/>
          <p:cNvSpPr txBox="1">
            <a:spLocks noChangeArrowheads="1"/>
          </p:cNvSpPr>
          <p:nvPr/>
        </p:nvSpPr>
        <p:spPr bwMode="auto">
          <a:xfrm>
            <a:off x="7416800" y="5589588"/>
            <a:ext cx="172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7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7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87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7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79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87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7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P spid="118790" grpId="0"/>
      <p:bldP spid="118791" grpId="0"/>
      <p:bldP spid="118792" grpId="0"/>
      <p:bldP spid="118794" grpId="0"/>
      <p:bldP spid="118795" grpId="0"/>
      <p:bldP spid="118797"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95288" y="26035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3) </a:t>
            </a:r>
            <a:r>
              <a:rPr lang="zh-CN" altLang="en-US" sz="2800" b="0"/>
              <a:t>征地计划</a:t>
            </a:r>
          </a:p>
        </p:txBody>
      </p:sp>
      <p:sp>
        <p:nvSpPr>
          <p:cNvPr id="112643" name="Text Box 3"/>
          <p:cNvSpPr txBox="1">
            <a:spLocks noChangeArrowheads="1"/>
          </p:cNvSpPr>
          <p:nvPr/>
        </p:nvSpPr>
        <p:spPr bwMode="auto">
          <a:xfrm>
            <a:off x="250825" y="1052513"/>
            <a:ext cx="8497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         </a:t>
            </a:r>
            <a:r>
              <a:rPr lang="zh-CN" altLang="en-US" sz="2800" b="0"/>
              <a:t>因为地价涨幅</a:t>
            </a:r>
            <a:r>
              <a:rPr lang="en-US" altLang="zh-CN" sz="2800" b="0"/>
              <a:t>10%</a:t>
            </a:r>
            <a:r>
              <a:rPr lang="zh-CN" altLang="en-US" sz="2800" b="0"/>
              <a:t>高于贷款利率</a:t>
            </a:r>
            <a:r>
              <a:rPr lang="en-US" altLang="zh-CN" sz="2800" b="0"/>
              <a:t>5%</a:t>
            </a:r>
            <a:r>
              <a:rPr lang="zh-CN" altLang="en-US" sz="2800" b="0"/>
              <a:t>。所以应在开始时一次性将用地全部购入，所缺经费向银行贷款。</a:t>
            </a:r>
          </a:p>
        </p:txBody>
      </p:sp>
      <p:sp>
        <p:nvSpPr>
          <p:cNvPr id="112644" name="Text Box 4"/>
          <p:cNvSpPr txBox="1">
            <a:spLocks noChangeArrowheads="1"/>
          </p:cNvSpPr>
          <p:nvPr/>
        </p:nvSpPr>
        <p:spPr bwMode="auto">
          <a:xfrm>
            <a:off x="395288" y="2276475"/>
            <a:ext cx="370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当</a:t>
            </a:r>
            <a:r>
              <a:rPr lang="en-US" altLang="zh-CN" sz="2800" b="0"/>
              <a:t>p=0.1</a:t>
            </a:r>
            <a:r>
              <a:rPr lang="zh-CN" altLang="en-US" sz="2800" b="0"/>
              <a:t>时，征地费为</a:t>
            </a:r>
          </a:p>
        </p:txBody>
      </p:sp>
      <p:graphicFrame>
        <p:nvGraphicFramePr>
          <p:cNvPr id="112645" name="Object 5"/>
          <p:cNvGraphicFramePr>
            <a:graphicFrameLocks noChangeAspect="1"/>
          </p:cNvGraphicFramePr>
          <p:nvPr/>
        </p:nvGraphicFramePr>
        <p:xfrm>
          <a:off x="4067175" y="2349500"/>
          <a:ext cx="2592388" cy="487363"/>
        </p:xfrm>
        <a:graphic>
          <a:graphicData uri="http://schemas.openxmlformats.org/presentationml/2006/ole">
            <mc:AlternateContent xmlns:mc="http://schemas.openxmlformats.org/markup-compatibility/2006">
              <mc:Choice xmlns:v="urn:schemas-microsoft-com:vml" Requires="v">
                <p:oleObj spid="_x0000_s112693" name="Equation" r:id="rId3" imgW="1079032" imgH="203112" progId="Equation.DSMT4">
                  <p:embed/>
                </p:oleObj>
              </mc:Choice>
              <mc:Fallback>
                <p:oleObj name="Equation" r:id="rId3" imgW="1079032"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349500"/>
                        <a:ext cx="25923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6" name="Text Box 6"/>
          <p:cNvSpPr txBox="1">
            <a:spLocks noChangeArrowheads="1"/>
          </p:cNvSpPr>
          <p:nvPr/>
        </p:nvSpPr>
        <p:spPr bwMode="auto">
          <a:xfrm>
            <a:off x="6804025" y="2276475"/>
            <a:ext cx="2051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（万元）</a:t>
            </a:r>
          </a:p>
        </p:txBody>
      </p:sp>
      <p:sp>
        <p:nvSpPr>
          <p:cNvPr id="119815" name="Text Box 7"/>
          <p:cNvSpPr txBox="1">
            <a:spLocks noChangeArrowheads="1"/>
          </p:cNvSpPr>
          <p:nvPr/>
        </p:nvSpPr>
        <p:spPr bwMode="auto">
          <a:xfrm>
            <a:off x="395288" y="3068638"/>
            <a:ext cx="3960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3.3.2</a:t>
            </a:r>
            <a:r>
              <a:rPr lang="zh-CN" altLang="en-US" sz="2800" b="0"/>
              <a:t>堆积矸石的电费</a:t>
            </a:r>
          </a:p>
        </p:txBody>
      </p:sp>
      <p:sp>
        <p:nvSpPr>
          <p:cNvPr id="119816" name="Text Box 8"/>
          <p:cNvSpPr txBox="1">
            <a:spLocks noChangeArrowheads="1"/>
          </p:cNvSpPr>
          <p:nvPr/>
        </p:nvSpPr>
        <p:spPr bwMode="auto">
          <a:xfrm>
            <a:off x="395288" y="3644900"/>
            <a:ext cx="388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1) </a:t>
            </a:r>
            <a:r>
              <a:rPr lang="zh-CN" altLang="en-US" sz="2800" b="0"/>
              <a:t>运矸车的机械效率</a:t>
            </a:r>
          </a:p>
        </p:txBody>
      </p:sp>
      <p:sp>
        <p:nvSpPr>
          <p:cNvPr id="119817" name="Text Box 9"/>
          <p:cNvSpPr txBox="1">
            <a:spLocks noChangeArrowheads="1"/>
          </p:cNvSpPr>
          <p:nvPr/>
        </p:nvSpPr>
        <p:spPr bwMode="auto">
          <a:xfrm>
            <a:off x="250825" y="4437063"/>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设坡道行程为</a:t>
            </a:r>
            <a:r>
              <a:rPr lang="en-US" altLang="zh-CN" sz="2800" b="0"/>
              <a:t>x,</a:t>
            </a:r>
            <a:r>
              <a:rPr lang="zh-CN" altLang="en-US" sz="2800" b="0"/>
              <a:t>则                于是运矸车的机械效率为：</a:t>
            </a:r>
          </a:p>
        </p:txBody>
      </p:sp>
      <p:graphicFrame>
        <p:nvGraphicFramePr>
          <p:cNvPr id="112650" name="Object 10"/>
          <p:cNvGraphicFramePr>
            <a:graphicFrameLocks noChangeAspect="1"/>
          </p:cNvGraphicFramePr>
          <p:nvPr/>
        </p:nvGraphicFramePr>
        <p:xfrm>
          <a:off x="3203575" y="4365625"/>
          <a:ext cx="1223963" cy="706438"/>
        </p:xfrm>
        <a:graphic>
          <a:graphicData uri="http://schemas.openxmlformats.org/presentationml/2006/ole">
            <mc:AlternateContent xmlns:mc="http://schemas.openxmlformats.org/markup-compatibility/2006">
              <mc:Choice xmlns:v="urn:schemas-microsoft-com:vml" Requires="v">
                <p:oleObj spid="_x0000_s112694" name="Equation" r:id="rId5" imgW="634725" imgH="418918" progId="Equation.DSMT4">
                  <p:embed/>
                </p:oleObj>
              </mc:Choice>
              <mc:Fallback>
                <p:oleObj name="Equation" r:id="rId5" imgW="634725" imgH="418918"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365625"/>
                        <a:ext cx="1223963"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p:bldP spid="119816" grpId="0"/>
      <p:bldP spid="119817"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3666" name="Object 2"/>
          <p:cNvGraphicFramePr>
            <a:graphicFrameLocks noChangeAspect="1"/>
          </p:cNvGraphicFramePr>
          <p:nvPr/>
        </p:nvGraphicFramePr>
        <p:xfrm>
          <a:off x="593725" y="260350"/>
          <a:ext cx="5448300" cy="865188"/>
        </p:xfrm>
        <a:graphic>
          <a:graphicData uri="http://schemas.openxmlformats.org/presentationml/2006/ole">
            <mc:AlternateContent xmlns:mc="http://schemas.openxmlformats.org/markup-compatibility/2006">
              <mc:Choice xmlns:v="urn:schemas-microsoft-com:vml" Requires="v">
                <p:oleObj spid="_x0000_s113815" name="Equation" r:id="rId3" imgW="1308100" imgH="330200" progId="Equation.DSMT4">
                  <p:embed/>
                </p:oleObj>
              </mc:Choice>
              <mc:Fallback>
                <p:oleObj name="Equation" r:id="rId3" imgW="1308100" imgH="330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260350"/>
                        <a:ext cx="54483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35" name="Text Box 3"/>
          <p:cNvSpPr txBox="1">
            <a:spLocks noChangeArrowheads="1"/>
          </p:cNvSpPr>
          <p:nvPr/>
        </p:nvSpPr>
        <p:spPr bwMode="auto">
          <a:xfrm>
            <a:off x="0" y="2924175"/>
            <a:ext cx="547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2) </a:t>
            </a:r>
            <a:r>
              <a:rPr lang="zh-CN" altLang="en-US" sz="2800" b="0"/>
              <a:t>运矸车的机械功</a:t>
            </a:r>
          </a:p>
        </p:txBody>
      </p:sp>
      <p:graphicFrame>
        <p:nvGraphicFramePr>
          <p:cNvPr id="120837" name="Object 5"/>
          <p:cNvGraphicFramePr>
            <a:graphicFrameLocks noChangeAspect="1"/>
          </p:cNvGraphicFramePr>
          <p:nvPr/>
        </p:nvGraphicFramePr>
        <p:xfrm>
          <a:off x="1547813" y="4797425"/>
          <a:ext cx="3024187" cy="890588"/>
        </p:xfrm>
        <a:graphic>
          <a:graphicData uri="http://schemas.openxmlformats.org/presentationml/2006/ole">
            <mc:AlternateContent xmlns:mc="http://schemas.openxmlformats.org/markup-compatibility/2006">
              <mc:Choice xmlns:v="urn:schemas-microsoft-com:vml" Requires="v">
                <p:oleObj spid="_x0000_s113816" name="Equation" r:id="rId5" imgW="1422400" imgH="419100" progId="Equation.DSMT4">
                  <p:embed/>
                </p:oleObj>
              </mc:Choice>
              <mc:Fallback>
                <p:oleObj name="Equation" r:id="rId5" imgW="14224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797425"/>
                        <a:ext cx="3024187"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8" name="Text Box 6"/>
          <p:cNvSpPr txBox="1">
            <a:spLocks noChangeArrowheads="1"/>
          </p:cNvSpPr>
          <p:nvPr/>
        </p:nvSpPr>
        <p:spPr bwMode="auto">
          <a:xfrm>
            <a:off x="539750" y="573405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其中，</a:t>
            </a:r>
          </a:p>
        </p:txBody>
      </p:sp>
      <p:graphicFrame>
        <p:nvGraphicFramePr>
          <p:cNvPr id="120839" name="Object 7"/>
          <p:cNvGraphicFramePr>
            <a:graphicFrameLocks noChangeAspect="1"/>
          </p:cNvGraphicFramePr>
          <p:nvPr/>
        </p:nvGraphicFramePr>
        <p:xfrm>
          <a:off x="1547813" y="5734050"/>
          <a:ext cx="6985000" cy="579438"/>
        </p:xfrm>
        <a:graphic>
          <a:graphicData uri="http://schemas.openxmlformats.org/presentationml/2006/ole">
            <mc:AlternateContent xmlns:mc="http://schemas.openxmlformats.org/markup-compatibility/2006">
              <mc:Choice xmlns:v="urn:schemas-microsoft-com:vml" Requires="v">
                <p:oleObj spid="_x0000_s113817" name="Equation" r:id="rId7" imgW="3073400" imgH="228600" progId="Equation.DSMT4">
                  <p:embed/>
                </p:oleObj>
              </mc:Choice>
              <mc:Fallback>
                <p:oleObj name="Equation" r:id="rId7" imgW="30734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734050"/>
                        <a:ext cx="6985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1" name="Object 8"/>
          <p:cNvGraphicFramePr>
            <a:graphicFrameLocks noChangeAspect="1"/>
          </p:cNvGraphicFramePr>
          <p:nvPr/>
        </p:nvGraphicFramePr>
        <p:xfrm>
          <a:off x="1835150" y="1125538"/>
          <a:ext cx="2592388" cy="841375"/>
        </p:xfrm>
        <a:graphic>
          <a:graphicData uri="http://schemas.openxmlformats.org/presentationml/2006/ole">
            <mc:AlternateContent xmlns:mc="http://schemas.openxmlformats.org/markup-compatibility/2006">
              <mc:Choice xmlns:v="urn:schemas-microsoft-com:vml" Requires="v">
                <p:oleObj spid="_x0000_s113818" name="Equation" r:id="rId9" imgW="1016000" imgH="330200" progId="Equation.DSMT4">
                  <p:embed/>
                </p:oleObj>
              </mc:Choice>
              <mc:Fallback>
                <p:oleObj name="Equation" r:id="rId9" imgW="1016000" imgH="330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1125538"/>
                        <a:ext cx="2592388"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2" name="Object 9"/>
          <p:cNvGraphicFramePr>
            <a:graphicFrameLocks noChangeAspect="1"/>
          </p:cNvGraphicFramePr>
          <p:nvPr/>
        </p:nvGraphicFramePr>
        <p:xfrm>
          <a:off x="1835150" y="2205038"/>
          <a:ext cx="2601913" cy="514350"/>
        </p:xfrm>
        <a:graphic>
          <a:graphicData uri="http://schemas.openxmlformats.org/presentationml/2006/ole">
            <mc:AlternateContent xmlns:mc="http://schemas.openxmlformats.org/markup-compatibility/2006">
              <mc:Choice xmlns:v="urn:schemas-microsoft-com:vml" Requires="v">
                <p:oleObj spid="_x0000_s113819" name="Equation" r:id="rId11" imgW="1028254" imgH="203112" progId="Equation.DSMT4">
                  <p:embed/>
                </p:oleObj>
              </mc:Choice>
              <mc:Fallback>
                <p:oleObj name="Equation" r:id="rId11" imgW="1028254" imgH="203112"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2205038"/>
                        <a:ext cx="260191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3" name="Object 10"/>
          <p:cNvGraphicFramePr>
            <a:graphicFrameLocks noChangeAspect="1"/>
          </p:cNvGraphicFramePr>
          <p:nvPr/>
        </p:nvGraphicFramePr>
        <p:xfrm>
          <a:off x="4356100" y="2205038"/>
          <a:ext cx="2592388" cy="647700"/>
        </p:xfrm>
        <a:graphic>
          <a:graphicData uri="http://schemas.openxmlformats.org/presentationml/2006/ole">
            <mc:AlternateContent xmlns:mc="http://schemas.openxmlformats.org/markup-compatibility/2006">
              <mc:Choice xmlns:v="urn:schemas-microsoft-com:vml" Requires="v">
                <p:oleObj spid="_x0000_s113820" name="Equation" r:id="rId13" imgW="812447" imgH="203112" progId="Equation.DSMT4">
                  <p:embed/>
                </p:oleObj>
              </mc:Choice>
              <mc:Fallback>
                <p:oleObj name="Equation" r:id="rId13" imgW="812447" imgH="203112"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2205038"/>
                        <a:ext cx="25923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3" name="Object 11"/>
          <p:cNvGraphicFramePr>
            <a:graphicFrameLocks noChangeAspect="1"/>
          </p:cNvGraphicFramePr>
          <p:nvPr/>
        </p:nvGraphicFramePr>
        <p:xfrm>
          <a:off x="250825" y="3213100"/>
          <a:ext cx="8208963" cy="1549400"/>
        </p:xfrm>
        <a:graphic>
          <a:graphicData uri="http://schemas.openxmlformats.org/presentationml/2006/ole">
            <mc:AlternateContent xmlns:mc="http://schemas.openxmlformats.org/markup-compatibility/2006">
              <mc:Choice xmlns:v="urn:schemas-microsoft-com:vml" Requires="v">
                <p:oleObj spid="_x0000_s113821" name="Equation" r:id="rId15" imgW="3365500" imgH="635000" progId="Equation.DSMT4">
                  <p:embed/>
                </p:oleObj>
              </mc:Choice>
              <mc:Fallback>
                <p:oleObj name="Equation" r:id="rId15" imgW="3365500" imgH="6350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825" y="3213100"/>
                        <a:ext cx="820896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8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38"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4690" name="Object 2"/>
          <p:cNvGraphicFramePr>
            <a:graphicFrameLocks noChangeAspect="1"/>
          </p:cNvGraphicFramePr>
          <p:nvPr/>
        </p:nvGraphicFramePr>
        <p:xfrm>
          <a:off x="323850" y="333375"/>
          <a:ext cx="6911975" cy="962025"/>
        </p:xfrm>
        <a:graphic>
          <a:graphicData uri="http://schemas.openxmlformats.org/presentationml/2006/ole">
            <mc:AlternateContent xmlns:mc="http://schemas.openxmlformats.org/markup-compatibility/2006">
              <mc:Choice xmlns:v="urn:schemas-microsoft-com:vml" Requires="v">
                <p:oleObj spid="_x0000_s114800" name="Equation" r:id="rId3" imgW="2425700" imgH="393700" progId="Equation.DSMT4">
                  <p:embed/>
                </p:oleObj>
              </mc:Choice>
              <mc:Fallback>
                <p:oleObj name="Equation" r:id="rId3" imgW="24257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3375"/>
                        <a:ext cx="69119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59" name="Text Box 3"/>
          <p:cNvSpPr txBox="1">
            <a:spLocks noChangeArrowheads="1"/>
          </p:cNvSpPr>
          <p:nvPr/>
        </p:nvSpPr>
        <p:spPr bwMode="auto">
          <a:xfrm>
            <a:off x="0" y="2205038"/>
            <a:ext cx="2592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其中，</a:t>
            </a:r>
          </a:p>
        </p:txBody>
      </p:sp>
      <p:graphicFrame>
        <p:nvGraphicFramePr>
          <p:cNvPr id="121860" name="Object 4"/>
          <p:cNvGraphicFramePr>
            <a:graphicFrameLocks noChangeAspect="1"/>
          </p:cNvGraphicFramePr>
          <p:nvPr/>
        </p:nvGraphicFramePr>
        <p:xfrm>
          <a:off x="900113" y="2636838"/>
          <a:ext cx="6083300" cy="676275"/>
        </p:xfrm>
        <a:graphic>
          <a:graphicData uri="http://schemas.openxmlformats.org/presentationml/2006/ole">
            <mc:AlternateContent xmlns:mc="http://schemas.openxmlformats.org/markup-compatibility/2006">
              <mc:Choice xmlns:v="urn:schemas-microsoft-com:vml" Requires="v">
                <p:oleObj spid="_x0000_s114801" name="Equation" r:id="rId5" imgW="2971800" imgH="330200" progId="Equation.DSMT4">
                  <p:embed/>
                </p:oleObj>
              </mc:Choice>
              <mc:Fallback>
                <p:oleObj name="Equation" r:id="rId5" imgW="2971800" imgH="330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636838"/>
                        <a:ext cx="60833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1" name="Text Box 5"/>
          <p:cNvSpPr txBox="1">
            <a:spLocks noChangeArrowheads="1"/>
          </p:cNvSpPr>
          <p:nvPr/>
        </p:nvSpPr>
        <p:spPr bwMode="auto">
          <a:xfrm>
            <a:off x="7308850" y="26368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a:t>
            </a:r>
            <a:r>
              <a:rPr lang="en-US" altLang="zh-CN" sz="2800" b="0"/>
              <a:t>9</a:t>
            </a:r>
            <a:r>
              <a:rPr lang="zh-CN" altLang="en-US" sz="2800" b="0"/>
              <a:t>）</a:t>
            </a:r>
          </a:p>
        </p:txBody>
      </p:sp>
      <p:sp>
        <p:nvSpPr>
          <p:cNvPr id="114694" name="Text Box 6"/>
          <p:cNvSpPr txBox="1">
            <a:spLocks noChangeArrowheads="1"/>
          </p:cNvSpPr>
          <p:nvPr/>
        </p:nvSpPr>
        <p:spPr bwMode="auto">
          <a:xfrm>
            <a:off x="7235825" y="1557338"/>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a:t>
            </a:r>
            <a:r>
              <a:rPr lang="en-US" altLang="zh-CN" sz="2800" b="0"/>
              <a:t>8</a:t>
            </a:r>
            <a:r>
              <a:rPr lang="zh-CN" altLang="en-US" sz="2800" b="0"/>
              <a:t>）</a:t>
            </a:r>
          </a:p>
        </p:txBody>
      </p:sp>
      <p:sp>
        <p:nvSpPr>
          <p:cNvPr id="121863" name="Text Box 7"/>
          <p:cNvSpPr txBox="1">
            <a:spLocks noChangeArrowheads="1"/>
          </p:cNvSpPr>
          <p:nvPr/>
        </p:nvSpPr>
        <p:spPr bwMode="auto">
          <a:xfrm>
            <a:off x="395288" y="3500438"/>
            <a:ext cx="7273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dirty="0"/>
              <a:t>按照</a:t>
            </a:r>
            <a:r>
              <a:rPr lang="en-US" altLang="zh-CN" sz="2800" b="0" dirty="0"/>
              <a:t>1</a:t>
            </a:r>
            <a:r>
              <a:rPr lang="zh-CN" altLang="en-US" sz="2800" b="0" dirty="0"/>
              <a:t>度电</a:t>
            </a:r>
            <a:r>
              <a:rPr lang="en-US" altLang="zh-CN" sz="2800" b="0" dirty="0"/>
              <a:t>=3600000</a:t>
            </a:r>
            <a:r>
              <a:rPr lang="zh-CN" altLang="en-US" sz="2800" b="0" dirty="0"/>
              <a:t>焦耳，并利用</a:t>
            </a:r>
          </a:p>
        </p:txBody>
      </p:sp>
      <p:graphicFrame>
        <p:nvGraphicFramePr>
          <p:cNvPr id="121864" name="Object 8"/>
          <p:cNvGraphicFramePr>
            <a:graphicFrameLocks noChangeAspect="1"/>
          </p:cNvGraphicFramePr>
          <p:nvPr/>
        </p:nvGraphicFramePr>
        <p:xfrm>
          <a:off x="5651500" y="3284538"/>
          <a:ext cx="2376488" cy="919162"/>
        </p:xfrm>
        <a:graphic>
          <a:graphicData uri="http://schemas.openxmlformats.org/presentationml/2006/ole">
            <mc:AlternateContent xmlns:mc="http://schemas.openxmlformats.org/markup-compatibility/2006">
              <mc:Choice xmlns:v="urn:schemas-microsoft-com:vml" Requires="v">
                <p:oleObj spid="_x0000_s114802" name="Equation" r:id="rId7" imgW="1346200" imgH="520700" progId="Equation.DSMT4">
                  <p:embed/>
                </p:oleObj>
              </mc:Choice>
              <mc:Fallback>
                <p:oleObj name="Equation" r:id="rId7" imgW="1346200" imgH="5207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3284538"/>
                        <a:ext cx="2376488"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5" name="Text Box 9"/>
          <p:cNvSpPr txBox="1">
            <a:spLocks noChangeArrowheads="1"/>
          </p:cNvSpPr>
          <p:nvPr/>
        </p:nvSpPr>
        <p:spPr bwMode="auto">
          <a:xfrm>
            <a:off x="179388" y="4149725"/>
            <a:ext cx="849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dirty="0"/>
              <a:t>和（</a:t>
            </a:r>
            <a:r>
              <a:rPr lang="en-US" altLang="zh-CN" sz="2800" b="0" dirty="0"/>
              <a:t>9</a:t>
            </a:r>
            <a:r>
              <a:rPr lang="zh-CN" altLang="en-US" sz="2800" b="0" dirty="0"/>
              <a:t>）式，可以计算出从最初开始到</a:t>
            </a:r>
            <a:r>
              <a:rPr lang="en-US" altLang="zh-CN" sz="2800" b="0" dirty="0"/>
              <a:t>t </a:t>
            </a:r>
            <a:r>
              <a:rPr lang="zh-CN" altLang="en-US" sz="2800" b="0" dirty="0"/>
              <a:t>年的电费</a:t>
            </a:r>
          </a:p>
        </p:txBody>
      </p:sp>
      <p:graphicFrame>
        <p:nvGraphicFramePr>
          <p:cNvPr id="121866" name="Object 10"/>
          <p:cNvGraphicFramePr>
            <a:graphicFrameLocks noChangeAspect="1"/>
          </p:cNvGraphicFramePr>
          <p:nvPr/>
        </p:nvGraphicFramePr>
        <p:xfrm>
          <a:off x="1187450" y="4868863"/>
          <a:ext cx="4365625" cy="804862"/>
        </p:xfrm>
        <a:graphic>
          <a:graphicData uri="http://schemas.openxmlformats.org/presentationml/2006/ole">
            <mc:AlternateContent xmlns:mc="http://schemas.openxmlformats.org/markup-compatibility/2006">
              <mc:Choice xmlns:v="urn:schemas-microsoft-com:vml" Requires="v">
                <p:oleObj spid="_x0000_s114803" name="Equation" r:id="rId9" imgW="2133600" imgH="393700" progId="Equation.DSMT4">
                  <p:embed/>
                </p:oleObj>
              </mc:Choice>
              <mc:Fallback>
                <p:oleObj name="Equation" r:id="rId9" imgW="2133600" imgH="3937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868863"/>
                        <a:ext cx="4365625"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9" name="Object 11"/>
          <p:cNvGraphicFramePr>
            <a:graphicFrameLocks noChangeAspect="1"/>
          </p:cNvGraphicFramePr>
          <p:nvPr/>
        </p:nvGraphicFramePr>
        <p:xfrm>
          <a:off x="1331913" y="1412875"/>
          <a:ext cx="3887787" cy="869950"/>
        </p:xfrm>
        <a:graphic>
          <a:graphicData uri="http://schemas.openxmlformats.org/presentationml/2006/ole">
            <mc:AlternateContent xmlns:mc="http://schemas.openxmlformats.org/markup-compatibility/2006">
              <mc:Choice xmlns:v="urn:schemas-microsoft-com:vml" Requires="v">
                <p:oleObj spid="_x0000_s114804" name="Equation" r:id="rId11" imgW="1473200" imgH="330200" progId="Equation.DSMT4">
                  <p:embed/>
                </p:oleObj>
              </mc:Choice>
              <mc:Fallback>
                <p:oleObj name="Equation" r:id="rId11" imgW="1473200" imgH="3302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1412875"/>
                        <a:ext cx="3887787"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8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186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1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1" grpId="0"/>
      <p:bldP spid="121863" grpId="0"/>
      <p:bldP spid="121865" grpId="0"/>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468313" y="404813"/>
            <a:ext cx="828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当</a:t>
            </a:r>
            <a:r>
              <a:rPr lang="en-US" altLang="zh-CN" sz="2800" b="0"/>
              <a:t>p=0.1,t=1</a:t>
            </a:r>
            <a:r>
              <a:rPr lang="zh-CN" altLang="en-US" sz="2800" b="0"/>
              <a:t>到</a:t>
            </a:r>
            <a:r>
              <a:rPr lang="en-US" altLang="zh-CN" sz="2800" b="0"/>
              <a:t>t=20</a:t>
            </a:r>
            <a:r>
              <a:rPr lang="zh-CN" altLang="en-US" sz="2800" b="0"/>
              <a:t>年度电费</a:t>
            </a:r>
          </a:p>
        </p:txBody>
      </p:sp>
      <p:graphicFrame>
        <p:nvGraphicFramePr>
          <p:cNvPr id="115715" name="Object 3"/>
          <p:cNvGraphicFramePr>
            <a:graphicFrameLocks noChangeAspect="1"/>
          </p:cNvGraphicFramePr>
          <p:nvPr/>
        </p:nvGraphicFramePr>
        <p:xfrm>
          <a:off x="4932363" y="333375"/>
          <a:ext cx="3600450" cy="547688"/>
        </p:xfrm>
        <a:graphic>
          <a:graphicData uri="http://schemas.openxmlformats.org/presentationml/2006/ole">
            <mc:AlternateContent xmlns:mc="http://schemas.openxmlformats.org/markup-compatibility/2006">
              <mc:Choice xmlns:v="urn:schemas-microsoft-com:vml" Requires="v">
                <p:oleObj spid="_x0000_s115812" name="Equation" r:id="rId3" imgW="1333500" imgH="203200" progId="Equation.DSMT4">
                  <p:embed/>
                </p:oleObj>
              </mc:Choice>
              <mc:Fallback>
                <p:oleObj name="Equation" r:id="rId3" imgW="1333500" imgH="203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33375"/>
                        <a:ext cx="360045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4" name="Group 84"/>
          <p:cNvGraphicFramePr>
            <a:graphicFrameLocks noGrp="1"/>
          </p:cNvGraphicFramePr>
          <p:nvPr/>
        </p:nvGraphicFramePr>
        <p:xfrm>
          <a:off x="395288" y="1125538"/>
          <a:ext cx="8280400" cy="2436811"/>
        </p:xfrm>
        <a:graphic>
          <a:graphicData uri="http://schemas.openxmlformats.org/drawingml/2006/table">
            <a:tbl>
              <a:tblPr/>
              <a:tblGrid>
                <a:gridCol w="1231900"/>
                <a:gridCol w="746125"/>
                <a:gridCol w="677862"/>
                <a:gridCol w="744538"/>
                <a:gridCol w="812800"/>
                <a:gridCol w="779462"/>
                <a:gridCol w="644525"/>
                <a:gridCol w="669925"/>
                <a:gridCol w="657225"/>
                <a:gridCol w="658813"/>
                <a:gridCol w="657225"/>
              </a:tblGrid>
              <a:tr h="5182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t</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（年份）</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电费</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万元</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8.5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14.25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18.00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21.09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23.82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26.32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28.64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30.83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32.92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34.93</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27">
                <a:tc grid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065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t</a:t>
                      </a: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（年份）</a:t>
                      </a: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电费</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万元</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36.86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38.73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40.55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42.33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44.07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45.77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47.44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49.08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50.69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52.28</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958" name="Text Box 78"/>
          <p:cNvSpPr txBox="1">
            <a:spLocks noChangeArrowheads="1"/>
          </p:cNvSpPr>
          <p:nvPr/>
        </p:nvSpPr>
        <p:spPr bwMode="auto">
          <a:xfrm>
            <a:off x="179388" y="4005263"/>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（四）结论</a:t>
            </a:r>
          </a:p>
        </p:txBody>
      </p:sp>
      <p:sp>
        <p:nvSpPr>
          <p:cNvPr id="122959" name="Text Box 79"/>
          <p:cNvSpPr txBox="1">
            <a:spLocks noChangeArrowheads="1"/>
          </p:cNvSpPr>
          <p:nvPr/>
        </p:nvSpPr>
        <p:spPr bwMode="auto">
          <a:xfrm>
            <a:off x="395288" y="4868863"/>
            <a:ext cx="82089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       </a:t>
            </a:r>
            <a:r>
              <a:rPr lang="zh-CN" altLang="en-US" sz="2800" b="0"/>
              <a:t>为了进行经费比较，将所有费用都按利率</a:t>
            </a:r>
            <a:r>
              <a:rPr lang="en-US" altLang="zh-CN" sz="2800" b="0"/>
              <a:t>5%</a:t>
            </a:r>
            <a:r>
              <a:rPr lang="zh-CN" altLang="en-US" sz="2800" b="0"/>
              <a:t>折合成</a:t>
            </a:r>
            <a:r>
              <a:rPr lang="en-US" altLang="zh-CN" sz="2800" b="0"/>
              <a:t>20</a:t>
            </a:r>
            <a:r>
              <a:rPr lang="zh-CN" altLang="en-US" sz="2800" b="0"/>
              <a:t>年后的值。（也可以折合成现值）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8" grpId="0"/>
      <p:bldP spid="122959" grpId="0"/>
    </p:bld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0" y="0"/>
            <a:ext cx="8748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400" b="0"/>
              <a:t>1) </a:t>
            </a:r>
            <a:r>
              <a:rPr lang="zh-CN" altLang="en-US" sz="2400" b="0"/>
              <a:t>可以设想每年所需电费都从银行贷款来给付。</a:t>
            </a:r>
            <a:r>
              <a:rPr lang="en-US" altLang="zh-CN" sz="2400" b="0"/>
              <a:t>20</a:t>
            </a:r>
            <a:r>
              <a:rPr lang="zh-CN" altLang="en-US" sz="2400" b="0"/>
              <a:t>年内共需支出电费</a:t>
            </a:r>
          </a:p>
        </p:txBody>
      </p:sp>
      <p:graphicFrame>
        <p:nvGraphicFramePr>
          <p:cNvPr id="116739" name="Object 3"/>
          <p:cNvGraphicFramePr>
            <a:graphicFrameLocks noChangeAspect="1"/>
          </p:cNvGraphicFramePr>
          <p:nvPr/>
        </p:nvGraphicFramePr>
        <p:xfrm>
          <a:off x="539750" y="1052513"/>
          <a:ext cx="6337300" cy="414337"/>
        </p:xfrm>
        <a:graphic>
          <a:graphicData uri="http://schemas.openxmlformats.org/presentationml/2006/ole">
            <mc:AlternateContent xmlns:mc="http://schemas.openxmlformats.org/markup-compatibility/2006">
              <mc:Choice xmlns:v="urn:schemas-microsoft-com:vml" Requires="v">
                <p:oleObj spid="_x0000_s116829" name="Equation" r:id="rId3" imgW="3492500" imgH="228600" progId="Equation.DSMT4">
                  <p:embed/>
                </p:oleObj>
              </mc:Choice>
              <mc:Fallback>
                <p:oleObj name="Equation" r:id="rId3" imgW="34925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052513"/>
                        <a:ext cx="63373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0" name="Text Box 4"/>
          <p:cNvSpPr txBox="1">
            <a:spLocks noChangeArrowheads="1"/>
          </p:cNvSpPr>
          <p:nvPr/>
        </p:nvSpPr>
        <p:spPr bwMode="auto">
          <a:xfrm>
            <a:off x="2484438" y="234950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（万元）</a:t>
            </a:r>
          </a:p>
        </p:txBody>
      </p:sp>
      <p:sp>
        <p:nvSpPr>
          <p:cNvPr id="123909" name="Text Box 5"/>
          <p:cNvSpPr txBox="1">
            <a:spLocks noChangeArrowheads="1"/>
          </p:cNvSpPr>
          <p:nvPr/>
        </p:nvSpPr>
        <p:spPr bwMode="auto">
          <a:xfrm>
            <a:off x="0" y="2924175"/>
            <a:ext cx="849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2) </a:t>
            </a:r>
            <a:r>
              <a:rPr lang="zh-CN" altLang="en-US" sz="2400" b="0" dirty="0"/>
              <a:t>设想第一年投入的土地费从银行贷款给付，</a:t>
            </a:r>
            <a:r>
              <a:rPr lang="en-US" altLang="zh-CN" sz="2400" b="0" dirty="0"/>
              <a:t>20</a:t>
            </a:r>
            <a:r>
              <a:rPr lang="zh-CN" altLang="en-US" sz="2400" b="0" dirty="0"/>
              <a:t>年后共需支出</a:t>
            </a:r>
          </a:p>
        </p:txBody>
      </p:sp>
      <p:graphicFrame>
        <p:nvGraphicFramePr>
          <p:cNvPr id="123910" name="Object 6"/>
          <p:cNvGraphicFramePr>
            <a:graphicFrameLocks noChangeAspect="1"/>
          </p:cNvGraphicFramePr>
          <p:nvPr/>
        </p:nvGraphicFramePr>
        <p:xfrm>
          <a:off x="1692275" y="3573463"/>
          <a:ext cx="4321175" cy="515937"/>
        </p:xfrm>
        <a:graphic>
          <a:graphicData uri="http://schemas.openxmlformats.org/presentationml/2006/ole">
            <mc:AlternateContent xmlns:mc="http://schemas.openxmlformats.org/markup-compatibility/2006">
              <mc:Choice xmlns:v="urn:schemas-microsoft-com:vml" Requires="v">
                <p:oleObj spid="_x0000_s116830" name="Equation" r:id="rId5" imgW="1701800" imgH="203200" progId="Equation.DSMT4">
                  <p:embed/>
                </p:oleObj>
              </mc:Choice>
              <mc:Fallback>
                <p:oleObj name="Equation" r:id="rId5" imgW="1701800" imgH="203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573463"/>
                        <a:ext cx="432117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1" name="Text Box 7"/>
          <p:cNvSpPr txBox="1">
            <a:spLocks noChangeArrowheads="1"/>
          </p:cNvSpPr>
          <p:nvPr/>
        </p:nvSpPr>
        <p:spPr bwMode="auto">
          <a:xfrm>
            <a:off x="6084888" y="3573463"/>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（万元）</a:t>
            </a:r>
          </a:p>
        </p:txBody>
      </p:sp>
      <p:sp>
        <p:nvSpPr>
          <p:cNvPr id="123912" name="Text Box 8"/>
          <p:cNvSpPr txBox="1">
            <a:spLocks noChangeArrowheads="1"/>
          </p:cNvSpPr>
          <p:nvPr/>
        </p:nvSpPr>
        <p:spPr bwMode="auto">
          <a:xfrm>
            <a:off x="0" y="4149725"/>
            <a:ext cx="7848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3.</a:t>
            </a:r>
            <a:r>
              <a:rPr lang="zh-CN" altLang="en-US" sz="2400" b="0" dirty="0"/>
              <a:t>上级每年拔来的</a:t>
            </a:r>
            <a:r>
              <a:rPr lang="en-US" altLang="zh-CN" sz="2400" b="0" dirty="0"/>
              <a:t>100</a:t>
            </a:r>
            <a:r>
              <a:rPr lang="zh-CN" altLang="en-US" sz="2400" b="0" dirty="0"/>
              <a:t>万元都及时存入银行，</a:t>
            </a:r>
            <a:r>
              <a:rPr lang="en-US" altLang="zh-CN" sz="2400" b="0" dirty="0"/>
              <a:t>20</a:t>
            </a:r>
            <a:r>
              <a:rPr lang="zh-CN" altLang="en-US" sz="2400" b="0" dirty="0"/>
              <a:t>年后总收入为</a:t>
            </a:r>
          </a:p>
        </p:txBody>
      </p:sp>
      <p:graphicFrame>
        <p:nvGraphicFramePr>
          <p:cNvPr id="123913" name="Object 9"/>
          <p:cNvGraphicFramePr>
            <a:graphicFrameLocks noChangeAspect="1"/>
          </p:cNvGraphicFramePr>
          <p:nvPr/>
        </p:nvGraphicFramePr>
        <p:xfrm>
          <a:off x="1763713" y="4724400"/>
          <a:ext cx="3816350" cy="831850"/>
        </p:xfrm>
        <a:graphic>
          <a:graphicData uri="http://schemas.openxmlformats.org/presentationml/2006/ole">
            <mc:AlternateContent xmlns:mc="http://schemas.openxmlformats.org/markup-compatibility/2006">
              <mc:Choice xmlns:v="urn:schemas-microsoft-com:vml" Requires="v">
                <p:oleObj spid="_x0000_s116831" name="Equation" r:id="rId7" imgW="1981200" imgH="431800" progId="Equation.DSMT4">
                  <p:embed/>
                </p:oleObj>
              </mc:Choice>
              <mc:Fallback>
                <p:oleObj name="Equation" r:id="rId7" imgW="19812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724400"/>
                        <a:ext cx="381635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4" name="Text Box 10"/>
          <p:cNvSpPr txBox="1">
            <a:spLocks noChangeArrowheads="1"/>
          </p:cNvSpPr>
          <p:nvPr/>
        </p:nvSpPr>
        <p:spPr bwMode="auto">
          <a:xfrm>
            <a:off x="5580063" y="4868863"/>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（万元）</a:t>
            </a:r>
          </a:p>
        </p:txBody>
      </p:sp>
      <p:graphicFrame>
        <p:nvGraphicFramePr>
          <p:cNvPr id="116747" name="Object 11"/>
          <p:cNvGraphicFramePr>
            <a:graphicFrameLocks noChangeAspect="1"/>
          </p:cNvGraphicFramePr>
          <p:nvPr/>
        </p:nvGraphicFramePr>
        <p:xfrm>
          <a:off x="900113" y="1557338"/>
          <a:ext cx="2305050" cy="1252537"/>
        </p:xfrm>
        <a:graphic>
          <a:graphicData uri="http://schemas.openxmlformats.org/presentationml/2006/ole">
            <mc:AlternateContent xmlns:mc="http://schemas.openxmlformats.org/markup-compatibility/2006">
              <mc:Choice xmlns:v="urn:schemas-microsoft-com:vml" Requires="v">
                <p:oleObj spid="_x0000_s116832" name="Equation" r:id="rId9" imgW="1167893" imgH="634725" progId="Equation.DSMT4">
                  <p:embed/>
                </p:oleObj>
              </mc:Choice>
              <mc:Fallback>
                <p:oleObj name="Equation" r:id="rId9" imgW="1167893" imgH="63472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1557338"/>
                        <a:ext cx="230505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6" name="Text Box 12"/>
          <p:cNvSpPr txBox="1">
            <a:spLocks noChangeArrowheads="1"/>
          </p:cNvSpPr>
          <p:nvPr/>
        </p:nvSpPr>
        <p:spPr bwMode="auto">
          <a:xfrm>
            <a:off x="323850" y="5661025"/>
            <a:ext cx="7993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由于</a:t>
            </a:r>
            <a:r>
              <a:rPr lang="en-US" altLang="zh-CN" sz="2800" b="0"/>
              <a:t>K+T&lt;M,</a:t>
            </a:r>
            <a:r>
              <a:rPr lang="zh-CN" altLang="en-US" sz="2800" b="0"/>
              <a:t>因此每年拔来的</a:t>
            </a:r>
            <a:r>
              <a:rPr lang="en-US" altLang="zh-CN" sz="2800" b="0"/>
              <a:t>100</a:t>
            </a:r>
            <a:r>
              <a:rPr lang="zh-CN" altLang="en-US" sz="2800" b="0"/>
              <a:t>元总体够用。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9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9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9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P spid="123911" grpId="0"/>
      <p:bldP spid="123912" grpId="0"/>
      <p:bldP spid="123914" grpId="0"/>
      <p:bldP spid="123916" grpId="0"/>
    </p:bld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0" y="260350"/>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t>四</a:t>
            </a:r>
            <a:r>
              <a:rPr lang="en-US" altLang="zh-CN" sz="2800" b="0"/>
              <a:t>. </a:t>
            </a:r>
            <a:r>
              <a:rPr lang="zh-CN" altLang="en-US" sz="2800" b="0"/>
              <a:t>讨论</a:t>
            </a:r>
          </a:p>
        </p:txBody>
      </p:sp>
      <p:sp>
        <p:nvSpPr>
          <p:cNvPr id="124931" name="Text Box 3"/>
          <p:cNvSpPr txBox="1">
            <a:spLocks noChangeArrowheads="1"/>
          </p:cNvSpPr>
          <p:nvPr/>
        </p:nvSpPr>
        <p:spPr bwMode="auto">
          <a:xfrm>
            <a:off x="0" y="908050"/>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a:t>1. </a:t>
            </a:r>
            <a:r>
              <a:rPr lang="zh-CN" altLang="en-US" sz="2800" b="0"/>
              <a:t>当出矸率大于</a:t>
            </a:r>
            <a:r>
              <a:rPr lang="en-US" altLang="zh-CN" sz="2800" b="0"/>
              <a:t>10%</a:t>
            </a:r>
            <a:r>
              <a:rPr lang="zh-CN" altLang="en-US" sz="2800" b="0"/>
              <a:t>时，按上述方法计算，经费不再够用。</a:t>
            </a:r>
          </a:p>
        </p:txBody>
      </p:sp>
      <p:sp>
        <p:nvSpPr>
          <p:cNvPr id="124932" name="Text Box 4"/>
          <p:cNvSpPr txBox="1">
            <a:spLocks noChangeArrowheads="1"/>
          </p:cNvSpPr>
          <p:nvPr/>
        </p:nvSpPr>
        <p:spPr bwMode="auto">
          <a:xfrm>
            <a:off x="0" y="2060575"/>
            <a:ext cx="88201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2. </a:t>
            </a:r>
            <a:r>
              <a:rPr lang="zh-CN" altLang="en-US" sz="2800" b="0" dirty="0"/>
              <a:t>上面的计算是基于</a:t>
            </a:r>
            <a:r>
              <a:rPr lang="en-US" altLang="zh-CN" sz="2800" b="0" dirty="0"/>
              <a:t>20</a:t>
            </a:r>
            <a:r>
              <a:rPr lang="zh-CN" altLang="en-US" sz="2800" b="0" dirty="0"/>
              <a:t>年只堆积一个矸石山的假设。若堆积多个矸石山，显然征地费将增加，而电费将减少。请同学们按上述方法进行计算。</a:t>
            </a:r>
          </a:p>
        </p:txBody>
      </p:sp>
      <p:sp>
        <p:nvSpPr>
          <p:cNvPr id="124933" name="Text Box 5"/>
          <p:cNvSpPr txBox="1">
            <a:spLocks noChangeArrowheads="1"/>
          </p:cNvSpPr>
          <p:nvPr/>
        </p:nvSpPr>
        <p:spPr bwMode="auto">
          <a:xfrm>
            <a:off x="0" y="3500438"/>
            <a:ext cx="291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3.</a:t>
            </a:r>
            <a:r>
              <a:rPr lang="zh-CN" altLang="en-US" sz="2800" b="0" dirty="0"/>
              <a:t>关于征地方式</a:t>
            </a:r>
          </a:p>
        </p:txBody>
      </p:sp>
      <p:sp>
        <p:nvSpPr>
          <p:cNvPr id="124934" name="Text Box 6"/>
          <p:cNvSpPr txBox="1">
            <a:spLocks noChangeArrowheads="1"/>
          </p:cNvSpPr>
          <p:nvPr/>
        </p:nvSpPr>
        <p:spPr bwMode="auto">
          <a:xfrm>
            <a:off x="179388" y="4076700"/>
            <a:ext cx="8713787"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b="0" dirty="0"/>
              <a:t>        </a:t>
            </a:r>
            <a:r>
              <a:rPr lang="zh-CN" altLang="en-US" sz="2800" b="0" dirty="0"/>
              <a:t>由题目条件容易得出应于开始时一次征用全部堆矸用地的结论。但根据我国</a:t>
            </a:r>
            <a:r>
              <a:rPr lang="en-US" altLang="zh-CN" sz="2800" b="0" dirty="0"/>
              <a:t>《</a:t>
            </a:r>
            <a:r>
              <a:rPr lang="zh-CN" altLang="en-US" sz="2800" b="0" dirty="0"/>
              <a:t>土地法</a:t>
            </a:r>
            <a:r>
              <a:rPr lang="en-US" altLang="zh-CN" sz="2800" b="0" dirty="0"/>
              <a:t>》</a:t>
            </a:r>
            <a:r>
              <a:rPr lang="zh-CN" altLang="en-US" sz="2800" b="0" dirty="0"/>
              <a:t>的规定：“征入后闲置两年的土地将被收回”。因此，实际可采取“每年征购当年及次年用地”的方法。请同学们给出这种方式下的费用情况。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4933"/>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4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32" grpId="0"/>
      <p:bldP spid="124933" grpId="0"/>
      <p:bldP spid="12493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323850" y="620713"/>
            <a:ext cx="743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4000" dirty="0" smtClean="0">
                <a:solidFill>
                  <a:srgbClr val="0000FF"/>
                </a:solidFill>
                <a:ea typeface="黑体" pitchFamily="2" charset="-122"/>
              </a:rPr>
              <a:t>§4</a:t>
            </a:r>
            <a:r>
              <a:rPr lang="en-US" altLang="zh-CN" sz="4000" dirty="0">
                <a:solidFill>
                  <a:srgbClr val="0000FF"/>
                </a:solidFill>
                <a:ea typeface="黑体" pitchFamily="2" charset="-122"/>
              </a:rPr>
              <a:t>. </a:t>
            </a:r>
            <a:r>
              <a:rPr lang="zh-CN" altLang="en-US" sz="4000" dirty="0">
                <a:solidFill>
                  <a:srgbClr val="0000FF"/>
                </a:solidFill>
                <a:ea typeface="黑体" pitchFamily="2" charset="-122"/>
              </a:rPr>
              <a:t>如何写好数学建模竞赛答卷 </a:t>
            </a:r>
          </a:p>
        </p:txBody>
      </p:sp>
      <p:sp>
        <p:nvSpPr>
          <p:cNvPr id="2" name="TextBox 1"/>
          <p:cNvSpPr txBox="1"/>
          <p:nvPr/>
        </p:nvSpPr>
        <p:spPr>
          <a:xfrm>
            <a:off x="539552" y="1700808"/>
            <a:ext cx="3384376" cy="584775"/>
          </a:xfrm>
          <a:prstGeom prst="rect">
            <a:avLst/>
          </a:prstGeom>
          <a:noFill/>
        </p:spPr>
        <p:txBody>
          <a:bodyPr wrap="square" rtlCol="0">
            <a:spAutoFit/>
          </a:bodyPr>
          <a:lstStyle/>
          <a:p>
            <a:r>
              <a:rPr lang="en-US" altLang="zh-CN" dirty="0" smtClean="0">
                <a:solidFill>
                  <a:srgbClr val="FF0000"/>
                </a:solidFill>
              </a:rPr>
              <a:t>§4.1</a:t>
            </a:r>
            <a:r>
              <a:rPr lang="zh-CN" altLang="en-US" dirty="0" smtClean="0">
                <a:solidFill>
                  <a:srgbClr val="FF0000"/>
                </a:solidFill>
              </a:rPr>
              <a:t>竞赛通知</a:t>
            </a:r>
            <a:endParaRPr lang="zh-CN" altLang="en-US" dirty="0">
              <a:solidFill>
                <a:srgbClr val="FF0000"/>
              </a:solidFill>
            </a:endParaRPr>
          </a:p>
        </p:txBody>
      </p:sp>
      <p:sp>
        <p:nvSpPr>
          <p:cNvPr id="4" name="矩形 3"/>
          <p:cNvSpPr/>
          <p:nvPr/>
        </p:nvSpPr>
        <p:spPr>
          <a:xfrm>
            <a:off x="417301" y="2420888"/>
            <a:ext cx="8496622" cy="3539430"/>
          </a:xfrm>
          <a:prstGeom prst="rect">
            <a:avLst/>
          </a:prstGeom>
        </p:spPr>
        <p:txBody>
          <a:bodyPr wrap="square">
            <a:spAutoFit/>
          </a:bodyPr>
          <a:lstStyle/>
          <a:p>
            <a:r>
              <a:rPr lang="en-US" altLang="zh-CN" sz="2800" dirty="0" smtClean="0"/>
              <a:t>1</a:t>
            </a:r>
            <a:r>
              <a:rPr lang="zh-CN" altLang="en-US" sz="2800" dirty="0" smtClean="0"/>
              <a:t>）</a:t>
            </a:r>
            <a:r>
              <a:rPr lang="en-US" altLang="zh-CN" sz="2800" dirty="0" smtClean="0"/>
              <a:t>2016</a:t>
            </a:r>
            <a:r>
              <a:rPr lang="zh-CN" altLang="zh-CN" sz="2800" dirty="0"/>
              <a:t>年竞赛的时间确定为</a:t>
            </a:r>
            <a:r>
              <a:rPr lang="en-US" altLang="zh-CN" sz="2800" dirty="0"/>
              <a:t>9</a:t>
            </a:r>
            <a:r>
              <a:rPr lang="zh-CN" altLang="zh-CN" sz="2800" dirty="0"/>
              <a:t>月</a:t>
            </a:r>
            <a:r>
              <a:rPr lang="en-US" altLang="zh-CN" sz="2800" dirty="0"/>
              <a:t>9</a:t>
            </a:r>
            <a:r>
              <a:rPr lang="zh-CN" altLang="zh-CN" sz="2800" dirty="0"/>
              <a:t>日（周五）</a:t>
            </a:r>
            <a:r>
              <a:rPr lang="en-US" altLang="zh-CN" sz="2800" dirty="0"/>
              <a:t>8</a:t>
            </a:r>
            <a:r>
              <a:rPr lang="zh-CN" altLang="zh-CN" sz="2800" dirty="0"/>
              <a:t>时至</a:t>
            </a:r>
            <a:r>
              <a:rPr lang="en-US" altLang="zh-CN" sz="2800" dirty="0"/>
              <a:t>9</a:t>
            </a:r>
            <a:r>
              <a:rPr lang="zh-CN" altLang="zh-CN" sz="2800" dirty="0"/>
              <a:t>月</a:t>
            </a:r>
            <a:r>
              <a:rPr lang="en-US" altLang="zh-CN" sz="2800" dirty="0"/>
              <a:t>12</a:t>
            </a:r>
            <a:r>
              <a:rPr lang="zh-CN" altLang="zh-CN" sz="2800" dirty="0"/>
              <a:t>日（周一）</a:t>
            </a:r>
            <a:r>
              <a:rPr lang="en-US" altLang="zh-CN" sz="2800" dirty="0"/>
              <a:t>8</a:t>
            </a:r>
            <a:r>
              <a:rPr lang="zh-CN" altLang="zh-CN" sz="2800" dirty="0"/>
              <a:t>时。</a:t>
            </a:r>
            <a:r>
              <a:rPr lang="en-US" altLang="zh-CN" sz="2800" dirty="0"/>
              <a:t/>
            </a:r>
            <a:br>
              <a:rPr lang="en-US" altLang="zh-CN" sz="2800" dirty="0"/>
            </a:br>
            <a:r>
              <a:rPr lang="en-US" altLang="zh-CN" sz="2800" dirty="0" smtClean="0"/>
              <a:t>2</a:t>
            </a:r>
            <a:r>
              <a:rPr lang="zh-CN" altLang="en-US" sz="2800" dirty="0" smtClean="0"/>
              <a:t>）</a:t>
            </a:r>
            <a:r>
              <a:rPr lang="zh-CN" altLang="zh-CN" sz="2800" dirty="0" smtClean="0"/>
              <a:t> </a:t>
            </a:r>
            <a:r>
              <a:rPr lang="zh-CN" altLang="zh-CN" sz="2800" dirty="0"/>
              <a:t>参赛者以</a:t>
            </a:r>
            <a:r>
              <a:rPr lang="en-US" altLang="zh-CN" sz="2800" dirty="0"/>
              <a:t>3</a:t>
            </a:r>
            <a:r>
              <a:rPr lang="zh-CN" altLang="zh-CN" sz="2800" dirty="0"/>
              <a:t>名大学生组成一</a:t>
            </a:r>
            <a:r>
              <a:rPr lang="zh-CN" altLang="zh-CN" sz="2800" dirty="0" smtClean="0"/>
              <a:t>队，</a:t>
            </a:r>
            <a:r>
              <a:rPr lang="zh-CN" altLang="zh-CN" sz="2800" dirty="0"/>
              <a:t>通过学校教务部门向所在赛区组委会报名，再由赛区组委会向全国组委会报名</a:t>
            </a:r>
            <a:r>
              <a:rPr lang="zh-CN" altLang="zh-CN" sz="2800" dirty="0" smtClean="0"/>
              <a:t>。</a:t>
            </a:r>
            <a:r>
              <a:rPr lang="zh-CN" altLang="zh-CN" sz="2800" dirty="0"/>
              <a:t>同一参赛队的学生必须来自同一所学校（同一法人单位）。</a:t>
            </a:r>
            <a:endParaRPr lang="en-US" altLang="zh-CN" sz="2800" dirty="0" smtClean="0"/>
          </a:p>
          <a:p>
            <a:r>
              <a:rPr lang="en-US" altLang="zh-CN" sz="2800" dirty="0" smtClean="0"/>
              <a:t>3</a:t>
            </a:r>
            <a:r>
              <a:rPr lang="zh-CN" altLang="en-US" sz="2800" dirty="0" smtClean="0"/>
              <a:t>）</a:t>
            </a:r>
            <a:r>
              <a:rPr lang="zh-CN" altLang="zh-CN" sz="2800" dirty="0" smtClean="0"/>
              <a:t> </a:t>
            </a:r>
            <a:r>
              <a:rPr lang="zh-CN" altLang="zh-CN" sz="2800" dirty="0"/>
              <a:t>报名参赛通过网站（</a:t>
            </a:r>
            <a:r>
              <a:rPr lang="en-US" altLang="zh-CN" sz="2800" dirty="0"/>
              <a:t>http://mcm.dayainfo.com/</a:t>
            </a:r>
            <a:r>
              <a:rPr lang="zh-CN" altLang="zh-CN" sz="2800" dirty="0"/>
              <a:t>）</a:t>
            </a:r>
            <a:r>
              <a:rPr lang="zh-CN" altLang="zh-CN" sz="2800" dirty="0" smtClean="0"/>
              <a:t>进行。</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56574"/>
            <a:ext cx="8496944" cy="3231654"/>
          </a:xfrm>
          <a:prstGeom prst="rect">
            <a:avLst/>
          </a:prstGeom>
        </p:spPr>
        <p:txBody>
          <a:bodyPr wrap="square">
            <a:spAutoFit/>
          </a:bodyPr>
          <a:lstStyle/>
          <a:p>
            <a:r>
              <a:rPr lang="en-US" altLang="zh-CN" sz="2800" dirty="0" smtClean="0"/>
              <a:t>4</a:t>
            </a:r>
            <a:r>
              <a:rPr lang="zh-CN" altLang="en-US" sz="2800" dirty="0" smtClean="0"/>
              <a:t>）</a:t>
            </a:r>
            <a:r>
              <a:rPr lang="zh-CN" altLang="zh-CN" sz="2800" dirty="0" smtClean="0"/>
              <a:t> </a:t>
            </a:r>
            <a:r>
              <a:rPr lang="zh-CN" altLang="zh-CN" sz="2800" dirty="0"/>
              <a:t>竞赛分为本科组和专科组进行。本科</a:t>
            </a:r>
            <a:r>
              <a:rPr lang="zh-CN" altLang="zh-CN" sz="2800" dirty="0" smtClean="0"/>
              <a:t>学生只能</a:t>
            </a:r>
            <a:r>
              <a:rPr lang="zh-CN" altLang="zh-CN" sz="2800" dirty="0"/>
              <a:t>参加本科组竞赛，不能参加专科组竞赛</a:t>
            </a:r>
            <a:r>
              <a:rPr lang="zh-CN" altLang="zh-CN" sz="2800" dirty="0" smtClean="0"/>
              <a:t>。。</a:t>
            </a:r>
            <a:r>
              <a:rPr lang="en-US" altLang="zh-CN" sz="2800" dirty="0"/>
              <a:t/>
            </a:r>
            <a:br>
              <a:rPr lang="en-US" altLang="zh-CN" sz="2800" dirty="0"/>
            </a:br>
            <a:r>
              <a:rPr lang="en-US" altLang="zh-CN" sz="2800" dirty="0" smtClean="0"/>
              <a:t>5</a:t>
            </a:r>
            <a:r>
              <a:rPr lang="zh-CN" altLang="en-US" sz="2800" dirty="0" smtClean="0"/>
              <a:t>）</a:t>
            </a:r>
            <a:r>
              <a:rPr lang="zh-CN" altLang="zh-CN" sz="2800" dirty="0" smtClean="0"/>
              <a:t> 全国组委会将根据报名情况确定各赛区报送全国评阅论文的数量，以及获全国一、二等奖的数量。今年</a:t>
            </a:r>
            <a:r>
              <a:rPr lang="zh-CN" altLang="zh-CN" sz="2800" dirty="0"/>
              <a:t>将继续评选“高教社杯”和“</a:t>
            </a:r>
            <a:r>
              <a:rPr lang="en-US" altLang="zh-CN" sz="2800" dirty="0"/>
              <a:t>MATLAB</a:t>
            </a:r>
            <a:r>
              <a:rPr lang="zh-CN" altLang="zh-CN" sz="2800" dirty="0"/>
              <a:t>创新奖”</a:t>
            </a:r>
            <a:r>
              <a:rPr lang="zh-CN" altLang="zh-CN" sz="2800" dirty="0" smtClean="0"/>
              <a:t>。</a:t>
            </a:r>
            <a:endParaRPr lang="en-US" altLang="zh-CN" sz="2800" dirty="0" smtClean="0"/>
          </a:p>
          <a:p>
            <a:r>
              <a:rPr lang="en-US" altLang="zh-CN" sz="2800" dirty="0" smtClean="0"/>
              <a:t>6</a:t>
            </a:r>
            <a:r>
              <a:rPr lang="zh-CN" altLang="en-US" sz="2800" dirty="0" smtClean="0"/>
              <a:t>）</a:t>
            </a:r>
            <a:r>
              <a:rPr lang="zh-CN" altLang="zh-CN" sz="2800" dirty="0" smtClean="0"/>
              <a:t> </a:t>
            </a:r>
            <a:r>
              <a:rPr lang="zh-CN" altLang="zh-CN" sz="2800" dirty="0"/>
              <a:t>赛题将于竞赛开始时在相关网站公布</a:t>
            </a:r>
            <a:r>
              <a:rPr lang="zh-CN" altLang="zh-CN" sz="2800" dirty="0" smtClean="0"/>
              <a:t>，</a:t>
            </a:r>
            <a:r>
              <a:rPr lang="zh-CN" altLang="en-US" sz="2800" dirty="0" smtClean="0"/>
              <a:t>到时学校教务在线</a:t>
            </a:r>
            <a:r>
              <a:rPr lang="zh-CN" altLang="zh-CN" sz="2800" dirty="0" smtClean="0"/>
              <a:t>也将</a:t>
            </a:r>
            <a:r>
              <a:rPr lang="zh-CN" altLang="zh-CN" sz="2800" dirty="0"/>
              <a:t>赛题按时上网供参赛同学下载。</a:t>
            </a:r>
            <a:endParaRPr lang="zh-CN" altLang="en-US" sz="2800" dirty="0"/>
          </a:p>
        </p:txBody>
      </p:sp>
    </p:spTree>
    <p:extLst>
      <p:ext uri="{BB962C8B-B14F-4D97-AF65-F5344CB8AC3E}">
        <p14:creationId xmlns:p14="http://schemas.microsoft.com/office/powerpoint/2010/main" val="3200880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331913" y="1700213"/>
            <a:ext cx="128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solidFill>
                  <a:schemeClr val="accent2"/>
                </a:solidFill>
              </a:rPr>
              <a:t>F</a:t>
            </a:r>
            <a:r>
              <a:rPr lang="zh-CN" altLang="en-US" sz="2400">
                <a:solidFill>
                  <a:schemeClr val="accent2"/>
                </a:solidFill>
              </a:rPr>
              <a:t>检验法</a:t>
            </a:r>
            <a:endParaRPr lang="zh-CN" altLang="en-US" sz="2400" b="0"/>
          </a:p>
        </p:txBody>
      </p:sp>
      <p:graphicFrame>
        <p:nvGraphicFramePr>
          <p:cNvPr id="137219" name="Object 3"/>
          <p:cNvGraphicFramePr>
            <a:graphicFrameLocks noChangeAspect="1"/>
          </p:cNvGraphicFramePr>
          <p:nvPr/>
        </p:nvGraphicFramePr>
        <p:xfrm>
          <a:off x="611188" y="2420938"/>
          <a:ext cx="7848600" cy="3273425"/>
        </p:xfrm>
        <a:graphic>
          <a:graphicData uri="http://schemas.openxmlformats.org/presentationml/2006/ole">
            <mc:AlternateContent xmlns:mc="http://schemas.openxmlformats.org/markup-compatibility/2006">
              <mc:Choice xmlns:v="urn:schemas-microsoft-com:vml" Requires="v">
                <p:oleObj spid="_x0000_s16431" name="Document" r:id="rId3" imgW="3104489" imgH="1294006" progId="Word.Document.8">
                  <p:embed/>
                </p:oleObj>
              </mc:Choice>
              <mc:Fallback>
                <p:oleObj name="Document" r:id="rId3" imgW="3104489" imgH="129400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20938"/>
                        <a:ext cx="784860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5"/>
          <p:cNvSpPr txBox="1">
            <a:spLocks noChangeArrowheads="1"/>
          </p:cNvSpPr>
          <p:nvPr/>
        </p:nvSpPr>
        <p:spPr bwMode="auto">
          <a:xfrm>
            <a:off x="5943600" y="2438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endParaRPr lang="zh-CN" altLang="zh-CN" sz="2400" b="0"/>
          </a:p>
        </p:txBody>
      </p:sp>
      <p:graphicFrame>
        <p:nvGraphicFramePr>
          <p:cNvPr id="16389" name="Object 6"/>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16432" name="Equation" r:id="rId5" imgW="114151" imgH="215619" progId="Equation.DSMT4">
                  <p:embed/>
                </p:oleObj>
              </mc:Choice>
              <mc:Fallback>
                <p:oleObj name="Equation" r:id="rId5" imgW="114151" imgH="21561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10"/>
          <p:cNvSpPr txBox="1">
            <a:spLocks noChangeArrowheads="1"/>
          </p:cNvSpPr>
          <p:nvPr/>
        </p:nvSpPr>
        <p:spPr bwMode="auto">
          <a:xfrm>
            <a:off x="539750" y="423863"/>
            <a:ext cx="7704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800"/>
              <a:t>        </a:t>
            </a:r>
            <a:r>
              <a:rPr lang="zh-CN" altLang="en-US" sz="2800"/>
              <a:t>可以用三种不同方法进行检验，它们的本质是相同的．这里介绍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p:cTn id="7" dur="500" fill="hold"/>
                                        <p:tgtEl>
                                          <p:spTgt spid="137218"/>
                                        </p:tgtEl>
                                        <p:attrNameLst>
                                          <p:attrName>ppt_w</p:attrName>
                                        </p:attrNameLst>
                                      </p:cBhvr>
                                      <p:tavLst>
                                        <p:tav tm="0">
                                          <p:val>
                                            <p:fltVal val="0"/>
                                          </p:val>
                                        </p:tav>
                                        <p:tav tm="100000">
                                          <p:val>
                                            <p:strVal val="#ppt_w"/>
                                          </p:val>
                                        </p:tav>
                                      </p:tavLst>
                                    </p:anim>
                                    <p:anim calcmode="lin" valueType="num">
                                      <p:cBhvr>
                                        <p:cTn id="8" dur="500" fill="hold"/>
                                        <p:tgtEl>
                                          <p:spTgt spid="13721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nodeType="clickEffect">
                                  <p:stCondLst>
                                    <p:cond delay="0"/>
                                  </p:stCondLst>
                                  <p:childTnLst>
                                    <p:set>
                                      <p:cBhvr>
                                        <p:cTn id="12" dur="1" fill="hold">
                                          <p:stCondLst>
                                            <p:cond delay="0"/>
                                          </p:stCondLst>
                                        </p:cTn>
                                        <p:tgtEl>
                                          <p:spTgt spid="137219"/>
                                        </p:tgtEl>
                                        <p:attrNameLst>
                                          <p:attrName>style.visibility</p:attrName>
                                        </p:attrNameLst>
                                      </p:cBhvr>
                                      <p:to>
                                        <p:strVal val="visible"/>
                                      </p:to>
                                    </p:set>
                                    <p:animEffect transition="in" filter="strips(upLeft)">
                                      <p:cBhvr>
                                        <p:cTn id="13"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9328" y="137112"/>
            <a:ext cx="4817344" cy="584775"/>
          </a:xfrm>
          <a:prstGeom prst="rect">
            <a:avLst/>
          </a:prstGeom>
        </p:spPr>
        <p:txBody>
          <a:bodyPr wrap="none">
            <a:spAutoFit/>
          </a:bodyPr>
          <a:lstStyle/>
          <a:p>
            <a:r>
              <a:rPr lang="en-US" altLang="zh-CN" dirty="0" smtClean="0">
                <a:solidFill>
                  <a:srgbClr val="FF0000"/>
                </a:solidFill>
              </a:rPr>
              <a:t>§4.2</a:t>
            </a:r>
            <a:r>
              <a:rPr lang="zh-CN" altLang="zh-CN" dirty="0" smtClean="0">
                <a:solidFill>
                  <a:srgbClr val="FF0000"/>
                </a:solidFill>
              </a:rPr>
              <a:t>竞赛</a:t>
            </a:r>
            <a:r>
              <a:rPr lang="zh-CN" altLang="zh-CN" dirty="0">
                <a:solidFill>
                  <a:srgbClr val="FF0000"/>
                </a:solidFill>
              </a:rPr>
              <a:t>报名和参赛须知</a:t>
            </a:r>
            <a:endParaRPr lang="zh-CN" altLang="en-US" dirty="0">
              <a:solidFill>
                <a:srgbClr val="FF0000"/>
              </a:solidFill>
            </a:endParaRPr>
          </a:p>
        </p:txBody>
      </p:sp>
      <p:sp>
        <p:nvSpPr>
          <p:cNvPr id="3" name="矩形 2"/>
          <p:cNvSpPr/>
          <p:nvPr/>
        </p:nvSpPr>
        <p:spPr>
          <a:xfrm>
            <a:off x="661934" y="721887"/>
            <a:ext cx="3430747" cy="523220"/>
          </a:xfrm>
          <a:prstGeom prst="rect">
            <a:avLst/>
          </a:prstGeom>
        </p:spPr>
        <p:txBody>
          <a:bodyPr wrap="none">
            <a:spAutoFit/>
          </a:bodyPr>
          <a:lstStyle/>
          <a:p>
            <a:r>
              <a:rPr lang="zh-CN" altLang="en-US" sz="2800" dirty="0" smtClean="0"/>
              <a:t>重要</a:t>
            </a:r>
            <a:r>
              <a:rPr lang="zh-CN" altLang="zh-CN" sz="2800" dirty="0" smtClean="0"/>
              <a:t>事项</a:t>
            </a:r>
            <a:r>
              <a:rPr lang="zh-CN" altLang="zh-CN" sz="2800" dirty="0"/>
              <a:t>和时间节点</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4135227870"/>
              </p:ext>
            </p:extLst>
          </p:nvPr>
        </p:nvGraphicFramePr>
        <p:xfrm>
          <a:off x="661934" y="1245107"/>
          <a:ext cx="8159032" cy="3868794"/>
        </p:xfrm>
        <a:graphic>
          <a:graphicData uri="http://schemas.openxmlformats.org/drawingml/2006/table">
            <a:tbl>
              <a:tblPr firstRow="1" firstCol="1" bandRow="1" bandCol="1"/>
              <a:tblGrid>
                <a:gridCol w="1636914"/>
                <a:gridCol w="1612143"/>
                <a:gridCol w="4909975"/>
              </a:tblGrid>
              <a:tr h="392771">
                <a:tc>
                  <a:txBody>
                    <a:bodyPr/>
                    <a:lstStyle/>
                    <a:p>
                      <a:pPr algn="ctr">
                        <a:spcAft>
                          <a:spcPts val="0"/>
                        </a:spcAft>
                      </a:pPr>
                      <a:r>
                        <a:rPr lang="zh-CN" sz="2000" b="1" kern="100" dirty="0">
                          <a:effectLst/>
                          <a:latin typeface="等线"/>
                          <a:ea typeface="宋体"/>
                          <a:cs typeface="Times New Roman"/>
                        </a:rPr>
                        <a:t>操作事项</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effectLst/>
                          <a:latin typeface="等线"/>
                          <a:ea typeface="宋体"/>
                          <a:cs typeface="Times New Roman"/>
                        </a:rPr>
                        <a:t>时间节点</a:t>
                      </a:r>
                      <a:endParaRPr lang="zh-CN" sz="2000" kern="10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effectLst/>
                          <a:latin typeface="等线"/>
                          <a:ea typeface="宋体"/>
                          <a:cs typeface="Times New Roman"/>
                        </a:rPr>
                        <a:t>说明</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9397">
                <a:tc>
                  <a:txBody>
                    <a:bodyPr/>
                    <a:lstStyle/>
                    <a:p>
                      <a:pPr algn="just">
                        <a:spcAft>
                          <a:spcPts val="0"/>
                        </a:spcAft>
                      </a:pPr>
                      <a:r>
                        <a:rPr lang="zh-CN" sz="2000" kern="100" dirty="0">
                          <a:effectLst/>
                          <a:latin typeface="等线"/>
                          <a:ea typeface="宋体"/>
                          <a:cs typeface="Times New Roman"/>
                        </a:rPr>
                        <a:t>下载题目，完成竞赛论文</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宋体"/>
                          <a:cs typeface="Times New Roman"/>
                        </a:rPr>
                        <a:t>9</a:t>
                      </a:r>
                      <a:r>
                        <a:rPr lang="zh-CN" sz="2000" kern="100" dirty="0">
                          <a:effectLst/>
                          <a:latin typeface="等线"/>
                          <a:ea typeface="宋体"/>
                          <a:cs typeface="Times New Roman"/>
                        </a:rPr>
                        <a:t>月</a:t>
                      </a:r>
                      <a:r>
                        <a:rPr lang="en-US" sz="2000" kern="100" dirty="0">
                          <a:effectLst/>
                          <a:latin typeface="等线"/>
                          <a:ea typeface="宋体"/>
                          <a:cs typeface="Times New Roman"/>
                        </a:rPr>
                        <a:t>9</a:t>
                      </a:r>
                      <a:r>
                        <a:rPr lang="zh-CN" sz="2000" kern="100" dirty="0">
                          <a:effectLst/>
                          <a:latin typeface="等线"/>
                          <a:ea typeface="宋体"/>
                          <a:cs typeface="Times New Roman"/>
                        </a:rPr>
                        <a:t>日</a:t>
                      </a:r>
                      <a:r>
                        <a:rPr lang="en-US" sz="2000" kern="100" dirty="0">
                          <a:effectLst/>
                          <a:latin typeface="等线"/>
                          <a:ea typeface="宋体"/>
                          <a:cs typeface="Times New Roman"/>
                        </a:rPr>
                        <a:t>8:00</a:t>
                      </a:r>
                      <a:r>
                        <a:rPr lang="zh-CN" sz="2000" kern="100" dirty="0">
                          <a:effectLst/>
                          <a:latin typeface="等线"/>
                          <a:ea typeface="宋体"/>
                          <a:cs typeface="Times New Roman"/>
                        </a:rPr>
                        <a:t>至</a:t>
                      </a:r>
                      <a:r>
                        <a:rPr lang="en-US" sz="2000" kern="100" dirty="0">
                          <a:effectLst/>
                          <a:latin typeface="等线"/>
                          <a:ea typeface="宋体"/>
                          <a:cs typeface="Times New Roman"/>
                        </a:rPr>
                        <a:t>12</a:t>
                      </a:r>
                      <a:r>
                        <a:rPr lang="zh-CN" sz="2000" kern="100" dirty="0">
                          <a:effectLst/>
                          <a:latin typeface="等线"/>
                          <a:ea typeface="宋体"/>
                          <a:cs typeface="Times New Roman"/>
                        </a:rPr>
                        <a:t>日</a:t>
                      </a:r>
                      <a:r>
                        <a:rPr lang="en-US" sz="2000" kern="100" dirty="0">
                          <a:effectLst/>
                          <a:latin typeface="等线"/>
                          <a:ea typeface="宋体"/>
                          <a:cs typeface="Times New Roman"/>
                        </a:rPr>
                        <a:t>8:00</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a:ea typeface="宋体"/>
                          <a:cs typeface="Times New Roman"/>
                        </a:rPr>
                        <a:t>竞赛开始后，参赛学生下载题目，在规定的时间内独立完成竞赛论文</a:t>
                      </a:r>
                      <a:r>
                        <a:rPr lang="zh-CN" sz="2000" kern="100" dirty="0" smtClean="0">
                          <a:effectLst/>
                          <a:latin typeface="等线"/>
                          <a:ea typeface="宋体"/>
                          <a:cs typeface="Times New Roman"/>
                        </a:rPr>
                        <a:t>。</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313">
                <a:tc>
                  <a:txBody>
                    <a:bodyPr/>
                    <a:lstStyle/>
                    <a:p>
                      <a:pPr algn="just">
                        <a:spcAft>
                          <a:spcPts val="0"/>
                        </a:spcAft>
                      </a:pPr>
                      <a:r>
                        <a:rPr lang="zh-CN" sz="2000" kern="100" dirty="0">
                          <a:effectLst/>
                          <a:latin typeface="等线"/>
                          <a:ea typeface="宋体"/>
                          <a:cs typeface="Times New Roman"/>
                        </a:rPr>
                        <a:t>上传竞赛论文的</a:t>
                      </a:r>
                      <a:r>
                        <a:rPr lang="en-US" sz="2000" kern="100" dirty="0">
                          <a:effectLst/>
                          <a:latin typeface="等线"/>
                          <a:ea typeface="宋体"/>
                          <a:cs typeface="Times New Roman"/>
                        </a:rPr>
                        <a:t>MD5</a:t>
                      </a:r>
                      <a:r>
                        <a:rPr lang="zh-CN" sz="2000" kern="100" dirty="0">
                          <a:effectLst/>
                          <a:latin typeface="等线"/>
                          <a:ea typeface="宋体"/>
                          <a:cs typeface="Times New Roman"/>
                        </a:rPr>
                        <a:t>码</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宋体"/>
                          <a:cs typeface="Times New Roman"/>
                        </a:rPr>
                        <a:t>9</a:t>
                      </a:r>
                      <a:r>
                        <a:rPr lang="zh-CN" sz="2000" kern="100" dirty="0">
                          <a:effectLst/>
                          <a:latin typeface="等线"/>
                          <a:ea typeface="宋体"/>
                          <a:cs typeface="Times New Roman"/>
                        </a:rPr>
                        <a:t>月</a:t>
                      </a:r>
                      <a:r>
                        <a:rPr lang="en-US" sz="2000" kern="100" dirty="0">
                          <a:effectLst/>
                          <a:latin typeface="等线"/>
                          <a:ea typeface="宋体"/>
                          <a:cs typeface="Times New Roman"/>
                        </a:rPr>
                        <a:t>12</a:t>
                      </a:r>
                      <a:r>
                        <a:rPr lang="zh-CN" sz="2000" kern="100" dirty="0">
                          <a:effectLst/>
                          <a:latin typeface="等线"/>
                          <a:ea typeface="宋体"/>
                          <a:cs typeface="Times New Roman"/>
                        </a:rPr>
                        <a:t>日</a:t>
                      </a:r>
                      <a:r>
                        <a:rPr lang="en-US" sz="2000" kern="100" dirty="0">
                          <a:effectLst/>
                          <a:latin typeface="等线"/>
                          <a:ea typeface="宋体"/>
                          <a:cs typeface="Times New Roman"/>
                        </a:rPr>
                        <a:t>8:00</a:t>
                      </a:r>
                      <a:r>
                        <a:rPr lang="zh-CN" sz="2000" kern="100" dirty="0">
                          <a:effectLst/>
                          <a:latin typeface="等线"/>
                          <a:ea typeface="宋体"/>
                          <a:cs typeface="Times New Roman"/>
                        </a:rPr>
                        <a:t>前</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a:ea typeface="宋体"/>
                          <a:cs typeface="Times New Roman"/>
                        </a:rPr>
                        <a:t>所有参赛队必须在竞赛结束之前通过客户端完成竞赛论文及其支撑材料电子版的</a:t>
                      </a:r>
                      <a:r>
                        <a:rPr lang="en-US" sz="2000" kern="100" dirty="0">
                          <a:effectLst/>
                          <a:latin typeface="等线"/>
                          <a:ea typeface="宋体"/>
                          <a:cs typeface="Times New Roman"/>
                        </a:rPr>
                        <a:t>MD5</a:t>
                      </a:r>
                      <a:r>
                        <a:rPr lang="zh-CN" sz="2000" kern="100" dirty="0">
                          <a:effectLst/>
                          <a:latin typeface="等线"/>
                          <a:ea typeface="宋体"/>
                          <a:cs typeface="Times New Roman"/>
                        </a:rPr>
                        <a:t>码的上传。</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313">
                <a:tc>
                  <a:txBody>
                    <a:bodyPr/>
                    <a:lstStyle/>
                    <a:p>
                      <a:pPr algn="just">
                        <a:spcAft>
                          <a:spcPts val="0"/>
                        </a:spcAft>
                      </a:pPr>
                      <a:r>
                        <a:rPr lang="zh-CN" sz="2000" kern="100" dirty="0">
                          <a:effectLst/>
                          <a:latin typeface="等线"/>
                          <a:ea typeface="宋体"/>
                          <a:cs typeface="Times New Roman"/>
                        </a:rPr>
                        <a:t>上传竞赛论文</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宋体"/>
                          <a:cs typeface="Times New Roman"/>
                        </a:rPr>
                        <a:t>9</a:t>
                      </a:r>
                      <a:r>
                        <a:rPr lang="zh-CN" sz="2000" kern="100" dirty="0">
                          <a:effectLst/>
                          <a:latin typeface="等线"/>
                          <a:ea typeface="宋体"/>
                          <a:cs typeface="Times New Roman"/>
                        </a:rPr>
                        <a:t>月</a:t>
                      </a:r>
                      <a:r>
                        <a:rPr lang="en-US" sz="2000" kern="100" dirty="0">
                          <a:effectLst/>
                          <a:latin typeface="等线"/>
                          <a:ea typeface="宋体"/>
                          <a:cs typeface="Times New Roman"/>
                        </a:rPr>
                        <a:t>12</a:t>
                      </a:r>
                      <a:r>
                        <a:rPr lang="zh-CN" sz="2000" kern="100" dirty="0">
                          <a:effectLst/>
                          <a:latin typeface="等线"/>
                          <a:ea typeface="宋体"/>
                          <a:cs typeface="Times New Roman"/>
                        </a:rPr>
                        <a:t>日</a:t>
                      </a:r>
                      <a:r>
                        <a:rPr lang="en-US" sz="2000" kern="100" dirty="0">
                          <a:effectLst/>
                          <a:latin typeface="等线"/>
                          <a:ea typeface="宋体"/>
                          <a:cs typeface="Times New Roman"/>
                        </a:rPr>
                        <a:t>8:00</a:t>
                      </a:r>
                      <a:r>
                        <a:rPr lang="zh-CN" sz="2000" kern="100" dirty="0">
                          <a:effectLst/>
                          <a:latin typeface="等线"/>
                          <a:ea typeface="宋体"/>
                          <a:cs typeface="Times New Roman"/>
                        </a:rPr>
                        <a:t>至</a:t>
                      </a:r>
                      <a:r>
                        <a:rPr lang="en-US" sz="2000" kern="100" dirty="0">
                          <a:effectLst/>
                          <a:latin typeface="等线"/>
                          <a:ea typeface="宋体"/>
                          <a:cs typeface="Times New Roman"/>
                        </a:rPr>
                        <a:t>9</a:t>
                      </a:r>
                      <a:r>
                        <a:rPr lang="zh-CN" sz="2000" kern="100" dirty="0">
                          <a:effectLst/>
                          <a:latin typeface="等线"/>
                          <a:ea typeface="宋体"/>
                          <a:cs typeface="Times New Roman"/>
                        </a:rPr>
                        <a:t>月</a:t>
                      </a:r>
                      <a:r>
                        <a:rPr lang="en-US" sz="2000" kern="100" dirty="0">
                          <a:effectLst/>
                          <a:latin typeface="等线"/>
                          <a:ea typeface="宋体"/>
                          <a:cs typeface="Times New Roman"/>
                        </a:rPr>
                        <a:t>13</a:t>
                      </a:r>
                      <a:r>
                        <a:rPr lang="zh-CN" sz="2000" kern="100" dirty="0">
                          <a:effectLst/>
                          <a:latin typeface="等线"/>
                          <a:ea typeface="宋体"/>
                          <a:cs typeface="Times New Roman"/>
                        </a:rPr>
                        <a:t>日</a:t>
                      </a:r>
                      <a:r>
                        <a:rPr lang="en-US" sz="2000" kern="100" dirty="0">
                          <a:effectLst/>
                          <a:latin typeface="等线"/>
                          <a:ea typeface="宋体"/>
                          <a:cs typeface="Times New Roman"/>
                        </a:rPr>
                        <a:t>24:00</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a:ea typeface="宋体"/>
                          <a:cs typeface="Times New Roman"/>
                        </a:rPr>
                        <a:t>所有参赛队必须在规定的时间内通过客户端完成竞赛论文及其支撑材料电子版的上传。</a:t>
                      </a:r>
                      <a:endParaRPr lang="zh-CN" sz="2000" kern="100" dirty="0">
                        <a:effectLst/>
                        <a:latin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23528" y="5301208"/>
            <a:ext cx="8712968" cy="1477328"/>
          </a:xfrm>
          <a:prstGeom prst="rect">
            <a:avLst/>
          </a:prstGeom>
        </p:spPr>
        <p:txBody>
          <a:bodyPr wrap="square">
            <a:spAutoFit/>
          </a:bodyPr>
          <a:lstStyle/>
          <a:p>
            <a:r>
              <a:rPr lang="zh-CN" altLang="en-US" sz="1800" dirty="0" smtClean="0">
                <a:solidFill>
                  <a:srgbClr val="0000FF"/>
                </a:solidFill>
              </a:rPr>
              <a:t>        为</a:t>
            </a:r>
            <a:r>
              <a:rPr lang="zh-CN" altLang="en-US" sz="1800" dirty="0">
                <a:solidFill>
                  <a:srgbClr val="0000FF"/>
                </a:solidFill>
              </a:rPr>
              <a:t>保证上传竞赛论文及相关支撑材料的完整性，参赛队除需上传论文及相关支撑材料外，还需上传论文及相关支撑材料对应的</a:t>
            </a:r>
            <a:r>
              <a:rPr lang="en-US" altLang="zh-CN" sz="1800" dirty="0">
                <a:solidFill>
                  <a:srgbClr val="0000FF"/>
                </a:solidFill>
              </a:rPr>
              <a:t>MD5</a:t>
            </a:r>
            <a:r>
              <a:rPr lang="zh-CN" altLang="en-US" sz="1800" dirty="0">
                <a:solidFill>
                  <a:srgbClr val="0000FF"/>
                </a:solidFill>
              </a:rPr>
              <a:t>码</a:t>
            </a:r>
            <a:r>
              <a:rPr lang="zh-CN" altLang="en-US" sz="1800" dirty="0" smtClean="0">
                <a:solidFill>
                  <a:srgbClr val="0000FF"/>
                </a:solidFill>
              </a:rPr>
              <a:t>。系统</a:t>
            </a:r>
            <a:r>
              <a:rPr lang="zh-CN" altLang="en-US" sz="1800" dirty="0">
                <a:solidFill>
                  <a:srgbClr val="0000FF"/>
                </a:solidFill>
              </a:rPr>
              <a:t>使用的</a:t>
            </a:r>
            <a:r>
              <a:rPr lang="en-US" altLang="zh-CN" sz="1800" dirty="0">
                <a:solidFill>
                  <a:srgbClr val="0000FF"/>
                </a:solidFill>
              </a:rPr>
              <a:t>MD5</a:t>
            </a:r>
            <a:r>
              <a:rPr lang="zh-CN" altLang="en-US" sz="1800" dirty="0">
                <a:solidFill>
                  <a:srgbClr val="0000FF"/>
                </a:solidFill>
              </a:rPr>
              <a:t>码生成工具可</a:t>
            </a:r>
            <a:r>
              <a:rPr lang="zh-CN" altLang="en-US" sz="1800" dirty="0" smtClean="0">
                <a:solidFill>
                  <a:srgbClr val="0000FF"/>
                </a:solidFill>
              </a:rPr>
              <a:t>从下列网址下载：</a:t>
            </a:r>
            <a:endParaRPr lang="en-US" altLang="zh-CN" sz="1800" dirty="0" smtClean="0">
              <a:solidFill>
                <a:srgbClr val="0000FF"/>
              </a:solidFill>
            </a:endParaRPr>
          </a:p>
          <a:p>
            <a:r>
              <a:rPr lang="en-US" altLang="zh-CN" sz="1800" dirty="0" smtClean="0">
                <a:solidFill>
                  <a:srgbClr val="0000FF"/>
                </a:solidFill>
              </a:rPr>
              <a:t>http</a:t>
            </a:r>
            <a:r>
              <a:rPr lang="en-US" altLang="zh-CN" sz="1800" dirty="0">
                <a:solidFill>
                  <a:srgbClr val="0000FF"/>
                </a:solidFill>
              </a:rPr>
              <a:t>://</a:t>
            </a:r>
            <a:r>
              <a:rPr lang="en-US" altLang="zh-CN" sz="1800" dirty="0" smtClean="0">
                <a:solidFill>
                  <a:srgbClr val="0000FF"/>
                </a:solidFill>
              </a:rPr>
              <a:t>mcm.dayainfo.com/front/detailNews?news_id=772a173b-cb44-4643-894c-97a65a184a3f</a:t>
            </a:r>
            <a:endParaRPr lang="zh-CN" altLang="en-US" sz="1800" dirty="0">
              <a:solidFill>
                <a:srgbClr val="0000FF"/>
              </a:solidFill>
              <a:effectLst/>
            </a:endParaRPr>
          </a:p>
        </p:txBody>
      </p:sp>
    </p:spTree>
    <p:extLst>
      <p:ext uri="{BB962C8B-B14F-4D97-AF65-F5344CB8AC3E}">
        <p14:creationId xmlns:p14="http://schemas.microsoft.com/office/powerpoint/2010/main" val="407700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60648"/>
            <a:ext cx="3430747" cy="523220"/>
          </a:xfrm>
          <a:prstGeom prst="rect">
            <a:avLst/>
          </a:prstGeom>
        </p:spPr>
        <p:txBody>
          <a:bodyPr wrap="none">
            <a:spAutoFit/>
          </a:bodyPr>
          <a:lstStyle/>
          <a:p>
            <a:r>
              <a:rPr lang="zh-CN" altLang="zh-CN" sz="2800" dirty="0"/>
              <a:t>关于参赛队号的构成</a:t>
            </a:r>
            <a:endParaRPr lang="zh-CN" altLang="en-US" sz="2800" dirty="0"/>
          </a:p>
        </p:txBody>
      </p:sp>
      <p:sp>
        <p:nvSpPr>
          <p:cNvPr id="3" name="矩形 2"/>
          <p:cNvSpPr/>
          <p:nvPr/>
        </p:nvSpPr>
        <p:spPr>
          <a:xfrm>
            <a:off x="539552" y="1052736"/>
            <a:ext cx="8280920" cy="1631216"/>
          </a:xfrm>
          <a:prstGeom prst="rect">
            <a:avLst/>
          </a:prstGeom>
        </p:spPr>
        <p:txBody>
          <a:bodyPr wrap="square">
            <a:spAutoFit/>
          </a:bodyPr>
          <a:lstStyle/>
          <a:p>
            <a:r>
              <a:rPr lang="en-US" altLang="zh-CN" sz="2000" dirty="0" smtClean="0"/>
              <a:t>1</a:t>
            </a:r>
            <a:r>
              <a:rPr lang="zh-CN" altLang="en-US" sz="2000" dirty="0" smtClean="0"/>
              <a:t>）</a:t>
            </a:r>
            <a:r>
              <a:rPr lang="zh-CN" altLang="zh-CN" sz="2000" dirty="0" smtClean="0"/>
              <a:t>每</a:t>
            </a:r>
            <a:r>
              <a:rPr lang="zh-CN" altLang="zh-CN" sz="2000" dirty="0"/>
              <a:t>一个参赛队均有唯一的参赛队号，即由</a:t>
            </a:r>
            <a:r>
              <a:rPr lang="en-US" altLang="zh-CN" sz="2000" dirty="0"/>
              <a:t>12</a:t>
            </a:r>
            <a:r>
              <a:rPr lang="zh-CN" altLang="zh-CN" sz="2000" dirty="0"/>
              <a:t>位半角阿拉伯数字组成：第</a:t>
            </a:r>
            <a:r>
              <a:rPr lang="en-US" altLang="zh-CN" sz="2000" dirty="0"/>
              <a:t>1</a:t>
            </a:r>
            <a:r>
              <a:rPr lang="zh-CN" altLang="zh-CN" sz="2000" dirty="0"/>
              <a:t>－</a:t>
            </a:r>
            <a:r>
              <a:rPr lang="en-US" altLang="zh-CN" sz="2000" dirty="0"/>
              <a:t>4</a:t>
            </a:r>
            <a:r>
              <a:rPr lang="zh-CN" altLang="zh-CN" sz="2000" dirty="0"/>
              <a:t>位为参赛年份（简称“年号”</a:t>
            </a:r>
            <a:r>
              <a:rPr lang="zh-CN" altLang="zh-CN" sz="2000" dirty="0" smtClean="0"/>
              <a:t>，</a:t>
            </a:r>
            <a:r>
              <a:rPr lang="zh-CN" altLang="en-US" sz="2000" dirty="0" smtClean="0"/>
              <a:t>即</a:t>
            </a:r>
            <a:r>
              <a:rPr lang="en-US" altLang="zh-CN" sz="2000" dirty="0" smtClean="0"/>
              <a:t>2016</a:t>
            </a:r>
            <a:r>
              <a:rPr lang="zh-CN" altLang="zh-CN" sz="2000" dirty="0" smtClean="0"/>
              <a:t>），</a:t>
            </a:r>
            <a:endParaRPr lang="en-US" altLang="zh-CN" sz="2000" dirty="0" smtClean="0"/>
          </a:p>
          <a:p>
            <a:r>
              <a:rPr lang="zh-CN" altLang="zh-CN" sz="2000" dirty="0" smtClean="0"/>
              <a:t>第</a:t>
            </a:r>
            <a:r>
              <a:rPr lang="en-US" altLang="zh-CN" sz="2000" dirty="0"/>
              <a:t>5</a:t>
            </a:r>
            <a:r>
              <a:rPr lang="zh-CN" altLang="zh-CN" sz="2000" dirty="0"/>
              <a:t>－</a:t>
            </a:r>
            <a:r>
              <a:rPr lang="en-US" altLang="zh-CN" sz="2000" dirty="0"/>
              <a:t>6</a:t>
            </a:r>
            <a:r>
              <a:rPr lang="zh-CN" altLang="zh-CN" sz="2000" dirty="0"/>
              <a:t>位是赛区编号（简称“区号”</a:t>
            </a:r>
            <a:r>
              <a:rPr lang="zh-CN" altLang="zh-CN" sz="2000" dirty="0" smtClean="0"/>
              <a:t>，</a:t>
            </a:r>
            <a:r>
              <a:rPr lang="zh-CN" altLang="en-US" sz="2000" dirty="0" smtClean="0"/>
              <a:t>重庆赛区为</a:t>
            </a:r>
            <a:r>
              <a:rPr lang="en-US" altLang="zh-CN" sz="2000" dirty="0" smtClean="0"/>
              <a:t>22</a:t>
            </a:r>
            <a:r>
              <a:rPr lang="zh-CN" altLang="zh-CN" sz="2000" dirty="0" smtClean="0"/>
              <a:t>），</a:t>
            </a:r>
            <a:endParaRPr lang="en-US" altLang="zh-CN" sz="2000" dirty="0" smtClean="0"/>
          </a:p>
          <a:p>
            <a:r>
              <a:rPr lang="zh-CN" altLang="zh-CN" sz="2000" dirty="0" smtClean="0"/>
              <a:t>第</a:t>
            </a:r>
            <a:r>
              <a:rPr lang="en-US" altLang="zh-CN" sz="2000" dirty="0"/>
              <a:t>7</a:t>
            </a:r>
            <a:r>
              <a:rPr lang="zh-CN" altLang="zh-CN" sz="2000" dirty="0"/>
              <a:t>－</a:t>
            </a:r>
            <a:r>
              <a:rPr lang="en-US" altLang="zh-CN" sz="2000" dirty="0"/>
              <a:t>9</a:t>
            </a:r>
            <a:r>
              <a:rPr lang="zh-CN" altLang="zh-CN" sz="2000" dirty="0"/>
              <a:t>位是学校编号</a:t>
            </a:r>
            <a:r>
              <a:rPr lang="zh-CN" altLang="zh-CN" sz="2000" dirty="0" smtClean="0"/>
              <a:t>（</a:t>
            </a:r>
            <a:r>
              <a:rPr lang="zh-CN" altLang="en-US" sz="2000" dirty="0" smtClean="0"/>
              <a:t>重邮编号为：</a:t>
            </a:r>
            <a:r>
              <a:rPr lang="zh-CN" altLang="zh-CN" sz="2000" dirty="0" smtClean="0"/>
              <a:t>），</a:t>
            </a:r>
            <a:endParaRPr lang="en-US" altLang="zh-CN" sz="2000" dirty="0" smtClean="0"/>
          </a:p>
          <a:p>
            <a:r>
              <a:rPr lang="zh-CN" altLang="zh-CN" sz="2000" dirty="0" smtClean="0"/>
              <a:t>第</a:t>
            </a:r>
            <a:r>
              <a:rPr lang="en-US" altLang="zh-CN" sz="2000" dirty="0" smtClean="0"/>
              <a:t>10</a:t>
            </a:r>
            <a:r>
              <a:rPr lang="zh-CN" altLang="zh-CN" sz="2000" dirty="0"/>
              <a:t>－</a:t>
            </a:r>
            <a:r>
              <a:rPr lang="en-US" altLang="zh-CN" sz="2000" dirty="0"/>
              <a:t>12</a:t>
            </a:r>
            <a:r>
              <a:rPr lang="zh-CN" altLang="zh-CN" sz="2000" dirty="0"/>
              <a:t>位是校内编号（</a:t>
            </a:r>
            <a:r>
              <a:rPr lang="zh-CN" altLang="zh-CN" sz="2000" dirty="0" smtClean="0"/>
              <a:t>由学校</a:t>
            </a:r>
            <a:r>
              <a:rPr lang="zh-CN" altLang="zh-CN" sz="2000" dirty="0"/>
              <a:t>分配）</a:t>
            </a:r>
            <a:r>
              <a:rPr lang="zh-CN" altLang="zh-CN" sz="2000" dirty="0" smtClean="0"/>
              <a:t>。</a:t>
            </a:r>
            <a:endParaRPr lang="en-US" altLang="zh-CN" sz="2000" dirty="0" smtClean="0"/>
          </a:p>
        </p:txBody>
      </p:sp>
      <p:pic>
        <p:nvPicPr>
          <p:cNvPr id="2058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987" y="3284984"/>
            <a:ext cx="5328592" cy="224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8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3430747" cy="523220"/>
          </a:xfrm>
          <a:prstGeom prst="rect">
            <a:avLst/>
          </a:prstGeom>
        </p:spPr>
        <p:txBody>
          <a:bodyPr wrap="none">
            <a:spAutoFit/>
          </a:bodyPr>
          <a:lstStyle/>
          <a:p>
            <a:r>
              <a:rPr lang="zh-CN" altLang="zh-CN" sz="2800" dirty="0"/>
              <a:t>关于论文编号的构成</a:t>
            </a:r>
            <a:endParaRPr lang="zh-CN" altLang="en-US" sz="2800" dirty="0"/>
          </a:p>
        </p:txBody>
      </p:sp>
      <p:sp>
        <p:nvSpPr>
          <p:cNvPr id="3" name="矩形 2"/>
          <p:cNvSpPr/>
          <p:nvPr/>
        </p:nvSpPr>
        <p:spPr>
          <a:xfrm>
            <a:off x="323528" y="980728"/>
            <a:ext cx="8424936" cy="2246769"/>
          </a:xfrm>
          <a:prstGeom prst="rect">
            <a:avLst/>
          </a:prstGeom>
        </p:spPr>
        <p:txBody>
          <a:bodyPr wrap="square">
            <a:spAutoFit/>
          </a:bodyPr>
          <a:lstStyle/>
          <a:p>
            <a:r>
              <a:rPr lang="en-US" altLang="zh-CN" sz="2000" dirty="0" smtClean="0"/>
              <a:t>       </a:t>
            </a:r>
            <a:r>
              <a:rPr lang="zh-CN" altLang="zh-CN" sz="2000" dirty="0" smtClean="0"/>
              <a:t>论文</a:t>
            </a:r>
            <a:r>
              <a:rPr lang="zh-CN" altLang="zh-CN" sz="2000" dirty="0"/>
              <a:t>编号依次由题号（</a:t>
            </a:r>
            <a:r>
              <a:rPr lang="en-US" altLang="zh-CN" sz="2000" dirty="0"/>
              <a:t>A</a:t>
            </a:r>
            <a:r>
              <a:rPr lang="zh-CN" altLang="zh-CN" sz="2000" dirty="0"/>
              <a:t>、或</a:t>
            </a:r>
            <a:r>
              <a:rPr lang="en-US" altLang="zh-CN" sz="2000" dirty="0" smtClean="0"/>
              <a:t>B</a:t>
            </a:r>
            <a:r>
              <a:rPr lang="zh-CN" altLang="zh-CN" sz="2000" dirty="0" smtClean="0"/>
              <a:t>，</a:t>
            </a:r>
            <a:r>
              <a:rPr lang="zh-CN" altLang="zh-CN" sz="2000" dirty="0"/>
              <a:t>一律用大写半角字母）、参赛队号、半角下划线“</a:t>
            </a:r>
            <a:r>
              <a:rPr lang="en-US" altLang="zh-CN" sz="2000" dirty="0"/>
              <a:t>_</a:t>
            </a:r>
            <a:r>
              <a:rPr lang="zh-CN" altLang="zh-CN" sz="2000" dirty="0"/>
              <a:t>”和三个队员的姓名（队员之间用半角下划线“</a:t>
            </a:r>
            <a:r>
              <a:rPr lang="en-US" altLang="zh-CN" sz="2000" dirty="0"/>
              <a:t>_</a:t>
            </a:r>
            <a:r>
              <a:rPr lang="zh-CN" altLang="zh-CN" sz="2000" dirty="0"/>
              <a:t>”连接）构成。注意，该论文编号将作为参赛队论文识别的唯一标识，参赛同学务必牢记，并准确书写。</a:t>
            </a:r>
          </a:p>
          <a:p>
            <a:r>
              <a:rPr lang="en-US" altLang="zh-CN" sz="2000" dirty="0" smtClean="0"/>
              <a:t>      </a:t>
            </a:r>
            <a:r>
              <a:rPr lang="zh-CN" altLang="zh-CN" sz="2000" dirty="0" smtClean="0"/>
              <a:t>例如</a:t>
            </a:r>
            <a:r>
              <a:rPr lang="zh-CN" altLang="zh-CN" sz="2000" dirty="0"/>
              <a:t>：参赛队“</a:t>
            </a:r>
            <a:r>
              <a:rPr lang="en-US" altLang="zh-CN" sz="2000" dirty="0"/>
              <a:t>201501010021</a:t>
            </a:r>
            <a:r>
              <a:rPr lang="zh-CN" altLang="zh-CN" sz="2000" dirty="0"/>
              <a:t>”由“张三”、“李四”和“王五”三位队员组成，选做题目</a:t>
            </a:r>
            <a:r>
              <a:rPr lang="en-US" altLang="zh-CN" sz="2000" dirty="0"/>
              <a:t>A</a:t>
            </a:r>
            <a:r>
              <a:rPr lang="zh-CN" altLang="zh-CN" sz="2000" dirty="0"/>
              <a:t>，则该队的论文编号是：“</a:t>
            </a:r>
            <a:r>
              <a:rPr lang="en-US" altLang="zh-CN" sz="2000" dirty="0"/>
              <a:t>A201501010021_</a:t>
            </a:r>
            <a:r>
              <a:rPr lang="zh-CN" altLang="zh-CN" sz="2000" dirty="0"/>
              <a:t>张三</a:t>
            </a:r>
            <a:r>
              <a:rPr lang="en-US" altLang="zh-CN" sz="2000" dirty="0"/>
              <a:t>_</a:t>
            </a:r>
            <a:r>
              <a:rPr lang="zh-CN" altLang="zh-CN" sz="2000" dirty="0"/>
              <a:t>李四</a:t>
            </a:r>
            <a:r>
              <a:rPr lang="en-US" altLang="zh-CN" sz="2000" dirty="0"/>
              <a:t>_</a:t>
            </a:r>
            <a:r>
              <a:rPr lang="zh-CN" altLang="zh-CN" sz="2000" dirty="0"/>
              <a:t>王五”</a:t>
            </a:r>
            <a:r>
              <a:rPr lang="zh-CN" altLang="zh-CN" sz="2000" dirty="0" smtClean="0"/>
              <a:t>。</a:t>
            </a:r>
            <a:endParaRPr lang="zh-CN" altLang="en-US" sz="2000" dirty="0"/>
          </a:p>
        </p:txBody>
      </p:sp>
      <p:pic>
        <p:nvPicPr>
          <p:cNvPr id="2068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99" y="3429000"/>
            <a:ext cx="8223793"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332656"/>
            <a:ext cx="3430747" cy="523220"/>
          </a:xfrm>
          <a:prstGeom prst="rect">
            <a:avLst/>
          </a:prstGeom>
        </p:spPr>
        <p:txBody>
          <a:bodyPr wrap="none">
            <a:spAutoFit/>
          </a:bodyPr>
          <a:lstStyle/>
          <a:p>
            <a:r>
              <a:rPr lang="zh-CN" altLang="zh-CN" sz="2800" dirty="0"/>
              <a:t>关于竞赛论文的提交</a:t>
            </a:r>
            <a:endParaRPr lang="zh-CN" altLang="en-US" sz="2800" dirty="0"/>
          </a:p>
        </p:txBody>
      </p:sp>
      <p:sp>
        <p:nvSpPr>
          <p:cNvPr id="3" name="矩形 2"/>
          <p:cNvSpPr/>
          <p:nvPr/>
        </p:nvSpPr>
        <p:spPr>
          <a:xfrm>
            <a:off x="467544" y="867690"/>
            <a:ext cx="8352928" cy="5816977"/>
          </a:xfrm>
          <a:prstGeom prst="rect">
            <a:avLst/>
          </a:prstGeom>
        </p:spPr>
        <p:txBody>
          <a:bodyPr wrap="square">
            <a:spAutoFit/>
          </a:bodyPr>
          <a:lstStyle/>
          <a:p>
            <a:r>
              <a:rPr lang="en-US" altLang="zh-CN" sz="2000" dirty="0"/>
              <a:t>1. </a:t>
            </a:r>
            <a:r>
              <a:rPr lang="zh-CN" altLang="zh-CN" sz="2000" dirty="0"/>
              <a:t>提交</a:t>
            </a:r>
            <a:r>
              <a:rPr lang="en-US" altLang="zh-CN" sz="2000" dirty="0"/>
              <a:t>MD5</a:t>
            </a:r>
            <a:r>
              <a:rPr lang="zh-CN" altLang="zh-CN" sz="2000" dirty="0"/>
              <a:t>码</a:t>
            </a:r>
          </a:p>
          <a:p>
            <a:r>
              <a:rPr lang="en-US" altLang="zh-CN" sz="2000" dirty="0" smtClean="0"/>
              <a:t>      </a:t>
            </a:r>
            <a:r>
              <a:rPr lang="zh-CN" altLang="zh-CN" sz="2000" dirty="0" smtClean="0"/>
              <a:t>在</a:t>
            </a:r>
            <a:r>
              <a:rPr lang="zh-CN" altLang="zh-CN" sz="2000" dirty="0"/>
              <a:t>竞赛结束前，各参赛队务必将“参赛论文”和“支撑材料”各自的</a:t>
            </a:r>
            <a:r>
              <a:rPr lang="en-US" altLang="zh-CN" sz="2000" dirty="0"/>
              <a:t>MD5</a:t>
            </a:r>
            <a:r>
              <a:rPr lang="zh-CN" altLang="zh-CN" sz="2000" dirty="0"/>
              <a:t>码</a:t>
            </a:r>
            <a:r>
              <a:rPr lang="zh-CN" altLang="zh-CN" sz="2000" dirty="0" smtClean="0"/>
              <a:t>分别上</a:t>
            </a:r>
            <a:r>
              <a:rPr lang="zh-CN" altLang="zh-CN" sz="2000" dirty="0"/>
              <a:t>传到竞赛管理系统，过时无效。</a:t>
            </a:r>
          </a:p>
          <a:p>
            <a:r>
              <a:rPr lang="en-US" altLang="zh-CN" sz="2000" dirty="0"/>
              <a:t>2. </a:t>
            </a:r>
            <a:r>
              <a:rPr lang="zh-CN" altLang="zh-CN" sz="2000" dirty="0"/>
              <a:t>提交电子文档</a:t>
            </a:r>
          </a:p>
          <a:p>
            <a:r>
              <a:rPr lang="en-US" altLang="zh-CN" sz="2000" dirty="0" smtClean="0"/>
              <a:t>      </a:t>
            </a:r>
            <a:r>
              <a:rPr lang="zh-CN" altLang="zh-CN" sz="2000" dirty="0" smtClean="0"/>
              <a:t>各</a:t>
            </a:r>
            <a:r>
              <a:rPr lang="zh-CN" altLang="zh-CN" sz="2000" dirty="0"/>
              <a:t>参赛队务必在</a:t>
            </a:r>
            <a:r>
              <a:rPr lang="en-US" altLang="zh-CN" sz="2000" dirty="0"/>
              <a:t>2016</a:t>
            </a:r>
            <a:r>
              <a:rPr lang="zh-CN" altLang="zh-CN" sz="2000" dirty="0"/>
              <a:t>年</a:t>
            </a:r>
            <a:r>
              <a:rPr lang="en-US" altLang="zh-CN" sz="2000" dirty="0"/>
              <a:t>9</a:t>
            </a:r>
            <a:r>
              <a:rPr lang="zh-CN" altLang="zh-CN" sz="2000" dirty="0"/>
              <a:t>月</a:t>
            </a:r>
            <a:r>
              <a:rPr lang="en-US" altLang="zh-CN" sz="2000" dirty="0"/>
              <a:t>13</a:t>
            </a:r>
            <a:r>
              <a:rPr lang="zh-CN" altLang="zh-CN" sz="2000" dirty="0"/>
              <a:t>日</a:t>
            </a:r>
            <a:r>
              <a:rPr lang="en-US" altLang="zh-CN" sz="2000" dirty="0"/>
              <a:t>24:00</a:t>
            </a:r>
            <a:r>
              <a:rPr lang="zh-CN" altLang="zh-CN" sz="2000" dirty="0"/>
              <a:t>前将与</a:t>
            </a:r>
            <a:r>
              <a:rPr lang="en-US" altLang="zh-CN" sz="2000" dirty="0"/>
              <a:t>MD5</a:t>
            </a:r>
            <a:r>
              <a:rPr lang="zh-CN" altLang="zh-CN" sz="2000" dirty="0"/>
              <a:t>码一致的参赛论文与支撑材料电子文档通过客户端上传至竞赛管理系统。同时，按所在赛区的要求提交给赛区组委会，以备核查</a:t>
            </a:r>
            <a:r>
              <a:rPr lang="zh-CN" altLang="zh-CN" sz="2000" dirty="0" smtClean="0"/>
              <a:t>。需要</a:t>
            </a:r>
            <a:r>
              <a:rPr lang="zh-CN" altLang="zh-CN" sz="2000" dirty="0"/>
              <a:t>上传的电子文档包括“参赛论文”和“支撑材料”两个部分，要分两个文件分别命名。</a:t>
            </a:r>
          </a:p>
          <a:p>
            <a:r>
              <a:rPr lang="zh-CN" altLang="zh-CN" sz="2000" dirty="0">
                <a:solidFill>
                  <a:srgbClr val="0000FF"/>
                </a:solidFill>
              </a:rPr>
              <a:t>（</a:t>
            </a:r>
            <a:r>
              <a:rPr lang="en-US" altLang="zh-CN" sz="2000" dirty="0">
                <a:solidFill>
                  <a:srgbClr val="0000FF"/>
                </a:solidFill>
              </a:rPr>
              <a:t>1</a:t>
            </a:r>
            <a:r>
              <a:rPr lang="zh-CN" altLang="zh-CN" sz="2000" dirty="0">
                <a:solidFill>
                  <a:srgbClr val="0000FF"/>
                </a:solidFill>
              </a:rPr>
              <a:t>）参赛论文：参赛论文的文件名要严格按论文编号要求命名，不能包含承诺书和编号专用页在内。文件格式只能用</a:t>
            </a:r>
            <a:r>
              <a:rPr lang="en-US" altLang="zh-CN" sz="2000" dirty="0">
                <a:solidFill>
                  <a:srgbClr val="0000FF"/>
                </a:solidFill>
              </a:rPr>
              <a:t>PDF</a:t>
            </a:r>
            <a:r>
              <a:rPr lang="zh-CN" altLang="zh-CN" sz="2000" dirty="0">
                <a:solidFill>
                  <a:srgbClr val="0000FF"/>
                </a:solidFill>
              </a:rPr>
              <a:t>或</a:t>
            </a:r>
            <a:r>
              <a:rPr lang="en-US" altLang="zh-CN" sz="2000" dirty="0">
                <a:solidFill>
                  <a:srgbClr val="0000FF"/>
                </a:solidFill>
              </a:rPr>
              <a:t>Word</a:t>
            </a:r>
            <a:r>
              <a:rPr lang="zh-CN" altLang="zh-CN" sz="2000" dirty="0">
                <a:solidFill>
                  <a:srgbClr val="0000FF"/>
                </a:solidFill>
              </a:rPr>
              <a:t>格式之一（建议用</a:t>
            </a:r>
            <a:r>
              <a:rPr lang="en-US" altLang="zh-CN" sz="2000" dirty="0">
                <a:solidFill>
                  <a:srgbClr val="0000FF"/>
                </a:solidFill>
              </a:rPr>
              <a:t>PDF</a:t>
            </a:r>
            <a:r>
              <a:rPr lang="zh-CN" altLang="zh-CN" sz="2000" dirty="0">
                <a:solidFill>
                  <a:srgbClr val="0000FF"/>
                </a:solidFill>
              </a:rPr>
              <a:t>格式），不要压缩。特别提醒：源程序应作为附录放入参赛论文之后，并与论文正文一并编辑在同一个文件中。</a:t>
            </a:r>
          </a:p>
          <a:p>
            <a:r>
              <a:rPr lang="zh-CN" altLang="zh-CN" sz="2000" dirty="0"/>
              <a:t>（</a:t>
            </a:r>
            <a:r>
              <a:rPr lang="en-US" altLang="zh-CN" sz="2000" dirty="0"/>
              <a:t>2</a:t>
            </a:r>
            <a:r>
              <a:rPr lang="zh-CN" altLang="zh-CN" sz="2000" dirty="0"/>
              <a:t>）支撑材料：包括用于支撑参赛论文中模型、结果和结论的所有必要材料，通常应包含所有可运行的源程序、自己查阅并使用的数据和难以从公开渠道找到的相关资料等。使用</a:t>
            </a:r>
            <a:r>
              <a:rPr lang="en-US" altLang="zh-CN" sz="2000" dirty="0"/>
              <a:t>WinRAR</a:t>
            </a:r>
            <a:r>
              <a:rPr lang="zh-CN" altLang="zh-CN" sz="2000" dirty="0"/>
              <a:t>压缩为一个文件，并以图</a:t>
            </a:r>
            <a:r>
              <a:rPr lang="en-US" altLang="zh-CN" sz="2000" dirty="0"/>
              <a:t>3</a:t>
            </a:r>
            <a:r>
              <a:rPr lang="zh-CN" altLang="zh-CN" sz="2000" dirty="0"/>
              <a:t>所示的方法命名。特别提醒：源程序除应作为附录放入参赛论文中之外，还应放入支撑材料中。（如果确实没有所需要提供的支撑材料，此项可以空缺，即可以不上传支撑材料。</a:t>
            </a:r>
            <a:r>
              <a:rPr lang="zh-CN" altLang="zh-CN" sz="2000" dirty="0" smtClean="0"/>
              <a:t>）</a:t>
            </a:r>
            <a:endParaRPr lang="zh-CN" altLang="zh-CN" dirty="0"/>
          </a:p>
        </p:txBody>
      </p:sp>
    </p:spTree>
    <p:extLst>
      <p:ext uri="{BB962C8B-B14F-4D97-AF65-F5344CB8AC3E}">
        <p14:creationId xmlns:p14="http://schemas.microsoft.com/office/powerpoint/2010/main" val="8215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08" y="1052736"/>
            <a:ext cx="8260966"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56220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2656496" cy="584775"/>
          </a:xfrm>
          <a:prstGeom prst="rect">
            <a:avLst/>
          </a:prstGeom>
        </p:spPr>
        <p:txBody>
          <a:bodyPr wrap="none">
            <a:spAutoFit/>
          </a:bodyPr>
          <a:lstStyle/>
          <a:p>
            <a:r>
              <a:rPr lang="zh-CN" altLang="zh-CN" dirty="0"/>
              <a:t>提交纸质论文</a:t>
            </a:r>
            <a:endParaRPr lang="zh-CN" altLang="en-US" dirty="0"/>
          </a:p>
        </p:txBody>
      </p:sp>
      <p:sp>
        <p:nvSpPr>
          <p:cNvPr id="3" name="矩形 2"/>
          <p:cNvSpPr/>
          <p:nvPr/>
        </p:nvSpPr>
        <p:spPr>
          <a:xfrm>
            <a:off x="395536" y="1340768"/>
            <a:ext cx="8136904" cy="2862322"/>
          </a:xfrm>
          <a:prstGeom prst="rect">
            <a:avLst/>
          </a:prstGeom>
        </p:spPr>
        <p:txBody>
          <a:bodyPr wrap="square">
            <a:spAutoFit/>
          </a:bodyPr>
          <a:lstStyle/>
          <a:p>
            <a:pPr>
              <a:lnSpc>
                <a:spcPct val="150000"/>
              </a:lnSpc>
            </a:pPr>
            <a:r>
              <a:rPr lang="zh-CN" altLang="zh-CN" sz="2000" dirty="0"/>
              <a:t>在竞赛结束前，各参赛队按照《全国大学生数学建模竞赛论文格式规范》中的要求打印与参赛论文电文档完全一致的纸质论文（包括参赛论文中的附录内容，但不包括支撑材料中除源程序之外的其他内容）。同时打印承诺书和编号专用页，签字后附在论文之前一并装订。将装订好的纸质版论文提交所在学校负责人，统一汇总、并核对后在规定的时间内送交赛区</a:t>
            </a:r>
            <a:r>
              <a:rPr lang="zh-CN" altLang="zh-CN" sz="2000" dirty="0" smtClean="0"/>
              <a:t>组委会。</a:t>
            </a:r>
            <a:endParaRPr lang="zh-CN" altLang="zh-CN" sz="2000" dirty="0"/>
          </a:p>
        </p:txBody>
      </p:sp>
    </p:spTree>
    <p:extLst>
      <p:ext uri="{BB962C8B-B14F-4D97-AF65-F5344CB8AC3E}">
        <p14:creationId xmlns:p14="http://schemas.microsoft.com/office/powerpoint/2010/main" val="357959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p:cNvSpPr>
            <a:spLocks noChangeArrowheads="1"/>
          </p:cNvSpPr>
          <p:nvPr/>
        </p:nvSpPr>
        <p:spPr bwMode="auto">
          <a:xfrm>
            <a:off x="250825" y="333375"/>
            <a:ext cx="447040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AutoNum type="ea1JpnKorPlain"/>
              <a:tabLst>
                <a:tab pos="457200" algn="l"/>
              </a:tabLst>
            </a:pPr>
            <a:r>
              <a:rPr kumimoji="0" lang="zh-CN" altLang="en-US" sz="2800"/>
              <a:t>、写好数模答卷的重要性</a:t>
            </a:r>
          </a:p>
        </p:txBody>
      </p:sp>
      <p:sp>
        <p:nvSpPr>
          <p:cNvPr id="483333" name="Rectangle 5"/>
          <p:cNvSpPr>
            <a:spLocks noChangeArrowheads="1"/>
          </p:cNvSpPr>
          <p:nvPr/>
        </p:nvSpPr>
        <p:spPr bwMode="auto">
          <a:xfrm>
            <a:off x="298835" y="2737644"/>
            <a:ext cx="8137525"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dirty="0"/>
              <a:t>2. </a:t>
            </a:r>
            <a:r>
              <a:rPr kumimoji="0" lang="zh-CN" altLang="en-US" sz="2800" b="0" dirty="0"/>
              <a:t>答卷是竞赛活动的成绩结晶的书面形式。</a:t>
            </a:r>
          </a:p>
        </p:txBody>
      </p:sp>
      <p:sp>
        <p:nvSpPr>
          <p:cNvPr id="483334" name="Rectangle 6"/>
          <p:cNvSpPr>
            <a:spLocks noChangeArrowheads="1"/>
          </p:cNvSpPr>
          <p:nvPr/>
        </p:nvSpPr>
        <p:spPr bwMode="auto">
          <a:xfrm>
            <a:off x="250825" y="981075"/>
            <a:ext cx="8137525" cy="1303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0850" indent="-450850">
              <a:lnSpc>
                <a:spcPct val="150000"/>
              </a:lnSpc>
            </a:pPr>
            <a:r>
              <a:rPr kumimoji="0" lang="en-US" altLang="zh-CN" sz="2800" b="0" dirty="0"/>
              <a:t>1.  </a:t>
            </a:r>
            <a:r>
              <a:rPr kumimoji="0" lang="zh-CN" altLang="en-US" sz="2800" b="0" dirty="0"/>
              <a:t>评定参赛队的成绩好坏、高低，获奖级别， 数模答卷，是唯一依据。</a:t>
            </a:r>
          </a:p>
        </p:txBody>
      </p:sp>
      <p:sp>
        <p:nvSpPr>
          <p:cNvPr id="483335" name="Rectangle 7"/>
          <p:cNvSpPr>
            <a:spLocks noChangeArrowheads="1"/>
          </p:cNvSpPr>
          <p:nvPr/>
        </p:nvSpPr>
        <p:spPr bwMode="auto">
          <a:xfrm>
            <a:off x="320675" y="3590374"/>
            <a:ext cx="8316913" cy="517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0" dirty="0"/>
              <a:t>3. </a:t>
            </a:r>
            <a:r>
              <a:rPr kumimoji="0" lang="zh-CN" altLang="en-US" sz="2800" b="0" dirty="0"/>
              <a:t>写好答卷的训练，是科技写作的一种基本训练。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33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50825" y="548680"/>
            <a:ext cx="6256338"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dirty="0"/>
              <a:t>二、答卷的基本内容，需要重视的问题</a:t>
            </a:r>
          </a:p>
        </p:txBody>
      </p:sp>
      <p:sp>
        <p:nvSpPr>
          <p:cNvPr id="3" name="Rectangle 5"/>
          <p:cNvSpPr>
            <a:spLocks noChangeArrowheads="1"/>
          </p:cNvSpPr>
          <p:nvPr/>
        </p:nvSpPr>
        <p:spPr bwMode="auto">
          <a:xfrm>
            <a:off x="1088029" y="1340768"/>
            <a:ext cx="265430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dirty="0"/>
              <a:t>(</a:t>
            </a:r>
            <a:r>
              <a:rPr kumimoji="0" lang="zh-CN" altLang="en-US" sz="2800" dirty="0"/>
              <a:t>一</a:t>
            </a:r>
            <a:r>
              <a:rPr kumimoji="0" lang="en-US" altLang="zh-CN" sz="2800" dirty="0"/>
              <a:t>) </a:t>
            </a:r>
            <a:r>
              <a:rPr kumimoji="0" lang="zh-CN" altLang="en-US" sz="2800" dirty="0"/>
              <a:t>评阅原则：</a:t>
            </a:r>
          </a:p>
        </p:txBody>
      </p:sp>
      <p:sp>
        <p:nvSpPr>
          <p:cNvPr id="4" name="Rectangle 6"/>
          <p:cNvSpPr>
            <a:spLocks noChangeArrowheads="1"/>
          </p:cNvSpPr>
          <p:nvPr/>
        </p:nvSpPr>
        <p:spPr bwMode="auto">
          <a:xfrm>
            <a:off x="1115616" y="1989854"/>
            <a:ext cx="3215427" cy="267765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nSpc>
                <a:spcPct val="150000"/>
              </a:lnSpc>
              <a:buFont typeface="Wingdings" pitchFamily="2" charset="2"/>
              <a:buChar char="Ø"/>
            </a:pPr>
            <a:r>
              <a:rPr kumimoji="0" lang="zh-CN" altLang="en-US" sz="2800" b="0" dirty="0"/>
              <a:t>假设的</a:t>
            </a:r>
            <a:r>
              <a:rPr kumimoji="0" lang="zh-CN" altLang="en-US" sz="2800" b="0" dirty="0" smtClean="0"/>
              <a:t>合理性</a:t>
            </a:r>
            <a:endParaRPr kumimoji="0" lang="en-US" altLang="zh-CN" sz="2800" b="0" dirty="0" smtClean="0"/>
          </a:p>
          <a:p>
            <a:pPr marL="457200" indent="-457200">
              <a:lnSpc>
                <a:spcPct val="150000"/>
              </a:lnSpc>
              <a:buFont typeface="Wingdings" pitchFamily="2" charset="2"/>
              <a:buChar char="Ø"/>
            </a:pPr>
            <a:r>
              <a:rPr kumimoji="0" lang="zh-CN" altLang="en-US" sz="2800" b="0" dirty="0" smtClean="0"/>
              <a:t>建模</a:t>
            </a:r>
            <a:r>
              <a:rPr kumimoji="0" lang="zh-CN" altLang="en-US" sz="2800" b="0" dirty="0"/>
              <a:t>的</a:t>
            </a:r>
            <a:r>
              <a:rPr kumimoji="0" lang="zh-CN" altLang="en-US" sz="2800" b="0" dirty="0" smtClean="0"/>
              <a:t>创造性</a:t>
            </a:r>
            <a:endParaRPr kumimoji="0" lang="en-US" altLang="zh-CN" sz="2800" b="0" dirty="0" smtClean="0"/>
          </a:p>
          <a:p>
            <a:pPr marL="457200" indent="-457200">
              <a:lnSpc>
                <a:spcPct val="150000"/>
              </a:lnSpc>
              <a:buFont typeface="Wingdings" pitchFamily="2" charset="2"/>
              <a:buChar char="Ø"/>
            </a:pPr>
            <a:r>
              <a:rPr kumimoji="0" lang="zh-CN" altLang="en-US" sz="2800" b="0" dirty="0" smtClean="0"/>
              <a:t>结果的正确性</a:t>
            </a:r>
            <a:endParaRPr kumimoji="0" lang="en-US" altLang="zh-CN" sz="2800" b="0" dirty="0" smtClean="0"/>
          </a:p>
          <a:p>
            <a:pPr marL="457200" indent="-457200">
              <a:lnSpc>
                <a:spcPct val="150000"/>
              </a:lnSpc>
              <a:buFont typeface="Wingdings" pitchFamily="2" charset="2"/>
              <a:buChar char="Ø"/>
            </a:pPr>
            <a:r>
              <a:rPr kumimoji="0" lang="zh-CN" altLang="en-US" sz="2800" b="0" dirty="0" smtClean="0"/>
              <a:t>表述</a:t>
            </a:r>
            <a:r>
              <a:rPr kumimoji="0" lang="zh-CN" altLang="en-US" sz="2800" b="0" dirty="0"/>
              <a:t>的清晰</a:t>
            </a:r>
            <a:r>
              <a:rPr kumimoji="0" lang="zh-CN" altLang="en-US" sz="2800" b="0" dirty="0" smtClean="0"/>
              <a:t>程度</a:t>
            </a:r>
            <a:endParaRPr kumimoji="0" lang="zh-CN" altLang="en-US" sz="2800" b="0" dirty="0">
              <a:latin typeface="Arial" charset="0"/>
            </a:endParaRPr>
          </a:p>
        </p:txBody>
      </p:sp>
    </p:spTree>
    <p:extLst>
      <p:ext uri="{BB962C8B-B14F-4D97-AF65-F5344CB8AC3E}">
        <p14:creationId xmlns:p14="http://schemas.microsoft.com/office/powerpoint/2010/main" val="21250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9"/>
          <p:cNvSpPr>
            <a:spLocks noChangeArrowheads="1"/>
          </p:cNvSpPr>
          <p:nvPr/>
        </p:nvSpPr>
        <p:spPr bwMode="auto">
          <a:xfrm>
            <a:off x="179388" y="476250"/>
            <a:ext cx="3756025"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dirty="0"/>
              <a:t>（二）答卷的文章结构</a:t>
            </a:r>
          </a:p>
        </p:txBody>
      </p:sp>
      <p:sp>
        <p:nvSpPr>
          <p:cNvPr id="484362" name="Rectangle 10"/>
          <p:cNvSpPr>
            <a:spLocks noChangeArrowheads="1"/>
          </p:cNvSpPr>
          <p:nvPr/>
        </p:nvSpPr>
        <p:spPr bwMode="auto">
          <a:xfrm>
            <a:off x="323850" y="2163763"/>
            <a:ext cx="6626225"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dirty="0"/>
              <a:t>2</a:t>
            </a:r>
            <a:r>
              <a:rPr kumimoji="0" lang="zh-CN" altLang="en-US" sz="2800" b="0" dirty="0"/>
              <a:t>． 模型的假设，符号说明（表）</a:t>
            </a:r>
          </a:p>
        </p:txBody>
      </p:sp>
      <p:sp>
        <p:nvSpPr>
          <p:cNvPr id="484363" name="Rectangle 11"/>
          <p:cNvSpPr>
            <a:spLocks noChangeArrowheads="1"/>
          </p:cNvSpPr>
          <p:nvPr/>
        </p:nvSpPr>
        <p:spPr bwMode="auto">
          <a:xfrm>
            <a:off x="323850" y="957263"/>
            <a:ext cx="15176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dirty="0"/>
              <a:t>0</a:t>
            </a:r>
            <a:r>
              <a:rPr kumimoji="0" lang="zh-CN" altLang="en-US" sz="2800" b="0" dirty="0"/>
              <a:t>． 摘要</a:t>
            </a:r>
          </a:p>
        </p:txBody>
      </p:sp>
      <p:sp>
        <p:nvSpPr>
          <p:cNvPr id="484364" name="Rectangle 12"/>
          <p:cNvSpPr>
            <a:spLocks noChangeArrowheads="1"/>
          </p:cNvSpPr>
          <p:nvPr/>
        </p:nvSpPr>
        <p:spPr bwMode="auto">
          <a:xfrm>
            <a:off x="323850" y="1557338"/>
            <a:ext cx="88201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0" dirty="0"/>
              <a:t>1</a:t>
            </a:r>
            <a:r>
              <a:rPr kumimoji="0" lang="zh-CN" altLang="en-US" sz="2800" b="0" dirty="0"/>
              <a:t>． 问题重述</a:t>
            </a:r>
          </a:p>
        </p:txBody>
      </p:sp>
      <p:sp>
        <p:nvSpPr>
          <p:cNvPr id="484365" name="Rectangle 13"/>
          <p:cNvSpPr>
            <a:spLocks noChangeArrowheads="1"/>
          </p:cNvSpPr>
          <p:nvPr/>
        </p:nvSpPr>
        <p:spPr bwMode="auto">
          <a:xfrm>
            <a:off x="339725" y="3254375"/>
            <a:ext cx="8316913" cy="1385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0" lang="en-US" altLang="zh-CN" sz="2800" b="0" dirty="0"/>
              <a:t>4</a:t>
            </a:r>
            <a:r>
              <a:rPr kumimoji="0" lang="zh-CN" altLang="en-US" sz="2800" b="0" dirty="0"/>
              <a:t>． 模型的建立（公式推导，基本模型，最终或简化模型等）  </a:t>
            </a:r>
          </a:p>
        </p:txBody>
      </p:sp>
      <p:sp>
        <p:nvSpPr>
          <p:cNvPr id="10" name="Rectangle 12"/>
          <p:cNvSpPr>
            <a:spLocks noChangeArrowheads="1"/>
          </p:cNvSpPr>
          <p:nvPr/>
        </p:nvSpPr>
        <p:spPr bwMode="auto">
          <a:xfrm>
            <a:off x="323850" y="2735263"/>
            <a:ext cx="88201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0" dirty="0"/>
              <a:t>3</a:t>
            </a:r>
            <a:r>
              <a:rPr kumimoji="0" lang="zh-CN" altLang="en-US" sz="2800" b="0" dirty="0"/>
              <a:t>． 问题的分析</a:t>
            </a:r>
          </a:p>
        </p:txBody>
      </p:sp>
      <p:sp>
        <p:nvSpPr>
          <p:cNvPr id="11" name="Rectangle 4"/>
          <p:cNvSpPr>
            <a:spLocks noChangeArrowheads="1"/>
          </p:cNvSpPr>
          <p:nvPr/>
        </p:nvSpPr>
        <p:spPr bwMode="auto">
          <a:xfrm>
            <a:off x="250825" y="5116513"/>
            <a:ext cx="41846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 </a:t>
            </a:r>
            <a:r>
              <a:rPr kumimoji="0" lang="zh-CN" altLang="en-US" sz="2800" b="0" dirty="0"/>
              <a:t>计算方法设计或选择；</a:t>
            </a:r>
          </a:p>
        </p:txBody>
      </p:sp>
      <p:sp>
        <p:nvSpPr>
          <p:cNvPr id="13" name="Rectangle 6"/>
          <p:cNvSpPr>
            <a:spLocks noChangeArrowheads="1"/>
          </p:cNvSpPr>
          <p:nvPr/>
        </p:nvSpPr>
        <p:spPr bwMode="auto">
          <a:xfrm>
            <a:off x="323850" y="4486275"/>
            <a:ext cx="25844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dirty="0"/>
              <a:t>5</a:t>
            </a:r>
            <a:r>
              <a:rPr kumimoji="0" lang="zh-CN" altLang="en-US" sz="2800" b="0" dirty="0"/>
              <a:t>． 模型的求解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43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436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43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62" grpId="0"/>
      <p:bldP spid="484363" grpId="0"/>
      <p:bldP spid="484364" grpId="0"/>
      <p:bldP spid="484365" grpId="0"/>
      <p:bldP spid="10" grpId="0"/>
      <p:bldP spid="13"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7" name="Rectangle 7"/>
          <p:cNvSpPr>
            <a:spLocks noChangeArrowheads="1"/>
          </p:cNvSpPr>
          <p:nvPr/>
        </p:nvSpPr>
        <p:spPr bwMode="auto">
          <a:xfrm>
            <a:off x="247650" y="1676400"/>
            <a:ext cx="63182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 </a:t>
            </a:r>
            <a:r>
              <a:rPr kumimoji="0" lang="zh-CN" altLang="en-US" sz="2800" b="0" dirty="0"/>
              <a:t>引用或建立必要的数学命题和定理；</a:t>
            </a:r>
          </a:p>
        </p:txBody>
      </p:sp>
      <p:sp>
        <p:nvSpPr>
          <p:cNvPr id="486408" name="Rectangle 8"/>
          <p:cNvSpPr>
            <a:spLocks noChangeArrowheads="1"/>
          </p:cNvSpPr>
          <p:nvPr/>
        </p:nvSpPr>
        <p:spPr bwMode="auto">
          <a:xfrm>
            <a:off x="250825" y="2333625"/>
            <a:ext cx="32067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 </a:t>
            </a:r>
            <a:r>
              <a:rPr kumimoji="0" lang="zh-CN" altLang="en-US" sz="2800" b="0" dirty="0"/>
              <a:t>求解方案及流程 </a:t>
            </a:r>
          </a:p>
        </p:txBody>
      </p:sp>
      <p:sp>
        <p:nvSpPr>
          <p:cNvPr id="7" name="Rectangle 5"/>
          <p:cNvSpPr>
            <a:spLocks noChangeArrowheads="1"/>
          </p:cNvSpPr>
          <p:nvPr/>
        </p:nvSpPr>
        <p:spPr bwMode="auto">
          <a:xfrm>
            <a:off x="250825" y="3059113"/>
            <a:ext cx="8713788" cy="522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0" dirty="0"/>
              <a:t>6</a:t>
            </a:r>
            <a:r>
              <a:rPr kumimoji="0" lang="zh-CN" altLang="en-US" sz="2800" b="0" dirty="0"/>
              <a:t>．结果表示、分析与检验，</a:t>
            </a:r>
            <a:r>
              <a:rPr kumimoji="0" lang="zh-CN" altLang="en-US" sz="2800" b="0" dirty="0" smtClean="0"/>
              <a:t>误差分析</a:t>
            </a:r>
            <a:endParaRPr kumimoji="0" lang="en-US" altLang="zh-CN" sz="2800" b="0" dirty="0"/>
          </a:p>
        </p:txBody>
      </p:sp>
      <p:sp>
        <p:nvSpPr>
          <p:cNvPr id="8" name="Rectangle 6"/>
          <p:cNvSpPr>
            <a:spLocks noChangeArrowheads="1"/>
          </p:cNvSpPr>
          <p:nvPr/>
        </p:nvSpPr>
        <p:spPr bwMode="auto">
          <a:xfrm>
            <a:off x="250825" y="3702050"/>
            <a:ext cx="8497888"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0" dirty="0"/>
              <a:t>7</a:t>
            </a:r>
            <a:r>
              <a:rPr kumimoji="0" lang="zh-CN" altLang="en-US" sz="2800" b="0" dirty="0"/>
              <a:t>．模型评价，特点，优缺点，改进方法，推广</a:t>
            </a:r>
            <a:r>
              <a:rPr kumimoji="0" lang="en-US" altLang="zh-CN" sz="2800" b="0" dirty="0"/>
              <a:t>…….</a:t>
            </a:r>
          </a:p>
        </p:txBody>
      </p:sp>
      <p:sp>
        <p:nvSpPr>
          <p:cNvPr id="173062" name="Rectangle 5"/>
          <p:cNvSpPr>
            <a:spLocks noChangeArrowheads="1"/>
          </p:cNvSpPr>
          <p:nvPr/>
        </p:nvSpPr>
        <p:spPr bwMode="auto">
          <a:xfrm>
            <a:off x="250825" y="225425"/>
            <a:ext cx="8280400" cy="1303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0" lang="zh-CN" altLang="en-US" sz="2800" b="0" dirty="0"/>
              <a:t>算法设计或选择， 算法思想依据，步骤及实现，计算框图；所采用的软件名称；</a:t>
            </a:r>
          </a:p>
        </p:txBody>
      </p:sp>
      <p:sp>
        <p:nvSpPr>
          <p:cNvPr id="10" name="Rectangle 7"/>
          <p:cNvSpPr>
            <a:spLocks noChangeArrowheads="1"/>
          </p:cNvSpPr>
          <p:nvPr/>
        </p:nvSpPr>
        <p:spPr bwMode="auto">
          <a:xfrm>
            <a:off x="250825" y="4306888"/>
            <a:ext cx="22288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dirty="0"/>
              <a:t>8</a:t>
            </a:r>
            <a:r>
              <a:rPr kumimoji="0" lang="zh-CN" altLang="en-US" sz="2800" b="0" dirty="0"/>
              <a:t>． 参考文献</a:t>
            </a:r>
          </a:p>
        </p:txBody>
      </p:sp>
      <p:sp>
        <p:nvSpPr>
          <p:cNvPr id="11" name="Rectangle 8"/>
          <p:cNvSpPr>
            <a:spLocks noChangeArrowheads="1"/>
          </p:cNvSpPr>
          <p:nvPr/>
        </p:nvSpPr>
        <p:spPr bwMode="auto">
          <a:xfrm>
            <a:off x="257175" y="5027613"/>
            <a:ext cx="15176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dirty="0"/>
              <a:t>9</a:t>
            </a:r>
            <a:r>
              <a:rPr kumimoji="0" lang="zh-CN" altLang="en-US" sz="2800" b="0" dirty="0"/>
              <a:t>． 附录</a:t>
            </a:r>
          </a:p>
        </p:txBody>
      </p:sp>
      <p:sp>
        <p:nvSpPr>
          <p:cNvPr id="12" name="Rectangle 9"/>
          <p:cNvSpPr>
            <a:spLocks noChangeArrowheads="1"/>
          </p:cNvSpPr>
          <p:nvPr/>
        </p:nvSpPr>
        <p:spPr bwMode="auto">
          <a:xfrm>
            <a:off x="900113" y="5573713"/>
            <a:ext cx="457200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计算框图</a:t>
            </a:r>
            <a:r>
              <a:rPr kumimoji="0" lang="en-US" altLang="zh-CN" sz="2800" b="0" dirty="0"/>
              <a:t>,</a:t>
            </a:r>
            <a:r>
              <a:rPr kumimoji="0" lang="zh-CN" altLang="en-US" sz="2800" b="0" dirty="0"/>
              <a:t>详细图表</a:t>
            </a:r>
            <a:r>
              <a:rPr kumimoji="0" lang="en-US" altLang="zh-CN" sz="2800" b="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64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640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307975"/>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a:solidFill>
                  <a:srgbClr val="FF0000"/>
                </a:solidFill>
              </a:rPr>
              <a:t>回归系数的置信区间</a:t>
            </a:r>
          </a:p>
        </p:txBody>
      </p:sp>
      <p:graphicFrame>
        <p:nvGraphicFramePr>
          <p:cNvPr id="139267" name="Object 3"/>
          <p:cNvGraphicFramePr>
            <a:graphicFrameLocks noChangeAspect="1"/>
          </p:cNvGraphicFramePr>
          <p:nvPr/>
        </p:nvGraphicFramePr>
        <p:xfrm>
          <a:off x="762000" y="990600"/>
          <a:ext cx="17267238" cy="3670300"/>
        </p:xfrm>
        <a:graphic>
          <a:graphicData uri="http://schemas.openxmlformats.org/presentationml/2006/ole">
            <mc:AlternateContent xmlns:mc="http://schemas.openxmlformats.org/markup-compatibility/2006">
              <mc:Choice xmlns:v="urn:schemas-microsoft-com:vml" Requires="v">
                <p:oleObj spid="_x0000_s17453" name="Document" r:id="rId3" imgW="8620125" imgH="1828800" progId="Word.Document.8">
                  <p:embed/>
                </p:oleObj>
              </mc:Choice>
              <mc:Fallback>
                <p:oleObj name="Document" r:id="rId3" imgW="8620125" imgH="18288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1726723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68" name="Object 4"/>
          <p:cNvGraphicFramePr>
            <a:graphicFrameLocks noChangeAspect="1"/>
          </p:cNvGraphicFramePr>
          <p:nvPr/>
        </p:nvGraphicFramePr>
        <p:xfrm>
          <a:off x="658813" y="4149725"/>
          <a:ext cx="16970375" cy="2030413"/>
        </p:xfrm>
        <a:graphic>
          <a:graphicData uri="http://schemas.openxmlformats.org/presentationml/2006/ole">
            <mc:AlternateContent xmlns:mc="http://schemas.openxmlformats.org/markup-compatibility/2006">
              <mc:Choice xmlns:v="urn:schemas-microsoft-com:vml" Requires="v">
                <p:oleObj spid="_x0000_s17454" name="Document" r:id="rId5" imgW="8496300" imgH="1028700" progId="Word.Document.8">
                  <p:embed/>
                </p:oleObj>
              </mc:Choice>
              <mc:Fallback>
                <p:oleObj name="Document" r:id="rId5" imgW="8496300" imgH="102870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3" y="4149725"/>
                        <a:ext cx="16970375"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checkerboard(across)">
                                      <p:cBhvr>
                                        <p:cTn id="7" dur="500"/>
                                        <p:tgtEl>
                                          <p:spTgt spid="13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39268"/>
                                        </p:tgtEl>
                                        <p:attrNameLst>
                                          <p:attrName>style.visibility</p:attrName>
                                        </p:attrNameLst>
                                      </p:cBhvr>
                                      <p:to>
                                        <p:strVal val="visible"/>
                                      </p:to>
                                    </p:set>
                                    <p:animEffect transition="in" filter="checkerboard(down)">
                                      <p:cBhvr>
                                        <p:cTn id="12"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4"/>
          <p:cNvSpPr>
            <a:spLocks noChangeArrowheads="1"/>
          </p:cNvSpPr>
          <p:nvPr/>
        </p:nvSpPr>
        <p:spPr bwMode="auto">
          <a:xfrm>
            <a:off x="0" y="290513"/>
            <a:ext cx="3665538"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a:t>（三）  要重视的问题 </a:t>
            </a:r>
          </a:p>
        </p:txBody>
      </p:sp>
      <p:sp>
        <p:nvSpPr>
          <p:cNvPr id="488453" name="Rectangle 5"/>
          <p:cNvSpPr>
            <a:spLocks noChangeArrowheads="1"/>
          </p:cNvSpPr>
          <p:nvPr/>
        </p:nvSpPr>
        <p:spPr bwMode="auto">
          <a:xfrm>
            <a:off x="250825" y="836613"/>
            <a:ext cx="14287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a:t>0</a:t>
            </a:r>
            <a:r>
              <a:rPr kumimoji="0" lang="zh-CN" altLang="en-US" sz="2800" b="0"/>
              <a:t>．摘要</a:t>
            </a:r>
          </a:p>
        </p:txBody>
      </p:sp>
      <p:sp>
        <p:nvSpPr>
          <p:cNvPr id="488454" name="Rectangle 6"/>
          <p:cNvSpPr>
            <a:spLocks noChangeArrowheads="1"/>
          </p:cNvSpPr>
          <p:nvPr/>
        </p:nvSpPr>
        <p:spPr bwMode="auto">
          <a:xfrm>
            <a:off x="250825" y="1556792"/>
            <a:ext cx="8497888" cy="39703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0" lang="en-US" altLang="zh-CN" sz="2400" b="0" dirty="0"/>
              <a:t>        </a:t>
            </a:r>
            <a:r>
              <a:rPr kumimoji="0" lang="zh-CN" altLang="en-US" sz="2400" b="0" dirty="0"/>
              <a:t>摘要是论文内容不加注释和评论的简短叙述。摘要应具有</a:t>
            </a:r>
            <a:r>
              <a:rPr kumimoji="0" lang="zh-CN" altLang="en-US" sz="2400" b="0" dirty="0">
                <a:solidFill>
                  <a:srgbClr val="0000FF"/>
                </a:solidFill>
              </a:rPr>
              <a:t>独立性和自含性</a:t>
            </a:r>
            <a:r>
              <a:rPr kumimoji="0" lang="zh-CN" altLang="en-US" sz="2400" b="0" dirty="0"/>
              <a:t>，即只阅读摘要，不阅读论文全文，就能获取必要的信息</a:t>
            </a:r>
            <a:r>
              <a:rPr kumimoji="0" lang="zh-CN" altLang="en-US" sz="2400" b="0" dirty="0" smtClean="0"/>
              <a:t>。</a:t>
            </a:r>
            <a:endParaRPr kumimoji="0" lang="en-US" altLang="zh-CN" sz="2400" b="0" dirty="0" smtClean="0"/>
          </a:p>
          <a:p>
            <a:pPr>
              <a:lnSpc>
                <a:spcPct val="150000"/>
              </a:lnSpc>
            </a:pPr>
            <a:r>
              <a:rPr kumimoji="0" lang="en-US" altLang="zh-CN" sz="2400" b="0" dirty="0"/>
              <a:t> </a:t>
            </a:r>
            <a:r>
              <a:rPr kumimoji="0" lang="en-US" altLang="zh-CN" sz="2400" b="0" dirty="0" smtClean="0"/>
              <a:t>       </a:t>
            </a:r>
            <a:r>
              <a:rPr kumimoji="0" lang="zh-CN" altLang="en-US" sz="2400" dirty="0" smtClean="0"/>
              <a:t>摘要</a:t>
            </a:r>
            <a:r>
              <a:rPr kumimoji="0" lang="zh-CN" altLang="en-US" sz="2400" dirty="0"/>
              <a:t>中要有数据，有结论，是一篇完整的短文，可以独立使用，可以引用，可以用于工艺推广</a:t>
            </a:r>
            <a:r>
              <a:rPr kumimoji="0" lang="zh-CN" altLang="en-US" sz="2400" b="0" dirty="0" smtClean="0"/>
              <a:t>。</a:t>
            </a:r>
            <a:endParaRPr kumimoji="0" lang="en-US" altLang="zh-CN" sz="2400" b="0" dirty="0" smtClean="0"/>
          </a:p>
          <a:p>
            <a:pPr>
              <a:lnSpc>
                <a:spcPct val="150000"/>
              </a:lnSpc>
            </a:pPr>
            <a:r>
              <a:rPr kumimoji="0" lang="en-US" altLang="zh-CN" sz="2400" b="0" dirty="0"/>
              <a:t> </a:t>
            </a:r>
            <a:r>
              <a:rPr kumimoji="0" lang="en-US" altLang="zh-CN" sz="2400" b="0" dirty="0" smtClean="0"/>
              <a:t>        </a:t>
            </a:r>
            <a:r>
              <a:rPr kumimoji="0" lang="zh-CN" altLang="en-US" sz="2400" b="0" dirty="0" smtClean="0"/>
              <a:t>摘要</a:t>
            </a:r>
            <a:r>
              <a:rPr kumimoji="0" lang="zh-CN" altLang="en-US" sz="2400" b="0" dirty="0"/>
              <a:t>的内容应包含与论文同等量的信息，可供读者确定有无必要阅读全文，也可供文摘等二次文献选用</a:t>
            </a:r>
            <a:r>
              <a:rPr kumimoji="0" lang="zh-CN" altLang="en-US" sz="2400" b="0" dirty="0" smtClean="0"/>
              <a:t>。</a:t>
            </a:r>
            <a:endParaRPr kumimoji="0" lang="en-US" altLang="zh-CN" sz="2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8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88454"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764704"/>
            <a:ext cx="7920880" cy="5016758"/>
          </a:xfrm>
          <a:prstGeom prst="rect">
            <a:avLst/>
          </a:prstGeom>
        </p:spPr>
        <p:txBody>
          <a:bodyPr wrap="square">
            <a:spAutoFit/>
          </a:bodyPr>
          <a:lstStyle/>
          <a:p>
            <a:pPr>
              <a:lnSpc>
                <a:spcPct val="125000"/>
              </a:lnSpc>
            </a:pPr>
            <a:r>
              <a:rPr kumimoji="0" lang="zh-CN" altLang="en-US" b="0" dirty="0" smtClean="0"/>
              <a:t>        对于</a:t>
            </a:r>
            <a:r>
              <a:rPr kumimoji="0" lang="zh-CN" altLang="en-US" b="0" dirty="0"/>
              <a:t>大学生数学建模来讲，摘要应表述准确、简明、条理清晰、合乎语法、格式规范，打印排版符合文章格式</a:t>
            </a:r>
            <a:r>
              <a:rPr kumimoji="0" lang="zh-CN" altLang="en-US" b="0" dirty="0" smtClean="0"/>
              <a:t>。</a:t>
            </a:r>
            <a:endParaRPr kumimoji="0" lang="en-US" altLang="zh-CN" b="0" dirty="0" smtClean="0"/>
          </a:p>
          <a:p>
            <a:pPr>
              <a:lnSpc>
                <a:spcPct val="125000"/>
              </a:lnSpc>
            </a:pPr>
            <a:r>
              <a:rPr kumimoji="0" lang="en-US" altLang="zh-CN" b="0" dirty="0"/>
              <a:t> </a:t>
            </a:r>
            <a:r>
              <a:rPr kumimoji="0" lang="en-US" altLang="zh-CN" b="0" dirty="0" smtClean="0"/>
              <a:t>       </a:t>
            </a:r>
            <a:r>
              <a:rPr kumimoji="0" lang="zh-CN" altLang="en-US" b="0" dirty="0" smtClean="0"/>
              <a:t>为了</a:t>
            </a:r>
            <a:r>
              <a:rPr kumimoji="0" lang="zh-CN" altLang="en-US" b="0" dirty="0"/>
              <a:t>使评阅人较快弄请作者的思路，摘要应尽可能详细一些，特别是</a:t>
            </a:r>
            <a:r>
              <a:rPr kumimoji="0" lang="zh-CN" altLang="en-US" dirty="0"/>
              <a:t>写清结论，基本过程，关键步骤、要领、所采用的方法以及有些什么特色等</a:t>
            </a:r>
            <a:r>
              <a:rPr kumimoji="0" lang="zh-CN" altLang="en-US" b="0" dirty="0" smtClean="0"/>
              <a:t>。</a:t>
            </a:r>
            <a:endParaRPr kumimoji="0" lang="en-US" altLang="zh-CN" b="0" dirty="0" smtClean="0"/>
          </a:p>
          <a:p>
            <a:pPr>
              <a:lnSpc>
                <a:spcPct val="125000"/>
              </a:lnSpc>
            </a:pPr>
            <a:r>
              <a:rPr kumimoji="0" lang="en-US" altLang="zh-CN" b="0" dirty="0"/>
              <a:t> </a:t>
            </a:r>
            <a:r>
              <a:rPr kumimoji="0" lang="en-US" altLang="zh-CN" b="0" dirty="0" smtClean="0"/>
              <a:t>         </a:t>
            </a:r>
            <a:r>
              <a:rPr kumimoji="0" lang="zh-CN" altLang="en-US" b="0" dirty="0" smtClean="0"/>
              <a:t>具体说来</a:t>
            </a:r>
            <a:r>
              <a:rPr kumimoji="0" lang="zh-CN" altLang="en-US" b="0" dirty="0"/>
              <a:t>，摘要应包括： </a:t>
            </a:r>
          </a:p>
        </p:txBody>
      </p:sp>
    </p:spTree>
    <p:extLst>
      <p:ext uri="{BB962C8B-B14F-4D97-AF65-F5344CB8AC3E}">
        <p14:creationId xmlns:p14="http://schemas.microsoft.com/office/powerpoint/2010/main" val="398575369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6" name="Rectangle 4"/>
          <p:cNvSpPr>
            <a:spLocks noChangeArrowheads="1"/>
          </p:cNvSpPr>
          <p:nvPr/>
        </p:nvSpPr>
        <p:spPr bwMode="auto">
          <a:xfrm>
            <a:off x="395288" y="1285875"/>
            <a:ext cx="7366000" cy="523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b. </a:t>
            </a:r>
            <a:r>
              <a:rPr kumimoji="0" lang="zh-CN" altLang="en-US" sz="2800" b="0" dirty="0"/>
              <a:t>模型的数学归类（在数学上属于什么类型）</a:t>
            </a:r>
          </a:p>
        </p:txBody>
      </p:sp>
      <p:sp>
        <p:nvSpPr>
          <p:cNvPr id="175107" name="Rectangle 5"/>
          <p:cNvSpPr>
            <a:spLocks noChangeArrowheads="1"/>
          </p:cNvSpPr>
          <p:nvPr/>
        </p:nvSpPr>
        <p:spPr bwMode="auto">
          <a:xfrm>
            <a:off x="395288" y="492125"/>
            <a:ext cx="37401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a. </a:t>
            </a:r>
            <a:r>
              <a:rPr kumimoji="0" lang="zh-CN" altLang="en-US" sz="2800" b="0" dirty="0"/>
              <a:t>建模的思想（思路）</a:t>
            </a:r>
          </a:p>
        </p:txBody>
      </p:sp>
      <p:sp>
        <p:nvSpPr>
          <p:cNvPr id="489478" name="Rectangle 6"/>
          <p:cNvSpPr>
            <a:spLocks noChangeArrowheads="1"/>
          </p:cNvSpPr>
          <p:nvPr/>
        </p:nvSpPr>
        <p:spPr bwMode="auto">
          <a:xfrm>
            <a:off x="407988" y="1901825"/>
            <a:ext cx="4164012"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c . </a:t>
            </a:r>
            <a:r>
              <a:rPr kumimoji="0" lang="zh-CN" altLang="en-US" sz="2800" b="0" dirty="0"/>
              <a:t>算法思想（求解思路）</a:t>
            </a:r>
          </a:p>
        </p:txBody>
      </p:sp>
      <p:sp>
        <p:nvSpPr>
          <p:cNvPr id="489479" name="Rectangle 7"/>
          <p:cNvSpPr>
            <a:spLocks noChangeArrowheads="1"/>
          </p:cNvSpPr>
          <p:nvPr/>
        </p:nvSpPr>
        <p:spPr bwMode="auto">
          <a:xfrm>
            <a:off x="393700" y="3898900"/>
            <a:ext cx="8497888" cy="1303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0" lang="en-US" altLang="zh-CN" sz="2800" b="0" dirty="0"/>
              <a:t>e. </a:t>
            </a:r>
            <a:r>
              <a:rPr kumimoji="0" lang="zh-CN" altLang="en-US" sz="2800" b="0" dirty="0"/>
              <a:t>建模特点（模型优点，建模思想或方法，算法特点，结果检验，灵敏度分析，模型检验</a:t>
            </a:r>
            <a:r>
              <a:rPr kumimoji="0" lang="en-US" altLang="zh-CN" sz="2800" b="0" dirty="0"/>
              <a:t>…….</a:t>
            </a:r>
            <a:r>
              <a:rPr kumimoji="0" lang="zh-CN" altLang="en-US" sz="2800" b="0" dirty="0"/>
              <a:t>）</a:t>
            </a:r>
          </a:p>
        </p:txBody>
      </p:sp>
      <p:sp>
        <p:nvSpPr>
          <p:cNvPr id="489480" name="Rectangle 8"/>
          <p:cNvSpPr>
            <a:spLocks noChangeArrowheads="1"/>
          </p:cNvSpPr>
          <p:nvPr/>
        </p:nvSpPr>
        <p:spPr bwMode="auto">
          <a:xfrm>
            <a:off x="395288" y="2459038"/>
            <a:ext cx="7921625" cy="13017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0" lang="en-US" altLang="zh-CN" sz="2800" b="0" dirty="0"/>
              <a:t>d. </a:t>
            </a:r>
            <a:r>
              <a:rPr kumimoji="0" lang="zh-CN" altLang="en-US" sz="2800" b="0" dirty="0"/>
              <a:t>主要结果（数值结果，结论）（回答题目所问的全部“问题”）</a:t>
            </a:r>
            <a:endParaRPr kumimoji="0" lang="zh-CN" altLang="en-US" sz="2800" b="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947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948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94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4"/>
          <p:cNvSpPr>
            <a:spLocks noChangeArrowheads="1"/>
          </p:cNvSpPr>
          <p:nvPr/>
        </p:nvSpPr>
        <p:spPr bwMode="auto">
          <a:xfrm>
            <a:off x="179388" y="260350"/>
            <a:ext cx="29400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a:t>1</a:t>
            </a:r>
            <a:r>
              <a:rPr kumimoji="0" lang="zh-CN" altLang="en-US" sz="2800" b="0"/>
              <a:t>． 问题重述。略</a:t>
            </a:r>
          </a:p>
        </p:txBody>
      </p:sp>
      <p:sp>
        <p:nvSpPr>
          <p:cNvPr id="490501" name="Rectangle 5"/>
          <p:cNvSpPr>
            <a:spLocks noChangeArrowheads="1"/>
          </p:cNvSpPr>
          <p:nvPr/>
        </p:nvSpPr>
        <p:spPr bwMode="auto">
          <a:xfrm>
            <a:off x="179388" y="836613"/>
            <a:ext cx="22288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a:t>2</a:t>
            </a:r>
            <a:r>
              <a:rPr kumimoji="0" lang="zh-CN" altLang="en-US" sz="2800" b="0"/>
              <a:t>． 模型假设</a:t>
            </a:r>
          </a:p>
        </p:txBody>
      </p:sp>
      <p:sp>
        <p:nvSpPr>
          <p:cNvPr id="490502" name="Rectangle 6"/>
          <p:cNvSpPr>
            <a:spLocks noChangeArrowheads="1"/>
          </p:cNvSpPr>
          <p:nvPr/>
        </p:nvSpPr>
        <p:spPr bwMode="auto">
          <a:xfrm>
            <a:off x="250825" y="1412875"/>
            <a:ext cx="8893175"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sz="2800" b="0"/>
              <a:t>根据全国组委会确定的评阅原则，基本假设的合理性很重要。题目已给定的数据不要再列入假设中，可以</a:t>
            </a:r>
          </a:p>
        </p:txBody>
      </p:sp>
      <p:sp>
        <p:nvSpPr>
          <p:cNvPr id="490503" name="Rectangle 7"/>
          <p:cNvSpPr>
            <a:spLocks noChangeArrowheads="1"/>
          </p:cNvSpPr>
          <p:nvPr/>
        </p:nvSpPr>
        <p:spPr bwMode="auto">
          <a:xfrm>
            <a:off x="250825" y="2349500"/>
            <a:ext cx="49847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a:t>
            </a:r>
            <a:r>
              <a:rPr kumimoji="0" lang="en-US" altLang="zh-CN" sz="2800" b="0" dirty="0"/>
              <a:t>1</a:t>
            </a:r>
            <a:r>
              <a:rPr kumimoji="0" lang="zh-CN" altLang="en-US" sz="2800" b="0" dirty="0"/>
              <a:t>）根据题目中条件作出假设</a:t>
            </a:r>
          </a:p>
        </p:txBody>
      </p:sp>
      <p:sp>
        <p:nvSpPr>
          <p:cNvPr id="490504" name="Rectangle 8"/>
          <p:cNvSpPr>
            <a:spLocks noChangeArrowheads="1"/>
          </p:cNvSpPr>
          <p:nvPr/>
        </p:nvSpPr>
        <p:spPr bwMode="auto">
          <a:xfrm>
            <a:off x="250825" y="2924175"/>
            <a:ext cx="49847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a:t>
            </a:r>
            <a:r>
              <a:rPr kumimoji="0" lang="en-US" altLang="zh-CN" sz="2800" b="0" dirty="0"/>
              <a:t>2</a:t>
            </a:r>
            <a:r>
              <a:rPr kumimoji="0" lang="zh-CN" altLang="en-US" sz="2800" b="0" dirty="0"/>
              <a:t>）根据题目中要求作出假设</a:t>
            </a:r>
          </a:p>
        </p:txBody>
      </p:sp>
      <p:sp>
        <p:nvSpPr>
          <p:cNvPr id="490505" name="Rectangle 9"/>
          <p:cNvSpPr>
            <a:spLocks noChangeArrowheads="1"/>
          </p:cNvSpPr>
          <p:nvPr/>
        </p:nvSpPr>
        <p:spPr bwMode="auto">
          <a:xfrm>
            <a:off x="466725" y="3644900"/>
            <a:ext cx="8713788" cy="13731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dirty="0"/>
              <a:t>▲</a:t>
            </a:r>
            <a:r>
              <a:rPr kumimoji="0" lang="zh-CN" altLang="en-US" sz="2800" b="0" dirty="0"/>
              <a:t>数学建模的假设是否合理是全文清晰叙述的基础，所以一定要经过反复斟酌、挑选，将</a:t>
            </a:r>
            <a:r>
              <a:rPr kumimoji="0" lang="zh-CN" altLang="en-US" sz="2800" dirty="0"/>
              <a:t>最重要、最基本的概念、用清晰而严格的语言给以界定或描述</a:t>
            </a:r>
            <a:r>
              <a:rPr kumimoji="0" lang="zh-CN" altLang="en-US" sz="2800" b="0" dirty="0"/>
              <a:t>。</a:t>
            </a:r>
          </a:p>
        </p:txBody>
      </p:sp>
      <p:sp>
        <p:nvSpPr>
          <p:cNvPr id="490506" name="Rectangle 10"/>
          <p:cNvSpPr>
            <a:spLocks noChangeArrowheads="1"/>
          </p:cNvSpPr>
          <p:nvPr/>
        </p:nvSpPr>
        <p:spPr bwMode="auto">
          <a:xfrm>
            <a:off x="468313" y="5219700"/>
            <a:ext cx="8424862"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dirty="0"/>
              <a:t>▲</a:t>
            </a:r>
            <a:r>
              <a:rPr kumimoji="0" lang="zh-CN" altLang="en-US" sz="2800" b="0" dirty="0"/>
              <a:t>若假设含义或界限不清，则整篇论文不可能成为一篇层次分明，叙述清楚的好文章。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50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50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050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050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905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5"/>
          <p:cNvSpPr>
            <a:spLocks noChangeArrowheads="1"/>
          </p:cNvSpPr>
          <p:nvPr/>
        </p:nvSpPr>
        <p:spPr bwMode="auto">
          <a:xfrm>
            <a:off x="73025" y="-2053"/>
            <a:ext cx="6080511" cy="52322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3</a:t>
            </a:r>
            <a:r>
              <a:rPr kumimoji="0" lang="zh-CN" altLang="en-US" sz="2800" b="0" dirty="0"/>
              <a:t>． 模型的</a:t>
            </a:r>
            <a:r>
              <a:rPr kumimoji="0" lang="zh-CN" altLang="en-US" sz="2800" b="0" dirty="0" smtClean="0"/>
              <a:t>建立</a:t>
            </a:r>
            <a:r>
              <a:rPr kumimoji="0" lang="en-US" altLang="zh-CN" sz="2800" b="0" dirty="0" smtClean="0"/>
              <a:t>(</a:t>
            </a:r>
            <a:r>
              <a:rPr kumimoji="0" lang="zh-CN" altLang="en-US" sz="2800" b="0" dirty="0" smtClean="0"/>
              <a:t>按所提问题分别完成</a:t>
            </a:r>
            <a:r>
              <a:rPr kumimoji="0" lang="en-US" altLang="zh-CN" sz="2800" b="0" dirty="0" smtClean="0"/>
              <a:t>)</a:t>
            </a:r>
            <a:endParaRPr kumimoji="0" lang="zh-CN" altLang="en-US" sz="2800" b="0" dirty="0"/>
          </a:p>
        </p:txBody>
      </p:sp>
      <p:sp>
        <p:nvSpPr>
          <p:cNvPr id="491526" name="Rectangle 6"/>
          <p:cNvSpPr>
            <a:spLocks noChangeArrowheads="1"/>
          </p:cNvSpPr>
          <p:nvPr/>
        </p:nvSpPr>
        <p:spPr bwMode="auto">
          <a:xfrm>
            <a:off x="117475" y="390525"/>
            <a:ext cx="7754938" cy="16017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a:t>
            </a:r>
            <a:r>
              <a:rPr kumimoji="0" lang="en-US" altLang="zh-CN" sz="2800" b="0" dirty="0"/>
              <a:t>1</a:t>
            </a:r>
            <a:r>
              <a:rPr kumimoji="0" lang="zh-CN" altLang="en-US" sz="2800" b="0" dirty="0"/>
              <a:t>） 基本模型：</a:t>
            </a:r>
          </a:p>
          <a:p>
            <a:pPr>
              <a:lnSpc>
                <a:spcPct val="150000"/>
              </a:lnSpc>
            </a:pPr>
            <a:r>
              <a:rPr kumimoji="0" lang="en-US" altLang="zh-CN" sz="2800" b="0" dirty="0"/>
              <a:t>1) </a:t>
            </a:r>
            <a:r>
              <a:rPr kumimoji="0" lang="zh-CN" altLang="en-US" sz="2800" b="0" dirty="0"/>
              <a:t>首先要有数学模型：数学公式、算法、方案等</a:t>
            </a:r>
          </a:p>
          <a:p>
            <a:r>
              <a:rPr kumimoji="0" lang="en-US" altLang="zh-CN" sz="2800" b="0" dirty="0"/>
              <a:t>2) </a:t>
            </a:r>
            <a:r>
              <a:rPr kumimoji="0" lang="zh-CN" altLang="en-US" sz="2800" b="0" dirty="0"/>
              <a:t>要求模型完整，正确，简明</a:t>
            </a:r>
          </a:p>
        </p:txBody>
      </p:sp>
      <p:sp>
        <p:nvSpPr>
          <p:cNvPr id="491527" name="Rectangle 7"/>
          <p:cNvSpPr>
            <a:spLocks noChangeArrowheads="1"/>
          </p:cNvSpPr>
          <p:nvPr/>
        </p:nvSpPr>
        <p:spPr bwMode="auto">
          <a:xfrm>
            <a:off x="144463" y="1871663"/>
            <a:ext cx="8820150" cy="13033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65125" indent="-365125">
              <a:lnSpc>
                <a:spcPct val="150000"/>
              </a:lnSpc>
            </a:pPr>
            <a:r>
              <a:rPr kumimoji="0" lang="en-US" altLang="zh-CN" sz="2800" b="0" dirty="0"/>
              <a:t>▲</a:t>
            </a:r>
            <a:r>
              <a:rPr kumimoji="0" lang="zh-CN" altLang="en-US" sz="2800" b="0" dirty="0"/>
              <a:t>数学模型不能只是一些数学表达式的罗列而缺乏必要的文字说明。</a:t>
            </a:r>
          </a:p>
        </p:txBody>
      </p:sp>
      <p:sp>
        <p:nvSpPr>
          <p:cNvPr id="491528" name="Rectangle 8"/>
          <p:cNvSpPr>
            <a:spLocks noChangeArrowheads="1"/>
          </p:cNvSpPr>
          <p:nvPr/>
        </p:nvSpPr>
        <p:spPr bwMode="auto">
          <a:xfrm>
            <a:off x="250824" y="3238500"/>
            <a:ext cx="6049367" cy="1600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kumimoji="0" lang="zh-CN" altLang="en-US" sz="2800" b="0" dirty="0"/>
              <a:t>（</a:t>
            </a:r>
            <a:r>
              <a:rPr kumimoji="0" lang="en-US" altLang="zh-CN" sz="2800" b="0" dirty="0"/>
              <a:t>2</a:t>
            </a:r>
            <a:r>
              <a:rPr kumimoji="0" lang="zh-CN" altLang="en-US" sz="2800" b="0" dirty="0"/>
              <a:t>） 简化模型</a:t>
            </a:r>
          </a:p>
          <a:p>
            <a:pPr>
              <a:lnSpc>
                <a:spcPct val="150000"/>
              </a:lnSpc>
            </a:pPr>
            <a:r>
              <a:rPr kumimoji="0" lang="en-US" altLang="zh-CN" sz="2800" b="0" dirty="0"/>
              <a:t>1</a:t>
            </a:r>
            <a:r>
              <a:rPr kumimoji="0" lang="zh-CN" altLang="en-US" sz="2800" b="0" dirty="0"/>
              <a:t>） 要明确说明：简化思想，依据</a:t>
            </a:r>
          </a:p>
          <a:p>
            <a:r>
              <a:rPr kumimoji="0" lang="en-US" altLang="zh-CN" sz="2800" b="0" dirty="0"/>
              <a:t>2</a:t>
            </a:r>
            <a:r>
              <a:rPr kumimoji="0" lang="zh-CN" altLang="en-US" sz="2800" b="0" dirty="0"/>
              <a:t>） 简化后模型，尽可能完整给出</a:t>
            </a:r>
          </a:p>
        </p:txBody>
      </p:sp>
      <p:sp>
        <p:nvSpPr>
          <p:cNvPr id="491529" name="Rectangle 9"/>
          <p:cNvSpPr>
            <a:spLocks noChangeArrowheads="1"/>
          </p:cNvSpPr>
          <p:nvPr/>
        </p:nvSpPr>
        <p:spPr bwMode="auto">
          <a:xfrm>
            <a:off x="250825" y="4895850"/>
            <a:ext cx="8569325" cy="1303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0" lang="en-US" altLang="zh-CN" sz="2800" b="0" dirty="0"/>
              <a:t>▲</a:t>
            </a:r>
            <a:r>
              <a:rPr kumimoji="0" lang="zh-CN" altLang="en-US" sz="2800" b="0" dirty="0"/>
              <a:t>数学建模论文应规范化。符号、公式和文字说明都要求简练又能说明问题，</a:t>
            </a:r>
            <a:r>
              <a:rPr kumimoji="0" lang="zh-CN" altLang="en-US" sz="2800" b="0" dirty="0">
                <a:solidFill>
                  <a:srgbClr val="FF0000"/>
                </a:solidFill>
              </a:rPr>
              <a:t>论文所用符号全文应统一</a:t>
            </a:r>
            <a:r>
              <a:rPr kumimoji="0" lang="zh-CN" altLang="en-US" sz="2800" b="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2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7" grpId="0"/>
      <p:bldP spid="491528" grpId="0"/>
      <p:bldP spid="491529"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6"/>
          <p:cNvSpPr>
            <a:spLocks noChangeArrowheads="1"/>
          </p:cNvSpPr>
          <p:nvPr/>
        </p:nvSpPr>
        <p:spPr bwMode="auto">
          <a:xfrm>
            <a:off x="0" y="363538"/>
            <a:ext cx="82740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a:t>（</a:t>
            </a:r>
            <a:r>
              <a:rPr kumimoji="0" lang="en-US" altLang="zh-CN" sz="2800" b="0"/>
              <a:t>3</a:t>
            </a:r>
            <a:r>
              <a:rPr kumimoji="0" lang="zh-CN" altLang="en-US" sz="2800" b="0"/>
              <a:t>） 模型要实用，有效，以解决问题有效为原则。</a:t>
            </a:r>
          </a:p>
        </p:txBody>
      </p:sp>
      <p:sp>
        <p:nvSpPr>
          <p:cNvPr id="492551" name="Rectangle 7"/>
          <p:cNvSpPr>
            <a:spLocks noChangeArrowheads="1"/>
          </p:cNvSpPr>
          <p:nvPr/>
        </p:nvSpPr>
        <p:spPr bwMode="auto">
          <a:xfrm>
            <a:off x="250825" y="1038225"/>
            <a:ext cx="65849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数学建模面临的、要解决的是实际问题，</a:t>
            </a:r>
          </a:p>
        </p:txBody>
      </p:sp>
      <p:sp>
        <p:nvSpPr>
          <p:cNvPr id="492552" name="Rectangle 8"/>
          <p:cNvSpPr>
            <a:spLocks noChangeArrowheads="1"/>
          </p:cNvSpPr>
          <p:nvPr/>
        </p:nvSpPr>
        <p:spPr bwMode="auto">
          <a:xfrm>
            <a:off x="179388" y="1628775"/>
            <a:ext cx="83629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不追求数学上：高（级）、深（刻）、难（度大）。</a:t>
            </a:r>
          </a:p>
        </p:txBody>
      </p:sp>
      <p:sp>
        <p:nvSpPr>
          <p:cNvPr id="6" name="Rectangle 5"/>
          <p:cNvSpPr>
            <a:spLocks noChangeArrowheads="1"/>
          </p:cNvSpPr>
          <p:nvPr/>
        </p:nvSpPr>
        <p:spPr bwMode="auto">
          <a:xfrm>
            <a:off x="0" y="2490788"/>
            <a:ext cx="8264525" cy="523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a:t>
            </a:r>
            <a:r>
              <a:rPr kumimoji="0" lang="en-US" altLang="zh-CN" sz="2800" b="0" dirty="0"/>
              <a:t>4</a:t>
            </a:r>
            <a:r>
              <a:rPr kumimoji="0" lang="zh-CN" altLang="en-US" sz="2800" b="0" dirty="0"/>
              <a:t>）鼓励创新，但要切实际，不要离题搞标新立异</a:t>
            </a:r>
          </a:p>
        </p:txBody>
      </p:sp>
      <p:sp>
        <p:nvSpPr>
          <p:cNvPr id="7" name="Rectangle 6"/>
          <p:cNvSpPr>
            <a:spLocks noChangeArrowheads="1"/>
          </p:cNvSpPr>
          <p:nvPr/>
        </p:nvSpPr>
        <p:spPr bwMode="auto">
          <a:xfrm>
            <a:off x="323850" y="3054350"/>
            <a:ext cx="8083550" cy="2462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数模</a:t>
            </a:r>
            <a:r>
              <a:rPr kumimoji="0" lang="zh-CN" altLang="en-US" sz="2800" b="0" dirty="0">
                <a:solidFill>
                  <a:srgbClr val="FF0000"/>
                </a:solidFill>
              </a:rPr>
              <a:t>创新</a:t>
            </a:r>
            <a:r>
              <a:rPr kumimoji="0" lang="zh-CN" altLang="en-US" sz="2800" b="0" dirty="0"/>
              <a:t>可出现在：</a:t>
            </a:r>
          </a:p>
          <a:p>
            <a:r>
              <a:rPr kumimoji="0" lang="zh-CN" altLang="en-US" sz="2800" b="0" dirty="0"/>
              <a:t>▲建模中，模型本身，简化的好方法、好策略等，</a:t>
            </a:r>
          </a:p>
          <a:p>
            <a:pPr>
              <a:lnSpc>
                <a:spcPct val="150000"/>
              </a:lnSpc>
            </a:pPr>
            <a:r>
              <a:rPr kumimoji="0" lang="zh-CN" altLang="en-US" sz="2800" b="0" dirty="0"/>
              <a:t>▲模型求解中</a:t>
            </a:r>
          </a:p>
          <a:p>
            <a:r>
              <a:rPr kumimoji="0" lang="zh-CN" altLang="en-US" sz="2800" b="0" dirty="0"/>
              <a:t>▲结果表示、分析、检验，模型检验</a:t>
            </a:r>
          </a:p>
          <a:p>
            <a:r>
              <a:rPr kumimoji="0" lang="zh-CN" altLang="en-US" sz="2800" b="0" dirty="0"/>
              <a:t>▲推广部分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5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5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1" grpId="0"/>
      <p:bldP spid="492552" grpId="0"/>
      <p:bldP spid="6" grpId="0"/>
      <p:bldP spid="7"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4"/>
          <p:cNvSpPr>
            <a:spLocks noChangeArrowheads="1"/>
          </p:cNvSpPr>
          <p:nvPr/>
        </p:nvSpPr>
        <p:spPr bwMode="auto">
          <a:xfrm>
            <a:off x="0" y="549275"/>
            <a:ext cx="78295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zh-CN" altLang="en-US" sz="2800" b="0"/>
              <a:t>（</a:t>
            </a:r>
            <a:r>
              <a:rPr kumimoji="0" lang="en-US" altLang="zh-CN" sz="2800" b="0"/>
              <a:t>5</a:t>
            </a:r>
            <a:r>
              <a:rPr kumimoji="0" lang="zh-CN" altLang="en-US" sz="2800" b="0"/>
              <a:t>）在问题分析推导过程中，需要注意的问题：</a:t>
            </a:r>
            <a:endParaRPr kumimoji="0" lang="zh-CN" altLang="en-US" b="0"/>
          </a:p>
        </p:txBody>
      </p:sp>
      <p:sp>
        <p:nvSpPr>
          <p:cNvPr id="494597" name="Rectangle 5"/>
          <p:cNvSpPr>
            <a:spLocks noChangeArrowheads="1"/>
          </p:cNvSpPr>
          <p:nvPr/>
        </p:nvSpPr>
        <p:spPr bwMode="auto">
          <a:xfrm>
            <a:off x="250825" y="1268413"/>
            <a:ext cx="8424863" cy="3108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dirty="0"/>
              <a:t>▲ </a:t>
            </a:r>
            <a:r>
              <a:rPr kumimoji="0" lang="zh-CN" altLang="en-US" sz="2800" b="0" dirty="0"/>
              <a:t>分析：中肯、确切</a:t>
            </a:r>
          </a:p>
          <a:p>
            <a:r>
              <a:rPr kumimoji="0" lang="zh-CN" altLang="en-US" sz="2800" b="0" dirty="0"/>
              <a:t>▲ 术语：专业、内行；； </a:t>
            </a:r>
          </a:p>
          <a:p>
            <a:r>
              <a:rPr kumimoji="0" lang="zh-CN" altLang="en-US" sz="2800" b="0" dirty="0"/>
              <a:t>▲ 原理、依据：正确、明确</a:t>
            </a:r>
            <a:r>
              <a:rPr kumimoji="0" lang="en-US" altLang="zh-CN" sz="2800" b="0" dirty="0"/>
              <a:t>,</a:t>
            </a:r>
          </a:p>
          <a:p>
            <a:pPr>
              <a:lnSpc>
                <a:spcPct val="150000"/>
              </a:lnSpc>
            </a:pPr>
            <a:r>
              <a:rPr kumimoji="0" lang="en-US" altLang="zh-CN" sz="2800" b="0" dirty="0"/>
              <a:t>▲ </a:t>
            </a:r>
            <a:r>
              <a:rPr kumimoji="0" lang="zh-CN" altLang="en-US" sz="2800" b="0" dirty="0"/>
              <a:t>表述：简明，关键步骤要列出。</a:t>
            </a:r>
            <a:r>
              <a:rPr kumimoji="0" lang="zh-CN" altLang="en-US" sz="2800" b="0" dirty="0">
                <a:solidFill>
                  <a:srgbClr val="FF0000"/>
                </a:solidFill>
              </a:rPr>
              <a:t>重要的结果不要放在附录中</a:t>
            </a:r>
            <a:r>
              <a:rPr kumimoji="0" lang="zh-CN" altLang="en-US" sz="2800" b="0" dirty="0"/>
              <a:t>。</a:t>
            </a:r>
          </a:p>
          <a:p>
            <a:r>
              <a:rPr kumimoji="0" lang="zh-CN" altLang="en-US" sz="2800" b="0" dirty="0"/>
              <a:t>▲ 忌：</a:t>
            </a:r>
            <a:r>
              <a:rPr kumimoji="0" lang="zh-CN" altLang="en-US" sz="2800" b="0" dirty="0">
                <a:solidFill>
                  <a:srgbClr val="FF0000"/>
                </a:solidFill>
              </a:rPr>
              <a:t>外行话，专业术语不明确，表述混乱，冗长</a:t>
            </a:r>
            <a:r>
              <a:rPr kumimoji="0" lang="zh-CN" altLang="en-US" sz="2800" b="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7"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4"/>
          <p:cNvSpPr>
            <a:spLocks noChangeArrowheads="1"/>
          </p:cNvSpPr>
          <p:nvPr/>
        </p:nvSpPr>
        <p:spPr bwMode="auto">
          <a:xfrm>
            <a:off x="250825" y="260350"/>
            <a:ext cx="2843213"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a:t>4</a:t>
            </a:r>
            <a:r>
              <a:rPr kumimoji="0" lang="zh-CN" altLang="en-US" sz="2800" b="0"/>
              <a:t>． 模型求解</a:t>
            </a:r>
          </a:p>
        </p:txBody>
      </p:sp>
      <p:sp>
        <p:nvSpPr>
          <p:cNvPr id="495621" name="Rectangle 5"/>
          <p:cNvSpPr>
            <a:spLocks noChangeArrowheads="1"/>
          </p:cNvSpPr>
          <p:nvPr/>
        </p:nvSpPr>
        <p:spPr bwMode="auto">
          <a:xfrm>
            <a:off x="179388" y="765175"/>
            <a:ext cx="8785225" cy="1169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a:t>
            </a:r>
            <a:r>
              <a:rPr kumimoji="0" lang="en-US" altLang="zh-CN" sz="2800" b="0" dirty="0"/>
              <a:t>1</a:t>
            </a:r>
            <a:r>
              <a:rPr kumimoji="0" lang="zh-CN" altLang="en-US" sz="2800" b="0" dirty="0"/>
              <a:t>）需要建立数学命题时：</a:t>
            </a:r>
          </a:p>
          <a:p>
            <a:pPr>
              <a:lnSpc>
                <a:spcPct val="150000"/>
              </a:lnSpc>
            </a:pPr>
            <a:r>
              <a:rPr kumimoji="0" lang="zh-CN" altLang="en-US" sz="2800" b="0" dirty="0"/>
              <a:t>命题叙述要符合数学命题的表述规范，尽可能论证严密。</a:t>
            </a:r>
          </a:p>
        </p:txBody>
      </p:sp>
      <p:sp>
        <p:nvSpPr>
          <p:cNvPr id="495622" name="Rectangle 6"/>
          <p:cNvSpPr>
            <a:spLocks noChangeArrowheads="1"/>
          </p:cNvSpPr>
          <p:nvPr/>
        </p:nvSpPr>
        <p:spPr bwMode="auto">
          <a:xfrm>
            <a:off x="0" y="4494213"/>
            <a:ext cx="6948488"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a:t>
            </a:r>
            <a:r>
              <a:rPr kumimoji="0" lang="en-US" altLang="zh-CN" sz="2800" b="0" dirty="0"/>
              <a:t>4</a:t>
            </a:r>
            <a:r>
              <a:rPr kumimoji="0" lang="zh-CN" altLang="en-US" sz="2800" b="0" dirty="0"/>
              <a:t>） 设法算出合理的数值结果。</a:t>
            </a:r>
          </a:p>
        </p:txBody>
      </p:sp>
      <p:sp>
        <p:nvSpPr>
          <p:cNvPr id="495623" name="Rectangle 7"/>
          <p:cNvSpPr>
            <a:spLocks noChangeArrowheads="1"/>
          </p:cNvSpPr>
          <p:nvPr/>
        </p:nvSpPr>
        <p:spPr bwMode="auto">
          <a:xfrm>
            <a:off x="0" y="1978025"/>
            <a:ext cx="8796338"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a:t>
            </a:r>
            <a:r>
              <a:rPr kumimoji="0" lang="en-US" altLang="zh-CN" sz="2800" b="0" dirty="0"/>
              <a:t>2</a:t>
            </a:r>
            <a:r>
              <a:rPr kumimoji="0" lang="zh-CN" altLang="en-US" sz="2800" b="0" dirty="0"/>
              <a:t>）需要说明计算方法或算法的原理、思想、依据、步骤。</a:t>
            </a:r>
          </a:p>
        </p:txBody>
      </p:sp>
      <p:sp>
        <p:nvSpPr>
          <p:cNvPr id="495624" name="Rectangle 8"/>
          <p:cNvSpPr>
            <a:spLocks noChangeArrowheads="1"/>
          </p:cNvSpPr>
          <p:nvPr/>
        </p:nvSpPr>
        <p:spPr bwMode="auto">
          <a:xfrm>
            <a:off x="250825" y="2909888"/>
            <a:ext cx="8569325"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若采用现有软件，说明采用此软件的理由，软件名称</a:t>
            </a:r>
          </a:p>
        </p:txBody>
      </p:sp>
      <p:sp>
        <p:nvSpPr>
          <p:cNvPr id="495625" name="Rectangle 9"/>
          <p:cNvSpPr>
            <a:spLocks noChangeArrowheads="1"/>
          </p:cNvSpPr>
          <p:nvPr/>
        </p:nvSpPr>
        <p:spPr bwMode="auto">
          <a:xfrm>
            <a:off x="0" y="3630613"/>
            <a:ext cx="86296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dirty="0"/>
              <a:t>（</a:t>
            </a:r>
            <a:r>
              <a:rPr kumimoji="0" lang="en-US" altLang="zh-CN" sz="2800" b="0" dirty="0"/>
              <a:t>3</a:t>
            </a:r>
            <a:r>
              <a:rPr kumimoji="0" lang="zh-CN" altLang="en-US" sz="2800" b="0" dirty="0"/>
              <a:t>） 计算过程，</a:t>
            </a:r>
            <a:r>
              <a:rPr kumimoji="0" lang="zh-CN" altLang="en-US" sz="2800" b="0" dirty="0">
                <a:solidFill>
                  <a:srgbClr val="FF0000"/>
                </a:solidFill>
              </a:rPr>
              <a:t>中间结果可要可不要的，不要列出</a:t>
            </a:r>
            <a:r>
              <a:rPr kumimoji="0" lang="zh-CN" altLang="en-US" sz="2800" b="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5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562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56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1" grpId="0"/>
      <p:bldP spid="495623" grpId="0"/>
      <p:bldP spid="495624"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4"/>
          <p:cNvSpPr>
            <a:spLocks noChangeArrowheads="1"/>
          </p:cNvSpPr>
          <p:nvPr/>
        </p:nvSpPr>
        <p:spPr bwMode="auto">
          <a:xfrm>
            <a:off x="0" y="473075"/>
            <a:ext cx="8893175"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a:t>5</a:t>
            </a:r>
            <a:r>
              <a:rPr kumimoji="0" lang="zh-CN" altLang="en-US" sz="2800" b="0"/>
              <a:t>． 结果分析、检验；模型检验及模型修正；结果表示</a:t>
            </a:r>
          </a:p>
        </p:txBody>
      </p:sp>
      <p:sp>
        <p:nvSpPr>
          <p:cNvPr id="496645" name="Rectangle 5"/>
          <p:cNvSpPr>
            <a:spLocks noChangeArrowheads="1"/>
          </p:cNvSpPr>
          <p:nvPr/>
        </p:nvSpPr>
        <p:spPr bwMode="auto">
          <a:xfrm>
            <a:off x="179388" y="3548063"/>
            <a:ext cx="8569325"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a:t>
            </a:r>
            <a:r>
              <a:rPr kumimoji="0" lang="en-US" altLang="zh-CN" sz="2800" b="0" dirty="0"/>
              <a:t>3</a:t>
            </a:r>
            <a:r>
              <a:rPr kumimoji="0" lang="zh-CN" altLang="en-US" sz="2800" b="0" dirty="0"/>
              <a:t>） </a:t>
            </a:r>
            <a:r>
              <a:rPr kumimoji="0" lang="zh-CN" altLang="en-US" sz="2800" b="0" dirty="0">
                <a:solidFill>
                  <a:srgbClr val="FF0000"/>
                </a:solidFill>
              </a:rPr>
              <a:t>题目中要求回答的问题，数值结果，结论，须一一</a:t>
            </a:r>
            <a:r>
              <a:rPr kumimoji="0" lang="zh-CN" altLang="en-US" sz="2800" b="0" dirty="0" smtClean="0">
                <a:solidFill>
                  <a:srgbClr val="FF0000"/>
                </a:solidFill>
              </a:rPr>
              <a:t>列出，不要放在附录中</a:t>
            </a:r>
            <a:r>
              <a:rPr kumimoji="0" lang="zh-CN" altLang="en-US" sz="2800" b="0" dirty="0" smtClean="0"/>
              <a:t>；</a:t>
            </a:r>
            <a:r>
              <a:rPr kumimoji="0" lang="zh-CN" altLang="en-US" sz="2800" b="0" dirty="0"/>
              <a:t> </a:t>
            </a:r>
          </a:p>
        </p:txBody>
      </p:sp>
      <p:sp>
        <p:nvSpPr>
          <p:cNvPr id="496646" name="Rectangle 6"/>
          <p:cNvSpPr>
            <a:spLocks noChangeArrowheads="1"/>
          </p:cNvSpPr>
          <p:nvPr/>
        </p:nvSpPr>
        <p:spPr bwMode="auto">
          <a:xfrm>
            <a:off x="0" y="1052513"/>
            <a:ext cx="83629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dirty="0"/>
              <a:t>（</a:t>
            </a:r>
            <a:r>
              <a:rPr kumimoji="0" lang="en-US" altLang="zh-CN" sz="2800" b="0" dirty="0"/>
              <a:t>1</a:t>
            </a:r>
            <a:r>
              <a:rPr kumimoji="0" lang="zh-CN" altLang="en-US" sz="2800" b="0" dirty="0"/>
              <a:t>） 最终数值结果的正确性或合理性是第一位的 ；</a:t>
            </a:r>
          </a:p>
        </p:txBody>
      </p:sp>
      <p:sp>
        <p:nvSpPr>
          <p:cNvPr id="496647" name="Rectangle 7"/>
          <p:cNvSpPr>
            <a:spLocks noChangeArrowheads="1"/>
          </p:cNvSpPr>
          <p:nvPr/>
        </p:nvSpPr>
        <p:spPr bwMode="auto">
          <a:xfrm>
            <a:off x="0" y="1557338"/>
            <a:ext cx="8569325" cy="1949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0" lang="zh-CN" altLang="en-US" sz="2800" b="0" dirty="0"/>
              <a:t>（</a:t>
            </a:r>
            <a:r>
              <a:rPr kumimoji="0" lang="en-US" altLang="zh-CN" sz="2800" b="0" dirty="0"/>
              <a:t>2</a:t>
            </a:r>
            <a:r>
              <a:rPr kumimoji="0" lang="zh-CN" altLang="en-US" sz="2800" b="0" dirty="0"/>
              <a:t>） 对数值结果或模拟结果进行必要的检验。结果不正确、不合理、或误差大时，分析原因， 对算法、计算方法、或模型进行修正、改进；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66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7"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Rectangle 4"/>
          <p:cNvSpPr>
            <a:spLocks noChangeArrowheads="1"/>
          </p:cNvSpPr>
          <p:nvPr/>
        </p:nvSpPr>
        <p:spPr bwMode="auto">
          <a:xfrm>
            <a:off x="358775" y="3424238"/>
            <a:ext cx="8785225" cy="13731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0" dirty="0"/>
              <a:t>▲</a:t>
            </a:r>
            <a:r>
              <a:rPr kumimoji="0" lang="zh-CN" altLang="en-US" sz="2800" b="0" dirty="0"/>
              <a:t>数值结果表示：精心设计表格；可能的话，用图形图表形式</a:t>
            </a:r>
          </a:p>
          <a:p>
            <a:r>
              <a:rPr kumimoji="0" lang="zh-CN" altLang="en-US" sz="2800" b="0" dirty="0"/>
              <a:t>▲</a:t>
            </a:r>
            <a:r>
              <a:rPr kumimoji="0" lang="zh-CN" altLang="en-US" sz="2800" b="0" dirty="0">
                <a:solidFill>
                  <a:srgbClr val="FF0000"/>
                </a:solidFill>
              </a:rPr>
              <a:t>求解方案，用图示更好 </a:t>
            </a:r>
            <a:r>
              <a:rPr kumimoji="0" lang="zh-CN" altLang="en-US" sz="2800" b="0" dirty="0" smtClean="0">
                <a:solidFill>
                  <a:srgbClr val="FF0000"/>
                </a:solidFill>
              </a:rPr>
              <a:t>，但也应有必要的文字说明。</a:t>
            </a:r>
            <a:endParaRPr kumimoji="0" lang="zh-CN" altLang="en-US" sz="2800" b="0" dirty="0">
              <a:solidFill>
                <a:srgbClr val="FF0000"/>
              </a:solidFill>
            </a:endParaRPr>
          </a:p>
        </p:txBody>
      </p:sp>
      <p:sp>
        <p:nvSpPr>
          <p:cNvPr id="182275" name="Rectangle 5"/>
          <p:cNvSpPr>
            <a:spLocks noChangeArrowheads="1"/>
          </p:cNvSpPr>
          <p:nvPr/>
        </p:nvSpPr>
        <p:spPr bwMode="auto">
          <a:xfrm>
            <a:off x="179388" y="430213"/>
            <a:ext cx="8569325" cy="13033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0" lang="zh-CN" altLang="en-US" sz="2800" b="0" dirty="0"/>
              <a:t>（</a:t>
            </a:r>
            <a:r>
              <a:rPr kumimoji="0" lang="en-US" altLang="zh-CN" sz="2800" b="0" dirty="0"/>
              <a:t>4</a:t>
            </a:r>
            <a:r>
              <a:rPr kumimoji="0" lang="zh-CN" altLang="en-US" sz="2800" b="0" dirty="0"/>
              <a:t>） 列数据问题：考虑是否需要列出多组数据，或额外数据</a:t>
            </a:r>
          </a:p>
        </p:txBody>
      </p:sp>
      <p:sp>
        <p:nvSpPr>
          <p:cNvPr id="497670" name="Rectangle 6"/>
          <p:cNvSpPr>
            <a:spLocks noChangeArrowheads="1"/>
          </p:cNvSpPr>
          <p:nvPr/>
        </p:nvSpPr>
        <p:spPr bwMode="auto">
          <a:xfrm>
            <a:off x="450850" y="1781175"/>
            <a:ext cx="87185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dirty="0"/>
              <a:t>对数据进行比较、分析，为各种方案的提出提供依据；</a:t>
            </a:r>
          </a:p>
        </p:txBody>
      </p:sp>
      <p:sp>
        <p:nvSpPr>
          <p:cNvPr id="497671" name="Rectangle 7"/>
          <p:cNvSpPr>
            <a:spLocks noChangeArrowheads="1"/>
          </p:cNvSpPr>
          <p:nvPr/>
        </p:nvSpPr>
        <p:spPr bwMode="auto">
          <a:xfrm>
            <a:off x="179388" y="2578100"/>
            <a:ext cx="8748712"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a:t>
            </a:r>
            <a:r>
              <a:rPr kumimoji="0" lang="en-US" altLang="zh-CN" sz="2800" b="0" dirty="0"/>
              <a:t>5</a:t>
            </a:r>
            <a:r>
              <a:rPr kumimoji="0" lang="zh-CN" altLang="en-US" sz="2800" b="0" dirty="0"/>
              <a:t>） 结果表示：要集中，一目了然，直观，便于比较分析 </a:t>
            </a:r>
          </a:p>
        </p:txBody>
      </p:sp>
      <p:sp>
        <p:nvSpPr>
          <p:cNvPr id="497672" name="Rectangle 8"/>
          <p:cNvSpPr>
            <a:spLocks noChangeArrowheads="1"/>
          </p:cNvSpPr>
          <p:nvPr/>
        </p:nvSpPr>
        <p:spPr bwMode="auto">
          <a:xfrm>
            <a:off x="0" y="5003800"/>
            <a:ext cx="8820150"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0" dirty="0"/>
              <a:t>（</a:t>
            </a:r>
            <a:r>
              <a:rPr kumimoji="0" lang="en-US" altLang="zh-CN" sz="2800" b="0" dirty="0"/>
              <a:t>6</a:t>
            </a:r>
            <a:r>
              <a:rPr kumimoji="0" lang="zh-CN" altLang="en-US" sz="2800" b="0" dirty="0"/>
              <a:t>） 必要时对问题解答，作定性或规律性的讨论。最后结论要明确。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766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7668">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7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p:bldP spid="497671" grpId="0"/>
      <p:bldP spid="49767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17525" y="193675"/>
            <a:ext cx="240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solidFill>
                  <a:srgbClr val="800000"/>
                </a:solidFill>
              </a:rPr>
              <a:t>1.2.4 </a:t>
            </a:r>
            <a:r>
              <a:rPr lang="zh-CN" altLang="en-US" sz="2400">
                <a:solidFill>
                  <a:srgbClr val="800000"/>
                </a:solidFill>
              </a:rPr>
              <a:t>预测与控制</a:t>
            </a:r>
            <a:endParaRPr lang="zh-CN" altLang="en-US" sz="2400"/>
          </a:p>
        </p:txBody>
      </p:sp>
      <p:sp>
        <p:nvSpPr>
          <p:cNvPr id="18435" name="Text Box 3"/>
          <p:cNvSpPr txBox="1">
            <a:spLocks noChangeArrowheads="1"/>
          </p:cNvSpPr>
          <p:nvPr/>
        </p:nvSpPr>
        <p:spPr bwMode="auto">
          <a:xfrm>
            <a:off x="533400" y="838200"/>
            <a:ext cx="531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chemeClr val="accent2"/>
                </a:solidFill>
              </a:rPr>
              <a:t>（</a:t>
            </a:r>
            <a:r>
              <a:rPr lang="en-US" altLang="zh-CN" sz="2400">
                <a:solidFill>
                  <a:schemeClr val="accent2"/>
                </a:solidFill>
              </a:rPr>
              <a:t>1</a:t>
            </a:r>
            <a:r>
              <a:rPr lang="zh-CN" altLang="en-US" sz="2400">
                <a:solidFill>
                  <a:schemeClr val="accent2"/>
                </a:solidFill>
              </a:rPr>
              <a:t>）预测</a:t>
            </a:r>
            <a:r>
              <a:rPr lang="en-US" altLang="zh-CN" sz="2400">
                <a:solidFill>
                  <a:schemeClr val="accent2"/>
                </a:solidFill>
              </a:rPr>
              <a:t>:</a:t>
            </a:r>
            <a:r>
              <a:rPr lang="zh-CN" altLang="en-US" sz="2400"/>
              <a:t>对固定的</a:t>
            </a:r>
            <a:r>
              <a:rPr lang="en-US" altLang="zh-CN" sz="2400"/>
              <a:t>x</a:t>
            </a:r>
            <a:r>
              <a:rPr lang="zh-CN" altLang="en-US" sz="2400"/>
              <a:t>值预测相应的</a:t>
            </a:r>
            <a:r>
              <a:rPr lang="en-US" altLang="zh-CN" sz="2400"/>
              <a:t>y</a:t>
            </a:r>
            <a:r>
              <a:rPr lang="zh-CN" altLang="en-US" sz="2400"/>
              <a:t>值</a:t>
            </a:r>
            <a:endParaRPr lang="zh-CN" altLang="en-US" sz="2400" b="0"/>
          </a:p>
        </p:txBody>
      </p:sp>
      <p:graphicFrame>
        <p:nvGraphicFramePr>
          <p:cNvPr id="140292" name="Object 4"/>
          <p:cNvGraphicFramePr>
            <a:graphicFrameLocks noChangeAspect="1"/>
          </p:cNvGraphicFramePr>
          <p:nvPr/>
        </p:nvGraphicFramePr>
        <p:xfrm>
          <a:off x="827088" y="1377950"/>
          <a:ext cx="11530012" cy="527050"/>
        </p:xfrm>
        <a:graphic>
          <a:graphicData uri="http://schemas.openxmlformats.org/presentationml/2006/ole">
            <mc:AlternateContent xmlns:mc="http://schemas.openxmlformats.org/markup-compatibility/2006">
              <mc:Choice xmlns:v="urn:schemas-microsoft-com:vml" Requires="v">
                <p:oleObj spid="_x0000_s18520" name="Document" r:id="rId3" imgW="5486400" imgH="257175" progId="Word.Document.8">
                  <p:embed/>
                </p:oleObj>
              </mc:Choice>
              <mc:Fallback>
                <p:oleObj name="Document" r:id="rId3" imgW="5486400" imgH="25717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377950"/>
                        <a:ext cx="1153001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293" name="Object 5"/>
          <p:cNvGraphicFramePr>
            <a:graphicFrameLocks noChangeAspect="1"/>
          </p:cNvGraphicFramePr>
          <p:nvPr/>
        </p:nvGraphicFramePr>
        <p:xfrm>
          <a:off x="250825" y="1844675"/>
          <a:ext cx="5976938" cy="1031875"/>
        </p:xfrm>
        <a:graphic>
          <a:graphicData uri="http://schemas.openxmlformats.org/presentationml/2006/ole">
            <mc:AlternateContent xmlns:mc="http://schemas.openxmlformats.org/markup-compatibility/2006">
              <mc:Choice xmlns:v="urn:schemas-microsoft-com:vml" Requires="v">
                <p:oleObj spid="_x0000_s18521" name="Document" r:id="rId5" imgW="2679842" imgH="462222" progId="Word.Document.8">
                  <p:embed/>
                </p:oleObj>
              </mc:Choice>
              <mc:Fallback>
                <p:oleObj name="Document" r:id="rId5" imgW="2679842" imgH="46222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1844675"/>
                        <a:ext cx="597693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294" name="Object 6"/>
          <p:cNvGraphicFramePr>
            <a:graphicFrameLocks noChangeAspect="1"/>
          </p:cNvGraphicFramePr>
          <p:nvPr/>
        </p:nvGraphicFramePr>
        <p:xfrm>
          <a:off x="827088" y="2997200"/>
          <a:ext cx="5630862" cy="1000125"/>
        </p:xfrm>
        <a:graphic>
          <a:graphicData uri="http://schemas.openxmlformats.org/presentationml/2006/ole">
            <mc:AlternateContent xmlns:mc="http://schemas.openxmlformats.org/markup-compatibility/2006">
              <mc:Choice xmlns:v="urn:schemas-microsoft-com:vml" Requires="v">
                <p:oleObj spid="_x0000_s18522" name="Document" r:id="rId7" imgW="2945132" imgH="524237" progId="Word.Document.8">
                  <p:embed/>
                </p:oleObj>
              </mc:Choice>
              <mc:Fallback>
                <p:oleObj name="Document" r:id="rId7" imgW="2945132" imgH="524237"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997200"/>
                        <a:ext cx="5630862"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295" name="Object 7"/>
          <p:cNvGraphicFramePr>
            <a:graphicFrameLocks noChangeAspect="1"/>
          </p:cNvGraphicFramePr>
          <p:nvPr/>
        </p:nvGraphicFramePr>
        <p:xfrm>
          <a:off x="755650" y="4221163"/>
          <a:ext cx="6696075" cy="2330450"/>
        </p:xfrm>
        <a:graphic>
          <a:graphicData uri="http://schemas.openxmlformats.org/presentationml/2006/ole">
            <mc:AlternateContent xmlns:mc="http://schemas.openxmlformats.org/markup-compatibility/2006">
              <mc:Choice xmlns:v="urn:schemas-microsoft-com:vml" Requires="v">
                <p:oleObj spid="_x0000_s18523" name="Document" r:id="rId9" imgW="2459436" imgH="860267" progId="Word.Document.8">
                  <p:embed/>
                </p:oleObj>
              </mc:Choice>
              <mc:Fallback>
                <p:oleObj name="Document" r:id="rId9" imgW="2459436" imgH="860267" progId="Word.Documen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221163"/>
                        <a:ext cx="6696075"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slide(fromLeft)">
                                      <p:cBhvr>
                                        <p:cTn id="7" dur="500"/>
                                        <p:tgtEl>
                                          <p:spTgt spid="140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slide(fromTop)">
                                      <p:cBhvr>
                                        <p:cTn id="12" dur="500"/>
                                        <p:tgtEl>
                                          <p:spTgt spid="140293"/>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4029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40295"/>
                                        </p:tgtEl>
                                        <p:attrNameLst>
                                          <p:attrName>style.visibility</p:attrName>
                                        </p:attrNameLst>
                                      </p:cBhvr>
                                      <p:to>
                                        <p:strVal val="visible"/>
                                      </p:to>
                                    </p:set>
                                    <p:anim calcmode="lin" valueType="num">
                                      <p:cBhvr additive="base">
                                        <p:cTn id="20" dur="500" fill="hold"/>
                                        <p:tgtEl>
                                          <p:spTgt spid="140295"/>
                                        </p:tgtEl>
                                        <p:attrNameLst>
                                          <p:attrName>ppt_x</p:attrName>
                                        </p:attrNameLst>
                                      </p:cBhvr>
                                      <p:tavLst>
                                        <p:tav tm="0">
                                          <p:val>
                                            <p:strVal val="#ppt_x"/>
                                          </p:val>
                                        </p:tav>
                                        <p:tav tm="100000">
                                          <p:val>
                                            <p:strVal val="#ppt_x"/>
                                          </p:val>
                                        </p:tav>
                                      </p:tavLst>
                                    </p:anim>
                                    <p:anim calcmode="lin" valueType="num">
                                      <p:cBhvr additive="base">
                                        <p:cTn id="21" dur="500" fill="hold"/>
                                        <p:tgtEl>
                                          <p:spTgt spid="140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p:cNvSpPr>
            <a:spLocks noChangeArrowheads="1"/>
          </p:cNvSpPr>
          <p:nvPr/>
        </p:nvSpPr>
        <p:spPr bwMode="auto">
          <a:xfrm>
            <a:off x="250825" y="650875"/>
            <a:ext cx="7007225" cy="16017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优点突出，缺点不回避。</a:t>
            </a:r>
          </a:p>
          <a:p>
            <a:r>
              <a:rPr kumimoji="0" lang="zh-CN" altLang="en-US" sz="2800" b="0" dirty="0"/>
              <a:t>改变原题要求，重新建模可在此做。</a:t>
            </a:r>
          </a:p>
          <a:p>
            <a:pPr>
              <a:lnSpc>
                <a:spcPct val="150000"/>
              </a:lnSpc>
            </a:pPr>
            <a:r>
              <a:rPr kumimoji="0" lang="zh-CN" altLang="en-US" sz="2800" b="0" dirty="0"/>
              <a:t>推广或改进方向时，不要玩弄新数学术语。</a:t>
            </a:r>
          </a:p>
        </p:txBody>
      </p:sp>
      <p:sp>
        <p:nvSpPr>
          <p:cNvPr id="498693" name="Rectangle 5"/>
          <p:cNvSpPr>
            <a:spLocks noChangeArrowheads="1"/>
          </p:cNvSpPr>
          <p:nvPr/>
        </p:nvSpPr>
        <p:spPr bwMode="auto">
          <a:xfrm>
            <a:off x="0" y="2763838"/>
            <a:ext cx="8931275" cy="11699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sz="2800" b="0" dirty="0"/>
              <a:t>参考文献应列出与本论文有关的最重要和必要的文献；</a:t>
            </a:r>
          </a:p>
          <a:p>
            <a:pPr>
              <a:lnSpc>
                <a:spcPct val="150000"/>
              </a:lnSpc>
            </a:pPr>
            <a:r>
              <a:rPr kumimoji="0" lang="zh-CN" altLang="en-US" sz="2800" b="0" dirty="0"/>
              <a:t>参考文献的格式应符合国家标准；</a:t>
            </a:r>
          </a:p>
        </p:txBody>
      </p:sp>
      <p:sp>
        <p:nvSpPr>
          <p:cNvPr id="183300" name="Rectangle 6"/>
          <p:cNvSpPr>
            <a:spLocks noChangeArrowheads="1"/>
          </p:cNvSpPr>
          <p:nvPr/>
        </p:nvSpPr>
        <p:spPr bwMode="auto">
          <a:xfrm>
            <a:off x="0" y="188913"/>
            <a:ext cx="21399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a:t>6</a:t>
            </a:r>
            <a:r>
              <a:rPr kumimoji="0" lang="zh-CN" altLang="en-US" sz="2800" b="0"/>
              <a:t>．模型评价</a:t>
            </a:r>
          </a:p>
        </p:txBody>
      </p:sp>
      <p:sp>
        <p:nvSpPr>
          <p:cNvPr id="498695" name="Rectangle 7"/>
          <p:cNvSpPr>
            <a:spLocks noChangeArrowheads="1"/>
          </p:cNvSpPr>
          <p:nvPr/>
        </p:nvSpPr>
        <p:spPr bwMode="auto">
          <a:xfrm>
            <a:off x="250825" y="2252663"/>
            <a:ext cx="21399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a:t>7</a:t>
            </a:r>
            <a:r>
              <a:rPr kumimoji="0" lang="zh-CN" altLang="en-US" sz="2800" b="0"/>
              <a:t>．参考文献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86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86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86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86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p:bldP spid="498695"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ChangeArrowheads="1"/>
          </p:cNvSpPr>
          <p:nvPr/>
        </p:nvSpPr>
        <p:spPr bwMode="auto">
          <a:xfrm>
            <a:off x="315913" y="1033463"/>
            <a:ext cx="7366000" cy="1600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dirty="0"/>
              <a:t>详细的结果，详细的数据表格，可在此列出。</a:t>
            </a:r>
          </a:p>
          <a:p>
            <a:pPr>
              <a:lnSpc>
                <a:spcPct val="150000"/>
              </a:lnSpc>
            </a:pPr>
            <a:r>
              <a:rPr kumimoji="0" lang="zh-CN" altLang="en-US" sz="2800" b="0" dirty="0"/>
              <a:t>但不要错，</a:t>
            </a:r>
            <a:r>
              <a:rPr kumimoji="0" lang="zh-CN" altLang="en-US" sz="2800" b="0" dirty="0">
                <a:solidFill>
                  <a:srgbClr val="FF0000"/>
                </a:solidFill>
              </a:rPr>
              <a:t>错的宁可不列</a:t>
            </a:r>
            <a:r>
              <a:rPr kumimoji="0" lang="zh-CN" altLang="en-US" sz="2800" b="0" dirty="0"/>
              <a:t>。</a:t>
            </a:r>
          </a:p>
          <a:p>
            <a:r>
              <a:rPr kumimoji="0" lang="zh-CN" altLang="en-US" sz="2800" b="0" dirty="0"/>
              <a:t>主要结果数据，应在正文中列出，不怕重复。</a:t>
            </a:r>
            <a:endParaRPr kumimoji="0" lang="zh-CN" altLang="en-US" sz="2800" b="0" dirty="0">
              <a:latin typeface="Arial" charset="0"/>
            </a:endParaRPr>
          </a:p>
        </p:txBody>
      </p:sp>
      <p:sp>
        <p:nvSpPr>
          <p:cNvPr id="499717" name="Rectangle 5"/>
          <p:cNvSpPr>
            <a:spLocks noChangeArrowheads="1"/>
          </p:cNvSpPr>
          <p:nvPr/>
        </p:nvSpPr>
        <p:spPr bwMode="auto">
          <a:xfrm>
            <a:off x="323850" y="3603625"/>
            <a:ext cx="6378575" cy="1600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2800" b="0" dirty="0"/>
              <a:t>▲ </a:t>
            </a:r>
            <a:r>
              <a:rPr kumimoji="0" lang="zh-CN" altLang="en-US" sz="2800" b="0" dirty="0"/>
              <a:t>模型的正确性、合理性、创新性</a:t>
            </a:r>
          </a:p>
          <a:p>
            <a:pPr>
              <a:lnSpc>
                <a:spcPct val="150000"/>
              </a:lnSpc>
            </a:pPr>
            <a:r>
              <a:rPr kumimoji="0" lang="zh-CN" altLang="en-US" sz="2800" b="0" dirty="0"/>
              <a:t>▲ 结果的正确性、合理性</a:t>
            </a:r>
          </a:p>
          <a:p>
            <a:r>
              <a:rPr kumimoji="0" lang="zh-CN" altLang="en-US" sz="2800" b="0" dirty="0"/>
              <a:t>▲ 文字表述清晰，分析精辟，摘要精彩</a:t>
            </a:r>
          </a:p>
        </p:txBody>
      </p:sp>
      <p:sp>
        <p:nvSpPr>
          <p:cNvPr id="184324" name="Rectangle 6"/>
          <p:cNvSpPr>
            <a:spLocks noChangeArrowheads="1"/>
          </p:cNvSpPr>
          <p:nvPr/>
        </p:nvSpPr>
        <p:spPr bwMode="auto">
          <a:xfrm>
            <a:off x="215900" y="404813"/>
            <a:ext cx="14287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a:t>8</a:t>
            </a:r>
            <a:r>
              <a:rPr kumimoji="0" lang="zh-CN" altLang="en-US" sz="2800" b="0"/>
              <a:t>．附录</a:t>
            </a:r>
          </a:p>
        </p:txBody>
      </p:sp>
      <p:sp>
        <p:nvSpPr>
          <p:cNvPr id="499719" name="Rectangle 7"/>
          <p:cNvSpPr>
            <a:spLocks noChangeArrowheads="1"/>
          </p:cNvSpPr>
          <p:nvPr/>
        </p:nvSpPr>
        <p:spPr bwMode="auto">
          <a:xfrm>
            <a:off x="250825" y="3000375"/>
            <a:ext cx="54292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0" dirty="0"/>
              <a:t>9.</a:t>
            </a:r>
            <a:r>
              <a:rPr kumimoji="0" lang="zh-CN" altLang="en-US" sz="2800" b="0" dirty="0"/>
              <a:t>检查答卷的主要三点，把三关：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97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97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97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97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97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9"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4"/>
          <p:cNvSpPr>
            <a:spLocks noChangeArrowheads="1"/>
          </p:cNvSpPr>
          <p:nvPr/>
        </p:nvSpPr>
        <p:spPr bwMode="auto">
          <a:xfrm>
            <a:off x="323850" y="290513"/>
            <a:ext cx="48069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2800" b="0"/>
              <a:t>三、对分工执笔的同学的要求</a:t>
            </a:r>
          </a:p>
        </p:txBody>
      </p:sp>
      <p:sp>
        <p:nvSpPr>
          <p:cNvPr id="500741" name="Rectangle 5"/>
          <p:cNvSpPr>
            <a:spLocks noChangeArrowheads="1"/>
          </p:cNvSpPr>
          <p:nvPr/>
        </p:nvSpPr>
        <p:spPr bwMode="auto">
          <a:xfrm>
            <a:off x="323850" y="4643438"/>
            <a:ext cx="8351838" cy="946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800" b="0"/>
              <a:t> </a:t>
            </a:r>
            <a:r>
              <a:rPr kumimoji="0" lang="zh-CN" altLang="en-US" sz="2800" b="0"/>
              <a:t>每个量，列出一组还是多组数</a:t>
            </a:r>
            <a:r>
              <a:rPr kumimoji="0" lang="en-US" altLang="zh-CN" sz="2800" b="0"/>
              <a:t>――</a:t>
            </a:r>
            <a:r>
              <a:rPr kumimoji="0" lang="zh-CN" altLang="en-US" sz="2800" b="0"/>
              <a:t>要计算一组还是多组数</a:t>
            </a:r>
            <a:r>
              <a:rPr kumimoji="0" lang="en-US" altLang="zh-CN" sz="2800" b="0"/>
              <a:t>……</a:t>
            </a:r>
          </a:p>
        </p:txBody>
      </p:sp>
      <p:sp>
        <p:nvSpPr>
          <p:cNvPr id="500742" name="Rectangle 6"/>
          <p:cNvSpPr>
            <a:spLocks noChangeArrowheads="1"/>
          </p:cNvSpPr>
          <p:nvPr/>
        </p:nvSpPr>
        <p:spPr bwMode="auto">
          <a:xfrm>
            <a:off x="323850" y="1196975"/>
            <a:ext cx="58737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dirty="0"/>
              <a:t>四．关于写答卷前的思考和工作规划</a:t>
            </a:r>
          </a:p>
        </p:txBody>
      </p:sp>
      <p:sp>
        <p:nvSpPr>
          <p:cNvPr id="500743" name="Rectangle 7"/>
          <p:cNvSpPr>
            <a:spLocks noChangeArrowheads="1"/>
          </p:cNvSpPr>
          <p:nvPr/>
        </p:nvSpPr>
        <p:spPr bwMode="auto">
          <a:xfrm>
            <a:off x="336550" y="1989138"/>
            <a:ext cx="88074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dirty="0"/>
              <a:t>答卷需要回答哪几个问题</a:t>
            </a:r>
            <a:r>
              <a:rPr kumimoji="0" lang="en-US" altLang="zh-CN" sz="2800" b="0" dirty="0"/>
              <a:t>——</a:t>
            </a:r>
            <a:r>
              <a:rPr kumimoji="0" lang="zh-CN" altLang="en-US" sz="2800" b="0" dirty="0"/>
              <a:t>建模需要解决哪几个问题 </a:t>
            </a:r>
          </a:p>
        </p:txBody>
      </p:sp>
      <p:sp>
        <p:nvSpPr>
          <p:cNvPr id="500744" name="Rectangle 8"/>
          <p:cNvSpPr>
            <a:spLocks noChangeArrowheads="1"/>
          </p:cNvSpPr>
          <p:nvPr/>
        </p:nvSpPr>
        <p:spPr bwMode="auto">
          <a:xfrm>
            <a:off x="179388" y="2565400"/>
            <a:ext cx="800735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dirty="0"/>
              <a:t>问题以怎样的方式回答</a:t>
            </a:r>
            <a:r>
              <a:rPr kumimoji="0" lang="en-US" altLang="zh-CN" sz="2800" b="0" dirty="0"/>
              <a:t>――</a:t>
            </a:r>
            <a:r>
              <a:rPr kumimoji="0" lang="zh-CN" altLang="en-US" sz="2800" b="0" dirty="0"/>
              <a:t>结果以怎样的形式表示</a:t>
            </a:r>
          </a:p>
        </p:txBody>
      </p:sp>
      <p:sp>
        <p:nvSpPr>
          <p:cNvPr id="500745" name="Rectangle 9"/>
          <p:cNvSpPr>
            <a:spLocks noChangeArrowheads="1"/>
          </p:cNvSpPr>
          <p:nvPr/>
        </p:nvSpPr>
        <p:spPr bwMode="auto">
          <a:xfrm>
            <a:off x="250825" y="3213100"/>
            <a:ext cx="8675688" cy="1303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0" lang="zh-CN" altLang="en-US" sz="2800" b="0"/>
              <a:t>每个问题要列出哪些关键数据</a:t>
            </a:r>
            <a:r>
              <a:rPr kumimoji="0" lang="en-US" altLang="zh-CN" sz="2800" b="0"/>
              <a:t>――</a:t>
            </a:r>
            <a:r>
              <a:rPr kumimoji="0" lang="zh-CN" altLang="en-US" sz="2800" b="0"/>
              <a:t>建模要计算哪些关键数据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07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0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1" grpId="0"/>
      <p:bldP spid="500742" grpId="0"/>
      <p:bldP spid="500743" grpId="0"/>
      <p:bldP spid="500744" grpId="0"/>
      <p:bldP spid="500745"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4" name="Rectangle 4"/>
          <p:cNvSpPr>
            <a:spLocks noChangeArrowheads="1"/>
          </p:cNvSpPr>
          <p:nvPr/>
        </p:nvSpPr>
        <p:spPr bwMode="auto">
          <a:xfrm>
            <a:off x="250825" y="1127125"/>
            <a:ext cx="7993063" cy="4533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0" lang="en-US" altLang="zh-CN" sz="2800" b="0" dirty="0"/>
              <a:t>▲ </a:t>
            </a:r>
            <a:r>
              <a:rPr kumimoji="0" lang="zh-CN" altLang="en-US" sz="2800" b="0" dirty="0"/>
              <a:t>准确</a:t>
            </a:r>
            <a:r>
              <a:rPr kumimoji="0" lang="en-US" altLang="zh-CN" sz="2800" b="0" dirty="0"/>
              <a:t>――</a:t>
            </a:r>
            <a:r>
              <a:rPr kumimoji="0" lang="zh-CN" altLang="en-US" sz="2800" b="0" dirty="0"/>
              <a:t>科学性</a:t>
            </a:r>
          </a:p>
          <a:p>
            <a:pPr>
              <a:lnSpc>
                <a:spcPct val="150000"/>
              </a:lnSpc>
            </a:pPr>
            <a:r>
              <a:rPr kumimoji="0" lang="zh-CN" altLang="en-US" sz="2800" b="0" dirty="0"/>
              <a:t>▲ 条理</a:t>
            </a:r>
            <a:r>
              <a:rPr kumimoji="0" lang="en-US" altLang="zh-CN" sz="2800" b="0" dirty="0"/>
              <a:t>――</a:t>
            </a:r>
            <a:r>
              <a:rPr kumimoji="0" lang="zh-CN" altLang="en-US" sz="2800" b="0" dirty="0"/>
              <a:t>逻辑性</a:t>
            </a:r>
          </a:p>
          <a:p>
            <a:pPr>
              <a:lnSpc>
                <a:spcPct val="150000"/>
              </a:lnSpc>
            </a:pPr>
            <a:r>
              <a:rPr kumimoji="0" lang="zh-CN" altLang="en-US" sz="2800" b="0" dirty="0"/>
              <a:t>▲ 简洁</a:t>
            </a:r>
            <a:r>
              <a:rPr kumimoji="0" lang="en-US" altLang="zh-CN" sz="2800" b="0" dirty="0"/>
              <a:t>――</a:t>
            </a:r>
            <a:r>
              <a:rPr kumimoji="0" lang="zh-CN" altLang="en-US" sz="2800" b="0" dirty="0"/>
              <a:t>数学美</a:t>
            </a:r>
          </a:p>
          <a:p>
            <a:pPr>
              <a:lnSpc>
                <a:spcPct val="150000"/>
              </a:lnSpc>
            </a:pPr>
            <a:r>
              <a:rPr kumimoji="0" lang="zh-CN" altLang="en-US" sz="2800" b="0" dirty="0"/>
              <a:t>▲ 创新</a:t>
            </a:r>
            <a:r>
              <a:rPr kumimoji="0" lang="en-US" altLang="zh-CN" sz="2800" b="0" dirty="0"/>
              <a:t>――</a:t>
            </a:r>
            <a:r>
              <a:rPr kumimoji="0" lang="zh-CN" altLang="en-US" sz="2800" b="0" dirty="0"/>
              <a:t>研究、应用目标之一，人才培养需要</a:t>
            </a:r>
          </a:p>
          <a:p>
            <a:pPr>
              <a:lnSpc>
                <a:spcPct val="150000"/>
              </a:lnSpc>
            </a:pPr>
            <a:r>
              <a:rPr kumimoji="0" lang="zh-CN" altLang="en-US" sz="2800" b="0" dirty="0"/>
              <a:t>▲ 实用</a:t>
            </a:r>
            <a:r>
              <a:rPr kumimoji="0" lang="en-US" altLang="zh-CN" sz="2800" b="0" dirty="0"/>
              <a:t>――</a:t>
            </a:r>
            <a:r>
              <a:rPr kumimoji="0" lang="zh-CN" altLang="en-US" sz="2800" b="0" dirty="0"/>
              <a:t>建模。实际问题要求。</a:t>
            </a:r>
          </a:p>
          <a:p>
            <a:pPr>
              <a:lnSpc>
                <a:spcPct val="150000"/>
              </a:lnSpc>
            </a:pPr>
            <a:r>
              <a:rPr kumimoji="0" lang="zh-CN" altLang="en-US" sz="2800" b="0" dirty="0"/>
              <a:t>注意：不要将一些简单易明的概念冠以“定义”名目，或将显然的结论用“定理”的形式给出。</a:t>
            </a:r>
          </a:p>
        </p:txBody>
      </p:sp>
      <p:sp>
        <p:nvSpPr>
          <p:cNvPr id="186371" name="Rectangle 5"/>
          <p:cNvSpPr>
            <a:spLocks noChangeArrowheads="1"/>
          </p:cNvSpPr>
          <p:nvPr/>
        </p:nvSpPr>
        <p:spPr bwMode="auto">
          <a:xfrm>
            <a:off x="179388" y="312738"/>
            <a:ext cx="33845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0"/>
              <a:t>五．完成答卷的原则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04664"/>
            <a:ext cx="5760640" cy="584775"/>
          </a:xfrm>
          <a:prstGeom prst="rect">
            <a:avLst/>
          </a:prstGeom>
          <a:noFill/>
        </p:spPr>
        <p:txBody>
          <a:bodyPr wrap="square" rtlCol="0">
            <a:spAutoFit/>
          </a:bodyPr>
          <a:lstStyle/>
          <a:p>
            <a:r>
              <a:rPr lang="zh-CN" altLang="en-US" dirty="0" smtClean="0"/>
              <a:t>论文书写格式</a:t>
            </a:r>
            <a:endParaRPr lang="zh-CN" altLang="en-US" dirty="0"/>
          </a:p>
        </p:txBody>
      </p:sp>
      <p:sp>
        <p:nvSpPr>
          <p:cNvPr id="3" name="TextBox 2"/>
          <p:cNvSpPr txBox="1"/>
          <p:nvPr/>
        </p:nvSpPr>
        <p:spPr>
          <a:xfrm>
            <a:off x="2555776" y="1484784"/>
            <a:ext cx="3744416" cy="584775"/>
          </a:xfrm>
          <a:prstGeom prst="rect">
            <a:avLst/>
          </a:prstGeom>
          <a:noFill/>
        </p:spPr>
        <p:txBody>
          <a:bodyPr wrap="square" rtlCol="0">
            <a:spAutoFit/>
          </a:bodyPr>
          <a:lstStyle/>
          <a:p>
            <a:r>
              <a:rPr lang="zh-CN" altLang="en-US" dirty="0" smtClean="0"/>
              <a:t>见优秀论文。</a:t>
            </a:r>
            <a:endParaRPr lang="zh-CN" altLang="en-US" dirty="0"/>
          </a:p>
        </p:txBody>
      </p:sp>
    </p:spTree>
    <p:extLst>
      <p:ext uri="{BB962C8B-B14F-4D97-AF65-F5344CB8AC3E}">
        <p14:creationId xmlns:p14="http://schemas.microsoft.com/office/powerpoint/2010/main" val="3507468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187450" y="981075"/>
            <a:ext cx="6192838" cy="23352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lnSpc>
                <a:spcPct val="105000"/>
              </a:lnSpc>
              <a:spcBef>
                <a:spcPct val="20000"/>
              </a:spcBef>
            </a:pPr>
            <a:r>
              <a:rPr lang="zh-CN" altLang="en-US" sz="4400">
                <a:ea typeface="隶书" pitchFamily="49" charset="-122"/>
              </a:rPr>
              <a:t>愿同学们喜欢数学建模</a:t>
            </a:r>
          </a:p>
          <a:p>
            <a:pPr algn="ctr" eaLnBrk="1" hangingPunct="1">
              <a:lnSpc>
                <a:spcPct val="105000"/>
              </a:lnSpc>
              <a:spcBef>
                <a:spcPct val="20000"/>
              </a:spcBef>
            </a:pPr>
            <a:r>
              <a:rPr lang="zh-CN" altLang="en-US" sz="4400">
                <a:ea typeface="隶书" pitchFamily="49" charset="-122"/>
              </a:rPr>
              <a:t>预祝在数学建模竞赛中取得好成绩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linds(horizontal)">
                                      <p:cBhvr>
                                        <p:cTn id="7" dur="500"/>
                                        <p:tgtEl>
                                          <p:spTgt spid="12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95288" y="282575"/>
            <a:ext cx="208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a:solidFill>
                  <a:schemeClr val="accent2"/>
                </a:solidFill>
              </a:rPr>
              <a:t>（</a:t>
            </a:r>
            <a:r>
              <a:rPr lang="en-US" altLang="zh-CN" sz="2800">
                <a:solidFill>
                  <a:schemeClr val="accent2"/>
                </a:solidFill>
              </a:rPr>
              <a:t>2</a:t>
            </a:r>
            <a:r>
              <a:rPr lang="zh-CN" altLang="en-US" sz="2800">
                <a:solidFill>
                  <a:schemeClr val="accent2"/>
                </a:solidFill>
              </a:rPr>
              <a:t>）控制</a:t>
            </a:r>
            <a:endParaRPr lang="zh-CN" altLang="en-US" sz="2800" b="0"/>
          </a:p>
        </p:txBody>
      </p:sp>
      <p:graphicFrame>
        <p:nvGraphicFramePr>
          <p:cNvPr id="141316" name="Object 4"/>
          <p:cNvGraphicFramePr>
            <a:graphicFrameLocks noChangeAspect="1"/>
          </p:cNvGraphicFramePr>
          <p:nvPr>
            <p:extLst>
              <p:ext uri="{D42A27DB-BD31-4B8C-83A1-F6EECF244321}">
                <p14:modId xmlns:p14="http://schemas.microsoft.com/office/powerpoint/2010/main" val="3381291047"/>
              </p:ext>
            </p:extLst>
          </p:nvPr>
        </p:nvGraphicFramePr>
        <p:xfrm>
          <a:off x="471488" y="3938588"/>
          <a:ext cx="8599487" cy="2211387"/>
        </p:xfrm>
        <a:graphic>
          <a:graphicData uri="http://schemas.openxmlformats.org/presentationml/2006/ole">
            <mc:AlternateContent xmlns:mc="http://schemas.openxmlformats.org/markup-compatibility/2006">
              <mc:Choice xmlns:v="urn:schemas-microsoft-com:vml" Requires="v">
                <p:oleObj spid="_x0000_s19503" name="Document" r:id="rId3" imgW="3944454" imgH="1019197" progId="Word.Document.8">
                  <p:embed/>
                </p:oleObj>
              </mc:Choice>
              <mc:Fallback>
                <p:oleObj name="Document" r:id="rId3" imgW="3944454" imgH="1019197" progId="Word.Document.8">
                  <p:embed/>
                  <p:pic>
                    <p:nvPicPr>
                      <p:cNvPr id="0" name="Object 4"/>
                      <p:cNvPicPr>
                        <a:picLocks noChangeAspect="1" noChangeArrowheads="1"/>
                      </p:cNvPicPr>
                      <p:nvPr/>
                    </p:nvPicPr>
                    <p:blipFill>
                      <a:blip r:embed="rId4"/>
                      <a:srcRect/>
                      <a:stretch>
                        <a:fillRect/>
                      </a:stretch>
                    </p:blipFill>
                    <p:spPr bwMode="auto">
                      <a:xfrm>
                        <a:off x="471488" y="3938588"/>
                        <a:ext cx="8599487" cy="22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18" name="Object 6"/>
          <p:cNvGraphicFramePr>
            <a:graphicFrameLocks noChangeAspect="1"/>
          </p:cNvGraphicFramePr>
          <p:nvPr/>
        </p:nvGraphicFramePr>
        <p:xfrm>
          <a:off x="468313" y="1052513"/>
          <a:ext cx="7991475" cy="2560637"/>
        </p:xfrm>
        <a:graphic>
          <a:graphicData uri="http://schemas.openxmlformats.org/presentationml/2006/ole">
            <mc:AlternateContent xmlns:mc="http://schemas.openxmlformats.org/markup-compatibility/2006">
              <mc:Choice xmlns:v="urn:schemas-microsoft-com:vml" Requires="v">
                <p:oleObj spid="_x0000_s19504" name="Equation" r:id="rId5" imgW="3606800" imgH="1155700" progId="Equation.DSMT4">
                  <p:embed/>
                </p:oleObj>
              </mc:Choice>
              <mc:Fallback>
                <p:oleObj name="Equation" r:id="rId5" imgW="3606800" imgH="1155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052513"/>
                        <a:ext cx="7991475" cy="256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animEffect transition="in" filter="strips(downRight)">
                                      <p:cBhvr>
                                        <p:cTn id="11"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260350"/>
            <a:ext cx="8280400" cy="519113"/>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800" dirty="0" smtClean="0"/>
              <a:t>§1.3 </a:t>
            </a:r>
            <a:r>
              <a:rPr lang="zh-CN" altLang="en-US" sz="2800" dirty="0"/>
              <a:t>可线性化的一元非线性回归曲线回归</a:t>
            </a:r>
          </a:p>
        </p:txBody>
      </p:sp>
      <p:sp>
        <p:nvSpPr>
          <p:cNvPr id="20483" name="Text Box 3"/>
          <p:cNvSpPr txBox="1">
            <a:spLocks noChangeArrowheads="1"/>
          </p:cNvSpPr>
          <p:nvPr/>
        </p:nvSpPr>
        <p:spPr bwMode="auto">
          <a:xfrm>
            <a:off x="304800" y="126841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t>例 </a:t>
            </a:r>
            <a:r>
              <a:rPr lang="zh-CN" altLang="en-US" sz="2400" b="0"/>
              <a:t>出钢时所用的盛钢水的钢包，由于钢水对耐火材料的侵蚀，</a:t>
            </a:r>
          </a:p>
          <a:p>
            <a:pPr eaLnBrk="1" hangingPunct="1"/>
            <a:r>
              <a:rPr lang="zh-CN" altLang="en-US" sz="2400" b="0"/>
              <a:t>       容积不断增大</a:t>
            </a:r>
            <a:r>
              <a:rPr lang="en-US" altLang="zh-CN" sz="2400" b="0"/>
              <a:t>.</a:t>
            </a:r>
            <a:r>
              <a:rPr lang="zh-CN" altLang="en-US" sz="2400" b="0"/>
              <a:t>我们希望知道使用次数与增大的容积之间的关 </a:t>
            </a:r>
          </a:p>
          <a:p>
            <a:pPr eaLnBrk="1" hangingPunct="1"/>
            <a:r>
              <a:rPr lang="zh-CN" altLang="en-US" sz="2400" b="0"/>
              <a:t>       系</a:t>
            </a:r>
            <a:r>
              <a:rPr lang="en-US" altLang="zh-CN" sz="2400" b="0"/>
              <a:t>.</a:t>
            </a:r>
            <a:r>
              <a:rPr lang="zh-CN" altLang="en-US" sz="2400" b="0"/>
              <a:t>对一钢包作试验，测得的数据列于下表：</a:t>
            </a:r>
          </a:p>
        </p:txBody>
      </p:sp>
      <p:graphicFrame>
        <p:nvGraphicFramePr>
          <p:cNvPr id="20484" name="Object 4"/>
          <p:cNvGraphicFramePr>
            <a:graphicFrameLocks noChangeAspect="1"/>
          </p:cNvGraphicFramePr>
          <p:nvPr/>
        </p:nvGraphicFramePr>
        <p:xfrm>
          <a:off x="611188" y="2708275"/>
          <a:ext cx="7315200" cy="2981325"/>
        </p:xfrm>
        <a:graphic>
          <a:graphicData uri="http://schemas.openxmlformats.org/presentationml/2006/ole">
            <mc:AlternateContent xmlns:mc="http://schemas.openxmlformats.org/markup-compatibility/2006">
              <mc:Choice xmlns:v="urn:schemas-microsoft-com:vml" Requires="v">
                <p:oleObj spid="_x0000_s20506" name="Document" r:id="rId3" imgW="5629275" imgH="2295525" progId="Word.Document.8">
                  <p:embed/>
                </p:oleObj>
              </mc:Choice>
              <mc:Fallback>
                <p:oleObj name="Document" r:id="rId3" imgW="5629275" imgH="229552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708275"/>
                        <a:ext cx="731520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AutoShape 5" descr="画布">
            <a:hlinkClick r:id="rId5" action="ppaction://hlinksldjump" highlightClick="1"/>
          </p:cNvPr>
          <p:cNvSpPr>
            <a:spLocks noChangeArrowheads="1"/>
          </p:cNvSpPr>
          <p:nvPr/>
        </p:nvSpPr>
        <p:spPr bwMode="auto">
          <a:xfrm>
            <a:off x="7924800" y="5334000"/>
            <a:ext cx="1219200" cy="762000"/>
          </a:xfrm>
          <a:prstGeom prst="actionButtonBlank">
            <a:avLst/>
          </a:prstGeom>
          <a:blipFill dpi="0" rotWithShape="0">
            <a:blip r:embed="rId6"/>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0">
                <a:ea typeface="幼圆" pitchFamily="49" charset="-122"/>
              </a:rPr>
              <a:t>解答</a:t>
            </a:r>
            <a:endParaRPr lang="zh-CN" altLang="en-US" sz="2400" b="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1828800" y="2986088"/>
            <a:ext cx="2900363" cy="576262"/>
          </a:xfrm>
          <a:prstGeom prst="rect">
            <a:avLst/>
          </a:prstGeom>
          <a:noFill/>
          <a:ln w="571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kumimoji="0" lang="zh-CN" altLang="en-US" sz="2800">
                <a:latin typeface="宋体" pitchFamily="2" charset="-122"/>
              </a:rPr>
              <a:t>变量之间的关系</a:t>
            </a:r>
          </a:p>
        </p:txBody>
      </p:sp>
      <p:sp>
        <p:nvSpPr>
          <p:cNvPr id="188419" name="Text Box 3"/>
          <p:cNvSpPr txBox="1">
            <a:spLocks noChangeArrowheads="1"/>
          </p:cNvSpPr>
          <p:nvPr/>
        </p:nvSpPr>
        <p:spPr bwMode="auto">
          <a:xfrm>
            <a:off x="5427663" y="2492375"/>
            <a:ext cx="2116137" cy="576263"/>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kumimoji="0" lang="zh-CN" altLang="en-US" sz="2800">
                <a:latin typeface="宋体" pitchFamily="2" charset="-122"/>
              </a:rPr>
              <a:t>确定性关系</a:t>
            </a:r>
          </a:p>
        </p:txBody>
      </p:sp>
      <p:sp>
        <p:nvSpPr>
          <p:cNvPr id="188420" name="Text Box 4"/>
          <p:cNvSpPr txBox="1">
            <a:spLocks noChangeArrowheads="1"/>
          </p:cNvSpPr>
          <p:nvPr/>
        </p:nvSpPr>
        <p:spPr bwMode="auto">
          <a:xfrm>
            <a:off x="5427663" y="3470275"/>
            <a:ext cx="2116137" cy="576263"/>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dist" eaLnBrk="1" hangingPunct="1"/>
            <a:r>
              <a:rPr kumimoji="0" lang="zh-CN" altLang="en-US" sz="2800">
                <a:latin typeface="宋体" pitchFamily="2" charset="-122"/>
              </a:rPr>
              <a:t>相关关系</a:t>
            </a:r>
          </a:p>
        </p:txBody>
      </p:sp>
      <p:grpSp>
        <p:nvGrpSpPr>
          <p:cNvPr id="188421" name="Group 5"/>
          <p:cNvGrpSpPr>
            <a:grpSpLocks/>
          </p:cNvGrpSpPr>
          <p:nvPr/>
        </p:nvGrpSpPr>
        <p:grpSpPr bwMode="auto">
          <a:xfrm>
            <a:off x="4695825" y="2776538"/>
            <a:ext cx="720725" cy="1008062"/>
            <a:chOff x="2562" y="1253"/>
            <a:chExt cx="454" cy="635"/>
          </a:xfrm>
        </p:grpSpPr>
        <p:sp>
          <p:nvSpPr>
            <p:cNvPr id="3085" name="Line 6"/>
            <p:cNvSpPr>
              <a:spLocks noChangeShapeType="1"/>
            </p:cNvSpPr>
            <p:nvPr/>
          </p:nvSpPr>
          <p:spPr bwMode="auto">
            <a:xfrm>
              <a:off x="2562" y="1570"/>
              <a:ext cx="227" cy="0"/>
            </a:xfrm>
            <a:prstGeom prst="line">
              <a:avLst/>
            </a:prstGeom>
            <a:noFill/>
            <a:ln w="57150">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086" name="Line 7"/>
            <p:cNvSpPr>
              <a:spLocks noChangeShapeType="1"/>
            </p:cNvSpPr>
            <p:nvPr/>
          </p:nvSpPr>
          <p:spPr bwMode="auto">
            <a:xfrm>
              <a:off x="2789" y="1253"/>
              <a:ext cx="0" cy="635"/>
            </a:xfrm>
            <a:prstGeom prst="line">
              <a:avLst/>
            </a:prstGeom>
            <a:noFill/>
            <a:ln w="57150">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087" name="Line 8"/>
            <p:cNvSpPr>
              <a:spLocks noChangeShapeType="1"/>
            </p:cNvSpPr>
            <p:nvPr/>
          </p:nvSpPr>
          <p:spPr bwMode="auto">
            <a:xfrm>
              <a:off x="2789" y="1269"/>
              <a:ext cx="227" cy="0"/>
            </a:xfrm>
            <a:prstGeom prst="line">
              <a:avLst/>
            </a:prstGeom>
            <a:noFill/>
            <a:ln w="5715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088" name="Line 9"/>
            <p:cNvSpPr>
              <a:spLocks noChangeShapeType="1"/>
            </p:cNvSpPr>
            <p:nvPr/>
          </p:nvSpPr>
          <p:spPr bwMode="auto">
            <a:xfrm>
              <a:off x="2789" y="1874"/>
              <a:ext cx="227" cy="0"/>
            </a:xfrm>
            <a:prstGeom prst="line">
              <a:avLst/>
            </a:prstGeom>
            <a:noFill/>
            <a:ln w="5715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aphicFrame>
        <p:nvGraphicFramePr>
          <p:cNvPr id="188426" name="Object 10"/>
          <p:cNvGraphicFramePr>
            <a:graphicFrameLocks noChangeAspect="1"/>
          </p:cNvGraphicFramePr>
          <p:nvPr/>
        </p:nvGraphicFramePr>
        <p:xfrm>
          <a:off x="1674813" y="4187825"/>
          <a:ext cx="1168400" cy="393700"/>
        </p:xfrm>
        <a:graphic>
          <a:graphicData uri="http://schemas.openxmlformats.org/presentationml/2006/ole">
            <mc:AlternateContent xmlns:mc="http://schemas.openxmlformats.org/markup-compatibility/2006">
              <mc:Choice xmlns:v="urn:schemas-microsoft-com:vml" Requires="v">
                <p:oleObj spid="_x0000_s3109" name="Equation" r:id="rId3" imgW="1133487" imgH="352517" progId="Equation.DSMT4">
                  <p:embed/>
                </p:oleObj>
              </mc:Choice>
              <mc:Fallback>
                <p:oleObj name="Equation" r:id="rId3" imgW="1133487" imgH="352517"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3" y="4187825"/>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7" name="Text Box 11"/>
          <p:cNvSpPr txBox="1">
            <a:spLocks noChangeArrowheads="1"/>
          </p:cNvSpPr>
          <p:nvPr/>
        </p:nvSpPr>
        <p:spPr bwMode="auto">
          <a:xfrm>
            <a:off x="3900488" y="4062413"/>
            <a:ext cx="2500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kumimoji="0" lang="zh-CN" altLang="en-US" sz="2800">
                <a:latin typeface="宋体" pitchFamily="2" charset="-122"/>
              </a:rPr>
              <a:t>确定性关系</a:t>
            </a:r>
          </a:p>
        </p:txBody>
      </p:sp>
      <p:sp>
        <p:nvSpPr>
          <p:cNvPr id="188428" name="Text Box 12"/>
          <p:cNvSpPr txBox="1">
            <a:spLocks noChangeArrowheads="1"/>
          </p:cNvSpPr>
          <p:nvPr/>
        </p:nvSpPr>
        <p:spPr bwMode="auto">
          <a:xfrm>
            <a:off x="1547813" y="4581525"/>
            <a:ext cx="2185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kumimoji="0" lang="zh-CN" altLang="en-US" sz="2800">
                <a:solidFill>
                  <a:srgbClr val="0000FF"/>
                </a:solidFill>
                <a:latin typeface="宋体" pitchFamily="2" charset="-122"/>
              </a:rPr>
              <a:t>身高和体重</a:t>
            </a:r>
          </a:p>
        </p:txBody>
      </p:sp>
      <p:sp>
        <p:nvSpPr>
          <p:cNvPr id="188429" name="Text Box 13"/>
          <p:cNvSpPr txBox="1">
            <a:spLocks noChangeArrowheads="1"/>
          </p:cNvSpPr>
          <p:nvPr/>
        </p:nvSpPr>
        <p:spPr bwMode="auto">
          <a:xfrm>
            <a:off x="3900488" y="4565650"/>
            <a:ext cx="1890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kumimoji="0" lang="zh-CN" altLang="en-US" sz="2800">
                <a:solidFill>
                  <a:srgbClr val="FF0000"/>
                </a:solidFill>
                <a:latin typeface="宋体" pitchFamily="2" charset="-122"/>
              </a:rPr>
              <a:t>相关关系</a:t>
            </a:r>
          </a:p>
        </p:txBody>
      </p:sp>
      <p:sp>
        <p:nvSpPr>
          <p:cNvPr id="188430" name="Text Box 14"/>
          <p:cNvSpPr txBox="1">
            <a:spLocks noChangeArrowheads="1"/>
          </p:cNvSpPr>
          <p:nvPr/>
        </p:nvSpPr>
        <p:spPr bwMode="auto">
          <a:xfrm>
            <a:off x="755650" y="5191125"/>
            <a:ext cx="77676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0000"/>
              </a:lnSpc>
            </a:pPr>
            <a:r>
              <a:rPr kumimoji="0" lang="zh-CN" altLang="en-US" sz="2800">
                <a:latin typeface="宋体" pitchFamily="2" charset="-122"/>
              </a:rPr>
              <a:t>　　相关关系的特征是</a:t>
            </a:r>
            <a:r>
              <a:rPr kumimoji="0" lang="en-US" altLang="zh-CN" sz="2800"/>
              <a:t>:</a:t>
            </a:r>
            <a:r>
              <a:rPr kumimoji="0" lang="zh-CN" altLang="en-US" sz="2800">
                <a:latin typeface="宋体" pitchFamily="2" charset="-122"/>
              </a:rPr>
              <a:t>变量之间的关系很难用一</a:t>
            </a:r>
          </a:p>
          <a:p>
            <a:pPr eaLnBrk="1" hangingPunct="1">
              <a:lnSpc>
                <a:spcPct val="120000"/>
              </a:lnSpc>
            </a:pPr>
            <a:r>
              <a:rPr kumimoji="0" lang="zh-CN" altLang="en-US" sz="2800">
                <a:latin typeface="宋体" pitchFamily="2" charset="-122"/>
              </a:rPr>
              <a:t>种精确的方法表示出来</a:t>
            </a:r>
            <a:r>
              <a:rPr kumimoji="0" lang="en-US" altLang="zh-CN" sz="2800"/>
              <a:t>.</a:t>
            </a:r>
          </a:p>
        </p:txBody>
      </p:sp>
      <p:sp>
        <p:nvSpPr>
          <p:cNvPr id="3083" name="Rectangle 15"/>
          <p:cNvSpPr>
            <a:spLocks noGrp="1" noChangeArrowheads="1"/>
          </p:cNvSpPr>
          <p:nvPr>
            <p:ph type="title"/>
          </p:nvPr>
        </p:nvSpPr>
        <p:spPr>
          <a:xfrm>
            <a:off x="790575" y="1677988"/>
            <a:ext cx="7437438" cy="641350"/>
          </a:xfrm>
          <a:noFill/>
        </p:spPr>
        <p:txBody>
          <a:bodyPr>
            <a:spAutoFit/>
          </a:bodyPr>
          <a:lstStyle/>
          <a:p>
            <a:pPr eaLnBrk="1" hangingPunct="1"/>
            <a:r>
              <a:rPr lang="en-US" altLang="zh-CN" sz="3600" dirty="0" smtClean="0">
                <a:solidFill>
                  <a:schemeClr val="tx1"/>
                </a:solidFill>
              </a:rPr>
              <a:t>§1.1 </a:t>
            </a:r>
            <a:r>
              <a:rPr lang="zh-CN" altLang="en-US" sz="3600" dirty="0" smtClean="0">
                <a:solidFill>
                  <a:schemeClr val="tx1"/>
                </a:solidFill>
              </a:rPr>
              <a:t>引言</a:t>
            </a:r>
          </a:p>
        </p:txBody>
      </p:sp>
      <p:sp>
        <p:nvSpPr>
          <p:cNvPr id="3084" name="Rectangle 17"/>
          <p:cNvSpPr>
            <a:spLocks noChangeArrowheads="1"/>
          </p:cNvSpPr>
          <p:nvPr/>
        </p:nvSpPr>
        <p:spPr bwMode="auto">
          <a:xfrm>
            <a:off x="179388" y="333375"/>
            <a:ext cx="7437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4000" dirty="0" smtClean="0">
                <a:solidFill>
                  <a:srgbClr val="0000FF"/>
                </a:solidFill>
                <a:ea typeface="黑体" pitchFamily="2" charset="-122"/>
              </a:rPr>
              <a:t>§1.</a:t>
            </a:r>
            <a:r>
              <a:rPr lang="zh-CN" altLang="en-US" sz="4000" dirty="0" smtClean="0">
                <a:solidFill>
                  <a:srgbClr val="0000FF"/>
                </a:solidFill>
                <a:ea typeface="黑体" pitchFamily="2" charset="-122"/>
              </a:rPr>
              <a:t>回归分析</a:t>
            </a:r>
            <a:r>
              <a:rPr lang="zh-CN" altLang="en-US" sz="4000" dirty="0">
                <a:solidFill>
                  <a:srgbClr val="0000FF"/>
                </a:solidFill>
                <a:ea typeface="黑体" pitchFamily="2" charset="-122"/>
              </a:rPr>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wipe(left)">
                                      <p:cBhvr>
                                        <p:cTn id="12" dur="500"/>
                                        <p:tgtEl>
                                          <p:spTgt spid="1884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19"/>
                                        </p:tgtEl>
                                        <p:attrNameLst>
                                          <p:attrName>style.visibility</p:attrName>
                                        </p:attrNameLst>
                                      </p:cBhvr>
                                      <p:to>
                                        <p:strVal val="visible"/>
                                      </p:to>
                                    </p:set>
                                    <p:animEffect transition="in" filter="wipe(left)">
                                      <p:cBhvr>
                                        <p:cTn id="17" dur="500"/>
                                        <p:tgtEl>
                                          <p:spTgt spid="188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20"/>
                                        </p:tgtEl>
                                        <p:attrNameLst>
                                          <p:attrName>style.visibility</p:attrName>
                                        </p:attrNameLst>
                                      </p:cBhvr>
                                      <p:to>
                                        <p:strVal val="visible"/>
                                      </p:to>
                                    </p:set>
                                    <p:animEffect transition="in" filter="wipe(left)">
                                      <p:cBhvr>
                                        <p:cTn id="22" dur="500"/>
                                        <p:tgtEl>
                                          <p:spTgt spid="1884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8426"/>
                                        </p:tgtEl>
                                        <p:attrNameLst>
                                          <p:attrName>style.visibility</p:attrName>
                                        </p:attrNameLst>
                                      </p:cBhvr>
                                      <p:to>
                                        <p:strVal val="visible"/>
                                      </p:to>
                                    </p:set>
                                    <p:animEffect transition="in" filter="wipe(left)">
                                      <p:cBhvr>
                                        <p:cTn id="27" dur="500"/>
                                        <p:tgtEl>
                                          <p:spTgt spid="1884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8427"/>
                                        </p:tgtEl>
                                        <p:attrNameLst>
                                          <p:attrName>style.visibility</p:attrName>
                                        </p:attrNameLst>
                                      </p:cBhvr>
                                      <p:to>
                                        <p:strVal val="visible"/>
                                      </p:to>
                                    </p:set>
                                    <p:animEffect transition="in" filter="wipe(left)">
                                      <p:cBhvr>
                                        <p:cTn id="32" dur="500"/>
                                        <p:tgtEl>
                                          <p:spTgt spid="1884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8428"/>
                                        </p:tgtEl>
                                        <p:attrNameLst>
                                          <p:attrName>style.visibility</p:attrName>
                                        </p:attrNameLst>
                                      </p:cBhvr>
                                      <p:to>
                                        <p:strVal val="visible"/>
                                      </p:to>
                                    </p:set>
                                    <p:animEffect transition="in" filter="wipe(left)">
                                      <p:cBhvr>
                                        <p:cTn id="37" dur="500"/>
                                        <p:tgtEl>
                                          <p:spTgt spid="1884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8429"/>
                                        </p:tgtEl>
                                        <p:attrNameLst>
                                          <p:attrName>style.visibility</p:attrName>
                                        </p:attrNameLst>
                                      </p:cBhvr>
                                      <p:to>
                                        <p:strVal val="visible"/>
                                      </p:to>
                                    </p:set>
                                    <p:animEffect transition="in" filter="wipe(left)">
                                      <p:cBhvr>
                                        <p:cTn id="42" dur="500"/>
                                        <p:tgtEl>
                                          <p:spTgt spid="188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8430"/>
                                        </p:tgtEl>
                                        <p:attrNameLst>
                                          <p:attrName>style.visibility</p:attrName>
                                        </p:attrNameLst>
                                      </p:cBhvr>
                                      <p:to>
                                        <p:strVal val="visible"/>
                                      </p:to>
                                    </p:set>
                                    <p:animEffect transition="in" filter="wipe(left)">
                                      <p:cBhvr>
                                        <p:cTn id="47" dur="500"/>
                                        <p:tgtEl>
                                          <p:spTgt spid="188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nimBg="1"/>
      <p:bldP spid="188419" grpId="0" animBg="1"/>
      <p:bldP spid="188420" grpId="0" animBg="1"/>
      <p:bldP spid="188427" grpId="0"/>
      <p:bldP spid="188428" grpId="0"/>
      <p:bldP spid="188429" grpId="0"/>
      <p:bldP spid="18843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997200"/>
            <a:ext cx="6019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Freeform 4"/>
          <p:cNvSpPr>
            <a:spLocks/>
          </p:cNvSpPr>
          <p:nvPr/>
        </p:nvSpPr>
        <p:spPr bwMode="auto">
          <a:xfrm>
            <a:off x="1476375" y="3429000"/>
            <a:ext cx="3986213" cy="1733550"/>
          </a:xfrm>
          <a:custGeom>
            <a:avLst/>
            <a:gdLst>
              <a:gd name="T0" fmla="*/ 0 w 2256"/>
              <a:gd name="T1" fmla="*/ 2147483647 h 1152"/>
              <a:gd name="T2" fmla="*/ 2147483647 w 2256"/>
              <a:gd name="T3" fmla="*/ 2147483647 h 1152"/>
              <a:gd name="T4" fmla="*/ 2147483647 w 2256"/>
              <a:gd name="T5" fmla="*/ 2147483647 h 1152"/>
              <a:gd name="T6" fmla="*/ 2147483647 w 2256"/>
              <a:gd name="T7" fmla="*/ 2147483647 h 1152"/>
              <a:gd name="T8" fmla="*/ 2147483647 w 2256"/>
              <a:gd name="T9" fmla="*/ 2147483647 h 1152"/>
              <a:gd name="T10" fmla="*/ 2147483647 w 2256"/>
              <a:gd name="T11" fmla="*/ 2147483647 h 1152"/>
              <a:gd name="T12" fmla="*/ 2147483647 w 2256"/>
              <a:gd name="T13" fmla="*/ 2147483647 h 1152"/>
              <a:gd name="T14" fmla="*/ 2147483647 w 2256"/>
              <a:gd name="T15" fmla="*/ 0 h 11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6" h="1152">
                <a:moveTo>
                  <a:pt x="0" y="1152"/>
                </a:moveTo>
                <a:cubicBezTo>
                  <a:pt x="8" y="996"/>
                  <a:pt x="16" y="840"/>
                  <a:pt x="48" y="720"/>
                </a:cubicBezTo>
                <a:cubicBezTo>
                  <a:pt x="80" y="600"/>
                  <a:pt x="128" y="472"/>
                  <a:pt x="192" y="432"/>
                </a:cubicBezTo>
                <a:cubicBezTo>
                  <a:pt x="256" y="392"/>
                  <a:pt x="336" y="496"/>
                  <a:pt x="432" y="480"/>
                </a:cubicBezTo>
                <a:cubicBezTo>
                  <a:pt x="528" y="464"/>
                  <a:pt x="648" y="368"/>
                  <a:pt x="768" y="336"/>
                </a:cubicBezTo>
                <a:cubicBezTo>
                  <a:pt x="888" y="304"/>
                  <a:pt x="1040" y="328"/>
                  <a:pt x="1152" y="288"/>
                </a:cubicBezTo>
                <a:cubicBezTo>
                  <a:pt x="1264" y="248"/>
                  <a:pt x="1256" y="144"/>
                  <a:pt x="1440" y="96"/>
                </a:cubicBezTo>
                <a:cubicBezTo>
                  <a:pt x="1624" y="48"/>
                  <a:pt x="2120" y="16"/>
                  <a:pt x="225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5" name="Text Box 5"/>
          <p:cNvSpPr txBox="1">
            <a:spLocks noChangeArrowheads="1"/>
          </p:cNvSpPr>
          <p:nvPr/>
        </p:nvSpPr>
        <p:spPr bwMode="auto">
          <a:xfrm>
            <a:off x="6443663" y="3933825"/>
            <a:ext cx="83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a:t>散</a:t>
            </a:r>
          </a:p>
          <a:p>
            <a:pPr eaLnBrk="1" hangingPunct="1"/>
            <a:r>
              <a:rPr lang="zh-CN" altLang="en-US" sz="2400" b="0"/>
              <a:t>点</a:t>
            </a:r>
          </a:p>
          <a:p>
            <a:pPr eaLnBrk="1" hangingPunct="1"/>
            <a:r>
              <a:rPr lang="zh-CN" altLang="en-US" sz="2400" b="0"/>
              <a:t>图</a:t>
            </a:r>
          </a:p>
        </p:txBody>
      </p:sp>
      <p:sp>
        <p:nvSpPr>
          <p:cNvPr id="21509" name="Text Box 6"/>
          <p:cNvSpPr txBox="1">
            <a:spLocks noChangeArrowheads="1"/>
          </p:cNvSpPr>
          <p:nvPr/>
        </p:nvSpPr>
        <p:spPr bwMode="auto">
          <a:xfrm>
            <a:off x="323850" y="333375"/>
            <a:ext cx="6602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a:t>此即</a:t>
            </a:r>
            <a:r>
              <a:rPr lang="zh-CN" altLang="en-US" sz="2400">
                <a:solidFill>
                  <a:schemeClr val="accent2"/>
                </a:solidFill>
              </a:rPr>
              <a:t>非线性回归</a:t>
            </a:r>
            <a:r>
              <a:rPr lang="zh-CN" altLang="en-US" sz="2400" b="0"/>
              <a:t>或</a:t>
            </a:r>
            <a:r>
              <a:rPr lang="zh-CN" altLang="en-US" sz="2400">
                <a:solidFill>
                  <a:schemeClr val="accent2"/>
                </a:solidFill>
              </a:rPr>
              <a:t>曲线回归</a:t>
            </a:r>
            <a:r>
              <a:rPr lang="zh-CN" altLang="en-US" sz="2400" b="0"/>
              <a:t>问题</a:t>
            </a:r>
            <a:r>
              <a:rPr lang="zh-CN" altLang="en-US" sz="2400"/>
              <a:t>（</a:t>
            </a:r>
            <a:r>
              <a:rPr lang="zh-CN" altLang="en-US" sz="2400" b="0"/>
              <a:t>需要配曲线</a:t>
            </a:r>
            <a:r>
              <a:rPr lang="zh-CN" altLang="en-US" sz="2400"/>
              <a:t>）</a:t>
            </a:r>
          </a:p>
        </p:txBody>
      </p:sp>
      <p:sp>
        <p:nvSpPr>
          <p:cNvPr id="143368" name="Text Box 8"/>
          <p:cNvSpPr txBox="1">
            <a:spLocks noChangeArrowheads="1"/>
          </p:cNvSpPr>
          <p:nvPr/>
        </p:nvSpPr>
        <p:spPr bwMode="auto">
          <a:xfrm>
            <a:off x="395288" y="90805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t>配曲线的一般方法是：</a:t>
            </a:r>
            <a:endParaRPr lang="zh-CN" altLang="en-US" sz="2400" b="0"/>
          </a:p>
        </p:txBody>
      </p:sp>
      <p:graphicFrame>
        <p:nvGraphicFramePr>
          <p:cNvPr id="143369" name="Object 9"/>
          <p:cNvGraphicFramePr>
            <a:graphicFrameLocks noChangeAspect="1"/>
          </p:cNvGraphicFramePr>
          <p:nvPr/>
        </p:nvGraphicFramePr>
        <p:xfrm>
          <a:off x="179388" y="1484313"/>
          <a:ext cx="8643937" cy="1579562"/>
        </p:xfrm>
        <a:graphic>
          <a:graphicData uri="http://schemas.openxmlformats.org/presentationml/2006/ole">
            <mc:AlternateContent xmlns:mc="http://schemas.openxmlformats.org/markup-compatibility/2006">
              <mc:Choice xmlns:v="urn:schemas-microsoft-com:vml" Requires="v">
                <p:oleObj spid="_x0000_s21532" name="Document" r:id="rId4" imgW="4261060" imgH="836110" progId="Word.Document.8">
                  <p:embed/>
                </p:oleObj>
              </mc:Choice>
              <mc:Fallback>
                <p:oleObj name="Document" r:id="rId4" imgW="4261060" imgH="836110"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484313"/>
                        <a:ext cx="8643937"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3368"/>
                                        </p:tgtEl>
                                        <p:attrNameLst>
                                          <p:attrName>style.visibility</p:attrName>
                                        </p:attrNameLst>
                                      </p:cBhvr>
                                      <p:to>
                                        <p:strVal val="visible"/>
                                      </p:to>
                                    </p:set>
                                    <p:animEffect transition="in" filter="slide(fromLeft)">
                                      <p:cBhvr>
                                        <p:cTn id="7" dur="500"/>
                                        <p:tgtEl>
                                          <p:spTgt spid="143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43369"/>
                                        </p:tgtEl>
                                        <p:attrNameLst>
                                          <p:attrName>style.visibility</p:attrName>
                                        </p:attrNameLst>
                                      </p:cBhvr>
                                      <p:to>
                                        <p:strVal val="visible"/>
                                      </p:to>
                                    </p:set>
                                    <p:animEffect transition="in" filter="strips(upRight)">
                                      <p:cBhvr>
                                        <p:cTn id="12" dur="500"/>
                                        <p:tgtEl>
                                          <p:spTgt spid="143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336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6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64"/>
                                        </p:tgtEl>
                                        <p:attrNameLst>
                                          <p:attrName>style.visibility</p:attrName>
                                        </p:attrNameLst>
                                      </p:cBhvr>
                                      <p:to>
                                        <p:strVal val="visible"/>
                                      </p:to>
                                    </p:set>
                                    <p:anim calcmode="lin" valueType="num">
                                      <p:cBhvr additive="base">
                                        <p:cTn id="25" dur="500" fill="hold"/>
                                        <p:tgtEl>
                                          <p:spTgt spid="143364"/>
                                        </p:tgtEl>
                                        <p:attrNameLst>
                                          <p:attrName>ppt_x</p:attrName>
                                        </p:attrNameLst>
                                      </p:cBhvr>
                                      <p:tavLst>
                                        <p:tav tm="0">
                                          <p:val>
                                            <p:strVal val="#ppt_x"/>
                                          </p:val>
                                        </p:tav>
                                        <p:tav tm="100000">
                                          <p:val>
                                            <p:strVal val="#ppt_x"/>
                                          </p:val>
                                        </p:tav>
                                      </p:tavLst>
                                    </p:anim>
                                    <p:anim calcmode="lin" valueType="num">
                                      <p:cBhvr additive="base">
                                        <p:cTn id="26" dur="500" fill="hold"/>
                                        <p:tgtEl>
                                          <p:spTgt spid="143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P spid="143365" grpId="0"/>
      <p:bldP spid="14336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69925" y="325438"/>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a:t>通常选择的六类曲线如下：</a:t>
            </a:r>
          </a:p>
        </p:txBody>
      </p:sp>
      <p:graphicFrame>
        <p:nvGraphicFramePr>
          <p:cNvPr id="144387" name="Object 3"/>
          <p:cNvGraphicFramePr>
            <a:graphicFrameLocks noChangeAspect="1"/>
          </p:cNvGraphicFramePr>
          <p:nvPr/>
        </p:nvGraphicFramePr>
        <p:xfrm>
          <a:off x="827088" y="827088"/>
          <a:ext cx="11279187" cy="977900"/>
        </p:xfrm>
        <a:graphic>
          <a:graphicData uri="http://schemas.openxmlformats.org/presentationml/2006/ole">
            <mc:AlternateContent xmlns:mc="http://schemas.openxmlformats.org/markup-compatibility/2006">
              <mc:Choice xmlns:v="urn:schemas-microsoft-com:vml" Requires="v">
                <p:oleObj spid="_x0000_s22681" name="Document" r:id="rId3" imgW="5495925" imgH="476250" progId="Word.Document.8">
                  <p:embed/>
                </p:oleObj>
              </mc:Choice>
              <mc:Fallback>
                <p:oleObj name="Document" r:id="rId3" imgW="5495925" imgH="47625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827088"/>
                        <a:ext cx="1127918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88" name="Object 4"/>
          <p:cNvGraphicFramePr>
            <a:graphicFrameLocks noChangeAspect="1"/>
          </p:cNvGraphicFramePr>
          <p:nvPr/>
        </p:nvGraphicFramePr>
        <p:xfrm>
          <a:off x="762000" y="1600200"/>
          <a:ext cx="10377488" cy="576263"/>
        </p:xfrm>
        <a:graphic>
          <a:graphicData uri="http://schemas.openxmlformats.org/presentationml/2006/ole">
            <mc:AlternateContent xmlns:mc="http://schemas.openxmlformats.org/markup-compatibility/2006">
              <mc:Choice xmlns:v="urn:schemas-microsoft-com:vml" Requires="v">
                <p:oleObj spid="_x0000_s22682" name="Document" r:id="rId5" imgW="5486400" imgH="304800" progId="Word.Document.8">
                  <p:embed/>
                </p:oleObj>
              </mc:Choice>
              <mc:Fallback>
                <p:oleObj name="Document" r:id="rId5" imgW="5486400" imgH="30480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600200"/>
                        <a:ext cx="103774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89" name="Object 5"/>
          <p:cNvGraphicFramePr>
            <a:graphicFrameLocks noChangeAspect="1"/>
          </p:cNvGraphicFramePr>
          <p:nvPr/>
        </p:nvGraphicFramePr>
        <p:xfrm>
          <a:off x="762000" y="2286000"/>
          <a:ext cx="11658600" cy="403225"/>
        </p:xfrm>
        <a:graphic>
          <a:graphicData uri="http://schemas.openxmlformats.org/presentationml/2006/ole">
            <mc:AlternateContent xmlns:mc="http://schemas.openxmlformats.org/markup-compatibility/2006">
              <mc:Choice xmlns:v="urn:schemas-microsoft-com:vml" Requires="v">
                <p:oleObj spid="_x0000_s22683" name="Document" r:id="rId7" imgW="5486400" imgH="190500" progId="Word.Document.8">
                  <p:embed/>
                </p:oleObj>
              </mc:Choice>
              <mc:Fallback>
                <p:oleObj name="Document" r:id="rId7" imgW="5486400" imgH="190500"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2286000"/>
                        <a:ext cx="116586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0" name="Object 6"/>
          <p:cNvGraphicFramePr>
            <a:graphicFrameLocks noChangeAspect="1"/>
          </p:cNvGraphicFramePr>
          <p:nvPr/>
        </p:nvGraphicFramePr>
        <p:xfrm>
          <a:off x="762000" y="2895600"/>
          <a:ext cx="9993313" cy="1241425"/>
        </p:xfrm>
        <a:graphic>
          <a:graphicData uri="http://schemas.openxmlformats.org/presentationml/2006/ole">
            <mc:AlternateContent xmlns:mc="http://schemas.openxmlformats.org/markup-compatibility/2006">
              <mc:Choice xmlns:v="urn:schemas-microsoft-com:vml" Requires="v">
                <p:oleObj spid="_x0000_s22684" name="Document" r:id="rId9" imgW="4705350" imgH="590550" progId="Word.Document.8">
                  <p:embed/>
                </p:oleObj>
              </mc:Choice>
              <mc:Fallback>
                <p:oleObj name="Document" r:id="rId9" imgW="4705350" imgH="590550" progId="Word.Document.8">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2895600"/>
                        <a:ext cx="9993313"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1" name="Object 7"/>
          <p:cNvGraphicFramePr>
            <a:graphicFrameLocks noChangeAspect="1"/>
          </p:cNvGraphicFramePr>
          <p:nvPr/>
        </p:nvGraphicFramePr>
        <p:xfrm>
          <a:off x="762000" y="3581400"/>
          <a:ext cx="11739563" cy="346075"/>
        </p:xfrm>
        <a:graphic>
          <a:graphicData uri="http://schemas.openxmlformats.org/presentationml/2006/ole">
            <mc:AlternateContent xmlns:mc="http://schemas.openxmlformats.org/markup-compatibility/2006">
              <mc:Choice xmlns:v="urn:schemas-microsoft-com:vml" Requires="v">
                <p:oleObj spid="_x0000_s22685" name="Document" r:id="rId11" imgW="5486400" imgH="171450" progId="Word.Document.8">
                  <p:embed/>
                </p:oleObj>
              </mc:Choice>
              <mc:Fallback>
                <p:oleObj name="Document" r:id="rId11" imgW="5486400" imgH="171450" progId="Word.Document.8">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3581400"/>
                        <a:ext cx="1173956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2" name="Object 8"/>
          <p:cNvGraphicFramePr>
            <a:graphicFrameLocks noChangeAspect="1"/>
          </p:cNvGraphicFramePr>
          <p:nvPr/>
        </p:nvGraphicFramePr>
        <p:xfrm>
          <a:off x="762000" y="4038600"/>
          <a:ext cx="10972800" cy="736600"/>
        </p:xfrm>
        <a:graphic>
          <a:graphicData uri="http://schemas.openxmlformats.org/presentationml/2006/ole">
            <mc:AlternateContent xmlns:mc="http://schemas.openxmlformats.org/markup-compatibility/2006">
              <mc:Choice xmlns:v="urn:schemas-microsoft-com:vml" Requires="v">
                <p:oleObj spid="_x0000_s22686" name="Document" r:id="rId13" imgW="5486400" imgH="371475" progId="Word.Document.8">
                  <p:embed/>
                </p:oleObj>
              </mc:Choice>
              <mc:Fallback>
                <p:oleObj name="Document" r:id="rId13" imgW="5486400" imgH="371475" progId="Word.Document.8">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4038600"/>
                        <a:ext cx="10972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93" name="Text Box 9">
            <a:hlinkClick r:id="rId15" action="ppaction://hlinksldjump"/>
          </p:cNvPr>
          <p:cNvSpPr txBox="1">
            <a:spLocks noChangeArrowheads="1"/>
          </p:cNvSpPr>
          <p:nvPr/>
        </p:nvSpPr>
        <p:spPr bwMode="auto">
          <a:xfrm>
            <a:off x="1981200" y="5562600"/>
            <a:ext cx="8001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rgbClr val="FF99CC"/>
                </a:solidFill>
              </a:rPr>
              <a:t>返回</a:t>
            </a:r>
            <a:endParaRPr lang="zh-CN" altLang="en-US" sz="2400"/>
          </a:p>
        </p:txBody>
      </p:sp>
      <p:grpSp>
        <p:nvGrpSpPr>
          <p:cNvPr id="144394" name="Group 10"/>
          <p:cNvGrpSpPr>
            <a:grpSpLocks/>
          </p:cNvGrpSpPr>
          <p:nvPr/>
        </p:nvGrpSpPr>
        <p:grpSpPr bwMode="auto">
          <a:xfrm>
            <a:off x="4114800" y="4267200"/>
            <a:ext cx="9525000" cy="2590800"/>
            <a:chOff x="2544" y="2304"/>
            <a:chExt cx="6000" cy="1632"/>
          </a:xfrm>
        </p:grpSpPr>
        <p:sp>
          <p:nvSpPr>
            <p:cNvPr id="22539" name="Rectangle 11"/>
            <p:cNvSpPr>
              <a:spLocks noChangeArrowheads="1"/>
            </p:cNvSpPr>
            <p:nvPr/>
          </p:nvSpPr>
          <p:spPr bwMode="auto">
            <a:xfrm>
              <a:off x="2544" y="2304"/>
              <a:ext cx="3168" cy="1632"/>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40" name="Object 12"/>
            <p:cNvGraphicFramePr>
              <a:graphicFrameLocks noChangeAspect="1"/>
            </p:cNvGraphicFramePr>
            <p:nvPr/>
          </p:nvGraphicFramePr>
          <p:xfrm>
            <a:off x="2544" y="2352"/>
            <a:ext cx="6000" cy="1515"/>
          </p:xfrm>
          <a:graphic>
            <a:graphicData uri="http://schemas.openxmlformats.org/presentationml/2006/ole">
              <mc:AlternateContent xmlns:mc="http://schemas.openxmlformats.org/markup-compatibility/2006">
                <mc:Choice xmlns:v="urn:schemas-microsoft-com:vml" Requires="v">
                  <p:oleObj spid="_x0000_s22687" name="Document" r:id="rId16" imgW="5480920" imgH="1264382" progId="Word.Document.8">
                    <p:embed/>
                  </p:oleObj>
                </mc:Choice>
                <mc:Fallback>
                  <p:oleObj name="Document" r:id="rId16" imgW="5480920" imgH="1264382" progId="Word.Document.8">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4" y="2352"/>
                          <a:ext cx="6000" cy="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8"/>
                                        </p:tgtEl>
                                        <p:attrNameLst>
                                          <p:attrName>style.visibility</p:attrName>
                                        </p:attrNameLst>
                                      </p:cBhvr>
                                      <p:to>
                                        <p:strVal val="visible"/>
                                      </p:to>
                                    </p:set>
                                    <p:animEffect transition="in" filter="wipe(left)">
                                      <p:cBhvr>
                                        <p:cTn id="12" dur="500"/>
                                        <p:tgtEl>
                                          <p:spTgt spid="144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4389"/>
                                        </p:tgtEl>
                                        <p:attrNameLst>
                                          <p:attrName>style.visibility</p:attrName>
                                        </p:attrNameLst>
                                      </p:cBhvr>
                                      <p:to>
                                        <p:strVal val="visible"/>
                                      </p:to>
                                    </p:set>
                                    <p:animEffect transition="in" filter="blinds(horizontal)">
                                      <p:cBhvr>
                                        <p:cTn id="17" dur="500"/>
                                        <p:tgtEl>
                                          <p:spTgt spid="144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44390"/>
                                        </p:tgtEl>
                                        <p:attrNameLst>
                                          <p:attrName>style.visibility</p:attrName>
                                        </p:attrNameLst>
                                      </p:cBhvr>
                                      <p:to>
                                        <p:strVal val="visible"/>
                                      </p:to>
                                    </p:set>
                                    <p:animEffect transition="in" filter="strips(downRight)">
                                      <p:cBhvr>
                                        <p:cTn id="22" dur="500"/>
                                        <p:tgtEl>
                                          <p:spTgt spid="1443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44391"/>
                                        </p:tgtEl>
                                        <p:attrNameLst>
                                          <p:attrName>style.visibility</p:attrName>
                                        </p:attrNameLst>
                                      </p:cBhvr>
                                      <p:to>
                                        <p:strVal val="visible"/>
                                      </p:to>
                                    </p:set>
                                    <p:anim calcmode="lin" valueType="num">
                                      <p:cBhvr>
                                        <p:cTn id="27" dur="500" fill="hold"/>
                                        <p:tgtEl>
                                          <p:spTgt spid="144391"/>
                                        </p:tgtEl>
                                        <p:attrNameLst>
                                          <p:attrName>ppt_x</p:attrName>
                                        </p:attrNameLst>
                                      </p:cBhvr>
                                      <p:tavLst>
                                        <p:tav tm="0">
                                          <p:val>
                                            <p:strVal val="#ppt_x-#ppt_w/2"/>
                                          </p:val>
                                        </p:tav>
                                        <p:tav tm="100000">
                                          <p:val>
                                            <p:strVal val="#ppt_x"/>
                                          </p:val>
                                        </p:tav>
                                      </p:tavLst>
                                    </p:anim>
                                    <p:anim calcmode="lin" valueType="num">
                                      <p:cBhvr>
                                        <p:cTn id="28" dur="500" fill="hold"/>
                                        <p:tgtEl>
                                          <p:spTgt spid="144391"/>
                                        </p:tgtEl>
                                        <p:attrNameLst>
                                          <p:attrName>ppt_y</p:attrName>
                                        </p:attrNameLst>
                                      </p:cBhvr>
                                      <p:tavLst>
                                        <p:tav tm="0">
                                          <p:val>
                                            <p:strVal val="#ppt_y"/>
                                          </p:val>
                                        </p:tav>
                                        <p:tav tm="100000">
                                          <p:val>
                                            <p:strVal val="#ppt_y"/>
                                          </p:val>
                                        </p:tav>
                                      </p:tavLst>
                                    </p:anim>
                                    <p:anim calcmode="lin" valueType="num">
                                      <p:cBhvr>
                                        <p:cTn id="29" dur="500" fill="hold"/>
                                        <p:tgtEl>
                                          <p:spTgt spid="144391"/>
                                        </p:tgtEl>
                                        <p:attrNameLst>
                                          <p:attrName>ppt_w</p:attrName>
                                        </p:attrNameLst>
                                      </p:cBhvr>
                                      <p:tavLst>
                                        <p:tav tm="0">
                                          <p:val>
                                            <p:fltVal val="0"/>
                                          </p:val>
                                        </p:tav>
                                        <p:tav tm="100000">
                                          <p:val>
                                            <p:strVal val="#ppt_w"/>
                                          </p:val>
                                        </p:tav>
                                      </p:tavLst>
                                    </p:anim>
                                    <p:anim calcmode="lin" valueType="num">
                                      <p:cBhvr>
                                        <p:cTn id="30" dur="500" fill="hold"/>
                                        <p:tgtEl>
                                          <p:spTgt spid="14439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44392"/>
                                        </p:tgtEl>
                                        <p:attrNameLst>
                                          <p:attrName>style.visibility</p:attrName>
                                        </p:attrNameLst>
                                      </p:cBhvr>
                                      <p:to>
                                        <p:strVal val="visible"/>
                                      </p:to>
                                    </p:set>
                                    <p:anim calcmode="lin" valueType="num">
                                      <p:cBhvr additive="base">
                                        <p:cTn id="35" dur="500" fill="hold"/>
                                        <p:tgtEl>
                                          <p:spTgt spid="144392"/>
                                        </p:tgtEl>
                                        <p:attrNameLst>
                                          <p:attrName>ppt_x</p:attrName>
                                        </p:attrNameLst>
                                      </p:cBhvr>
                                      <p:tavLst>
                                        <p:tav tm="0">
                                          <p:val>
                                            <p:strVal val="#ppt_x"/>
                                          </p:val>
                                        </p:tav>
                                        <p:tav tm="100000">
                                          <p:val>
                                            <p:strVal val="#ppt_x"/>
                                          </p:val>
                                        </p:tav>
                                      </p:tavLst>
                                    </p:anim>
                                    <p:anim calcmode="lin" valueType="num">
                                      <p:cBhvr additive="base">
                                        <p:cTn id="36" dur="500" fill="hold"/>
                                        <p:tgtEl>
                                          <p:spTgt spid="14439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9" fill="hold" nodeType="clickEffect">
                                  <p:stCondLst>
                                    <p:cond delay="0"/>
                                  </p:stCondLst>
                                  <p:childTnLst>
                                    <p:set>
                                      <p:cBhvr>
                                        <p:cTn id="40" dur="1" fill="hold">
                                          <p:stCondLst>
                                            <p:cond delay="0"/>
                                          </p:stCondLst>
                                        </p:cTn>
                                        <p:tgtEl>
                                          <p:spTgt spid="144394"/>
                                        </p:tgtEl>
                                        <p:attrNameLst>
                                          <p:attrName>style.visibility</p:attrName>
                                        </p:attrNameLst>
                                      </p:cBhvr>
                                      <p:to>
                                        <p:strVal val="visible"/>
                                      </p:to>
                                    </p:set>
                                    <p:animEffect transition="in" filter="strips(upLeft)">
                                      <p:cBhvr>
                                        <p:cTn id="41" dur="500"/>
                                        <p:tgtEl>
                                          <p:spTgt spid="1443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4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84212" y="188913"/>
            <a:ext cx="48238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dirty="0" smtClean="0">
                <a:ea typeface="隶书" pitchFamily="49" charset="-122"/>
              </a:rPr>
              <a:t>§1.4 </a:t>
            </a:r>
            <a:r>
              <a:rPr lang="zh-CN" altLang="en-US" dirty="0">
                <a:ea typeface="隶书" pitchFamily="49" charset="-122"/>
              </a:rPr>
              <a:t>多元线性回归</a:t>
            </a:r>
          </a:p>
        </p:txBody>
      </p:sp>
      <p:sp>
        <p:nvSpPr>
          <p:cNvPr id="23555" name="Text Box 3"/>
          <p:cNvSpPr txBox="1">
            <a:spLocks noChangeArrowheads="1"/>
          </p:cNvSpPr>
          <p:nvPr/>
        </p:nvSpPr>
        <p:spPr bwMode="auto">
          <a:xfrm>
            <a:off x="684213" y="836613"/>
            <a:ext cx="554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ea typeface="隶书" pitchFamily="49" charset="-122"/>
              </a:rPr>
              <a:t>多元线性回归在工程上更为有用。</a:t>
            </a:r>
          </a:p>
        </p:txBody>
      </p:sp>
      <p:sp>
        <p:nvSpPr>
          <p:cNvPr id="2355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5413" name="Object 5"/>
          <p:cNvGraphicFramePr>
            <a:graphicFrameLocks noChangeAspect="1"/>
          </p:cNvGraphicFramePr>
          <p:nvPr/>
        </p:nvGraphicFramePr>
        <p:xfrm>
          <a:off x="1258888" y="3068638"/>
          <a:ext cx="6183312" cy="598487"/>
        </p:xfrm>
        <a:graphic>
          <a:graphicData uri="http://schemas.openxmlformats.org/presentationml/2006/ole">
            <mc:AlternateContent xmlns:mc="http://schemas.openxmlformats.org/markup-compatibility/2006">
              <mc:Choice xmlns:v="urn:schemas-microsoft-com:vml" Requires="v">
                <p:oleObj spid="_x0000_s23621" name="Equation" r:id="rId3" imgW="2362200" imgH="228600" progId="Equation.DSMT4">
                  <p:embed/>
                </p:oleObj>
              </mc:Choice>
              <mc:Fallback>
                <p:oleObj name="Equation" r:id="rId3" imgW="23622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068638"/>
                        <a:ext cx="6183312"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4" name="Object 6"/>
          <p:cNvGraphicFramePr>
            <a:graphicFrameLocks noChangeAspect="1"/>
          </p:cNvGraphicFramePr>
          <p:nvPr/>
        </p:nvGraphicFramePr>
        <p:xfrm>
          <a:off x="827088" y="3933825"/>
          <a:ext cx="7632700" cy="1733550"/>
        </p:xfrm>
        <a:graphic>
          <a:graphicData uri="http://schemas.openxmlformats.org/presentationml/2006/ole">
            <mc:AlternateContent xmlns:mc="http://schemas.openxmlformats.org/markup-compatibility/2006">
              <mc:Choice xmlns:v="urn:schemas-microsoft-com:vml" Requires="v">
                <p:oleObj spid="_x0000_s23622" name="Equation" r:id="rId5" imgW="3429000" imgH="723900" progId="Equation.DSMT4">
                  <p:embed/>
                </p:oleObj>
              </mc:Choice>
              <mc:Fallback>
                <p:oleObj name="Equation" r:id="rId5" imgW="3429000" imgH="723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3825"/>
                        <a:ext cx="7632700"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15" name="Text Box 7"/>
          <p:cNvSpPr txBox="1">
            <a:spLocks noChangeArrowheads="1"/>
          </p:cNvSpPr>
          <p:nvPr/>
        </p:nvSpPr>
        <p:spPr bwMode="auto">
          <a:xfrm>
            <a:off x="684213" y="1341438"/>
            <a:ext cx="4495800" cy="5191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a:latin typeface="隶书" pitchFamily="49" charset="-122"/>
                <a:ea typeface="隶书" pitchFamily="49" charset="-122"/>
              </a:rPr>
              <a:t>1.4.1</a:t>
            </a:r>
            <a:r>
              <a:rPr lang="zh-CN" altLang="en-US" sz="2800">
                <a:latin typeface="隶书" pitchFamily="49" charset="-122"/>
                <a:ea typeface="隶书" pitchFamily="49" charset="-122"/>
              </a:rPr>
              <a:t>数学模型及定义</a:t>
            </a:r>
          </a:p>
        </p:txBody>
      </p:sp>
      <p:graphicFrame>
        <p:nvGraphicFramePr>
          <p:cNvPr id="145416" name="Object 8"/>
          <p:cNvGraphicFramePr>
            <a:graphicFrameLocks noChangeAspect="1"/>
          </p:cNvGraphicFramePr>
          <p:nvPr/>
        </p:nvGraphicFramePr>
        <p:xfrm>
          <a:off x="900113" y="1989138"/>
          <a:ext cx="7273925" cy="944562"/>
        </p:xfrm>
        <a:graphic>
          <a:graphicData uri="http://schemas.openxmlformats.org/presentationml/2006/ole">
            <mc:AlternateContent xmlns:mc="http://schemas.openxmlformats.org/markup-compatibility/2006">
              <mc:Choice xmlns:v="urn:schemas-microsoft-com:vml" Requires="v">
                <p:oleObj spid="_x0000_s23623" name="Equation" r:id="rId7" imgW="3327400" imgH="431800" progId="Equation.DSMT4">
                  <p:embed/>
                </p:oleObj>
              </mc:Choice>
              <mc:Fallback>
                <p:oleObj name="Equation" r:id="rId7" imgW="3327400" imgH="431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1989138"/>
                        <a:ext cx="727392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54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54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395288" y="333375"/>
          <a:ext cx="7777162" cy="3719513"/>
        </p:xfrm>
        <a:graphic>
          <a:graphicData uri="http://schemas.openxmlformats.org/presentationml/2006/ole">
            <mc:AlternateContent xmlns:mc="http://schemas.openxmlformats.org/markup-compatibility/2006">
              <mc:Choice xmlns:v="urn:schemas-microsoft-com:vml" Requires="v">
                <p:oleObj spid="_x0000_s24641" name="Equation" r:id="rId3" imgW="3479800" imgH="1663700" progId="Equation.DSMT4">
                  <p:embed/>
                </p:oleObj>
              </mc:Choice>
              <mc:Fallback>
                <p:oleObj name="Equation" r:id="rId3" imgW="3479800" imgH="166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3375"/>
                        <a:ext cx="7777162"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35" name="Object 3"/>
          <p:cNvGraphicFramePr>
            <a:graphicFrameLocks noChangeAspect="1"/>
          </p:cNvGraphicFramePr>
          <p:nvPr/>
        </p:nvGraphicFramePr>
        <p:xfrm>
          <a:off x="611188" y="4149725"/>
          <a:ext cx="4608512" cy="538163"/>
        </p:xfrm>
        <a:graphic>
          <a:graphicData uri="http://schemas.openxmlformats.org/presentationml/2006/ole">
            <mc:AlternateContent xmlns:mc="http://schemas.openxmlformats.org/markup-compatibility/2006">
              <mc:Choice xmlns:v="urn:schemas-microsoft-com:vml" Requires="v">
                <p:oleObj spid="_x0000_s24642" name="Equation" r:id="rId5" imgW="1739900" imgH="203200" progId="Equation.DSMT4">
                  <p:embed/>
                </p:oleObj>
              </mc:Choice>
              <mc:Fallback>
                <p:oleObj name="Equation" r:id="rId5" imgW="1739900" imgH="203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149725"/>
                        <a:ext cx="4608512"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36" name="Object 4"/>
          <p:cNvGraphicFramePr>
            <a:graphicFrameLocks noChangeAspect="1"/>
          </p:cNvGraphicFramePr>
          <p:nvPr/>
        </p:nvGraphicFramePr>
        <p:xfrm>
          <a:off x="539750" y="4797425"/>
          <a:ext cx="10593388" cy="1663700"/>
        </p:xfrm>
        <a:graphic>
          <a:graphicData uri="http://schemas.openxmlformats.org/presentationml/2006/ole">
            <mc:AlternateContent xmlns:mc="http://schemas.openxmlformats.org/markup-compatibility/2006">
              <mc:Choice xmlns:v="urn:schemas-microsoft-com:vml" Requires="v">
                <p:oleObj spid="_x0000_s24643" name="Document" r:id="rId7" imgW="5480920" imgH="862831" progId="Word.Document.8">
                  <p:embed/>
                </p:oleObj>
              </mc:Choice>
              <mc:Fallback>
                <p:oleObj name="Document" r:id="rId7" imgW="5480920" imgH="862831"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797425"/>
                        <a:ext cx="10593388"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146436"/>
                                        </p:tgtEl>
                                        <p:attrNameLst>
                                          <p:attrName>style.visibility</p:attrName>
                                        </p:attrNameLst>
                                      </p:cBhvr>
                                      <p:to>
                                        <p:strVal val="visible"/>
                                      </p:to>
                                    </p:set>
                                    <p:animEffect transition="in" filter="blinds(vertical)">
                                      <p:cBhvr>
                                        <p:cTn id="11"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539750" y="2924175"/>
          <a:ext cx="8281988" cy="1693863"/>
        </p:xfrm>
        <a:graphic>
          <a:graphicData uri="http://schemas.openxmlformats.org/presentationml/2006/ole">
            <mc:AlternateContent xmlns:mc="http://schemas.openxmlformats.org/markup-compatibility/2006">
              <mc:Choice xmlns:v="urn:schemas-microsoft-com:vml" Requires="v">
                <p:oleObj spid="_x0000_s25751" name="Document" r:id="rId3" imgW="4403497" imgH="910744" progId="Word.Document.8">
                  <p:embed/>
                </p:oleObj>
              </mc:Choice>
              <mc:Fallback>
                <p:oleObj name="Document" r:id="rId3" imgW="4403497" imgH="91074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8281988"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6"/>
          <p:cNvGraphicFramePr>
            <a:graphicFrameLocks noChangeAspect="1"/>
          </p:cNvGraphicFramePr>
          <p:nvPr/>
        </p:nvGraphicFramePr>
        <p:xfrm>
          <a:off x="395288" y="1628775"/>
          <a:ext cx="8497887" cy="1171575"/>
        </p:xfrm>
        <a:graphic>
          <a:graphicData uri="http://schemas.openxmlformats.org/presentationml/2006/ole">
            <mc:AlternateContent xmlns:mc="http://schemas.openxmlformats.org/markup-compatibility/2006">
              <mc:Choice xmlns:v="urn:schemas-microsoft-com:vml" Requires="v">
                <p:oleObj spid="_x0000_s25752" name="Equation" r:id="rId5" imgW="3505200" imgH="482600" progId="Equation.DSMT4">
                  <p:embed/>
                </p:oleObj>
              </mc:Choice>
              <mc:Fallback>
                <p:oleObj name="Equation" r:id="rId5" imgW="3505200" imgH="482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628775"/>
                        <a:ext cx="8497887"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25605" name="Object 9"/>
          <p:cNvGraphicFramePr>
            <a:graphicFrameLocks noChangeAspect="1"/>
          </p:cNvGraphicFramePr>
          <p:nvPr/>
        </p:nvGraphicFramePr>
        <p:xfrm>
          <a:off x="434975" y="260350"/>
          <a:ext cx="3522663" cy="531813"/>
        </p:xfrm>
        <a:graphic>
          <a:graphicData uri="http://schemas.openxmlformats.org/presentationml/2006/ole">
            <mc:AlternateContent xmlns:mc="http://schemas.openxmlformats.org/markup-compatibility/2006">
              <mc:Choice xmlns:v="urn:schemas-microsoft-com:vml" Requires="v">
                <p:oleObj spid="_x0000_s25753" name="Equation" r:id="rId7" imgW="1346200" imgH="203200" progId="Equation.DSMT4">
                  <p:embed/>
                </p:oleObj>
              </mc:Choice>
              <mc:Fallback>
                <p:oleObj name="Equation" r:id="rId7" imgW="1346200" imgH="203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975" y="260350"/>
                        <a:ext cx="352266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10"/>
          <p:cNvGraphicFramePr>
            <a:graphicFrameLocks noChangeAspect="1"/>
          </p:cNvGraphicFramePr>
          <p:nvPr/>
        </p:nvGraphicFramePr>
        <p:xfrm>
          <a:off x="1692275" y="908050"/>
          <a:ext cx="3816350" cy="606425"/>
        </p:xfrm>
        <a:graphic>
          <a:graphicData uri="http://schemas.openxmlformats.org/presentationml/2006/ole">
            <mc:AlternateContent xmlns:mc="http://schemas.openxmlformats.org/markup-compatibility/2006">
              <mc:Choice xmlns:v="urn:schemas-microsoft-com:vml" Requires="v">
                <p:oleObj spid="_x0000_s25754" name="Equation" r:id="rId9" imgW="1358310" imgH="215806" progId="Equation.DSMT4">
                  <p:embed/>
                </p:oleObj>
              </mc:Choice>
              <mc:Fallback>
                <p:oleObj name="Equation" r:id="rId9" imgW="1358310" imgH="21580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908050"/>
                        <a:ext cx="381635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47467" name="Object 11"/>
          <p:cNvGraphicFramePr>
            <a:graphicFrameLocks noChangeAspect="1"/>
          </p:cNvGraphicFramePr>
          <p:nvPr/>
        </p:nvGraphicFramePr>
        <p:xfrm>
          <a:off x="2268538" y="5229225"/>
          <a:ext cx="3384550" cy="530225"/>
        </p:xfrm>
        <a:graphic>
          <a:graphicData uri="http://schemas.openxmlformats.org/presentationml/2006/ole">
            <mc:AlternateContent xmlns:mc="http://schemas.openxmlformats.org/markup-compatibility/2006">
              <mc:Choice xmlns:v="urn:schemas-microsoft-com:vml" Requires="v">
                <p:oleObj spid="_x0000_s25755" name="Equation" r:id="rId11" imgW="1460500" imgH="228600" progId="Equation.DSMT4">
                  <p:embed/>
                </p:oleObj>
              </mc:Choice>
              <mc:Fallback>
                <p:oleObj name="Equation" r:id="rId11" imgW="14605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5229225"/>
                        <a:ext cx="3384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69" name="Object 13"/>
          <p:cNvGraphicFramePr>
            <a:graphicFrameLocks noChangeAspect="1"/>
          </p:cNvGraphicFramePr>
          <p:nvPr/>
        </p:nvGraphicFramePr>
        <p:xfrm>
          <a:off x="1042988" y="4652963"/>
          <a:ext cx="2736850" cy="392112"/>
        </p:xfrm>
        <a:graphic>
          <a:graphicData uri="http://schemas.openxmlformats.org/presentationml/2006/ole">
            <mc:AlternateContent xmlns:mc="http://schemas.openxmlformats.org/markup-compatibility/2006">
              <mc:Choice xmlns:v="urn:schemas-microsoft-com:vml" Requires="v">
                <p:oleObj spid="_x0000_s25756" name="Equation" r:id="rId13" imgW="1422400" imgH="203200" progId="Equation.DSMT4">
                  <p:embed/>
                </p:oleObj>
              </mc:Choice>
              <mc:Fallback>
                <p:oleObj name="Equation" r:id="rId13" imgW="1422400" imgH="2032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652963"/>
                        <a:ext cx="27368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70" name="Object 14"/>
          <p:cNvGraphicFramePr>
            <a:graphicFrameLocks noChangeAspect="1"/>
          </p:cNvGraphicFramePr>
          <p:nvPr/>
        </p:nvGraphicFramePr>
        <p:xfrm>
          <a:off x="395288" y="5949950"/>
          <a:ext cx="2663825" cy="409575"/>
        </p:xfrm>
        <a:graphic>
          <a:graphicData uri="http://schemas.openxmlformats.org/presentationml/2006/ole">
            <mc:AlternateContent xmlns:mc="http://schemas.openxmlformats.org/markup-compatibility/2006">
              <mc:Choice xmlns:v="urn:schemas-microsoft-com:vml" Requires="v">
                <p:oleObj spid="_x0000_s25757" name="Equation" r:id="rId15" imgW="1320227" imgH="203112" progId="Equation.DSMT4">
                  <p:embed/>
                </p:oleObj>
              </mc:Choice>
              <mc:Fallback>
                <p:oleObj name="Equation" r:id="rId15" imgW="1320227" imgH="203112"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5949950"/>
                        <a:ext cx="26638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74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74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7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4"/>
          <p:cNvGraphicFramePr>
            <a:graphicFrameLocks noChangeAspect="1"/>
          </p:cNvGraphicFramePr>
          <p:nvPr>
            <p:extLst>
              <p:ext uri="{D42A27DB-BD31-4B8C-83A1-F6EECF244321}">
                <p14:modId xmlns:p14="http://schemas.microsoft.com/office/powerpoint/2010/main" val="2447386286"/>
              </p:ext>
            </p:extLst>
          </p:nvPr>
        </p:nvGraphicFramePr>
        <p:xfrm>
          <a:off x="395536" y="1628800"/>
          <a:ext cx="8304213" cy="3598863"/>
        </p:xfrm>
        <a:graphic>
          <a:graphicData uri="http://schemas.openxmlformats.org/presentationml/2006/ole">
            <mc:AlternateContent xmlns:mc="http://schemas.openxmlformats.org/markup-compatibility/2006">
              <mc:Choice xmlns:v="urn:schemas-microsoft-com:vml" Requires="v">
                <p:oleObj spid="_x0000_s26649" name="Document" r:id="rId3" imgW="4546419" imgH="1969271" progId="Word.Document.8">
                  <p:embed/>
                </p:oleObj>
              </mc:Choice>
              <mc:Fallback>
                <p:oleObj name="Document" r:id="rId3" imgW="4546419" imgH="1969271" progId="Word.Document.8">
                  <p:embed/>
                  <p:pic>
                    <p:nvPicPr>
                      <p:cNvPr id="0" name="Object 4"/>
                      <p:cNvPicPr>
                        <a:picLocks noChangeAspect="1" noChangeArrowheads="1"/>
                      </p:cNvPicPr>
                      <p:nvPr/>
                    </p:nvPicPr>
                    <p:blipFill>
                      <a:blip r:embed="rId4"/>
                      <a:srcRect/>
                      <a:stretch>
                        <a:fillRect/>
                      </a:stretch>
                    </p:blipFill>
                    <p:spPr bwMode="auto">
                      <a:xfrm>
                        <a:off x="395536" y="1628800"/>
                        <a:ext cx="8304213" cy="359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250825" y="333375"/>
            <a:ext cx="4191000" cy="57943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隶书" pitchFamily="49" charset="-122"/>
                <a:ea typeface="隶书" pitchFamily="49" charset="-122"/>
              </a:rPr>
              <a:t>1.4.2 </a:t>
            </a:r>
            <a:r>
              <a:rPr lang="zh-CN" altLang="en-US">
                <a:latin typeface="隶书" pitchFamily="49" charset="-122"/>
                <a:ea typeface="隶书" pitchFamily="49" charset="-122"/>
              </a:rPr>
              <a:t>模型参数估计</a:t>
            </a:r>
          </a:p>
        </p:txBody>
      </p:sp>
      <p:graphicFrame>
        <p:nvGraphicFramePr>
          <p:cNvPr id="148485" name="Object 5"/>
          <p:cNvGraphicFramePr>
            <a:graphicFrameLocks noChangeAspect="1"/>
          </p:cNvGraphicFramePr>
          <p:nvPr/>
        </p:nvGraphicFramePr>
        <p:xfrm>
          <a:off x="684213" y="1773238"/>
          <a:ext cx="7488237" cy="2292350"/>
        </p:xfrm>
        <a:graphic>
          <a:graphicData uri="http://schemas.openxmlformats.org/presentationml/2006/ole">
            <mc:AlternateContent xmlns:mc="http://schemas.openxmlformats.org/markup-compatibility/2006">
              <mc:Choice xmlns:v="urn:schemas-microsoft-com:vml" Requires="v">
                <p:oleObj spid="_x0000_s27740" name="Document" r:id="rId3" imgW="3430804" imgH="1055323" progId="Word.Document.8">
                  <p:embed/>
                </p:oleObj>
              </mc:Choice>
              <mc:Fallback>
                <p:oleObj name="Document" r:id="rId3" imgW="3430804" imgH="1055323"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73238"/>
                        <a:ext cx="7488237"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Rectangle 11"/>
          <p:cNvSpPr>
            <a:spLocks noChangeArrowheads="1"/>
          </p:cNvSpPr>
          <p:nvPr/>
        </p:nvSpPr>
        <p:spPr bwMode="auto">
          <a:xfrm>
            <a:off x="3948113" y="3570288"/>
            <a:ext cx="2127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900" b="0">
                <a:ea typeface="隶书" pitchFamily="49" charset="-122"/>
              </a:rPr>
              <a:t> </a:t>
            </a:r>
            <a:endParaRPr lang="en-US" altLang="zh-CN" sz="2400" b="0">
              <a:ea typeface="隶书" pitchFamily="49" charset="-122"/>
            </a:endParaRPr>
          </a:p>
        </p:txBody>
      </p:sp>
      <p:graphicFrame>
        <p:nvGraphicFramePr>
          <p:cNvPr id="27653" name="Object 13"/>
          <p:cNvGraphicFramePr>
            <a:graphicFrameLocks noChangeAspect="1"/>
          </p:cNvGraphicFramePr>
          <p:nvPr/>
        </p:nvGraphicFramePr>
        <p:xfrm>
          <a:off x="395288" y="1125538"/>
          <a:ext cx="2592387" cy="531812"/>
        </p:xfrm>
        <a:graphic>
          <a:graphicData uri="http://schemas.openxmlformats.org/presentationml/2006/ole">
            <mc:AlternateContent xmlns:mc="http://schemas.openxmlformats.org/markup-compatibility/2006">
              <mc:Choice xmlns:v="urn:schemas-microsoft-com:vml" Requires="v">
                <p:oleObj spid="_x0000_s27741" name="Equation" r:id="rId5" imgW="1180588" imgH="241195" progId="Equation.DSMT4">
                  <p:embed/>
                </p:oleObj>
              </mc:Choice>
              <mc:Fallback>
                <p:oleObj name="Equation" r:id="rId5" imgW="1180588" imgH="241195"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125538"/>
                        <a:ext cx="25923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7" name="Object 17"/>
          <p:cNvGraphicFramePr>
            <a:graphicFrameLocks noChangeAspect="1"/>
          </p:cNvGraphicFramePr>
          <p:nvPr/>
        </p:nvGraphicFramePr>
        <p:xfrm>
          <a:off x="5867400" y="3141663"/>
          <a:ext cx="2087563" cy="3455987"/>
        </p:xfrm>
        <a:graphic>
          <a:graphicData uri="http://schemas.openxmlformats.org/presentationml/2006/ole">
            <mc:AlternateContent xmlns:mc="http://schemas.openxmlformats.org/markup-compatibility/2006">
              <mc:Choice xmlns:v="urn:schemas-microsoft-com:vml" Requires="v">
                <p:oleObj spid="_x0000_s27742" name="Equation" r:id="rId7" imgW="596900" imgH="1574800" progId="Equation.DSMT4">
                  <p:embed/>
                </p:oleObj>
              </mc:Choice>
              <mc:Fallback>
                <p:oleObj name="Equation" r:id="rId7" imgW="596900" imgH="15748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141663"/>
                        <a:ext cx="2087563" cy="345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98" name="Object 18"/>
          <p:cNvGraphicFramePr>
            <a:graphicFrameLocks noChangeAspect="1"/>
          </p:cNvGraphicFramePr>
          <p:nvPr>
            <p:extLst>
              <p:ext uri="{D42A27DB-BD31-4B8C-83A1-F6EECF244321}">
                <p14:modId xmlns:p14="http://schemas.microsoft.com/office/powerpoint/2010/main" val="3355930929"/>
              </p:ext>
            </p:extLst>
          </p:nvPr>
        </p:nvGraphicFramePr>
        <p:xfrm>
          <a:off x="611560" y="4581129"/>
          <a:ext cx="5111378" cy="432048"/>
        </p:xfrm>
        <a:graphic>
          <a:graphicData uri="http://schemas.openxmlformats.org/presentationml/2006/ole">
            <mc:AlternateContent xmlns:mc="http://schemas.openxmlformats.org/markup-compatibility/2006">
              <mc:Choice xmlns:v="urn:schemas-microsoft-com:vml" Requires="v">
                <p:oleObj spid="_x0000_s27743" name="Equation" r:id="rId9" imgW="2781300" imgH="203200" progId="Equation.DSMT4">
                  <p:embed/>
                </p:oleObj>
              </mc:Choice>
              <mc:Fallback>
                <p:oleObj name="Equation" r:id="rId9" imgW="2781300" imgH="2032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560" y="4581129"/>
                        <a:ext cx="5111378" cy="432048"/>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box(out)">
                                      <p:cBhvr>
                                        <p:cTn id="7" dur="500"/>
                                        <p:tgtEl>
                                          <p:spTgt spid="14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4849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48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2" name="Object 4"/>
          <p:cNvGraphicFramePr>
            <a:graphicFrameLocks noChangeAspect="1"/>
          </p:cNvGraphicFramePr>
          <p:nvPr/>
        </p:nvGraphicFramePr>
        <p:xfrm>
          <a:off x="539750" y="2060575"/>
          <a:ext cx="8135938" cy="2792413"/>
        </p:xfrm>
        <a:graphic>
          <a:graphicData uri="http://schemas.openxmlformats.org/presentationml/2006/ole">
            <mc:AlternateContent xmlns:mc="http://schemas.openxmlformats.org/markup-compatibility/2006">
              <mc:Choice xmlns:v="urn:schemas-microsoft-com:vml" Requires="v">
                <p:oleObj spid="_x0000_s28738" name="Document" r:id="rId3" imgW="2560848" imgH="1049194" progId="Word.Document.8">
                  <p:embed/>
                </p:oleObj>
              </mc:Choice>
              <mc:Fallback>
                <p:oleObj name="Document" r:id="rId3" imgW="2560848" imgH="104919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060575"/>
                        <a:ext cx="8135938" cy="279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5"/>
          <p:cNvGraphicFramePr>
            <a:graphicFrameLocks noChangeAspect="1"/>
          </p:cNvGraphicFramePr>
          <p:nvPr/>
        </p:nvGraphicFramePr>
        <p:xfrm>
          <a:off x="1908175" y="1052513"/>
          <a:ext cx="3455988" cy="738187"/>
        </p:xfrm>
        <a:graphic>
          <a:graphicData uri="http://schemas.openxmlformats.org/presentationml/2006/ole">
            <mc:AlternateContent xmlns:mc="http://schemas.openxmlformats.org/markup-compatibility/2006">
              <mc:Choice xmlns:v="urn:schemas-microsoft-com:vml" Requires="v">
                <p:oleObj spid="_x0000_s28739" name="Equation" r:id="rId5" imgW="1244060" imgH="266584" progId="Equation.DSMT4">
                  <p:embed/>
                </p:oleObj>
              </mc:Choice>
              <mc:Fallback>
                <p:oleObj name="Equation" r:id="rId5" imgW="1244060" imgH="26658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052513"/>
                        <a:ext cx="34559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Rectangle 6"/>
          <p:cNvSpPr>
            <a:spLocks noChangeArrowheads="1"/>
          </p:cNvSpPr>
          <p:nvPr/>
        </p:nvSpPr>
        <p:spPr bwMode="auto">
          <a:xfrm>
            <a:off x="539750" y="333375"/>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0">
                <a:latin typeface="宋体" pitchFamily="2" charset="-122"/>
                <a:cs typeface="Times New Roman" pitchFamily="18" charset="0"/>
              </a:rPr>
              <a:t>解得估计值</a:t>
            </a:r>
            <a:endParaRPr lang="zh-CN" altLang="en-US" sz="2800" b="0">
              <a:cs typeface="Times New Roman" pitchFamily="18" charset="0"/>
            </a:endParaRPr>
          </a:p>
        </p:txBody>
      </p:sp>
      <p:graphicFrame>
        <p:nvGraphicFramePr>
          <p:cNvPr id="206855" name="Object 7"/>
          <p:cNvGraphicFramePr>
            <a:graphicFrameLocks noChangeAspect="1"/>
          </p:cNvGraphicFramePr>
          <p:nvPr/>
        </p:nvGraphicFramePr>
        <p:xfrm>
          <a:off x="468313" y="5084763"/>
          <a:ext cx="7777162" cy="1066800"/>
        </p:xfrm>
        <a:graphic>
          <a:graphicData uri="http://schemas.openxmlformats.org/presentationml/2006/ole">
            <mc:AlternateContent xmlns:mc="http://schemas.openxmlformats.org/markup-compatibility/2006">
              <mc:Choice xmlns:v="urn:schemas-microsoft-com:vml" Requires="v">
                <p:oleObj spid="_x0000_s28740" name="Equation" r:id="rId7" imgW="3517900" imgH="482600" progId="Equation.DSMT4">
                  <p:embed/>
                </p:oleObj>
              </mc:Choice>
              <mc:Fallback>
                <p:oleObj name="Equation" r:id="rId7" imgW="3517900" imgH="482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084763"/>
                        <a:ext cx="77771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arn(inHorizontal)">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6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474663" y="254000"/>
          <a:ext cx="3810000" cy="576263"/>
        </p:xfrm>
        <a:graphic>
          <a:graphicData uri="http://schemas.openxmlformats.org/presentationml/2006/ole">
            <mc:AlternateContent xmlns:mc="http://schemas.openxmlformats.org/markup-compatibility/2006">
              <mc:Choice xmlns:v="urn:schemas-microsoft-com:vml" Requires="v">
                <p:oleObj spid="_x0000_s29782" name="Document" r:id="rId3" imgW="1116600" imgH="173514" progId="Word.Document.8">
                  <p:embed/>
                </p:oleObj>
              </mc:Choice>
              <mc:Fallback>
                <p:oleObj name="Document" r:id="rId3" imgW="1116600" imgH="17351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254000"/>
                        <a:ext cx="3810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07" name="Object 3"/>
          <p:cNvGraphicFramePr>
            <a:graphicFrameLocks noChangeAspect="1"/>
          </p:cNvGraphicFramePr>
          <p:nvPr/>
        </p:nvGraphicFramePr>
        <p:xfrm>
          <a:off x="395288" y="1052513"/>
          <a:ext cx="8280400" cy="2459037"/>
        </p:xfrm>
        <a:graphic>
          <a:graphicData uri="http://schemas.openxmlformats.org/presentationml/2006/ole">
            <mc:AlternateContent xmlns:mc="http://schemas.openxmlformats.org/markup-compatibility/2006">
              <mc:Choice xmlns:v="urn:schemas-microsoft-com:vml" Requires="v">
                <p:oleObj spid="_x0000_s29783" name="Document" r:id="rId5" imgW="4529831" imgH="1421640" progId="Word.Document.8">
                  <p:embed/>
                </p:oleObj>
              </mc:Choice>
              <mc:Fallback>
                <p:oleObj name="Document" r:id="rId5" imgW="4529831" imgH="14216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052513"/>
                        <a:ext cx="8280400" cy="2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08" name="Object 4"/>
          <p:cNvGraphicFramePr>
            <a:graphicFrameLocks noChangeAspect="1"/>
          </p:cNvGraphicFramePr>
          <p:nvPr/>
        </p:nvGraphicFramePr>
        <p:xfrm>
          <a:off x="395288" y="5013325"/>
          <a:ext cx="8208962" cy="1620838"/>
        </p:xfrm>
        <a:graphic>
          <a:graphicData uri="http://schemas.openxmlformats.org/presentationml/2006/ole">
            <mc:AlternateContent xmlns:mc="http://schemas.openxmlformats.org/markup-compatibility/2006">
              <mc:Choice xmlns:v="urn:schemas-microsoft-com:vml" Requires="v">
                <p:oleObj spid="_x0000_s29784" name="Document" r:id="rId7" imgW="3545456" imgH="701265" progId="Word.Document.8">
                  <p:embed/>
                </p:oleObj>
              </mc:Choice>
              <mc:Fallback>
                <p:oleObj name="Document" r:id="rId7" imgW="3545456" imgH="701265"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013325"/>
                        <a:ext cx="8208962"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1" name="Object 7"/>
          <p:cNvGraphicFramePr>
            <a:graphicFrameLocks noChangeAspect="1"/>
          </p:cNvGraphicFramePr>
          <p:nvPr/>
        </p:nvGraphicFramePr>
        <p:xfrm>
          <a:off x="684213" y="3525838"/>
          <a:ext cx="8064500" cy="1219200"/>
        </p:xfrm>
        <a:graphic>
          <a:graphicData uri="http://schemas.openxmlformats.org/presentationml/2006/ole">
            <mc:AlternateContent xmlns:mc="http://schemas.openxmlformats.org/markup-compatibility/2006">
              <mc:Choice xmlns:v="urn:schemas-microsoft-com:vml" Requires="v">
                <p:oleObj spid="_x0000_s29785" name="Document" r:id="rId9" imgW="3223485" imgH="491787" progId="Word.Document.8">
                  <p:embed/>
                </p:oleObj>
              </mc:Choice>
              <mc:Fallback>
                <p:oleObj name="Document" r:id="rId9" imgW="3223485" imgH="491787" progId="Word.Documen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525838"/>
                        <a:ext cx="80645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wipe(up)">
                                      <p:cBhvr>
                                        <p:cTn id="7" dur="500"/>
                                        <p:tgtEl>
                                          <p:spTgt spid="149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9511"/>
                                        </p:tgtEl>
                                        <p:attrNameLst>
                                          <p:attrName>style.visibility</p:attrName>
                                        </p:attrNameLst>
                                      </p:cBhvr>
                                      <p:to>
                                        <p:strVal val="visible"/>
                                      </p:to>
                                    </p:set>
                                    <p:animEffect transition="in" filter="blinds(horizontal)">
                                      <p:cBhvr>
                                        <p:cTn id="12" dur="500"/>
                                        <p:tgtEl>
                                          <p:spTgt spid="149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p:cTn id="17" dur="500" fill="hold"/>
                                        <p:tgtEl>
                                          <p:spTgt spid="149508"/>
                                        </p:tgtEl>
                                        <p:attrNameLst>
                                          <p:attrName>ppt_x</p:attrName>
                                        </p:attrNameLst>
                                      </p:cBhvr>
                                      <p:tavLst>
                                        <p:tav tm="0">
                                          <p:val>
                                            <p:strVal val="#ppt_x"/>
                                          </p:val>
                                        </p:tav>
                                        <p:tav tm="100000">
                                          <p:val>
                                            <p:strVal val="#ppt_x"/>
                                          </p:val>
                                        </p:tav>
                                      </p:tavLst>
                                    </p:anim>
                                    <p:anim calcmode="lin" valueType="num">
                                      <p:cBhvr>
                                        <p:cTn id="18" dur="500" fill="hold"/>
                                        <p:tgtEl>
                                          <p:spTgt spid="149508"/>
                                        </p:tgtEl>
                                        <p:attrNameLst>
                                          <p:attrName>ppt_y</p:attrName>
                                        </p:attrNameLst>
                                      </p:cBhvr>
                                      <p:tavLst>
                                        <p:tav tm="0">
                                          <p:val>
                                            <p:strVal val="#ppt_y+#ppt_h/2"/>
                                          </p:val>
                                        </p:tav>
                                        <p:tav tm="100000">
                                          <p:val>
                                            <p:strVal val="#ppt_y"/>
                                          </p:val>
                                        </p:tav>
                                      </p:tavLst>
                                    </p:anim>
                                    <p:anim calcmode="lin" valueType="num">
                                      <p:cBhvr>
                                        <p:cTn id="19" dur="500" fill="hold"/>
                                        <p:tgtEl>
                                          <p:spTgt spid="149508"/>
                                        </p:tgtEl>
                                        <p:attrNameLst>
                                          <p:attrName>ppt_w</p:attrName>
                                        </p:attrNameLst>
                                      </p:cBhvr>
                                      <p:tavLst>
                                        <p:tav tm="0">
                                          <p:val>
                                            <p:strVal val="#ppt_w"/>
                                          </p:val>
                                        </p:tav>
                                        <p:tav tm="100000">
                                          <p:val>
                                            <p:strVal val="#ppt_w"/>
                                          </p:val>
                                        </p:tav>
                                      </p:tavLst>
                                    </p:anim>
                                    <p:anim calcmode="lin" valueType="num">
                                      <p:cBhvr>
                                        <p:cTn id="20" dur="500" fill="hold"/>
                                        <p:tgtEl>
                                          <p:spTgt spid="1495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0825" y="260350"/>
            <a:ext cx="6096000" cy="5191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a:t>1.4.4</a:t>
            </a:r>
            <a:r>
              <a:rPr lang="zh-CN" altLang="en-US" sz="2800"/>
              <a:t>多元线性回归中的检验与预测</a:t>
            </a:r>
          </a:p>
        </p:txBody>
      </p:sp>
      <p:graphicFrame>
        <p:nvGraphicFramePr>
          <p:cNvPr id="150531" name="Object 3"/>
          <p:cNvGraphicFramePr>
            <a:graphicFrameLocks noChangeAspect="1"/>
          </p:cNvGraphicFramePr>
          <p:nvPr/>
        </p:nvGraphicFramePr>
        <p:xfrm>
          <a:off x="323850" y="908050"/>
          <a:ext cx="5761038" cy="423863"/>
        </p:xfrm>
        <a:graphic>
          <a:graphicData uri="http://schemas.openxmlformats.org/presentationml/2006/ole">
            <mc:AlternateContent xmlns:mc="http://schemas.openxmlformats.org/markup-compatibility/2006">
              <mc:Choice xmlns:v="urn:schemas-microsoft-com:vml" Requires="v">
                <p:oleObj spid="_x0000_s30833" name="Document" r:id="rId3" imgW="2444263" imgH="173423" progId="Word.Document.8">
                  <p:embed/>
                </p:oleObj>
              </mc:Choice>
              <mc:Fallback>
                <p:oleObj name="Document" r:id="rId3" imgW="2444263" imgH="17342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08050"/>
                        <a:ext cx="576103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2" name="Object 14"/>
          <p:cNvGraphicFramePr>
            <a:graphicFrameLocks noChangeAspect="1"/>
          </p:cNvGraphicFramePr>
          <p:nvPr/>
        </p:nvGraphicFramePr>
        <p:xfrm>
          <a:off x="1258888" y="4581525"/>
          <a:ext cx="3308350" cy="627063"/>
        </p:xfrm>
        <a:graphic>
          <a:graphicData uri="http://schemas.openxmlformats.org/presentationml/2006/ole">
            <mc:AlternateContent xmlns:mc="http://schemas.openxmlformats.org/markup-compatibility/2006">
              <mc:Choice xmlns:v="urn:schemas-microsoft-com:vml" Requires="v">
                <p:oleObj spid="_x0000_s30834" name="Equation" r:id="rId5" imgW="1206500" imgH="228600" progId="Equation.DSMT4">
                  <p:embed/>
                </p:oleObj>
              </mc:Choice>
              <mc:Fallback>
                <p:oleObj name="Equation" r:id="rId5" imgW="12065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581525"/>
                        <a:ext cx="330835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43" name="Object 15"/>
          <p:cNvGraphicFramePr>
            <a:graphicFrameLocks noChangeAspect="1"/>
          </p:cNvGraphicFramePr>
          <p:nvPr>
            <p:extLst>
              <p:ext uri="{D42A27DB-BD31-4B8C-83A1-F6EECF244321}">
                <p14:modId xmlns:p14="http://schemas.microsoft.com/office/powerpoint/2010/main" val="3932218496"/>
              </p:ext>
            </p:extLst>
          </p:nvPr>
        </p:nvGraphicFramePr>
        <p:xfrm>
          <a:off x="1030288" y="1484313"/>
          <a:ext cx="5140325" cy="420687"/>
        </p:xfrm>
        <a:graphic>
          <a:graphicData uri="http://schemas.openxmlformats.org/presentationml/2006/ole">
            <mc:AlternateContent xmlns:mc="http://schemas.openxmlformats.org/markup-compatibility/2006">
              <mc:Choice xmlns:v="urn:schemas-microsoft-com:vml" Requires="v">
                <p:oleObj spid="_x0000_s30835" name="Equation" r:id="rId7" imgW="2476440" imgH="203040" progId="Equation.DSMT4">
                  <p:embed/>
                </p:oleObj>
              </mc:Choice>
              <mc:Fallback>
                <p:oleObj name="Equation" r:id="rId7" imgW="2476440" imgH="203040" progId="Equation.DSMT4">
                  <p:embed/>
                  <p:pic>
                    <p:nvPicPr>
                      <p:cNvPr id="0" name="Object 15"/>
                      <p:cNvPicPr>
                        <a:picLocks noChangeAspect="1" noChangeArrowheads="1"/>
                      </p:cNvPicPr>
                      <p:nvPr/>
                    </p:nvPicPr>
                    <p:blipFill>
                      <a:blip r:embed="rId8"/>
                      <a:srcRect/>
                      <a:stretch>
                        <a:fillRect/>
                      </a:stretch>
                    </p:blipFill>
                    <p:spPr bwMode="auto">
                      <a:xfrm>
                        <a:off x="1030288" y="1484313"/>
                        <a:ext cx="51403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4" name="Object 16"/>
          <p:cNvGraphicFramePr>
            <a:graphicFrameLocks noChangeAspect="1"/>
          </p:cNvGraphicFramePr>
          <p:nvPr/>
        </p:nvGraphicFramePr>
        <p:xfrm>
          <a:off x="2411413" y="2133600"/>
          <a:ext cx="2520950" cy="1139825"/>
        </p:xfrm>
        <a:graphic>
          <a:graphicData uri="http://schemas.openxmlformats.org/presentationml/2006/ole">
            <mc:AlternateContent xmlns:mc="http://schemas.openxmlformats.org/markup-compatibility/2006">
              <mc:Choice xmlns:v="urn:schemas-microsoft-com:vml" Requires="v">
                <p:oleObj spid="_x0000_s30836" name="Equation" r:id="rId9" imgW="1066800" imgH="482600" progId="Equation.DSMT4">
                  <p:embed/>
                </p:oleObj>
              </mc:Choice>
              <mc:Fallback>
                <p:oleObj name="Equation" r:id="rId9" imgW="1066800" imgH="482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2133600"/>
                        <a:ext cx="252095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5" name="Object 17"/>
          <p:cNvGraphicFramePr>
            <a:graphicFrameLocks noChangeAspect="1"/>
          </p:cNvGraphicFramePr>
          <p:nvPr/>
        </p:nvGraphicFramePr>
        <p:xfrm>
          <a:off x="611188" y="3716338"/>
          <a:ext cx="2938462" cy="474662"/>
        </p:xfrm>
        <a:graphic>
          <a:graphicData uri="http://schemas.openxmlformats.org/presentationml/2006/ole">
            <mc:AlternateContent xmlns:mc="http://schemas.openxmlformats.org/markup-compatibility/2006">
              <mc:Choice xmlns:v="urn:schemas-microsoft-com:vml" Requires="v">
                <p:oleObj spid="_x0000_s30837" name="Equation" r:id="rId11" imgW="1256755" imgH="203112" progId="Equation.DSMT4">
                  <p:embed/>
                </p:oleObj>
              </mc:Choice>
              <mc:Fallback>
                <p:oleObj name="Equation" r:id="rId11" imgW="1256755" imgH="203112"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716338"/>
                        <a:ext cx="2938462"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05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05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5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0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547813" y="549275"/>
            <a:ext cx="5329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kumimoji="0" lang="zh-CN" altLang="en-US" sz="2800">
                <a:solidFill>
                  <a:srgbClr val="0000FF"/>
                </a:solidFill>
                <a:ea typeface="黑体" pitchFamily="2" charset="-122"/>
              </a:rPr>
              <a:t>确定性关系</a:t>
            </a:r>
            <a:r>
              <a:rPr kumimoji="0" lang="zh-CN" altLang="en-US" sz="2800">
                <a:ea typeface="黑体" pitchFamily="2" charset="-122"/>
              </a:rPr>
              <a:t>和</a:t>
            </a:r>
            <a:r>
              <a:rPr kumimoji="0" lang="zh-CN" altLang="en-US" sz="2800">
                <a:solidFill>
                  <a:srgbClr val="FF0000"/>
                </a:solidFill>
                <a:ea typeface="黑体" pitchFamily="2" charset="-122"/>
              </a:rPr>
              <a:t>相关关系</a:t>
            </a:r>
            <a:r>
              <a:rPr kumimoji="0" lang="zh-CN" altLang="en-US" sz="2800">
                <a:ea typeface="黑体" pitchFamily="2" charset="-122"/>
              </a:rPr>
              <a:t>的联系</a:t>
            </a:r>
          </a:p>
        </p:txBody>
      </p:sp>
      <p:sp>
        <p:nvSpPr>
          <p:cNvPr id="189443" name="Text Box 3"/>
          <p:cNvSpPr txBox="1">
            <a:spLocks noChangeArrowheads="1"/>
          </p:cNvSpPr>
          <p:nvPr/>
        </p:nvSpPr>
        <p:spPr bwMode="auto">
          <a:xfrm>
            <a:off x="827088" y="1209675"/>
            <a:ext cx="78898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0000"/>
              </a:lnSpc>
            </a:pPr>
            <a:r>
              <a:rPr kumimoji="0" lang="zh-CN" altLang="en-US" sz="2800" dirty="0">
                <a:latin typeface="Arial" charset="0"/>
                <a:ea typeface="黑体" pitchFamily="2" charset="-122"/>
              </a:rPr>
              <a:t>　　</a:t>
            </a:r>
            <a:r>
              <a:rPr kumimoji="0" lang="zh-CN" altLang="en-US" sz="2800" dirty="0">
                <a:latin typeface="Arial" charset="0"/>
              </a:rPr>
              <a:t>由于存在测量误差等原因</a:t>
            </a:r>
            <a:r>
              <a:rPr kumimoji="0" lang="en-US" altLang="zh-CN" sz="2800" dirty="0">
                <a:ea typeface="黑体" pitchFamily="2" charset="-122"/>
              </a:rPr>
              <a:t>,</a:t>
            </a:r>
            <a:r>
              <a:rPr kumimoji="0" lang="zh-CN" altLang="en-US" sz="2800" dirty="0"/>
              <a:t>确定性关系在实际</a:t>
            </a:r>
          </a:p>
          <a:p>
            <a:pPr eaLnBrk="1" hangingPunct="1">
              <a:lnSpc>
                <a:spcPct val="120000"/>
              </a:lnSpc>
            </a:pPr>
            <a:r>
              <a:rPr kumimoji="0" lang="zh-CN" altLang="en-US" sz="2800" dirty="0"/>
              <a:t>问题中往往通过相关关系表示出来</a:t>
            </a:r>
            <a:r>
              <a:rPr kumimoji="0" lang="en-US" altLang="zh-CN" sz="2800" dirty="0">
                <a:ea typeface="黑体" pitchFamily="2" charset="-122"/>
              </a:rPr>
              <a:t>;</a:t>
            </a:r>
            <a:r>
              <a:rPr kumimoji="0" lang="zh-CN" altLang="en-US" sz="2800" dirty="0"/>
              <a:t>另一方面</a:t>
            </a:r>
            <a:r>
              <a:rPr kumimoji="0" lang="en-US" altLang="zh-CN" sz="2800" dirty="0">
                <a:ea typeface="黑体" pitchFamily="2" charset="-122"/>
              </a:rPr>
              <a:t>,</a:t>
            </a:r>
            <a:r>
              <a:rPr kumimoji="0" lang="zh-CN" altLang="en-US" sz="2800" dirty="0"/>
              <a:t>当对</a:t>
            </a:r>
          </a:p>
          <a:p>
            <a:pPr eaLnBrk="1" hangingPunct="1">
              <a:lnSpc>
                <a:spcPct val="120000"/>
              </a:lnSpc>
            </a:pPr>
            <a:r>
              <a:rPr kumimoji="0" lang="zh-CN" altLang="en-US" sz="2800" dirty="0"/>
              <a:t>事物内部规律了解得更加深刻时</a:t>
            </a:r>
            <a:r>
              <a:rPr kumimoji="0" lang="en-US" altLang="zh-CN" sz="2800" dirty="0">
                <a:ea typeface="黑体" pitchFamily="2" charset="-122"/>
              </a:rPr>
              <a:t>,</a:t>
            </a:r>
            <a:r>
              <a:rPr kumimoji="0" lang="zh-CN" altLang="en-US" sz="2800" dirty="0"/>
              <a:t>相关关系也有可</a:t>
            </a:r>
          </a:p>
          <a:p>
            <a:pPr eaLnBrk="1" hangingPunct="1">
              <a:lnSpc>
                <a:spcPct val="120000"/>
              </a:lnSpc>
            </a:pPr>
            <a:r>
              <a:rPr kumimoji="0" lang="zh-CN" altLang="en-US" sz="2800" dirty="0"/>
              <a:t>能转化为确定性关系</a:t>
            </a:r>
            <a:r>
              <a:rPr kumimoji="0" lang="en-US" altLang="zh-CN" sz="2800" dirty="0">
                <a:ea typeface="黑体" pitchFamily="2" charset="-122"/>
              </a:rPr>
              <a:t>.</a:t>
            </a:r>
            <a:endParaRPr kumimoji="0" lang="en-US" altLang="zh-CN" sz="2800" dirty="0">
              <a:latin typeface="Arial" charset="0"/>
              <a:ea typeface="黑体" pitchFamily="2" charset="-122"/>
            </a:endParaRPr>
          </a:p>
        </p:txBody>
      </p:sp>
      <p:sp>
        <p:nvSpPr>
          <p:cNvPr id="189444" name="Text Box 4"/>
          <p:cNvSpPr txBox="1">
            <a:spLocks noChangeArrowheads="1"/>
          </p:cNvSpPr>
          <p:nvPr/>
        </p:nvSpPr>
        <p:spPr bwMode="auto">
          <a:xfrm>
            <a:off x="827088" y="3284538"/>
            <a:ext cx="76787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0000"/>
              </a:lnSpc>
            </a:pPr>
            <a:r>
              <a:rPr kumimoji="0" lang="zh-CN" altLang="en-US" sz="2800" dirty="0">
                <a:ea typeface="黑体" pitchFamily="2" charset="-122"/>
              </a:rPr>
              <a:t>　　</a:t>
            </a:r>
            <a:r>
              <a:rPr kumimoji="0" lang="zh-CN" altLang="en-US" sz="2800" dirty="0">
                <a:solidFill>
                  <a:srgbClr val="FF0000"/>
                </a:solidFill>
                <a:ea typeface="黑体" pitchFamily="2" charset="-122"/>
              </a:rPr>
              <a:t>回归分析</a:t>
            </a:r>
            <a:r>
              <a:rPr kumimoji="0" lang="en-US" altLang="zh-CN" sz="2800" dirty="0">
                <a:ea typeface="黑体" pitchFamily="2" charset="-122"/>
              </a:rPr>
              <a:t>——</a:t>
            </a:r>
            <a:r>
              <a:rPr kumimoji="0" lang="zh-CN" altLang="en-US" sz="2800" dirty="0"/>
              <a:t>处理变量之间的相关关系的一</a:t>
            </a:r>
          </a:p>
          <a:p>
            <a:pPr eaLnBrk="1" hangingPunct="1">
              <a:lnSpc>
                <a:spcPct val="120000"/>
              </a:lnSpc>
            </a:pPr>
            <a:r>
              <a:rPr kumimoji="0" lang="zh-CN" altLang="en-US" sz="2800" dirty="0"/>
              <a:t>种数学方法</a:t>
            </a:r>
            <a:r>
              <a:rPr kumimoji="0" lang="en-US" altLang="zh-CN" sz="2800" dirty="0">
                <a:ea typeface="黑体" pitchFamily="2" charset="-122"/>
              </a:rPr>
              <a:t>,</a:t>
            </a:r>
            <a:r>
              <a:rPr kumimoji="0" lang="zh-CN" altLang="en-US" sz="2800" dirty="0"/>
              <a:t>它是最常用的数理统计方法</a:t>
            </a:r>
            <a:r>
              <a:rPr kumimoji="0" lang="en-US" altLang="zh-CN" sz="2800" dirty="0">
                <a:ea typeface="黑体" pitchFamily="2" charset="-122"/>
              </a:rPr>
              <a:t>.</a:t>
            </a:r>
          </a:p>
        </p:txBody>
      </p:sp>
      <p:sp>
        <p:nvSpPr>
          <p:cNvPr id="189447" name="Text Box 7"/>
          <p:cNvSpPr txBox="1">
            <a:spLocks noChangeArrowheads="1"/>
          </p:cNvSpPr>
          <p:nvPr/>
        </p:nvSpPr>
        <p:spPr bwMode="auto">
          <a:xfrm>
            <a:off x="780911" y="4467934"/>
            <a:ext cx="8066088"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15000"/>
              </a:lnSpc>
            </a:pPr>
            <a:r>
              <a:rPr kumimoji="0" lang="zh-CN" altLang="en-US" sz="2800" dirty="0">
                <a:ea typeface="黑体" pitchFamily="2" charset="-122"/>
              </a:rPr>
              <a:t>　　</a:t>
            </a:r>
            <a:r>
              <a:rPr kumimoji="0" lang="zh-CN" altLang="en-US" sz="2800" dirty="0">
                <a:solidFill>
                  <a:srgbClr val="FF0000"/>
                </a:solidFill>
                <a:ea typeface="黑体" pitchFamily="2" charset="-122"/>
              </a:rPr>
              <a:t>回归分析的任务</a:t>
            </a:r>
            <a:r>
              <a:rPr kumimoji="0" lang="en-US" altLang="zh-CN" sz="2800" dirty="0">
                <a:ea typeface="黑体" pitchFamily="2" charset="-122"/>
              </a:rPr>
              <a:t>——</a:t>
            </a:r>
            <a:r>
              <a:rPr kumimoji="0" lang="zh-CN" altLang="en-US" sz="2800" dirty="0"/>
              <a:t>根据试验数据估计回归</a:t>
            </a:r>
          </a:p>
          <a:p>
            <a:pPr eaLnBrk="1" hangingPunct="1">
              <a:lnSpc>
                <a:spcPct val="115000"/>
              </a:lnSpc>
            </a:pPr>
            <a:r>
              <a:rPr kumimoji="0" lang="zh-CN" altLang="en-US" sz="2800" dirty="0"/>
              <a:t>函数</a:t>
            </a:r>
            <a:r>
              <a:rPr kumimoji="0" lang="en-US" altLang="zh-CN" sz="2800" dirty="0">
                <a:ea typeface="黑体" pitchFamily="2" charset="-122"/>
              </a:rPr>
              <a:t>;</a:t>
            </a:r>
            <a:r>
              <a:rPr kumimoji="0" lang="zh-CN" altLang="en-US" sz="2800" dirty="0"/>
              <a:t>讨论回归函数中参数的点估计</a:t>
            </a:r>
            <a:r>
              <a:rPr kumimoji="0" lang="zh-CN" altLang="en-US" sz="2800" dirty="0">
                <a:ea typeface="黑体" pitchFamily="2" charset="-122"/>
              </a:rPr>
              <a:t>、</a:t>
            </a:r>
            <a:r>
              <a:rPr kumimoji="0" lang="zh-CN" altLang="en-US" sz="2800" dirty="0"/>
              <a:t>区间估计</a:t>
            </a:r>
            <a:r>
              <a:rPr kumimoji="0" lang="en-US" altLang="zh-CN" sz="2800" dirty="0">
                <a:ea typeface="黑体" pitchFamily="2" charset="-122"/>
              </a:rPr>
              <a:t>;</a:t>
            </a:r>
          </a:p>
          <a:p>
            <a:pPr eaLnBrk="1" hangingPunct="1">
              <a:lnSpc>
                <a:spcPct val="115000"/>
              </a:lnSpc>
            </a:pPr>
            <a:r>
              <a:rPr kumimoji="0" lang="zh-CN" altLang="en-US" sz="2800" dirty="0"/>
              <a:t>对回归函数中的参数或者回归函数本身进行假设</a:t>
            </a:r>
          </a:p>
          <a:p>
            <a:pPr eaLnBrk="1" hangingPunct="1">
              <a:lnSpc>
                <a:spcPct val="115000"/>
              </a:lnSpc>
            </a:pPr>
            <a:r>
              <a:rPr kumimoji="0" lang="zh-CN" altLang="en-US" sz="2800" dirty="0"/>
              <a:t>检验</a:t>
            </a:r>
            <a:r>
              <a:rPr kumimoji="0" lang="en-US" altLang="zh-CN" sz="2800" dirty="0">
                <a:ea typeface="黑体" pitchFamily="2" charset="-122"/>
              </a:rPr>
              <a:t>;</a:t>
            </a:r>
            <a:r>
              <a:rPr kumimoji="0" lang="zh-CN" altLang="en-US" sz="2800" dirty="0"/>
              <a:t>利用回归函数进行预测与控制等等</a:t>
            </a:r>
            <a:r>
              <a:rPr kumimoji="0" lang="en-US" altLang="zh-CN" sz="2800" dirty="0">
                <a:ea typeface="黑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wipe(left)">
                                      <p:cBhvr>
                                        <p:cTn id="7" dur="500"/>
                                        <p:tgtEl>
                                          <p:spTgt spid="189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4"/>
                                        </p:tgtEl>
                                        <p:attrNameLst>
                                          <p:attrName>style.visibility</p:attrName>
                                        </p:attrNameLst>
                                      </p:cBhvr>
                                      <p:to>
                                        <p:strVal val="visible"/>
                                      </p:to>
                                    </p:set>
                                    <p:animEffect transition="in" filter="wipe(left)">
                                      <p:cBhvr>
                                        <p:cTn id="12" dur="500"/>
                                        <p:tgtEl>
                                          <p:spTgt spid="189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47"/>
                                        </p:tgtEl>
                                        <p:attrNameLst>
                                          <p:attrName>style.visibility</p:attrName>
                                        </p:attrNameLst>
                                      </p:cBhvr>
                                      <p:to>
                                        <p:strVal val="visible"/>
                                      </p:to>
                                    </p:set>
                                    <p:animEffect transition="in" filter="wipe(left)">
                                      <p:cBhvr>
                                        <p:cTn id="17" dur="500"/>
                                        <p:tgtEl>
                                          <p:spTgt spid="18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189444" grpId="0"/>
      <p:bldP spid="1894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
          <p:cNvSpPr txBox="1">
            <a:spLocks noChangeArrowheads="1"/>
          </p:cNvSpPr>
          <p:nvPr/>
        </p:nvSpPr>
        <p:spPr bwMode="auto">
          <a:xfrm>
            <a:off x="395288" y="333375"/>
            <a:ext cx="216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solidFill>
                  <a:schemeClr val="accent2"/>
                </a:solidFill>
              </a:rPr>
              <a:t>F</a:t>
            </a:r>
            <a:r>
              <a:rPr lang="zh-CN" altLang="en-US" sz="2400">
                <a:solidFill>
                  <a:schemeClr val="accent2"/>
                </a:solidFill>
              </a:rPr>
              <a:t>检验法</a:t>
            </a:r>
            <a:r>
              <a:rPr lang="en-US" altLang="zh-CN" sz="2400">
                <a:solidFill>
                  <a:schemeClr val="accent2"/>
                </a:solidFill>
              </a:rPr>
              <a:t>:</a:t>
            </a:r>
            <a:endParaRPr lang="en-US" altLang="zh-CN" sz="2400"/>
          </a:p>
        </p:txBody>
      </p:sp>
      <p:sp>
        <p:nvSpPr>
          <p:cNvPr id="207883" name="Rectangle 11"/>
          <p:cNvSpPr>
            <a:spLocks noChangeArrowheads="1"/>
          </p:cNvSpPr>
          <p:nvPr/>
        </p:nvSpPr>
        <p:spPr bwMode="auto">
          <a:xfrm>
            <a:off x="468313" y="908050"/>
            <a:ext cx="2103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kumimoji="0" lang="zh-CN" altLang="en-US" sz="2400" b="0"/>
              <a:t>当</a:t>
            </a:r>
            <a:r>
              <a:rPr kumimoji="0" lang="en-US" altLang="zh-CN" sz="2400" b="0"/>
              <a:t>H</a:t>
            </a:r>
            <a:r>
              <a:rPr kumimoji="0" lang="en-US" altLang="zh-CN" sz="2400" b="0" baseline="-25000"/>
              <a:t>0</a:t>
            </a:r>
            <a:r>
              <a:rPr kumimoji="0" lang="zh-CN" altLang="en-US" sz="2400" b="0"/>
              <a:t>成立时， </a:t>
            </a:r>
          </a:p>
        </p:txBody>
      </p:sp>
      <p:graphicFrame>
        <p:nvGraphicFramePr>
          <p:cNvPr id="207884" name="Object 12"/>
          <p:cNvGraphicFramePr>
            <a:graphicFrameLocks noChangeAspect="1"/>
          </p:cNvGraphicFramePr>
          <p:nvPr/>
        </p:nvGraphicFramePr>
        <p:xfrm>
          <a:off x="1258888" y="1412875"/>
          <a:ext cx="6048375" cy="1257300"/>
        </p:xfrm>
        <a:graphic>
          <a:graphicData uri="http://schemas.openxmlformats.org/presentationml/2006/ole">
            <mc:AlternateContent xmlns:mc="http://schemas.openxmlformats.org/markup-compatibility/2006">
              <mc:Choice xmlns:v="urn:schemas-microsoft-com:vml" Requires="v">
                <p:oleObj spid="_x0000_s31817" name="Equation" r:id="rId3" imgW="2197100" imgH="457200" progId="Equation.DSMT4">
                  <p:embed/>
                </p:oleObj>
              </mc:Choice>
              <mc:Fallback>
                <p:oleObj name="Equation" r:id="rId3" imgW="2197100" imgH="4572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12875"/>
                        <a:ext cx="60483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86" name="Rectangle 14"/>
          <p:cNvSpPr>
            <a:spLocks noChangeArrowheads="1"/>
          </p:cNvSpPr>
          <p:nvPr/>
        </p:nvSpPr>
        <p:spPr bwMode="auto">
          <a:xfrm>
            <a:off x="395288" y="4868863"/>
            <a:ext cx="8424862"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30000"/>
              </a:lnSpc>
            </a:pPr>
            <a:r>
              <a:rPr kumimoji="0" lang="en-US" altLang="zh-CN" sz="2400" b="0"/>
              <a:t>        </a:t>
            </a:r>
            <a:r>
              <a:rPr kumimoji="0" lang="zh-CN" altLang="en-US" sz="2400" b="0"/>
              <a:t>如果</a:t>
            </a:r>
            <a:r>
              <a:rPr kumimoji="0" lang="en-US" altLang="zh-CN" sz="2400" b="0"/>
              <a:t>F &gt; F</a:t>
            </a:r>
            <a:r>
              <a:rPr kumimoji="0" lang="en-US" altLang="zh-CN" sz="2400" b="0" baseline="-25000"/>
              <a:t>1-α</a:t>
            </a:r>
            <a:r>
              <a:rPr kumimoji="0" lang="zh-CN" altLang="en-US" sz="2400" b="0"/>
              <a:t>（</a:t>
            </a:r>
            <a:r>
              <a:rPr kumimoji="0" lang="en-US" altLang="zh-CN" sz="2400" b="0"/>
              <a:t>k</a:t>
            </a:r>
            <a:r>
              <a:rPr kumimoji="0" lang="zh-CN" altLang="en-US" sz="2400" b="0"/>
              <a:t>，</a:t>
            </a:r>
            <a:r>
              <a:rPr kumimoji="0" lang="en-US" altLang="zh-CN" sz="2400" b="0"/>
              <a:t>n-k-1</a:t>
            </a:r>
            <a:r>
              <a:rPr kumimoji="0" lang="zh-CN" altLang="en-US" sz="2400" b="0"/>
              <a:t>），则拒绝</a:t>
            </a:r>
            <a:r>
              <a:rPr kumimoji="0" lang="en-US" altLang="zh-CN" sz="2400" b="0"/>
              <a:t>H</a:t>
            </a:r>
            <a:r>
              <a:rPr kumimoji="0" lang="en-US" altLang="zh-CN" sz="2400" b="0" baseline="-25000"/>
              <a:t>0</a:t>
            </a:r>
            <a:r>
              <a:rPr kumimoji="0" lang="zh-CN" altLang="en-US" sz="2400" b="0"/>
              <a:t>，认为</a:t>
            </a:r>
            <a:r>
              <a:rPr kumimoji="0" lang="en-US" altLang="zh-CN" sz="2400" b="0"/>
              <a:t>y</a:t>
            </a:r>
            <a:r>
              <a:rPr kumimoji="0" lang="zh-CN" altLang="en-US" sz="2400" b="0"/>
              <a:t>与</a:t>
            </a:r>
            <a:r>
              <a:rPr kumimoji="0" lang="en-US" altLang="zh-CN" sz="2400" b="0"/>
              <a:t>x</a:t>
            </a:r>
            <a:r>
              <a:rPr kumimoji="0" lang="en-US" altLang="zh-CN" sz="2400" b="0" baseline="-25000"/>
              <a:t>1</a:t>
            </a:r>
            <a:r>
              <a:rPr kumimoji="0" lang="en-US" altLang="zh-CN" sz="2400" b="0"/>
              <a:t>,…, x</a:t>
            </a:r>
            <a:r>
              <a:rPr kumimoji="0" lang="en-US" altLang="zh-CN" sz="2400" b="0" baseline="-25000"/>
              <a:t>k</a:t>
            </a:r>
            <a:r>
              <a:rPr kumimoji="0" lang="zh-CN" altLang="en-US" sz="2400" b="0"/>
              <a:t>之间显著地有线性关系；否则就接受</a:t>
            </a:r>
            <a:r>
              <a:rPr kumimoji="0" lang="en-US" altLang="zh-CN" sz="2400" b="0"/>
              <a:t>H</a:t>
            </a:r>
            <a:r>
              <a:rPr kumimoji="0" lang="en-US" altLang="zh-CN" sz="2400" b="0" baseline="-25000"/>
              <a:t>0</a:t>
            </a:r>
            <a:r>
              <a:rPr kumimoji="0" lang="zh-CN" altLang="en-US" sz="2400" b="0"/>
              <a:t>，认为</a:t>
            </a:r>
            <a:r>
              <a:rPr kumimoji="0" lang="en-US" altLang="zh-CN" sz="2400" b="0"/>
              <a:t>y</a:t>
            </a:r>
            <a:r>
              <a:rPr kumimoji="0" lang="zh-CN" altLang="en-US" sz="2400" b="0"/>
              <a:t>与</a:t>
            </a:r>
            <a:r>
              <a:rPr kumimoji="0" lang="en-US" altLang="zh-CN" sz="2400" b="0"/>
              <a:t>x</a:t>
            </a:r>
            <a:r>
              <a:rPr kumimoji="0" lang="en-US" altLang="zh-CN" sz="2400" b="0" baseline="-25000"/>
              <a:t>1</a:t>
            </a:r>
            <a:r>
              <a:rPr kumimoji="0" lang="en-US" altLang="zh-CN" sz="2400" b="0"/>
              <a:t>,…, x</a:t>
            </a:r>
            <a:r>
              <a:rPr kumimoji="0" lang="en-US" altLang="zh-CN" sz="2400" b="0" baseline="-25000"/>
              <a:t>k</a:t>
            </a:r>
            <a:r>
              <a:rPr kumimoji="0" lang="zh-CN" altLang="en-US" sz="2400" b="0"/>
              <a:t>之间线性关系不显著</a:t>
            </a:r>
            <a:r>
              <a:rPr kumimoji="0" lang="en-US" altLang="zh-CN" sz="2400" b="0"/>
              <a:t>.</a:t>
            </a:r>
          </a:p>
        </p:txBody>
      </p:sp>
      <p:sp>
        <p:nvSpPr>
          <p:cNvPr id="207888" name="Rectangle 16"/>
          <p:cNvSpPr>
            <a:spLocks noChangeArrowheads="1"/>
          </p:cNvSpPr>
          <p:nvPr/>
        </p:nvSpPr>
        <p:spPr bwMode="auto">
          <a:xfrm>
            <a:off x="468313" y="2781300"/>
            <a:ext cx="98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kumimoji="0" lang="zh-CN" altLang="en-US" sz="2800" b="0"/>
              <a:t>其中 </a:t>
            </a:r>
            <a:endParaRPr kumimoji="0" lang="zh-CN" altLang="en-US" sz="2800" b="0">
              <a:latin typeface="Arial" charset="0"/>
            </a:endParaRPr>
          </a:p>
        </p:txBody>
      </p:sp>
      <p:sp>
        <p:nvSpPr>
          <p:cNvPr id="31751"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07895" name="Group 23"/>
          <p:cNvGrpSpPr>
            <a:grpSpLocks/>
          </p:cNvGrpSpPr>
          <p:nvPr/>
        </p:nvGrpSpPr>
        <p:grpSpPr bwMode="auto">
          <a:xfrm>
            <a:off x="1835150" y="2924175"/>
            <a:ext cx="5259388" cy="1900238"/>
            <a:chOff x="1156" y="1842"/>
            <a:chExt cx="3313" cy="1197"/>
          </a:xfrm>
        </p:grpSpPr>
        <p:graphicFrame>
          <p:nvGraphicFramePr>
            <p:cNvPr id="31753" name="Object 15"/>
            <p:cNvGraphicFramePr>
              <a:graphicFrameLocks noChangeAspect="1"/>
            </p:cNvGraphicFramePr>
            <p:nvPr/>
          </p:nvGraphicFramePr>
          <p:xfrm>
            <a:off x="1156" y="1842"/>
            <a:ext cx="1588" cy="656"/>
          </p:xfrm>
          <a:graphic>
            <a:graphicData uri="http://schemas.openxmlformats.org/presentationml/2006/ole">
              <mc:AlternateContent xmlns:mc="http://schemas.openxmlformats.org/markup-compatibility/2006">
                <mc:Choice xmlns:v="urn:schemas-microsoft-com:vml" Requires="v">
                  <p:oleObj spid="_x0000_s31818" name="Equation" r:id="rId5" imgW="1040948" imgH="431613" progId="Equation.DSMT4">
                    <p:embed/>
                  </p:oleObj>
                </mc:Choice>
                <mc:Fallback>
                  <p:oleObj name="Equation" r:id="rId5" imgW="1040948" imgH="431613"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842"/>
                          <a:ext cx="158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Rectangle 17"/>
            <p:cNvSpPr>
              <a:spLocks noChangeArrowheads="1"/>
            </p:cNvSpPr>
            <p:nvPr/>
          </p:nvSpPr>
          <p:spPr bwMode="auto">
            <a:xfrm>
              <a:off x="2925" y="2024"/>
              <a:ext cx="1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kumimoji="0" lang="zh-CN" altLang="en-US" sz="1000" b="0"/>
                <a:t>（</a:t>
              </a:r>
              <a:r>
                <a:rPr kumimoji="0" lang="zh-CN" altLang="en-US" sz="2800"/>
                <a:t>回归平方和）</a:t>
              </a:r>
              <a:endParaRPr kumimoji="0" lang="zh-CN" altLang="en-US" sz="2800" b="0">
                <a:latin typeface="Arial" charset="0"/>
              </a:endParaRPr>
            </a:p>
          </p:txBody>
        </p:sp>
        <p:graphicFrame>
          <p:nvGraphicFramePr>
            <p:cNvPr id="31755" name="Object 20"/>
            <p:cNvGraphicFramePr>
              <a:graphicFrameLocks noChangeAspect="1"/>
            </p:cNvGraphicFramePr>
            <p:nvPr/>
          </p:nvGraphicFramePr>
          <p:xfrm>
            <a:off x="1202" y="2432"/>
            <a:ext cx="1633" cy="607"/>
          </p:xfrm>
          <a:graphic>
            <a:graphicData uri="http://schemas.openxmlformats.org/presentationml/2006/ole">
              <mc:AlternateContent xmlns:mc="http://schemas.openxmlformats.org/markup-compatibility/2006">
                <mc:Choice xmlns:v="urn:schemas-microsoft-com:vml" Requires="v">
                  <p:oleObj spid="_x0000_s31819" name="Equation" r:id="rId7" imgW="1155700" imgH="431800" progId="Equation.DSMT4">
                    <p:embed/>
                  </p:oleObj>
                </mc:Choice>
                <mc:Fallback>
                  <p:oleObj name="Equation" r:id="rId7" imgW="1155700" imgH="4318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2432"/>
                          <a:ext cx="1633"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6" name="Rectangle 22"/>
            <p:cNvSpPr>
              <a:spLocks noChangeArrowheads="1"/>
            </p:cNvSpPr>
            <p:nvPr/>
          </p:nvSpPr>
          <p:spPr bwMode="auto">
            <a:xfrm>
              <a:off x="2925" y="2568"/>
              <a:ext cx="1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kumimoji="0" lang="zh-CN" altLang="en-US" sz="1000" b="0"/>
                <a:t>（</a:t>
              </a:r>
              <a:r>
                <a:rPr kumimoji="0" lang="zh-CN" altLang="en-US" sz="2800"/>
                <a:t>剩余平方和）</a:t>
              </a:r>
              <a:endParaRPr kumimoji="0" lang="zh-CN" altLang="en-US" sz="2800" b="0">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78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8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78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7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3" grpId="0"/>
      <p:bldP spid="207886" grpId="0"/>
      <p:bldP spid="20788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900113" y="260350"/>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solidFill>
                  <a:srgbClr val="800000"/>
                </a:solidFill>
              </a:rPr>
              <a:t>(2)</a:t>
            </a:r>
            <a:r>
              <a:rPr lang="zh-CN" altLang="en-US" sz="2400">
                <a:solidFill>
                  <a:srgbClr val="800000"/>
                </a:solidFill>
              </a:rPr>
              <a:t>预测</a:t>
            </a:r>
            <a:endParaRPr lang="zh-CN" altLang="en-US" sz="2400"/>
          </a:p>
        </p:txBody>
      </p:sp>
      <p:sp>
        <p:nvSpPr>
          <p:cNvPr id="32771" name="Text Box 3"/>
          <p:cNvSpPr txBox="1">
            <a:spLocks noChangeArrowheads="1"/>
          </p:cNvSpPr>
          <p:nvPr/>
        </p:nvSpPr>
        <p:spPr bwMode="auto">
          <a:xfrm>
            <a:off x="669925" y="955675"/>
            <a:ext cx="2389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chemeClr val="accent2"/>
                </a:solidFill>
              </a:rPr>
              <a:t>（</a:t>
            </a:r>
            <a:r>
              <a:rPr lang="en-US" altLang="zh-CN" sz="2400">
                <a:solidFill>
                  <a:schemeClr val="accent2"/>
                </a:solidFill>
              </a:rPr>
              <a:t>A</a:t>
            </a:r>
            <a:r>
              <a:rPr lang="zh-CN" altLang="en-US" sz="2400">
                <a:solidFill>
                  <a:schemeClr val="accent2"/>
                </a:solidFill>
              </a:rPr>
              <a:t>）点预测</a:t>
            </a:r>
            <a:endParaRPr lang="zh-CN" altLang="en-US" sz="2400" b="0"/>
          </a:p>
        </p:txBody>
      </p:sp>
      <p:graphicFrame>
        <p:nvGraphicFramePr>
          <p:cNvPr id="151556" name="Object 4"/>
          <p:cNvGraphicFramePr>
            <a:graphicFrameLocks noChangeAspect="1"/>
          </p:cNvGraphicFramePr>
          <p:nvPr/>
        </p:nvGraphicFramePr>
        <p:xfrm>
          <a:off x="827088" y="1412875"/>
          <a:ext cx="7416800" cy="1539875"/>
        </p:xfrm>
        <a:graphic>
          <a:graphicData uri="http://schemas.openxmlformats.org/presentationml/2006/ole">
            <mc:AlternateContent xmlns:mc="http://schemas.openxmlformats.org/markup-compatibility/2006">
              <mc:Choice xmlns:v="urn:schemas-microsoft-com:vml" Requires="v">
                <p:oleObj spid="_x0000_s32836" name="Document" r:id="rId3" imgW="3279783" imgH="686483" progId="Word.Document.8">
                  <p:embed/>
                </p:oleObj>
              </mc:Choice>
              <mc:Fallback>
                <p:oleObj name="Document" r:id="rId3" imgW="3279783" imgH="68648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12875"/>
                        <a:ext cx="7416800"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7" name="Text Box 5"/>
          <p:cNvSpPr txBox="1">
            <a:spLocks noChangeArrowheads="1"/>
          </p:cNvSpPr>
          <p:nvPr/>
        </p:nvSpPr>
        <p:spPr bwMode="auto">
          <a:xfrm>
            <a:off x="685800" y="2936875"/>
            <a:ext cx="244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chemeClr val="accent2"/>
                </a:solidFill>
              </a:rPr>
              <a:t>（</a:t>
            </a:r>
            <a:r>
              <a:rPr lang="en-US" altLang="zh-CN" sz="2400">
                <a:solidFill>
                  <a:schemeClr val="accent2"/>
                </a:solidFill>
              </a:rPr>
              <a:t>B</a:t>
            </a:r>
            <a:r>
              <a:rPr lang="zh-CN" altLang="en-US" sz="2400">
                <a:solidFill>
                  <a:schemeClr val="accent2"/>
                </a:solidFill>
              </a:rPr>
              <a:t>）区间预测</a:t>
            </a:r>
            <a:endParaRPr lang="zh-CN" altLang="en-US" sz="2400" b="0"/>
          </a:p>
        </p:txBody>
      </p:sp>
      <p:graphicFrame>
        <p:nvGraphicFramePr>
          <p:cNvPr id="151558" name="Object 6"/>
          <p:cNvGraphicFramePr>
            <a:graphicFrameLocks noChangeAspect="1"/>
          </p:cNvGraphicFramePr>
          <p:nvPr/>
        </p:nvGraphicFramePr>
        <p:xfrm>
          <a:off x="755650" y="3500438"/>
          <a:ext cx="6400800" cy="3124200"/>
        </p:xfrm>
        <a:graphic>
          <a:graphicData uri="http://schemas.openxmlformats.org/presentationml/2006/ole">
            <mc:AlternateContent xmlns:mc="http://schemas.openxmlformats.org/markup-compatibility/2006">
              <mc:Choice xmlns:v="urn:schemas-microsoft-com:vml" Requires="v">
                <p:oleObj spid="_x0000_s32837" name="Document" r:id="rId5" imgW="3210932" imgH="1573791" progId="Word.Document.8">
                  <p:embed/>
                </p:oleObj>
              </mc:Choice>
              <mc:Fallback>
                <p:oleObj name="Document" r:id="rId5" imgW="3210932" imgH="1573791"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500438"/>
                        <a:ext cx="6400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9" name="Object 7"/>
          <p:cNvGraphicFramePr>
            <a:graphicFrameLocks noChangeAspect="1"/>
          </p:cNvGraphicFramePr>
          <p:nvPr/>
        </p:nvGraphicFramePr>
        <p:xfrm>
          <a:off x="6156325" y="5589588"/>
          <a:ext cx="1981200" cy="909637"/>
        </p:xfrm>
        <a:graphic>
          <a:graphicData uri="http://schemas.openxmlformats.org/presentationml/2006/ole">
            <mc:AlternateContent xmlns:mc="http://schemas.openxmlformats.org/markup-compatibility/2006">
              <mc:Choice xmlns:v="urn:schemas-microsoft-com:vml" Requires="v">
                <p:oleObj spid="_x0000_s32838" name="Equation" r:id="rId7" imgW="965200" imgH="444500" progId="Equation.DSMT4">
                  <p:embed/>
                </p:oleObj>
              </mc:Choice>
              <mc:Fallback>
                <p:oleObj name="Equation" r:id="rId7" imgW="965200" imgH="444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5589588"/>
                        <a:ext cx="19812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 calcmode="lin" valueType="num">
                                      <p:cBhvr additive="base">
                                        <p:cTn id="7" dur="500" fill="hold"/>
                                        <p:tgtEl>
                                          <p:spTgt spid="151556"/>
                                        </p:tgtEl>
                                        <p:attrNameLst>
                                          <p:attrName>ppt_x</p:attrName>
                                        </p:attrNameLst>
                                      </p:cBhvr>
                                      <p:tavLst>
                                        <p:tav tm="0">
                                          <p:val>
                                            <p:strVal val="0-#ppt_w/2"/>
                                          </p:val>
                                        </p:tav>
                                        <p:tav tm="100000">
                                          <p:val>
                                            <p:strVal val="#ppt_x"/>
                                          </p:val>
                                        </p:tav>
                                      </p:tavLst>
                                    </p:anim>
                                    <p:anim calcmode="lin" valueType="num">
                                      <p:cBhvr additive="base">
                                        <p:cTn id="8" dur="500" fill="hold"/>
                                        <p:tgtEl>
                                          <p:spTgt spid="1515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 calcmode="lin" valueType="num">
                                      <p:cBhvr additive="base">
                                        <p:cTn id="17" dur="500" fill="hold"/>
                                        <p:tgtEl>
                                          <p:spTgt spid="151558"/>
                                        </p:tgtEl>
                                        <p:attrNameLst>
                                          <p:attrName>ppt_x</p:attrName>
                                        </p:attrNameLst>
                                      </p:cBhvr>
                                      <p:tavLst>
                                        <p:tav tm="0">
                                          <p:val>
                                            <p:strVal val="1+#ppt_w/2"/>
                                          </p:val>
                                        </p:tav>
                                        <p:tav tm="100000">
                                          <p:val>
                                            <p:strVal val="#ppt_x"/>
                                          </p:val>
                                        </p:tav>
                                      </p:tavLst>
                                    </p:anim>
                                    <p:anim calcmode="lin" valueType="num">
                                      <p:cBhvr additive="base">
                                        <p:cTn id="18" dur="500" fill="hold"/>
                                        <p:tgtEl>
                                          <p:spTgt spid="15155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333375"/>
            <a:ext cx="3457575" cy="457200"/>
          </a:xfrm>
          <a:prstGeom prst="rect">
            <a:avLst/>
          </a:prstGeom>
          <a:gradFill rotWithShape="0">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400" dirty="0" smtClean="0"/>
              <a:t>§1.5 </a:t>
            </a:r>
            <a:r>
              <a:rPr lang="zh-CN" altLang="en-US" sz="2400" dirty="0"/>
              <a:t>逐步回归分析</a:t>
            </a:r>
          </a:p>
        </p:txBody>
      </p:sp>
      <p:sp>
        <p:nvSpPr>
          <p:cNvPr id="33795" name="Text Box 3"/>
          <p:cNvSpPr txBox="1">
            <a:spLocks noChangeArrowheads="1"/>
          </p:cNvSpPr>
          <p:nvPr/>
        </p:nvSpPr>
        <p:spPr bwMode="auto">
          <a:xfrm>
            <a:off x="323850" y="836613"/>
            <a:ext cx="82804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25000"/>
              </a:lnSpc>
              <a:spcBef>
                <a:spcPct val="50000"/>
              </a:spcBef>
            </a:pPr>
            <a:r>
              <a:rPr lang="en-US" altLang="zh-CN" sz="2400" b="0" dirty="0">
                <a:ea typeface="隶书" pitchFamily="49" charset="-122"/>
              </a:rPr>
              <a:t>        </a:t>
            </a:r>
            <a:r>
              <a:rPr lang="zh-CN" altLang="en-US" sz="2400" b="0" dirty="0"/>
              <a:t>实际问题中影响因变量的因素可能很多，我们希望从中挑选出影响显著的自变量来建立回归模型，这就涉及到变量选择的问题。逐步回归是一种从众多变量中有效地选择重要变量的方法。它是在多元线性回归的基础上派生出来的一种算法技巧。</a:t>
            </a:r>
          </a:p>
        </p:txBody>
      </p:sp>
      <p:sp>
        <p:nvSpPr>
          <p:cNvPr id="152580" name="Text Box 4"/>
          <p:cNvSpPr txBox="1">
            <a:spLocks noChangeArrowheads="1"/>
          </p:cNvSpPr>
          <p:nvPr/>
        </p:nvSpPr>
        <p:spPr bwMode="auto">
          <a:xfrm>
            <a:off x="468313" y="5516563"/>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just" eaLnBrk="1" hangingPunct="1"/>
            <a:r>
              <a:rPr lang="en-US" altLang="zh-CN" sz="2400" b="0" dirty="0"/>
              <a:t>   </a:t>
            </a:r>
            <a:r>
              <a:rPr lang="en-US" altLang="zh-CN" sz="2400" b="0" dirty="0">
                <a:solidFill>
                  <a:schemeClr val="accent2"/>
                </a:solidFill>
              </a:rPr>
              <a:t> </a:t>
            </a:r>
            <a:r>
              <a:rPr lang="en-US" altLang="zh-CN" sz="2400" dirty="0">
                <a:solidFill>
                  <a:schemeClr val="accent2"/>
                </a:solidFill>
              </a:rPr>
              <a:t>“</a:t>
            </a:r>
            <a:r>
              <a:rPr lang="zh-CN" altLang="en-US" sz="2400" dirty="0">
                <a:solidFill>
                  <a:schemeClr val="accent2"/>
                </a:solidFill>
              </a:rPr>
              <a:t>最优”的回归方程</a:t>
            </a:r>
            <a:r>
              <a:rPr lang="zh-CN" altLang="en-US" sz="2400" b="0" dirty="0"/>
              <a:t>就是包含所有对</a:t>
            </a:r>
            <a:r>
              <a:rPr lang="en-US" altLang="zh-CN" sz="2400" b="0" dirty="0"/>
              <a:t>Y</a:t>
            </a:r>
            <a:r>
              <a:rPr lang="zh-CN" altLang="en-US" sz="2400" b="0" dirty="0"/>
              <a:t>有影响的变量</a:t>
            </a:r>
            <a:r>
              <a:rPr lang="en-US" altLang="zh-CN" sz="2400" b="0" dirty="0"/>
              <a:t>, </a:t>
            </a:r>
            <a:r>
              <a:rPr lang="zh-CN" altLang="en-US" sz="2400" b="0" dirty="0"/>
              <a:t>而不包含对</a:t>
            </a:r>
            <a:r>
              <a:rPr lang="en-US" altLang="zh-CN" sz="2400" b="0" dirty="0"/>
              <a:t>Y</a:t>
            </a:r>
            <a:r>
              <a:rPr lang="zh-CN" altLang="en-US" sz="2400" b="0" dirty="0"/>
              <a:t>影响不显著的变量回归方程。</a:t>
            </a:r>
          </a:p>
        </p:txBody>
      </p:sp>
      <p:sp>
        <p:nvSpPr>
          <p:cNvPr id="152581" name="Text Box 5"/>
          <p:cNvSpPr txBox="1">
            <a:spLocks noChangeArrowheads="1"/>
          </p:cNvSpPr>
          <p:nvPr/>
        </p:nvSpPr>
        <p:spPr bwMode="auto">
          <a:xfrm>
            <a:off x="395288" y="3213100"/>
            <a:ext cx="83534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dirty="0"/>
              <a:t>　　如果采用的自变量越多，则回归平方和越大，残差平方和越小，然而较多的变量来拟合回归方程，得到的回归方程稳定性差，用它作预测可靠性差，精度低．另一方面，如果采用了</a:t>
            </a:r>
            <a:r>
              <a:rPr lang="en-US" altLang="zh-CN" sz="2400" b="0" dirty="0"/>
              <a:t>y </a:t>
            </a:r>
            <a:r>
              <a:rPr lang="zh-CN" altLang="en-US" sz="2400" b="0" dirty="0"/>
              <a:t>影响较小的变量而遗漏了重要变量，可导致估计量产生偏崎和不一致性．为此，我们希望得到“最优”的回归方程．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P spid="15258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23850" y="3573463"/>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dirty="0"/>
              <a:t>（</a:t>
            </a:r>
            <a:r>
              <a:rPr lang="en-US" altLang="zh-CN" sz="2400" b="0" dirty="0"/>
              <a:t>4</a:t>
            </a:r>
            <a:r>
              <a:rPr lang="zh-CN" altLang="en-US" sz="2400" b="0" dirty="0"/>
              <a:t>）“有进有出”的逐步回归分析。</a:t>
            </a:r>
          </a:p>
        </p:txBody>
      </p:sp>
      <p:sp>
        <p:nvSpPr>
          <p:cNvPr id="153603" name="Text Box 3"/>
          <p:cNvSpPr txBox="1">
            <a:spLocks noChangeArrowheads="1"/>
          </p:cNvSpPr>
          <p:nvPr/>
        </p:nvSpPr>
        <p:spPr bwMode="auto">
          <a:xfrm>
            <a:off x="250825" y="1341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a:t>（</a:t>
            </a:r>
            <a:r>
              <a:rPr lang="en-US" altLang="zh-CN" sz="2400" b="0"/>
              <a:t>1</a:t>
            </a:r>
            <a:r>
              <a:rPr lang="zh-CN" altLang="en-US" sz="2400" b="0"/>
              <a:t>）从所有可能的因子（变量）组合的回归方程中选择最优者；</a:t>
            </a:r>
          </a:p>
        </p:txBody>
      </p:sp>
      <p:sp>
        <p:nvSpPr>
          <p:cNvPr id="153604" name="Text Box 4"/>
          <p:cNvSpPr txBox="1">
            <a:spLocks noChangeArrowheads="1"/>
          </p:cNvSpPr>
          <p:nvPr/>
        </p:nvSpPr>
        <p:spPr bwMode="auto">
          <a:xfrm>
            <a:off x="250825" y="2060575"/>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a:t>
            </a:r>
            <a:r>
              <a:rPr lang="en-US" altLang="zh-CN" sz="2400" b="0"/>
              <a:t>2</a:t>
            </a:r>
            <a:r>
              <a:rPr lang="zh-CN" altLang="en-US" sz="2400" b="0"/>
              <a:t>）从包含全部变量的回归方程中逐次剔除不显著因子；</a:t>
            </a:r>
          </a:p>
        </p:txBody>
      </p:sp>
      <p:sp>
        <p:nvSpPr>
          <p:cNvPr id="153605" name="Text Box 5"/>
          <p:cNvSpPr txBox="1">
            <a:spLocks noChangeArrowheads="1"/>
          </p:cNvSpPr>
          <p:nvPr/>
        </p:nvSpPr>
        <p:spPr bwMode="auto">
          <a:xfrm>
            <a:off x="323850" y="2852738"/>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a:t>
            </a:r>
            <a:r>
              <a:rPr lang="en-US" altLang="zh-CN" sz="2400" b="0"/>
              <a:t>3</a:t>
            </a:r>
            <a:r>
              <a:rPr lang="zh-CN" altLang="en-US" sz="2400" b="0"/>
              <a:t>）从一个变量开始，把变量逐个引入方程；</a:t>
            </a:r>
          </a:p>
        </p:txBody>
      </p:sp>
      <p:sp>
        <p:nvSpPr>
          <p:cNvPr id="34822" name="Text Box 6"/>
          <p:cNvSpPr txBox="1">
            <a:spLocks noChangeArrowheads="1"/>
          </p:cNvSpPr>
          <p:nvPr/>
        </p:nvSpPr>
        <p:spPr bwMode="auto">
          <a:xfrm>
            <a:off x="323850" y="26035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solidFill>
                  <a:schemeClr val="accent2"/>
                </a:solidFill>
              </a:rPr>
              <a:t>选择“最优”的回归方程有以下几种方法：</a:t>
            </a:r>
            <a:endParaRPr lang="zh-CN" altLang="en-US" sz="2400" b="0"/>
          </a:p>
        </p:txBody>
      </p:sp>
      <p:sp>
        <p:nvSpPr>
          <p:cNvPr id="153607" name="Text Box 7"/>
          <p:cNvSpPr txBox="1">
            <a:spLocks noChangeArrowheads="1"/>
          </p:cNvSpPr>
          <p:nvPr/>
        </p:nvSpPr>
        <p:spPr bwMode="auto">
          <a:xfrm>
            <a:off x="646113" y="4292600"/>
            <a:ext cx="849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dirty="0"/>
              <a:t>以第四种方法，即</a:t>
            </a:r>
            <a:r>
              <a:rPr lang="zh-CN" altLang="en-US" sz="2400" dirty="0">
                <a:solidFill>
                  <a:schemeClr val="accent2"/>
                </a:solidFill>
              </a:rPr>
              <a:t>逐步回归分析法</a:t>
            </a:r>
            <a:r>
              <a:rPr lang="zh-CN" altLang="en-US" sz="2400" b="0" dirty="0"/>
              <a:t>在筛选变量方面较为理想</a:t>
            </a:r>
            <a:r>
              <a:rPr lang="en-US" altLang="zh-CN" sz="2400" b="0" dirty="0"/>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vertical)">
                                      <p:cBhvr>
                                        <p:cTn id="7" dur="500"/>
                                        <p:tgtEl>
                                          <p:spTgt spid="15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blinds(horizontal)">
                                      <p:cBhvr>
                                        <p:cTn id="12" dur="500"/>
                                        <p:tgtEl>
                                          <p:spTgt spid="153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05"/>
                                        </p:tgtEl>
                                        <p:attrNameLst>
                                          <p:attrName>style.visibility</p:attrName>
                                        </p:attrNameLst>
                                      </p:cBhvr>
                                      <p:to>
                                        <p:strVal val="visible"/>
                                      </p:to>
                                    </p:set>
                                    <p:animEffect transition="in" filter="box(out)">
                                      <p:cBhvr>
                                        <p:cTn id="17" dur="500"/>
                                        <p:tgtEl>
                                          <p:spTgt spid="153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iterate type="wd">
                                    <p:tmPct val="100000"/>
                                  </p:iterate>
                                  <p:childTnLst>
                                    <p:set>
                                      <p:cBhvr>
                                        <p:cTn id="21" dur="1" fill="hold">
                                          <p:stCondLst>
                                            <p:cond delay="0"/>
                                          </p:stCondLst>
                                        </p:cTn>
                                        <p:tgtEl>
                                          <p:spTgt spid="153602"/>
                                        </p:tgtEl>
                                        <p:attrNameLst>
                                          <p:attrName>style.visibility</p:attrName>
                                        </p:attrNameLst>
                                      </p:cBhvr>
                                      <p:to>
                                        <p:strVal val="visible"/>
                                      </p:to>
                                    </p:set>
                                    <p:animEffect transition="in" filter="box(in)">
                                      <p:cBhvr>
                                        <p:cTn id="22" dur="300"/>
                                        <p:tgtEl>
                                          <p:spTgt spid="1536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53607"/>
                                        </p:tgtEl>
                                        <p:attrNameLst>
                                          <p:attrName>style.visibility</p:attrName>
                                        </p:attrNameLst>
                                      </p:cBhvr>
                                      <p:to>
                                        <p:strVal val="visible"/>
                                      </p:to>
                                    </p:set>
                                    <p:animEffect transition="in" filter="wipe(left)">
                                      <p:cBhvr>
                                        <p:cTn id="27" dur="75"/>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4" grpId="0" autoUpdateAnimBg="0"/>
      <p:bldP spid="153605" grpId="0" autoUpdateAnimBg="0"/>
      <p:bldP spid="1536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250825" y="5013325"/>
            <a:ext cx="82819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buFontTx/>
              <a:buChar char="•"/>
            </a:pPr>
            <a:r>
              <a:rPr lang="en-US" altLang="zh-CN" sz="2400" b="0" dirty="0"/>
              <a:t>  </a:t>
            </a:r>
            <a:r>
              <a:rPr lang="zh-CN" altLang="en-US" sz="2400" b="0" dirty="0"/>
              <a:t>这个过程反复进行，直至既无不显著的变量从回归方程</a:t>
            </a:r>
            <a:r>
              <a:rPr lang="zh-CN" altLang="en-US" sz="2400" b="0" dirty="0" smtClean="0"/>
              <a:t>中 剔除</a:t>
            </a:r>
            <a:r>
              <a:rPr lang="zh-CN" altLang="en-US" sz="2400" b="0" dirty="0"/>
              <a:t>，又无显著变量可引入回归方程时为止。</a:t>
            </a:r>
          </a:p>
        </p:txBody>
      </p:sp>
      <p:sp>
        <p:nvSpPr>
          <p:cNvPr id="35843" name="Text Box 3"/>
          <p:cNvSpPr txBox="1">
            <a:spLocks noChangeArrowheads="1"/>
          </p:cNvSpPr>
          <p:nvPr/>
        </p:nvSpPr>
        <p:spPr bwMode="auto">
          <a:xfrm>
            <a:off x="468313" y="333375"/>
            <a:ext cx="4081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a:solidFill>
                  <a:schemeClr val="accent2"/>
                </a:solidFill>
              </a:rPr>
              <a:t>逐步回归分析法</a:t>
            </a:r>
            <a:r>
              <a:rPr lang="zh-CN" altLang="en-US" sz="2400" b="0"/>
              <a:t>的思想：</a:t>
            </a:r>
          </a:p>
        </p:txBody>
      </p:sp>
      <p:sp>
        <p:nvSpPr>
          <p:cNvPr id="154628" name="Text Box 4"/>
          <p:cNvSpPr txBox="1">
            <a:spLocks noChangeArrowheads="1"/>
          </p:cNvSpPr>
          <p:nvPr/>
        </p:nvSpPr>
        <p:spPr bwMode="auto">
          <a:xfrm>
            <a:off x="539750" y="1052513"/>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buFontTx/>
              <a:buChar char="•"/>
            </a:pPr>
            <a:r>
              <a:rPr lang="en-US" altLang="zh-CN" sz="2400" b="0" dirty="0"/>
              <a:t>  </a:t>
            </a:r>
            <a:r>
              <a:rPr lang="zh-CN" altLang="en-US" sz="2400" b="0" dirty="0"/>
              <a:t>从一个自变量开始，视</a:t>
            </a:r>
            <a:r>
              <a:rPr lang="zh-CN" altLang="en-US" sz="2400" b="0" dirty="0" smtClean="0"/>
              <a:t>自变量对</a:t>
            </a:r>
            <a:r>
              <a:rPr lang="en-US" altLang="zh-CN" sz="2400" b="0" dirty="0" smtClean="0"/>
              <a:t>Y</a:t>
            </a:r>
            <a:r>
              <a:rPr lang="zh-CN" altLang="en-US" sz="2400" b="0" dirty="0"/>
              <a:t>作用的显著程度，从大到小地依次逐个引入回归方程。</a:t>
            </a:r>
          </a:p>
        </p:txBody>
      </p:sp>
      <p:sp>
        <p:nvSpPr>
          <p:cNvPr id="154629" name="Text Box 5"/>
          <p:cNvSpPr txBox="1">
            <a:spLocks noChangeArrowheads="1"/>
          </p:cNvSpPr>
          <p:nvPr/>
        </p:nvSpPr>
        <p:spPr bwMode="auto">
          <a:xfrm>
            <a:off x="323850" y="1989138"/>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buFontTx/>
              <a:buChar char="•"/>
            </a:pPr>
            <a:r>
              <a:rPr lang="en-US" altLang="zh-CN" sz="2400" b="0"/>
              <a:t>  </a:t>
            </a:r>
            <a:r>
              <a:rPr lang="zh-CN" altLang="en-US" sz="2400" b="0"/>
              <a:t>当引入的自变量由于后面变量的引入而变得不显著时，要将其剔除掉。</a:t>
            </a:r>
          </a:p>
        </p:txBody>
      </p:sp>
      <p:sp>
        <p:nvSpPr>
          <p:cNvPr id="154630" name="Text Box 6"/>
          <p:cNvSpPr txBox="1">
            <a:spLocks noChangeArrowheads="1"/>
          </p:cNvSpPr>
          <p:nvPr/>
        </p:nvSpPr>
        <p:spPr bwMode="auto">
          <a:xfrm>
            <a:off x="395288" y="29972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buFontTx/>
              <a:buChar char="•"/>
            </a:pPr>
            <a:r>
              <a:rPr lang="en-US" altLang="zh-CN" sz="2400" b="0" dirty="0"/>
              <a:t>  </a:t>
            </a:r>
            <a:r>
              <a:rPr lang="zh-CN" altLang="en-US" sz="2400" b="0" dirty="0"/>
              <a:t>引入一个自变量或从回归方程中剔除一个自变量，为逐步回归的一步。</a:t>
            </a:r>
          </a:p>
        </p:txBody>
      </p:sp>
      <p:sp>
        <p:nvSpPr>
          <p:cNvPr id="154631" name="Text Box 7"/>
          <p:cNvSpPr txBox="1">
            <a:spLocks noChangeArrowheads="1"/>
          </p:cNvSpPr>
          <p:nvPr/>
        </p:nvSpPr>
        <p:spPr bwMode="auto">
          <a:xfrm>
            <a:off x="395288" y="3933825"/>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buFontTx/>
              <a:buChar char="•"/>
            </a:pPr>
            <a:r>
              <a:rPr lang="en-US" altLang="zh-CN" sz="2400" b="0" dirty="0"/>
              <a:t>  </a:t>
            </a:r>
            <a:r>
              <a:rPr lang="zh-CN" altLang="en-US" sz="2400" b="0" dirty="0"/>
              <a:t>对于每一步都要进行</a:t>
            </a:r>
            <a:r>
              <a:rPr lang="en-US" altLang="zh-CN" sz="2400" b="0" dirty="0"/>
              <a:t>Y</a:t>
            </a:r>
            <a:r>
              <a:rPr lang="zh-CN" altLang="en-US" sz="2400" b="0" dirty="0"/>
              <a:t>值检验，以确保每次引入新的显著性变量前回归方程中只包含对</a:t>
            </a:r>
            <a:r>
              <a:rPr lang="en-US" altLang="zh-CN" sz="2400" b="0" dirty="0"/>
              <a:t>Y</a:t>
            </a:r>
            <a:r>
              <a:rPr lang="zh-CN" altLang="en-US" sz="2400" b="0" dirty="0"/>
              <a:t>作用显著的变量。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checkerboard(across)">
                                      <p:cBhvr>
                                        <p:cTn id="7" dur="500"/>
                                        <p:tgtEl>
                                          <p:spTgt spid="154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Effect transition="in" filter="checkerboard(down)">
                                      <p:cBhvr>
                                        <p:cTn id="12" dur="500"/>
                                        <p:tgtEl>
                                          <p:spTgt spid="154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30"/>
                                        </p:tgtEl>
                                        <p:attrNameLst>
                                          <p:attrName>style.visibility</p:attrName>
                                        </p:attrNameLst>
                                      </p:cBhvr>
                                      <p:to>
                                        <p:strVal val="visible"/>
                                      </p:to>
                                    </p:set>
                                    <p:animEffect transition="in" filter="blinds(horizontal)">
                                      <p:cBhvr>
                                        <p:cTn id="17" dur="500"/>
                                        <p:tgtEl>
                                          <p:spTgt spid="154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54631"/>
                                        </p:tgtEl>
                                        <p:attrNameLst>
                                          <p:attrName>style.visibility</p:attrName>
                                        </p:attrNameLst>
                                      </p:cBhvr>
                                      <p:to>
                                        <p:strVal val="visible"/>
                                      </p:to>
                                    </p:set>
                                    <p:animEffect transition="in" filter="blinds(vertical)">
                                      <p:cBhvr>
                                        <p:cTn id="22" dur="500"/>
                                        <p:tgtEl>
                                          <p:spTgt spid="1546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4626"/>
                                        </p:tgtEl>
                                        <p:attrNameLst>
                                          <p:attrName>style.visibility</p:attrName>
                                        </p:attrNameLst>
                                      </p:cBhvr>
                                      <p:to>
                                        <p:strVal val="visible"/>
                                      </p:to>
                                    </p:set>
                                    <p:animEffect transition="in" filter="box(out)">
                                      <p:cBhvr>
                                        <p:cTn id="27" dur="5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8" grpId="0" autoUpdateAnimBg="0"/>
      <p:bldP spid="154629" grpId="0" autoUpdateAnimBg="0"/>
      <p:bldP spid="154630" grpId="0" autoUpdateAnimBg="0"/>
      <p:bldP spid="1546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84213" y="1052513"/>
            <a:ext cx="2786062"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t>1.</a:t>
            </a:r>
            <a:r>
              <a:rPr lang="zh-CN" altLang="en-US" sz="2400"/>
              <a:t>６</a:t>
            </a:r>
            <a:r>
              <a:rPr lang="en-US" altLang="zh-CN" sz="2400"/>
              <a:t>.1</a:t>
            </a:r>
            <a:r>
              <a:rPr lang="zh-CN" altLang="en-US" sz="2400"/>
              <a:t>多元线性回归</a:t>
            </a:r>
          </a:p>
        </p:txBody>
      </p:sp>
      <p:sp>
        <p:nvSpPr>
          <p:cNvPr id="156675" name="Text Box 3"/>
          <p:cNvSpPr txBox="1">
            <a:spLocks noChangeArrowheads="1"/>
          </p:cNvSpPr>
          <p:nvPr/>
        </p:nvSpPr>
        <p:spPr bwMode="auto">
          <a:xfrm>
            <a:off x="0" y="2332038"/>
            <a:ext cx="5456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endParaRPr lang="en-US" altLang="zh-CN" sz="2400" b="0">
              <a:latin typeface="Garamond" pitchFamily="18" charset="0"/>
            </a:endParaRPr>
          </a:p>
          <a:p>
            <a:pPr lvl="1" eaLnBrk="1" hangingPunct="1"/>
            <a:r>
              <a:rPr lang="en-US" altLang="zh-CN" sz="2400" b="0">
                <a:latin typeface="Garamond" pitchFamily="18" charset="0"/>
              </a:rPr>
              <a:t>                  </a:t>
            </a:r>
            <a:r>
              <a:rPr lang="en-US" altLang="zh-CN" sz="3600">
                <a:latin typeface="Garamond" pitchFamily="18" charset="0"/>
              </a:rPr>
              <a:t>b=regress( Y,  X )</a:t>
            </a:r>
          </a:p>
        </p:txBody>
      </p:sp>
      <p:sp>
        <p:nvSpPr>
          <p:cNvPr id="36868" name="Line 4"/>
          <p:cNvSpPr>
            <a:spLocks noChangeShapeType="1"/>
          </p:cNvSpPr>
          <p:nvPr/>
        </p:nvSpPr>
        <p:spPr bwMode="auto">
          <a:xfrm>
            <a:off x="4876800" y="2332038"/>
            <a:ext cx="228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6677" name="Group 5"/>
          <p:cNvGrpSpPr>
            <a:grpSpLocks/>
          </p:cNvGrpSpPr>
          <p:nvPr/>
        </p:nvGrpSpPr>
        <p:grpSpPr bwMode="auto">
          <a:xfrm>
            <a:off x="4572000" y="3246438"/>
            <a:ext cx="3109913" cy="2130425"/>
            <a:chOff x="2880" y="1056"/>
            <a:chExt cx="1959" cy="1342"/>
          </a:xfrm>
        </p:grpSpPr>
        <p:graphicFrame>
          <p:nvGraphicFramePr>
            <p:cNvPr id="36886" name="Object 6"/>
            <p:cNvGraphicFramePr>
              <a:graphicFrameLocks noChangeAspect="1"/>
            </p:cNvGraphicFramePr>
            <p:nvPr/>
          </p:nvGraphicFramePr>
          <p:xfrm>
            <a:off x="2880" y="1392"/>
            <a:ext cx="1959" cy="1006"/>
          </p:xfrm>
          <a:graphic>
            <a:graphicData uri="http://schemas.openxmlformats.org/presentationml/2006/ole">
              <mc:AlternateContent xmlns:mc="http://schemas.openxmlformats.org/markup-compatibility/2006">
                <mc:Choice xmlns:v="urn:schemas-microsoft-com:vml" Requires="v">
                  <p:oleObj spid="_x0000_s36969" name="Equation" r:id="rId3" imgW="1828800" imgH="939800" progId="Equation.DSMT4">
                    <p:embed/>
                  </p:oleObj>
                </mc:Choice>
                <mc:Fallback>
                  <p:oleObj name="Equation" r:id="rId3" imgW="1828800" imgH="93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392"/>
                          <a:ext cx="1959" cy="100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87" name="Line 7"/>
            <p:cNvSpPr>
              <a:spLocks noChangeShapeType="1"/>
            </p:cNvSpPr>
            <p:nvPr/>
          </p:nvSpPr>
          <p:spPr bwMode="auto">
            <a:xfrm>
              <a:off x="3024" y="10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Line 8"/>
            <p:cNvSpPr>
              <a:spLocks noChangeShapeType="1"/>
            </p:cNvSpPr>
            <p:nvPr/>
          </p:nvSpPr>
          <p:spPr bwMode="auto">
            <a:xfrm>
              <a:off x="3120"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70" name="Text Box 9"/>
          <p:cNvSpPr txBox="1">
            <a:spLocks noChangeArrowheads="1"/>
          </p:cNvSpPr>
          <p:nvPr/>
        </p:nvSpPr>
        <p:spPr bwMode="auto">
          <a:xfrm>
            <a:off x="2727325" y="8372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endParaRPr lang="zh-CN" altLang="zh-CN" sz="2400" b="0"/>
          </a:p>
        </p:txBody>
      </p:sp>
      <p:grpSp>
        <p:nvGrpSpPr>
          <p:cNvPr id="156682" name="Group 10"/>
          <p:cNvGrpSpPr>
            <a:grpSpLocks/>
          </p:cNvGrpSpPr>
          <p:nvPr/>
        </p:nvGrpSpPr>
        <p:grpSpPr bwMode="auto">
          <a:xfrm>
            <a:off x="3200400" y="3322638"/>
            <a:ext cx="1143000" cy="2055812"/>
            <a:chOff x="2064" y="1056"/>
            <a:chExt cx="720" cy="1295"/>
          </a:xfrm>
        </p:grpSpPr>
        <p:graphicFrame>
          <p:nvGraphicFramePr>
            <p:cNvPr id="36880" name="Object 11"/>
            <p:cNvGraphicFramePr>
              <a:graphicFrameLocks noChangeAspect="1"/>
            </p:cNvGraphicFramePr>
            <p:nvPr/>
          </p:nvGraphicFramePr>
          <p:xfrm>
            <a:off x="2064" y="1344"/>
            <a:ext cx="612" cy="1007"/>
          </p:xfrm>
          <a:graphic>
            <a:graphicData uri="http://schemas.openxmlformats.org/presentationml/2006/ole">
              <mc:AlternateContent xmlns:mc="http://schemas.openxmlformats.org/markup-compatibility/2006">
                <mc:Choice xmlns:v="urn:schemas-microsoft-com:vml" Requires="v">
                  <p:oleObj spid="_x0000_s36970" name="Equation" r:id="rId5" imgW="571252" imgH="939392" progId="Equation.DSMT4">
                    <p:embed/>
                  </p:oleObj>
                </mc:Choice>
                <mc:Fallback>
                  <p:oleObj name="Equation" r:id="rId5" imgW="571252" imgH="939392"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344"/>
                          <a:ext cx="612" cy="100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81" name="Line 12"/>
            <p:cNvSpPr>
              <a:spLocks noChangeShapeType="1"/>
            </p:cNvSpPr>
            <p:nvPr/>
          </p:nvSpPr>
          <p:spPr bwMode="auto">
            <a:xfrm>
              <a:off x="2592" y="1056"/>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3"/>
            <p:cNvSpPr>
              <a:spLocks noChangeShapeType="1"/>
            </p:cNvSpPr>
            <p:nvPr/>
          </p:nvSpPr>
          <p:spPr bwMode="auto">
            <a:xfrm>
              <a:off x="2688" y="10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3" name="Line 14"/>
            <p:cNvSpPr>
              <a:spLocks noChangeShapeType="1"/>
            </p:cNvSpPr>
            <p:nvPr/>
          </p:nvSpPr>
          <p:spPr bwMode="auto">
            <a:xfrm>
              <a:off x="2400" y="120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Line 15"/>
            <p:cNvSpPr>
              <a:spLocks noChangeShapeType="1"/>
            </p:cNvSpPr>
            <p:nvPr/>
          </p:nvSpPr>
          <p:spPr bwMode="auto">
            <a:xfrm>
              <a:off x="2400" y="120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Line 16"/>
            <p:cNvSpPr>
              <a:spLocks noChangeShapeType="1"/>
            </p:cNvSpPr>
            <p:nvPr/>
          </p:nvSpPr>
          <p:spPr bwMode="auto">
            <a:xfrm>
              <a:off x="2592" y="10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689" name="Group 17"/>
          <p:cNvGrpSpPr>
            <a:grpSpLocks/>
          </p:cNvGrpSpPr>
          <p:nvPr/>
        </p:nvGrpSpPr>
        <p:grpSpPr bwMode="auto">
          <a:xfrm>
            <a:off x="1676400" y="3475038"/>
            <a:ext cx="1023938" cy="1824037"/>
            <a:chOff x="1008" y="1104"/>
            <a:chExt cx="524" cy="1149"/>
          </a:xfrm>
        </p:grpSpPr>
        <p:graphicFrame>
          <p:nvGraphicFramePr>
            <p:cNvPr id="36877" name="Object 18"/>
            <p:cNvGraphicFramePr>
              <a:graphicFrameLocks noChangeAspect="1"/>
            </p:cNvGraphicFramePr>
            <p:nvPr/>
          </p:nvGraphicFramePr>
          <p:xfrm>
            <a:off x="1008" y="1344"/>
            <a:ext cx="524" cy="909"/>
          </p:xfrm>
          <a:graphic>
            <a:graphicData uri="http://schemas.openxmlformats.org/presentationml/2006/ole">
              <mc:AlternateContent xmlns:mc="http://schemas.openxmlformats.org/markup-compatibility/2006">
                <mc:Choice xmlns:v="urn:schemas-microsoft-com:vml" Requires="v">
                  <p:oleObj spid="_x0000_s36971" name="Document" r:id="rId7" imgW="495300" imgH="847725" progId="Word.Document.8">
                    <p:embed/>
                  </p:oleObj>
                </mc:Choice>
                <mc:Fallback>
                  <p:oleObj name="Document" r:id="rId7" imgW="495300" imgH="847725" progId="Word.Document.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344"/>
                          <a:ext cx="524" cy="909"/>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8" name="Line 19"/>
            <p:cNvSpPr>
              <a:spLocks noChangeShapeType="1"/>
            </p:cNvSpPr>
            <p:nvPr/>
          </p:nvSpPr>
          <p:spPr bwMode="auto">
            <a:xfrm>
              <a:off x="1152" y="110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20"/>
            <p:cNvSpPr>
              <a:spLocks noChangeShapeType="1"/>
            </p:cNvSpPr>
            <p:nvPr/>
          </p:nvSpPr>
          <p:spPr bwMode="auto">
            <a:xfrm>
              <a:off x="1248" y="11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693" name="Text Box 21"/>
          <p:cNvSpPr txBox="1">
            <a:spLocks noChangeArrowheads="1"/>
          </p:cNvSpPr>
          <p:nvPr/>
        </p:nvSpPr>
        <p:spPr bwMode="auto">
          <a:xfrm>
            <a:off x="1143000" y="2332038"/>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a:solidFill>
                  <a:schemeClr val="accent2"/>
                </a:solidFill>
                <a:ea typeface="隶书" pitchFamily="49" charset="-122"/>
              </a:rPr>
              <a:t>1)</a:t>
            </a:r>
            <a:r>
              <a:rPr lang="zh-CN" altLang="en-US" sz="2800">
                <a:solidFill>
                  <a:schemeClr val="accent2"/>
                </a:solidFill>
                <a:latin typeface="Garamond" pitchFamily="18" charset="0"/>
              </a:rPr>
              <a:t>确定回归系数的点估计值：</a:t>
            </a:r>
          </a:p>
        </p:txBody>
      </p:sp>
      <p:graphicFrame>
        <p:nvGraphicFramePr>
          <p:cNvPr id="156694" name="Object 22"/>
          <p:cNvGraphicFramePr>
            <a:graphicFrameLocks noChangeAspect="1"/>
          </p:cNvGraphicFramePr>
          <p:nvPr/>
        </p:nvGraphicFramePr>
        <p:xfrm>
          <a:off x="1752600" y="1722438"/>
          <a:ext cx="3178175" cy="479425"/>
        </p:xfrm>
        <a:graphic>
          <a:graphicData uri="http://schemas.openxmlformats.org/presentationml/2006/ole">
            <mc:AlternateContent xmlns:mc="http://schemas.openxmlformats.org/markup-compatibility/2006">
              <mc:Choice xmlns:v="urn:schemas-microsoft-com:vml" Requires="v">
                <p:oleObj spid="_x0000_s36972" name="Equation" r:id="rId9" imgW="1587500" imgH="241300" progId="Equation.DSMT4">
                  <p:embed/>
                </p:oleObj>
              </mc:Choice>
              <mc:Fallback>
                <p:oleObj name="Equation" r:id="rId9" imgW="1587500" imgH="24130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722438"/>
                        <a:ext cx="31781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5" name="Text Box 24"/>
          <p:cNvSpPr txBox="1">
            <a:spLocks noChangeArrowheads="1"/>
          </p:cNvSpPr>
          <p:nvPr/>
        </p:nvSpPr>
        <p:spPr bwMode="auto">
          <a:xfrm>
            <a:off x="684212" y="404813"/>
            <a:ext cx="69357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400" dirty="0" smtClean="0"/>
              <a:t>§1.</a:t>
            </a:r>
            <a:r>
              <a:rPr lang="zh-CN" altLang="en-US" sz="2400" dirty="0"/>
              <a:t>６ </a:t>
            </a:r>
            <a:r>
              <a:rPr lang="en-US" altLang="zh-CN" sz="2400" dirty="0"/>
              <a:t>MATLAB</a:t>
            </a:r>
            <a:r>
              <a:rPr lang="zh-CN" altLang="en-US" sz="2400" dirty="0"/>
              <a:t>统计工具箱中的回归分析命令</a:t>
            </a:r>
          </a:p>
        </p:txBody>
      </p:sp>
      <p:sp>
        <p:nvSpPr>
          <p:cNvPr id="156697" name="Rectangle 25"/>
          <p:cNvSpPr>
            <a:spLocks noChangeArrowheads="1"/>
          </p:cNvSpPr>
          <p:nvPr/>
        </p:nvSpPr>
        <p:spPr bwMode="auto">
          <a:xfrm>
            <a:off x="539750" y="5516563"/>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kumimoji="0" lang="zh-CN" altLang="en-US" sz="2400" b="0"/>
              <a:t>对一元线性回归，取</a:t>
            </a:r>
            <a:r>
              <a:rPr kumimoji="0" lang="en-US" altLang="zh-CN" sz="2400" b="0"/>
              <a:t>p=1</a:t>
            </a:r>
            <a:r>
              <a:rPr kumimoji="0" lang="zh-CN" altLang="en-US" sz="2400" b="0"/>
              <a:t>即可</a:t>
            </a:r>
            <a:r>
              <a:rPr kumimoji="0" lang="en-US" altLang="zh-CN" sz="2400" b="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94"/>
                                        </p:tgtEl>
                                        <p:attrNameLst>
                                          <p:attrName>style.visibility</p:attrName>
                                        </p:attrNameLst>
                                      </p:cBhvr>
                                      <p:to>
                                        <p:strVal val="visible"/>
                                      </p:to>
                                    </p:set>
                                    <p:animEffect transition="in" filter="blinds(horizontal)">
                                      <p:cBhvr>
                                        <p:cTn id="7" dur="500"/>
                                        <p:tgtEl>
                                          <p:spTgt spid="156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56693"/>
                                        </p:tgtEl>
                                        <p:attrNameLst>
                                          <p:attrName>style.visibility</p:attrName>
                                        </p:attrNameLst>
                                      </p:cBhvr>
                                      <p:to>
                                        <p:strVal val="visible"/>
                                      </p:to>
                                    </p:set>
                                    <p:animEffect transition="in" filter="slide(fromLeft)">
                                      <p:cBhvr>
                                        <p:cTn id="12" dur="500"/>
                                        <p:tgtEl>
                                          <p:spTgt spid="156693"/>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56675"/>
                                        </p:tgtEl>
                                        <p:attrNameLst>
                                          <p:attrName>style.visibility</p:attrName>
                                        </p:attrNameLst>
                                      </p:cBhvr>
                                      <p:to>
                                        <p:strVal val="visible"/>
                                      </p:to>
                                    </p:set>
                                    <p:animEffect transition="in" filter="strips(downLeft)">
                                      <p:cBhvr>
                                        <p:cTn id="16" dur="500"/>
                                        <p:tgtEl>
                                          <p:spTgt spid="1566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56677"/>
                                        </p:tgtEl>
                                        <p:attrNameLst>
                                          <p:attrName>style.visibility</p:attrName>
                                        </p:attrNameLst>
                                      </p:cBhvr>
                                      <p:to>
                                        <p:strVal val="visible"/>
                                      </p:to>
                                    </p:set>
                                    <p:animEffect transition="in" filter="strips(downRight)">
                                      <p:cBhvr>
                                        <p:cTn id="21" dur="500"/>
                                        <p:tgtEl>
                                          <p:spTgt spid="1566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156682"/>
                                        </p:tgtEl>
                                        <p:attrNameLst>
                                          <p:attrName>style.visibility</p:attrName>
                                        </p:attrNameLst>
                                      </p:cBhvr>
                                      <p:to>
                                        <p:strVal val="visible"/>
                                      </p:to>
                                    </p:set>
                                    <p:animEffect transition="in" filter="slide(fromTop)">
                                      <p:cBhvr>
                                        <p:cTn id="26" dur="500"/>
                                        <p:tgtEl>
                                          <p:spTgt spid="1566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156689"/>
                                        </p:tgtEl>
                                        <p:attrNameLst>
                                          <p:attrName>style.visibility</p:attrName>
                                        </p:attrNameLst>
                                      </p:cBhvr>
                                      <p:to>
                                        <p:strVal val="visible"/>
                                      </p:to>
                                    </p:set>
                                    <p:animEffect transition="in" filter="slide(fromLeft)">
                                      <p:cBhvr>
                                        <p:cTn id="31" dur="500"/>
                                        <p:tgtEl>
                                          <p:spTgt spid="1566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6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P spid="156693" grpId="0" autoUpdateAnimBg="0"/>
      <p:bldP spid="15669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684213" y="5805488"/>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200" b="1">
                <a:solidFill>
                  <a:schemeClr val="tx1"/>
                </a:solidFill>
                <a:latin typeface="Times New Roman" pitchFamily="18" charset="0"/>
                <a:ea typeface="宋体" pitchFamily="2" charset="-122"/>
              </a:defRPr>
            </a:lvl1pPr>
            <a:lvl2pPr marL="179388"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en-US" altLang="zh-CN" sz="2400">
                <a:solidFill>
                  <a:schemeClr val="accent2"/>
                </a:solidFill>
                <a:ea typeface="隶书" pitchFamily="49" charset="-122"/>
              </a:rPr>
              <a:t>3</a:t>
            </a:r>
            <a:r>
              <a:rPr lang="zh-CN" altLang="en-US" sz="2400">
                <a:solidFill>
                  <a:schemeClr val="accent2"/>
                </a:solidFill>
                <a:ea typeface="隶书" pitchFamily="49" charset="-122"/>
              </a:rPr>
              <a:t>）、</a:t>
            </a:r>
            <a:r>
              <a:rPr lang="zh-CN" altLang="en-US" sz="2400">
                <a:solidFill>
                  <a:schemeClr val="accent2"/>
                </a:solidFill>
                <a:latin typeface="Garamond" pitchFamily="18" charset="0"/>
              </a:rPr>
              <a:t>画出残差及其置信区间：</a:t>
            </a:r>
            <a:r>
              <a:rPr lang="zh-CN" altLang="en-US" sz="2400"/>
              <a:t>         </a:t>
            </a:r>
            <a:r>
              <a:rPr lang="en-US" altLang="zh-CN" sz="2400"/>
              <a:t>rcoplot</a:t>
            </a:r>
            <a:r>
              <a:rPr lang="zh-CN" altLang="en-US" sz="2400"/>
              <a:t>（</a:t>
            </a:r>
            <a:r>
              <a:rPr lang="en-US" altLang="zh-CN" sz="2400"/>
              <a:t>r</a:t>
            </a:r>
            <a:r>
              <a:rPr lang="zh-CN" altLang="en-US" sz="2400"/>
              <a:t>，</a:t>
            </a:r>
            <a:r>
              <a:rPr lang="en-US" altLang="zh-CN" sz="2400"/>
              <a:t>rint</a:t>
            </a:r>
            <a:r>
              <a:rPr lang="zh-CN" altLang="en-US" sz="2400"/>
              <a:t>）</a:t>
            </a:r>
            <a:endParaRPr lang="zh-CN" altLang="en-US" sz="2400" b="0"/>
          </a:p>
        </p:txBody>
      </p:sp>
      <p:sp>
        <p:nvSpPr>
          <p:cNvPr id="157699" name="Text Box 3"/>
          <p:cNvSpPr txBox="1">
            <a:spLocks noChangeArrowheads="1"/>
          </p:cNvSpPr>
          <p:nvPr/>
        </p:nvSpPr>
        <p:spPr bwMode="auto">
          <a:xfrm>
            <a:off x="228600" y="3810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en-US" altLang="zh-CN" sz="2400">
                <a:solidFill>
                  <a:schemeClr val="accent2"/>
                </a:solidFill>
                <a:ea typeface="隶书" pitchFamily="49" charset="-122"/>
              </a:rPr>
              <a:t>2)</a:t>
            </a:r>
            <a:r>
              <a:rPr lang="zh-CN" altLang="en-US" sz="2400">
                <a:solidFill>
                  <a:schemeClr val="accent2"/>
                </a:solidFill>
                <a:latin typeface="Garamond" pitchFamily="18" charset="0"/>
              </a:rPr>
              <a:t>求回归系数的点估计和区间估计、并检验回归模型：</a:t>
            </a:r>
            <a:endParaRPr lang="zh-CN" altLang="en-US" sz="2400">
              <a:latin typeface="Garamond" pitchFamily="18" charset="0"/>
            </a:endParaRPr>
          </a:p>
          <a:p>
            <a:pPr lvl="1" eaLnBrk="1" hangingPunct="1"/>
            <a:r>
              <a:rPr lang="zh-CN" altLang="en-US" sz="2400" b="0">
                <a:latin typeface="Garamond" pitchFamily="18" charset="0"/>
              </a:rPr>
              <a:t>              </a:t>
            </a:r>
            <a:r>
              <a:rPr lang="en-US" altLang="zh-CN" sz="2400">
                <a:latin typeface="Garamond" pitchFamily="18" charset="0"/>
              </a:rPr>
              <a:t>[b, bint,r,rint,stats]=regress(Y,X,alpha)</a:t>
            </a:r>
            <a:endParaRPr lang="en-US" altLang="zh-CN" sz="2400" b="0"/>
          </a:p>
        </p:txBody>
      </p:sp>
      <p:grpSp>
        <p:nvGrpSpPr>
          <p:cNvPr id="157700" name="Group 4"/>
          <p:cNvGrpSpPr>
            <a:grpSpLocks/>
          </p:cNvGrpSpPr>
          <p:nvPr/>
        </p:nvGrpSpPr>
        <p:grpSpPr bwMode="auto">
          <a:xfrm>
            <a:off x="838200" y="1219200"/>
            <a:ext cx="1981200" cy="2921000"/>
            <a:chOff x="528" y="768"/>
            <a:chExt cx="1248" cy="1840"/>
          </a:xfrm>
        </p:grpSpPr>
        <p:sp>
          <p:nvSpPr>
            <p:cNvPr id="37911" name="Text Box 5"/>
            <p:cNvSpPr txBox="1">
              <a:spLocks noChangeArrowheads="1"/>
            </p:cNvSpPr>
            <p:nvPr/>
          </p:nvSpPr>
          <p:spPr bwMode="auto">
            <a:xfrm>
              <a:off x="528" y="1104"/>
              <a:ext cx="314" cy="1504"/>
            </a:xfrm>
            <a:prstGeom prst="rect">
              <a:avLst/>
            </a:prstGeom>
            <a:solidFill>
              <a:srgbClr val="FFCCF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000" b="0">
                  <a:latin typeface="Garamond" pitchFamily="18" charset="0"/>
                </a:rPr>
                <a:t>回归系数的区间估计</a:t>
              </a:r>
              <a:endParaRPr lang="zh-CN" altLang="en-US" sz="2400" b="0">
                <a:latin typeface="Garamond" pitchFamily="18" charset="0"/>
              </a:endParaRPr>
            </a:p>
          </p:txBody>
        </p:sp>
        <p:sp>
          <p:nvSpPr>
            <p:cNvPr id="37912" name="Line 6"/>
            <p:cNvSpPr>
              <a:spLocks noChangeShapeType="1"/>
            </p:cNvSpPr>
            <p:nvPr/>
          </p:nvSpPr>
          <p:spPr bwMode="auto">
            <a:xfrm>
              <a:off x="1440" y="76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Freeform 7"/>
            <p:cNvSpPr>
              <a:spLocks/>
            </p:cNvSpPr>
            <p:nvPr/>
          </p:nvSpPr>
          <p:spPr bwMode="auto">
            <a:xfrm>
              <a:off x="667" y="768"/>
              <a:ext cx="917" cy="336"/>
            </a:xfrm>
            <a:custGeom>
              <a:avLst/>
              <a:gdLst>
                <a:gd name="T0" fmla="*/ 800 w 960"/>
                <a:gd name="T1" fmla="*/ 0 h 336"/>
                <a:gd name="T2" fmla="*/ 800 w 960"/>
                <a:gd name="T3" fmla="*/ 144 h 336"/>
                <a:gd name="T4" fmla="*/ 0 w 960"/>
                <a:gd name="T5" fmla="*/ 144 h 336"/>
                <a:gd name="T6" fmla="*/ 0 w 960"/>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336">
                  <a:moveTo>
                    <a:pt x="960" y="0"/>
                  </a:moveTo>
                  <a:lnTo>
                    <a:pt x="960" y="144"/>
                  </a:lnTo>
                  <a:lnTo>
                    <a:pt x="0" y="144"/>
                  </a:lnTo>
                  <a:lnTo>
                    <a:pt x="0" y="33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7704" name="Group 8"/>
          <p:cNvGrpSpPr>
            <a:grpSpLocks/>
          </p:cNvGrpSpPr>
          <p:nvPr/>
        </p:nvGrpSpPr>
        <p:grpSpPr bwMode="auto">
          <a:xfrm>
            <a:off x="2209800" y="1219200"/>
            <a:ext cx="754063" cy="1219200"/>
            <a:chOff x="1392" y="768"/>
            <a:chExt cx="475" cy="768"/>
          </a:xfrm>
        </p:grpSpPr>
        <p:sp>
          <p:nvSpPr>
            <p:cNvPr id="37909" name="Text Box 9"/>
            <p:cNvSpPr txBox="1">
              <a:spLocks noChangeArrowheads="1"/>
            </p:cNvSpPr>
            <p:nvPr/>
          </p:nvSpPr>
          <p:spPr bwMode="auto">
            <a:xfrm>
              <a:off x="1392" y="1152"/>
              <a:ext cx="314" cy="384"/>
            </a:xfrm>
            <a:prstGeom prst="rect">
              <a:avLst/>
            </a:prstGeom>
            <a:solidFill>
              <a:srgbClr val="FFCCF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000" b="0">
                  <a:latin typeface="Garamond" pitchFamily="18" charset="0"/>
                </a:rPr>
                <a:t>残差</a:t>
              </a:r>
            </a:p>
          </p:txBody>
        </p:sp>
        <p:sp>
          <p:nvSpPr>
            <p:cNvPr id="37910" name="Line 10"/>
            <p:cNvSpPr>
              <a:spLocks noChangeShapeType="1"/>
            </p:cNvSpPr>
            <p:nvPr/>
          </p:nvSpPr>
          <p:spPr bwMode="auto">
            <a:xfrm flipV="1">
              <a:off x="1579" y="768"/>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7707" name="Group 11"/>
          <p:cNvGrpSpPr>
            <a:grpSpLocks/>
          </p:cNvGrpSpPr>
          <p:nvPr/>
        </p:nvGrpSpPr>
        <p:grpSpPr bwMode="auto">
          <a:xfrm>
            <a:off x="2582863" y="1219200"/>
            <a:ext cx="3886200" cy="2921000"/>
            <a:chOff x="1627" y="768"/>
            <a:chExt cx="2448" cy="1840"/>
          </a:xfrm>
        </p:grpSpPr>
        <p:sp>
          <p:nvSpPr>
            <p:cNvPr id="37906" name="Text Box 12"/>
            <p:cNvSpPr txBox="1">
              <a:spLocks noChangeArrowheads="1"/>
            </p:cNvSpPr>
            <p:nvPr/>
          </p:nvSpPr>
          <p:spPr bwMode="auto">
            <a:xfrm>
              <a:off x="1627" y="1776"/>
              <a:ext cx="2448" cy="832"/>
            </a:xfrm>
            <a:prstGeom prst="rect">
              <a:avLst/>
            </a:prstGeom>
            <a:solidFill>
              <a:srgbClr val="FFCCF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zh-CN" altLang="en-US" sz="2000" b="0">
                  <a:latin typeface="Garamond" pitchFamily="18" charset="0"/>
                </a:rPr>
                <a:t>用于检验回归模型的统计量，有三个数值：</a:t>
              </a:r>
            </a:p>
            <a:p>
              <a:pPr lvl="1" eaLnBrk="1" hangingPunct="1"/>
              <a:r>
                <a:rPr lang="zh-CN" altLang="en-US" sz="2000" b="0">
                  <a:latin typeface="Garamond" pitchFamily="18" charset="0"/>
                </a:rPr>
                <a:t>相关系数</a:t>
              </a:r>
              <a:r>
                <a:rPr lang="en-US" altLang="zh-CN" sz="2000" b="0">
                  <a:latin typeface="Garamond" pitchFamily="18" charset="0"/>
                </a:rPr>
                <a:t>r</a:t>
              </a:r>
              <a:r>
                <a:rPr lang="en-US" altLang="zh-CN" sz="2000" b="0" baseline="30000">
                  <a:latin typeface="Garamond" pitchFamily="18" charset="0"/>
                </a:rPr>
                <a:t>2</a:t>
              </a:r>
              <a:r>
                <a:rPr lang="zh-CN" altLang="en-US" sz="2000" b="0"/>
                <a:t>、</a:t>
              </a:r>
              <a:r>
                <a:rPr lang="en-US" altLang="zh-CN" sz="2000" b="0"/>
                <a:t>F</a:t>
              </a:r>
              <a:r>
                <a:rPr lang="zh-CN" altLang="en-US" sz="2000" b="0"/>
                <a:t>值、与</a:t>
              </a:r>
              <a:r>
                <a:rPr lang="en-US" altLang="zh-CN" sz="2000" b="0"/>
                <a:t>F</a:t>
              </a:r>
              <a:r>
                <a:rPr lang="zh-CN" altLang="en-US" sz="2000" b="0"/>
                <a:t>对应的概率</a:t>
              </a:r>
              <a:r>
                <a:rPr lang="en-US" altLang="zh-CN" sz="2000" b="0"/>
                <a:t>p</a:t>
              </a:r>
            </a:p>
          </p:txBody>
        </p:sp>
        <p:sp>
          <p:nvSpPr>
            <p:cNvPr id="37907" name="Line 13"/>
            <p:cNvSpPr>
              <a:spLocks noChangeShapeType="1"/>
            </p:cNvSpPr>
            <p:nvPr/>
          </p:nvSpPr>
          <p:spPr bwMode="auto">
            <a:xfrm>
              <a:off x="2347" y="76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Freeform 14"/>
            <p:cNvSpPr>
              <a:spLocks/>
            </p:cNvSpPr>
            <p:nvPr/>
          </p:nvSpPr>
          <p:spPr bwMode="auto">
            <a:xfrm>
              <a:off x="2491" y="768"/>
              <a:ext cx="384" cy="1008"/>
            </a:xfrm>
            <a:custGeom>
              <a:avLst/>
              <a:gdLst>
                <a:gd name="T0" fmla="*/ 0 w 384"/>
                <a:gd name="T1" fmla="*/ 0 h 1200"/>
                <a:gd name="T2" fmla="*/ 0 w 384"/>
                <a:gd name="T3" fmla="*/ 95 h 1200"/>
                <a:gd name="T4" fmla="*/ 384 w 384"/>
                <a:gd name="T5" fmla="*/ 95 h 1200"/>
                <a:gd name="T6" fmla="*/ 384 w 384"/>
                <a:gd name="T7" fmla="*/ 597 h 1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200">
                  <a:moveTo>
                    <a:pt x="0" y="0"/>
                  </a:moveTo>
                  <a:lnTo>
                    <a:pt x="0" y="192"/>
                  </a:lnTo>
                  <a:lnTo>
                    <a:pt x="384" y="192"/>
                  </a:lnTo>
                  <a:lnTo>
                    <a:pt x="384" y="120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7711" name="Group 15"/>
          <p:cNvGrpSpPr>
            <a:grpSpLocks/>
          </p:cNvGrpSpPr>
          <p:nvPr/>
        </p:nvGrpSpPr>
        <p:grpSpPr bwMode="auto">
          <a:xfrm>
            <a:off x="3114675" y="1219200"/>
            <a:ext cx="498475" cy="1498600"/>
            <a:chOff x="1962" y="768"/>
            <a:chExt cx="314" cy="944"/>
          </a:xfrm>
        </p:grpSpPr>
        <p:sp>
          <p:nvSpPr>
            <p:cNvPr id="37904" name="Text Box 16"/>
            <p:cNvSpPr txBox="1">
              <a:spLocks noChangeArrowheads="1"/>
            </p:cNvSpPr>
            <p:nvPr/>
          </p:nvSpPr>
          <p:spPr bwMode="auto">
            <a:xfrm>
              <a:off x="1962" y="1008"/>
              <a:ext cx="314" cy="704"/>
            </a:xfrm>
            <a:prstGeom prst="rect">
              <a:avLst/>
            </a:prstGeom>
            <a:solidFill>
              <a:srgbClr val="FFCCF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000" b="0" dirty="0">
                  <a:latin typeface="Garamond" pitchFamily="18" charset="0"/>
                </a:rPr>
                <a:t>置信区间</a:t>
              </a:r>
            </a:p>
          </p:txBody>
        </p:sp>
        <p:sp>
          <p:nvSpPr>
            <p:cNvPr id="37905" name="Line 17"/>
            <p:cNvSpPr>
              <a:spLocks noChangeShapeType="1"/>
            </p:cNvSpPr>
            <p:nvPr/>
          </p:nvSpPr>
          <p:spPr bwMode="auto">
            <a:xfrm flipV="1">
              <a:off x="2107" y="76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7714" name="Group 18"/>
          <p:cNvGrpSpPr>
            <a:grpSpLocks/>
          </p:cNvGrpSpPr>
          <p:nvPr/>
        </p:nvGrpSpPr>
        <p:grpSpPr bwMode="auto">
          <a:xfrm>
            <a:off x="6164263" y="1219200"/>
            <a:ext cx="1560512" cy="2524125"/>
            <a:chOff x="3883" y="768"/>
            <a:chExt cx="983" cy="1590"/>
          </a:xfrm>
        </p:grpSpPr>
        <p:sp>
          <p:nvSpPr>
            <p:cNvPr id="37901" name="Text Box 19"/>
            <p:cNvSpPr txBox="1">
              <a:spLocks noChangeArrowheads="1"/>
            </p:cNvSpPr>
            <p:nvPr/>
          </p:nvSpPr>
          <p:spPr bwMode="auto">
            <a:xfrm>
              <a:off x="4360" y="1008"/>
              <a:ext cx="506" cy="1350"/>
            </a:xfrm>
            <a:prstGeom prst="rect">
              <a:avLst/>
            </a:prstGeom>
            <a:solidFill>
              <a:srgbClr val="FFCCF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000" b="0"/>
                <a:t>       </a:t>
              </a:r>
              <a:r>
                <a:rPr lang="zh-CN" altLang="en-US" sz="2000" b="0"/>
                <a:t>显著性水平</a:t>
              </a:r>
            </a:p>
            <a:p>
              <a:pPr eaLnBrk="1" hangingPunct="1"/>
              <a:r>
                <a:rPr lang="zh-CN" altLang="en-US" sz="2000" b="0"/>
                <a:t>（缺省时为</a:t>
              </a:r>
              <a:r>
                <a:rPr lang="en-US" altLang="zh-CN" sz="2000" b="0"/>
                <a:t>0.05</a:t>
              </a:r>
              <a:r>
                <a:rPr lang="zh-CN" altLang="en-US" sz="2000" b="0"/>
                <a:t>）</a:t>
              </a:r>
            </a:p>
          </p:txBody>
        </p:sp>
        <p:sp>
          <p:nvSpPr>
            <p:cNvPr id="37902" name="Line 20"/>
            <p:cNvSpPr>
              <a:spLocks noChangeShapeType="1"/>
            </p:cNvSpPr>
            <p:nvPr/>
          </p:nvSpPr>
          <p:spPr bwMode="auto">
            <a:xfrm>
              <a:off x="3883" y="76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Freeform 21"/>
            <p:cNvSpPr>
              <a:spLocks/>
            </p:cNvSpPr>
            <p:nvPr/>
          </p:nvSpPr>
          <p:spPr bwMode="auto">
            <a:xfrm>
              <a:off x="4027" y="768"/>
              <a:ext cx="528" cy="240"/>
            </a:xfrm>
            <a:custGeom>
              <a:avLst/>
              <a:gdLst>
                <a:gd name="T0" fmla="*/ 0 w 528"/>
                <a:gd name="T1" fmla="*/ 0 h 240"/>
                <a:gd name="T2" fmla="*/ 0 w 528"/>
                <a:gd name="T3" fmla="*/ 96 h 240"/>
                <a:gd name="T4" fmla="*/ 528 w 528"/>
                <a:gd name="T5" fmla="*/ 96 h 240"/>
                <a:gd name="T6" fmla="*/ 528 w 528"/>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240">
                  <a:moveTo>
                    <a:pt x="0" y="0"/>
                  </a:moveTo>
                  <a:lnTo>
                    <a:pt x="0" y="96"/>
                  </a:lnTo>
                  <a:lnTo>
                    <a:pt x="528" y="96"/>
                  </a:lnTo>
                  <a:lnTo>
                    <a:pt x="528" y="24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7718" name="Group 22"/>
          <p:cNvGrpSpPr>
            <a:grpSpLocks/>
          </p:cNvGrpSpPr>
          <p:nvPr/>
        </p:nvGrpSpPr>
        <p:grpSpPr bwMode="auto">
          <a:xfrm>
            <a:off x="827088" y="3810000"/>
            <a:ext cx="7870825" cy="1728788"/>
            <a:chOff x="521" y="2400"/>
            <a:chExt cx="4958" cy="1089"/>
          </a:xfrm>
        </p:grpSpPr>
        <p:graphicFrame>
          <p:nvGraphicFramePr>
            <p:cNvPr id="37899" name="Object 23"/>
            <p:cNvGraphicFramePr>
              <a:graphicFrameLocks noChangeAspect="1"/>
            </p:cNvGraphicFramePr>
            <p:nvPr/>
          </p:nvGraphicFramePr>
          <p:xfrm>
            <a:off x="521" y="2637"/>
            <a:ext cx="4958" cy="852"/>
          </p:xfrm>
          <a:graphic>
            <a:graphicData uri="http://schemas.openxmlformats.org/presentationml/2006/ole">
              <mc:AlternateContent xmlns:mc="http://schemas.openxmlformats.org/markup-compatibility/2006">
                <mc:Choice xmlns:v="urn:schemas-microsoft-com:vml" Requires="v">
                  <p:oleObj spid="_x0000_s37934" name="Document" r:id="rId3" imgW="4105275" imgH="704850" progId="Word.Document.8">
                    <p:embed/>
                  </p:oleObj>
                </mc:Choice>
                <mc:Fallback>
                  <p:oleObj name="Document" r:id="rId3" imgW="4105275" imgH="704850" progId="Word.Document.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2637"/>
                          <a:ext cx="4958" cy="85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0" name="Line 24"/>
            <p:cNvSpPr>
              <a:spLocks noChangeShapeType="1"/>
            </p:cNvSpPr>
            <p:nvPr/>
          </p:nvSpPr>
          <p:spPr bwMode="auto">
            <a:xfrm>
              <a:off x="2928" y="24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98" name="Text Box 25"/>
          <p:cNvSpPr txBox="1">
            <a:spLocks noChangeArrowheads="1"/>
          </p:cNvSpPr>
          <p:nvPr/>
        </p:nvSpPr>
        <p:spPr bwMode="auto">
          <a:xfrm>
            <a:off x="11337925" y="1468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endParaRPr lang="zh-CN" altLang="zh-CN" sz="24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blinds(horizontal)">
                                      <p:cBhvr>
                                        <p:cTn id="7" dur="500"/>
                                        <p:tgtEl>
                                          <p:spTgt spid="157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57714"/>
                                        </p:tgtEl>
                                        <p:attrNameLst>
                                          <p:attrName>style.visibility</p:attrName>
                                        </p:attrNameLst>
                                      </p:cBhvr>
                                      <p:to>
                                        <p:strVal val="visible"/>
                                      </p:to>
                                    </p:set>
                                    <p:animEffect transition="in" filter="slide(fromTop)">
                                      <p:cBhvr>
                                        <p:cTn id="12" dur="500"/>
                                        <p:tgtEl>
                                          <p:spTgt spid="157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57700"/>
                                        </p:tgtEl>
                                        <p:attrNameLst>
                                          <p:attrName>style.visibility</p:attrName>
                                        </p:attrNameLst>
                                      </p:cBhvr>
                                      <p:to>
                                        <p:strVal val="visible"/>
                                      </p:to>
                                    </p:set>
                                    <p:animEffect transition="in" filter="slide(fromLeft)">
                                      <p:cBhvr>
                                        <p:cTn id="17" dur="500"/>
                                        <p:tgtEl>
                                          <p:spTgt spid="157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157704"/>
                                        </p:tgtEl>
                                        <p:attrNameLst>
                                          <p:attrName>style.visibility</p:attrName>
                                        </p:attrNameLst>
                                      </p:cBhvr>
                                      <p:to>
                                        <p:strVal val="visible"/>
                                      </p:to>
                                    </p:set>
                                    <p:animEffect transition="in" filter="strips(downLeft)">
                                      <p:cBhvr>
                                        <p:cTn id="22" dur="500"/>
                                        <p:tgtEl>
                                          <p:spTgt spid="1577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57711"/>
                                        </p:tgtEl>
                                        <p:attrNameLst>
                                          <p:attrName>style.visibility</p:attrName>
                                        </p:attrNameLst>
                                      </p:cBhvr>
                                      <p:to>
                                        <p:strVal val="visible"/>
                                      </p:to>
                                    </p:set>
                                    <p:animEffect transition="in" filter="slide(fromBottom)">
                                      <p:cBhvr>
                                        <p:cTn id="27" dur="500"/>
                                        <p:tgtEl>
                                          <p:spTgt spid="1577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57707"/>
                                        </p:tgtEl>
                                        <p:attrNameLst>
                                          <p:attrName>style.visibility</p:attrName>
                                        </p:attrNameLst>
                                      </p:cBhvr>
                                      <p:to>
                                        <p:strVal val="visible"/>
                                      </p:to>
                                    </p:set>
                                    <p:animEffect transition="in" filter="strips(downRight)">
                                      <p:cBhvr>
                                        <p:cTn id="32" dur="500"/>
                                        <p:tgtEl>
                                          <p:spTgt spid="1577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7718"/>
                                        </p:tgtEl>
                                        <p:attrNameLst>
                                          <p:attrName>style.visibility</p:attrName>
                                        </p:attrNameLst>
                                      </p:cBhvr>
                                      <p:to>
                                        <p:strVal val="visible"/>
                                      </p:to>
                                    </p:set>
                                    <p:anim calcmode="lin" valueType="num">
                                      <p:cBhvr additive="base">
                                        <p:cTn id="37" dur="500" fill="hold"/>
                                        <p:tgtEl>
                                          <p:spTgt spid="157718"/>
                                        </p:tgtEl>
                                        <p:attrNameLst>
                                          <p:attrName>ppt_x</p:attrName>
                                        </p:attrNameLst>
                                      </p:cBhvr>
                                      <p:tavLst>
                                        <p:tav tm="0">
                                          <p:val>
                                            <p:strVal val="#ppt_x"/>
                                          </p:val>
                                        </p:tav>
                                        <p:tav tm="100000">
                                          <p:val>
                                            <p:strVal val="#ppt_x"/>
                                          </p:val>
                                        </p:tav>
                                      </p:tavLst>
                                    </p:anim>
                                    <p:anim calcmode="lin" valueType="num">
                                      <p:cBhvr additive="base">
                                        <p:cTn id="38" dur="500" fill="hold"/>
                                        <p:tgtEl>
                                          <p:spTgt spid="15771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57698"/>
                                        </p:tgtEl>
                                        <p:attrNameLst>
                                          <p:attrName>style.visibility</p:attrName>
                                        </p:attrNameLst>
                                      </p:cBhvr>
                                      <p:to>
                                        <p:strVal val="visible"/>
                                      </p:to>
                                    </p:set>
                                    <p:anim calcmode="lin" valueType="num">
                                      <p:cBhvr>
                                        <p:cTn id="43" dur="500" fill="hold"/>
                                        <p:tgtEl>
                                          <p:spTgt spid="157698"/>
                                        </p:tgtEl>
                                        <p:attrNameLst>
                                          <p:attrName>ppt_w</p:attrName>
                                        </p:attrNameLst>
                                      </p:cBhvr>
                                      <p:tavLst>
                                        <p:tav tm="0">
                                          <p:val>
                                            <p:fltVal val="0"/>
                                          </p:val>
                                        </p:tav>
                                        <p:tav tm="100000">
                                          <p:val>
                                            <p:strVal val="#ppt_w"/>
                                          </p:val>
                                        </p:tav>
                                      </p:tavLst>
                                    </p:anim>
                                    <p:anim calcmode="lin" valueType="num">
                                      <p:cBhvr>
                                        <p:cTn id="44" dur="500" fill="hold"/>
                                        <p:tgtEl>
                                          <p:spTgt spid="1576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69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73025"/>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t>例</a:t>
            </a:r>
            <a:r>
              <a:rPr lang="en-US" altLang="zh-CN" sz="2400"/>
              <a:t>1</a:t>
            </a:r>
          </a:p>
        </p:txBody>
      </p:sp>
      <p:sp>
        <p:nvSpPr>
          <p:cNvPr id="38915" name="Text Box 3"/>
          <p:cNvSpPr txBox="1">
            <a:spLocks noChangeArrowheads="1"/>
          </p:cNvSpPr>
          <p:nvPr/>
        </p:nvSpPr>
        <p:spPr bwMode="auto">
          <a:xfrm>
            <a:off x="685800" y="635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t>解：</a:t>
            </a:r>
          </a:p>
        </p:txBody>
      </p:sp>
      <p:sp>
        <p:nvSpPr>
          <p:cNvPr id="158724" name="Text Box 4"/>
          <p:cNvSpPr txBox="1">
            <a:spLocks noChangeArrowheads="1"/>
          </p:cNvSpPr>
          <p:nvPr/>
        </p:nvSpPr>
        <p:spPr bwMode="auto">
          <a:xfrm>
            <a:off x="822325" y="63500"/>
            <a:ext cx="8169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en-US" altLang="zh-CN" sz="2400">
                <a:ea typeface="隶书" pitchFamily="49" charset="-122"/>
              </a:rPr>
              <a:t>1</a:t>
            </a:r>
            <a:r>
              <a:rPr lang="zh-CN" altLang="en-US" sz="2400">
                <a:ea typeface="隶书" pitchFamily="49" charset="-122"/>
              </a:rPr>
              <a:t>、</a:t>
            </a:r>
            <a:r>
              <a:rPr lang="zh-CN" altLang="en-US" sz="2400">
                <a:latin typeface="Garamond" pitchFamily="18" charset="0"/>
              </a:rPr>
              <a:t>输入数据：</a:t>
            </a:r>
            <a:endParaRPr lang="zh-CN" altLang="en-US" sz="2400" b="0">
              <a:latin typeface="Garamond" pitchFamily="18" charset="0"/>
            </a:endParaRPr>
          </a:p>
          <a:p>
            <a:pPr lvl="1" eaLnBrk="1" hangingPunct="1"/>
            <a:r>
              <a:rPr lang="zh-CN" altLang="en-US" sz="2400" b="0">
                <a:latin typeface="Garamond" pitchFamily="18" charset="0"/>
              </a:rPr>
              <a:t>      </a:t>
            </a:r>
            <a:r>
              <a:rPr lang="en-US" altLang="zh-CN" sz="2400" b="0">
                <a:latin typeface="Garamond" pitchFamily="18" charset="0"/>
              </a:rPr>
              <a:t>x=[143 145 146 147 149 150 153 154 155 156 157 158 159 </a:t>
            </a:r>
          </a:p>
          <a:p>
            <a:pPr lvl="1" eaLnBrk="1" hangingPunct="1"/>
            <a:r>
              <a:rPr lang="en-US" altLang="zh-CN" sz="2400" b="0">
                <a:latin typeface="Garamond" pitchFamily="18" charset="0"/>
              </a:rPr>
              <a:t>           160 162 164]';</a:t>
            </a:r>
          </a:p>
          <a:p>
            <a:pPr lvl="1" eaLnBrk="1" hangingPunct="1"/>
            <a:r>
              <a:rPr lang="en-US" altLang="zh-CN" sz="2400" b="0">
                <a:latin typeface="Garamond" pitchFamily="18" charset="0"/>
              </a:rPr>
              <a:t>     X=[ones(16,1) x];</a:t>
            </a:r>
          </a:p>
          <a:p>
            <a:pPr eaLnBrk="1" hangingPunct="1"/>
            <a:r>
              <a:rPr lang="en-US" altLang="zh-CN" sz="2400" b="0"/>
              <a:t>           Y=[88 85 88 91 92 93 93 95 96 98 97 96 98 99 100 102]';</a:t>
            </a:r>
          </a:p>
        </p:txBody>
      </p:sp>
      <p:sp>
        <p:nvSpPr>
          <p:cNvPr id="158725" name="Text Box 5"/>
          <p:cNvSpPr txBox="1">
            <a:spLocks noChangeArrowheads="1"/>
          </p:cNvSpPr>
          <p:nvPr/>
        </p:nvSpPr>
        <p:spPr bwMode="auto">
          <a:xfrm>
            <a:off x="762000" y="2133600"/>
            <a:ext cx="46450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en-US" altLang="zh-CN" sz="2400">
                <a:ea typeface="隶书" pitchFamily="49" charset="-122"/>
              </a:rPr>
              <a:t>2</a:t>
            </a:r>
            <a:r>
              <a:rPr lang="zh-CN" altLang="en-US" sz="2400">
                <a:ea typeface="隶书" pitchFamily="49" charset="-122"/>
              </a:rPr>
              <a:t>、</a:t>
            </a:r>
            <a:r>
              <a:rPr lang="zh-CN" altLang="en-US" sz="2400">
                <a:latin typeface="Garamond" pitchFamily="18" charset="0"/>
              </a:rPr>
              <a:t>回归分析及检验：</a:t>
            </a:r>
            <a:endParaRPr lang="zh-CN" altLang="en-US" sz="2400" b="0">
              <a:latin typeface="Garamond" pitchFamily="18" charset="0"/>
            </a:endParaRPr>
          </a:p>
          <a:p>
            <a:pPr lvl="1" eaLnBrk="1" hangingPunct="1"/>
            <a:r>
              <a:rPr lang="zh-CN" altLang="en-US" sz="2400" b="0">
                <a:latin typeface="Garamond" pitchFamily="18" charset="0"/>
              </a:rPr>
              <a:t>   </a:t>
            </a:r>
            <a:r>
              <a:rPr lang="en-US" altLang="zh-CN" sz="2400" b="0">
                <a:latin typeface="Garamond" pitchFamily="18" charset="0"/>
              </a:rPr>
              <a:t>[b,bint,r,rint,stats]=regress(Y,X)</a:t>
            </a:r>
          </a:p>
          <a:p>
            <a:pPr eaLnBrk="1" hangingPunct="1"/>
            <a:r>
              <a:rPr lang="en-US" altLang="zh-CN" sz="2400" b="0"/>
              <a:t>         b,bint,stats</a:t>
            </a:r>
          </a:p>
        </p:txBody>
      </p:sp>
      <p:graphicFrame>
        <p:nvGraphicFramePr>
          <p:cNvPr id="158726" name="Object 6"/>
          <p:cNvGraphicFramePr>
            <a:graphicFrameLocks noChangeAspect="1"/>
          </p:cNvGraphicFramePr>
          <p:nvPr/>
        </p:nvGraphicFramePr>
        <p:xfrm>
          <a:off x="250825" y="3429000"/>
          <a:ext cx="8496300" cy="2895600"/>
        </p:xfrm>
        <a:graphic>
          <a:graphicData uri="http://schemas.openxmlformats.org/presentationml/2006/ole">
            <mc:AlternateContent xmlns:mc="http://schemas.openxmlformats.org/markup-compatibility/2006">
              <mc:Choice xmlns:v="urn:schemas-microsoft-com:vml" Requires="v">
                <p:oleObj spid="_x0000_s38941" name="Document" r:id="rId3" imgW="5480920" imgH="1871746" progId="Word.Document.8">
                  <p:embed/>
                </p:oleObj>
              </mc:Choice>
              <mc:Fallback>
                <p:oleObj name="Document" r:id="rId3" imgW="5480920" imgH="1871746"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429000"/>
                        <a:ext cx="84963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7" name="Text Box 7">
            <a:hlinkClick r:id="rId5" action="ppaction://program"/>
          </p:cNvPr>
          <p:cNvSpPr txBox="1">
            <a:spLocks noChangeArrowheads="1"/>
          </p:cNvSpPr>
          <p:nvPr/>
        </p:nvSpPr>
        <p:spPr bwMode="auto">
          <a:xfrm>
            <a:off x="5715000" y="3124200"/>
            <a:ext cx="3124200" cy="466725"/>
          </a:xfrm>
          <a:prstGeom prst="rect">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b="0">
                <a:ea typeface="隶书" pitchFamily="49" charset="-122"/>
                <a:hlinkClick r:id="rId6" action="ppaction://hlinkfile"/>
              </a:rPr>
              <a:t>To </a:t>
            </a:r>
            <a:r>
              <a:rPr lang="en-US" altLang="zh-CN" sz="2400" b="0">
                <a:ea typeface="隶书" pitchFamily="49" charset="-122"/>
                <a:hlinkClick r:id="rId5" action="ppaction://program"/>
              </a:rPr>
              <a:t>MATLAB(liti11)</a:t>
            </a:r>
            <a:endParaRPr lang="en-US" altLang="zh-CN" sz="2400" b="0">
              <a:ea typeface="隶书" pitchFamily="49" charset="-122"/>
            </a:endParaRPr>
          </a:p>
        </p:txBody>
      </p:sp>
      <p:sp>
        <p:nvSpPr>
          <p:cNvPr id="38920" name="AutoShape 8" descr="水滴">
            <a:hlinkClick r:id="rId7" action="ppaction://hlinksldjump" highlightClick="1"/>
          </p:cNvPr>
          <p:cNvSpPr>
            <a:spLocks noChangeArrowheads="1"/>
          </p:cNvSpPr>
          <p:nvPr/>
        </p:nvSpPr>
        <p:spPr bwMode="auto">
          <a:xfrm>
            <a:off x="304800" y="685800"/>
            <a:ext cx="914400" cy="685800"/>
          </a:xfrm>
          <a:prstGeom prst="actionButtonBlank">
            <a:avLst/>
          </a:prstGeom>
          <a:blipFill dpi="0" rotWithShape="0">
            <a:blip r:embed="rId8"/>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hlinkClick r:id="rId9" action="ppaction://hlinksldjump"/>
              </a:rPr>
              <a:t>题目</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strips(downRight)">
                                      <p:cBhvr>
                                        <p:cTn id="7" dur="500"/>
                                        <p:tgtEl>
                                          <p:spTgt spid="158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 calcmode="lin" valueType="num">
                                      <p:cBhvr additive="base">
                                        <p:cTn id="12" dur="500" fill="hold"/>
                                        <p:tgtEl>
                                          <p:spTgt spid="158725"/>
                                        </p:tgtEl>
                                        <p:attrNameLst>
                                          <p:attrName>ppt_x</p:attrName>
                                        </p:attrNameLst>
                                      </p:cBhvr>
                                      <p:tavLst>
                                        <p:tav tm="0">
                                          <p:val>
                                            <p:strVal val="1+#ppt_w/2"/>
                                          </p:val>
                                        </p:tav>
                                        <p:tav tm="100000">
                                          <p:val>
                                            <p:strVal val="#ppt_x"/>
                                          </p:val>
                                        </p:tav>
                                      </p:tavLst>
                                    </p:anim>
                                    <p:anim calcmode="lin" valueType="num">
                                      <p:cBhvr additive="base">
                                        <p:cTn id="13"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8727"/>
                                        </p:tgtEl>
                                        <p:attrNameLst>
                                          <p:attrName>style.visibility</p:attrName>
                                        </p:attrNameLst>
                                      </p:cBhvr>
                                      <p:to>
                                        <p:strVal val="visible"/>
                                      </p:to>
                                    </p:set>
                                    <p:anim calcmode="lin" valueType="num">
                                      <p:cBhvr additive="base">
                                        <p:cTn id="18" dur="500" fill="hold"/>
                                        <p:tgtEl>
                                          <p:spTgt spid="158727"/>
                                        </p:tgtEl>
                                        <p:attrNameLst>
                                          <p:attrName>ppt_x</p:attrName>
                                        </p:attrNameLst>
                                      </p:cBhvr>
                                      <p:tavLst>
                                        <p:tav tm="0">
                                          <p:val>
                                            <p:strVal val="1+#ppt_w/2"/>
                                          </p:val>
                                        </p:tav>
                                        <p:tav tm="100000">
                                          <p:val>
                                            <p:strVal val="#ppt_x"/>
                                          </p:val>
                                        </p:tav>
                                      </p:tavLst>
                                    </p:anim>
                                    <p:anim calcmode="lin" valueType="num">
                                      <p:cBhvr additive="base">
                                        <p:cTn id="19"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528" fill="hold" nodeType="clickEffect">
                                  <p:stCondLst>
                                    <p:cond delay="0"/>
                                  </p:stCondLst>
                                  <p:childTnLst>
                                    <p:set>
                                      <p:cBhvr>
                                        <p:cTn id="23" dur="1" fill="hold">
                                          <p:stCondLst>
                                            <p:cond delay="0"/>
                                          </p:stCondLst>
                                        </p:cTn>
                                        <p:tgtEl>
                                          <p:spTgt spid="158726"/>
                                        </p:tgtEl>
                                        <p:attrNameLst>
                                          <p:attrName>style.visibility</p:attrName>
                                        </p:attrNameLst>
                                      </p:cBhvr>
                                      <p:to>
                                        <p:strVal val="visible"/>
                                      </p:to>
                                    </p:set>
                                    <p:anim calcmode="lin" valueType="num">
                                      <p:cBhvr>
                                        <p:cTn id="24" dur="500" fill="hold"/>
                                        <p:tgtEl>
                                          <p:spTgt spid="158726"/>
                                        </p:tgtEl>
                                        <p:attrNameLst>
                                          <p:attrName>ppt_w</p:attrName>
                                        </p:attrNameLst>
                                      </p:cBhvr>
                                      <p:tavLst>
                                        <p:tav tm="0">
                                          <p:val>
                                            <p:fltVal val="0"/>
                                          </p:val>
                                        </p:tav>
                                        <p:tav tm="100000">
                                          <p:val>
                                            <p:strVal val="#ppt_w"/>
                                          </p:val>
                                        </p:tav>
                                      </p:tavLst>
                                    </p:anim>
                                    <p:anim calcmode="lin" valueType="num">
                                      <p:cBhvr>
                                        <p:cTn id="25" dur="500" fill="hold"/>
                                        <p:tgtEl>
                                          <p:spTgt spid="158726"/>
                                        </p:tgtEl>
                                        <p:attrNameLst>
                                          <p:attrName>ppt_h</p:attrName>
                                        </p:attrNameLst>
                                      </p:cBhvr>
                                      <p:tavLst>
                                        <p:tav tm="0">
                                          <p:val>
                                            <p:fltVal val="0"/>
                                          </p:val>
                                        </p:tav>
                                        <p:tav tm="100000">
                                          <p:val>
                                            <p:strVal val="#ppt_h"/>
                                          </p:val>
                                        </p:tav>
                                      </p:tavLst>
                                    </p:anim>
                                    <p:anim calcmode="lin" valueType="num">
                                      <p:cBhvr>
                                        <p:cTn id="26" dur="500" fill="hold"/>
                                        <p:tgtEl>
                                          <p:spTgt spid="158726"/>
                                        </p:tgtEl>
                                        <p:attrNameLst>
                                          <p:attrName>ppt_x</p:attrName>
                                        </p:attrNameLst>
                                      </p:cBhvr>
                                      <p:tavLst>
                                        <p:tav tm="0">
                                          <p:val>
                                            <p:fltVal val="0.5"/>
                                          </p:val>
                                        </p:tav>
                                        <p:tav tm="100000">
                                          <p:val>
                                            <p:strVal val="#ppt_x"/>
                                          </p:val>
                                        </p:tav>
                                      </p:tavLst>
                                    </p:anim>
                                    <p:anim calcmode="lin" valueType="num">
                                      <p:cBhvr>
                                        <p:cTn id="27" dur="500" fill="hold"/>
                                        <p:tgtEl>
                                          <p:spTgt spid="1587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P spid="158725" grpId="0" autoUpdateAnimBg="0"/>
      <p:bldP spid="15872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30175" y="304800"/>
            <a:ext cx="7466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en-US" altLang="zh-CN" sz="2800">
                <a:latin typeface="Garamond" pitchFamily="18" charset="0"/>
              </a:rPr>
              <a:t>3</a:t>
            </a:r>
            <a:r>
              <a:rPr lang="zh-CN" altLang="en-US" sz="2800">
                <a:latin typeface="Garamond" pitchFamily="18" charset="0"/>
              </a:rPr>
              <a:t>）残差分析，作残差图：</a:t>
            </a:r>
            <a:r>
              <a:rPr lang="zh-CN" altLang="en-US" sz="2800" b="0"/>
              <a:t>  </a:t>
            </a:r>
            <a:r>
              <a:rPr lang="en-US" altLang="zh-CN" sz="2800" b="0">
                <a:solidFill>
                  <a:srgbClr val="0000FF"/>
                </a:solidFill>
              </a:rPr>
              <a:t>rcoplot(r,rint)</a:t>
            </a:r>
          </a:p>
        </p:txBody>
      </p:sp>
      <p:sp>
        <p:nvSpPr>
          <p:cNvPr id="159747" name="Text Box 3"/>
          <p:cNvSpPr txBox="1">
            <a:spLocks noChangeArrowheads="1"/>
          </p:cNvSpPr>
          <p:nvPr/>
        </p:nvSpPr>
        <p:spPr bwMode="auto">
          <a:xfrm>
            <a:off x="0" y="1143000"/>
            <a:ext cx="8321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en-US" altLang="zh-CN" sz="2400" b="0">
                <a:latin typeface="Garamond" pitchFamily="18" charset="0"/>
              </a:rPr>
              <a:t>        </a:t>
            </a:r>
            <a:r>
              <a:rPr lang="zh-CN" altLang="en-US" sz="2400" b="0">
                <a:latin typeface="Garamond" pitchFamily="18" charset="0"/>
              </a:rPr>
              <a:t>从残差图可以看出，除第二个数据外，其余数据的残差离零点均较近，且残差的置信区间均包含零点，这说明回归模型 </a:t>
            </a:r>
            <a:r>
              <a:rPr lang="en-US" altLang="zh-CN" sz="2400" b="0">
                <a:latin typeface="Garamond" pitchFamily="18" charset="0"/>
              </a:rPr>
              <a:t>y=-16.073+0.7194x</a:t>
            </a:r>
            <a:r>
              <a:rPr lang="zh-CN" altLang="en-US" sz="2400" b="0">
                <a:latin typeface="Garamond" pitchFamily="18" charset="0"/>
              </a:rPr>
              <a:t>能较好的符合原始数据，而第二个</a:t>
            </a:r>
            <a:r>
              <a:rPr lang="zh-CN" altLang="en-US" sz="2400" b="0"/>
              <a:t>数据可视为异常点</a:t>
            </a:r>
            <a:r>
              <a:rPr lang="en-US" altLang="zh-CN" sz="2400" b="0"/>
              <a:t>. </a:t>
            </a:r>
          </a:p>
        </p:txBody>
      </p:sp>
      <p:sp>
        <p:nvSpPr>
          <p:cNvPr id="159748" name="Text Box 4"/>
          <p:cNvSpPr txBox="1">
            <a:spLocks noChangeArrowheads="1"/>
          </p:cNvSpPr>
          <p:nvPr/>
        </p:nvSpPr>
        <p:spPr bwMode="auto">
          <a:xfrm>
            <a:off x="533400" y="3124200"/>
            <a:ext cx="37512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t>4</a:t>
            </a:r>
            <a:r>
              <a:rPr lang="zh-CN" altLang="en-US" sz="2400"/>
              <a:t>、预测及作图：</a:t>
            </a:r>
            <a:endParaRPr lang="zh-CN" altLang="en-US" sz="2400" noProof="1">
              <a:latin typeface="Garamond" pitchFamily="18" charset="0"/>
            </a:endParaRPr>
          </a:p>
          <a:p>
            <a:pPr lvl="1" eaLnBrk="1" hangingPunct="1"/>
            <a:r>
              <a:rPr lang="en-US" altLang="zh-CN" sz="2400" b="0">
                <a:latin typeface="Garamond" pitchFamily="18" charset="0"/>
              </a:rPr>
              <a:t>z=b(1)+b(2)*x</a:t>
            </a:r>
          </a:p>
          <a:p>
            <a:pPr eaLnBrk="1" hangingPunct="1"/>
            <a:r>
              <a:rPr lang="en-US" altLang="zh-CN" sz="2400" b="0"/>
              <a:t>      plot(x,Y,'k+',x,z,'r')</a:t>
            </a:r>
          </a:p>
        </p:txBody>
      </p:sp>
      <p:pic>
        <p:nvPicPr>
          <p:cNvPr id="159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3528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50" name="Text Box 6">
            <a:hlinkClick r:id="rId3" action="ppaction://hlinksldjump"/>
          </p:cNvPr>
          <p:cNvSpPr txBox="1">
            <a:spLocks noChangeArrowheads="1"/>
          </p:cNvSpPr>
          <p:nvPr/>
        </p:nvSpPr>
        <p:spPr bwMode="auto">
          <a:xfrm>
            <a:off x="6248400" y="6019800"/>
            <a:ext cx="127635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rgbClr val="FF99CC"/>
                </a:solidFill>
              </a:rPr>
              <a:t>返回</a:t>
            </a:r>
            <a:endParaRPr lang="zh-CN" altLang="en-US" sz="2400"/>
          </a:p>
        </p:txBody>
      </p:sp>
      <p:sp>
        <p:nvSpPr>
          <p:cNvPr id="159751" name="Text Box 7">
            <a:hlinkClick r:id="rId4" action="ppaction://program"/>
          </p:cNvPr>
          <p:cNvSpPr txBox="1">
            <a:spLocks noChangeArrowheads="1"/>
          </p:cNvSpPr>
          <p:nvPr/>
        </p:nvSpPr>
        <p:spPr bwMode="auto">
          <a:xfrm>
            <a:off x="5181600" y="5486400"/>
            <a:ext cx="3124200" cy="466725"/>
          </a:xfrm>
          <a:prstGeom prst="rect">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b="0">
                <a:ea typeface="隶书" pitchFamily="49" charset="-122"/>
                <a:hlinkClick r:id="rId5" action="ppaction://hlinkfile"/>
              </a:rPr>
              <a:t>To </a:t>
            </a:r>
            <a:r>
              <a:rPr lang="en-US" altLang="zh-CN" sz="2400" b="0">
                <a:ea typeface="隶书" pitchFamily="49" charset="-122"/>
                <a:hlinkClick r:id="rId4" action="ppaction://program"/>
              </a:rPr>
              <a:t>MATLAB(liti12)</a:t>
            </a:r>
            <a:endParaRPr lang="en-US" altLang="zh-CN" sz="2400" b="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p:cTn id="7" dur="500" fill="hold"/>
                                        <p:tgtEl>
                                          <p:spTgt spid="159749"/>
                                        </p:tgtEl>
                                        <p:attrNameLst>
                                          <p:attrName>ppt_w</p:attrName>
                                        </p:attrNameLst>
                                      </p:cBhvr>
                                      <p:tavLst>
                                        <p:tav tm="0">
                                          <p:val>
                                            <p:fltVal val="0"/>
                                          </p:val>
                                        </p:tav>
                                        <p:tav tm="100000">
                                          <p:val>
                                            <p:strVal val="#ppt_w"/>
                                          </p:val>
                                        </p:tav>
                                      </p:tavLst>
                                    </p:anim>
                                    <p:anim calcmode="lin" valueType="num">
                                      <p:cBhvr>
                                        <p:cTn id="8" dur="500" fill="hold"/>
                                        <p:tgtEl>
                                          <p:spTgt spid="159749"/>
                                        </p:tgtEl>
                                        <p:attrNameLst>
                                          <p:attrName>ppt_h</p:attrName>
                                        </p:attrNameLst>
                                      </p:cBhvr>
                                      <p:tavLst>
                                        <p:tav tm="0">
                                          <p:val>
                                            <p:fltVal val="0"/>
                                          </p:val>
                                        </p:tav>
                                        <p:tav tm="100000">
                                          <p:val>
                                            <p:strVal val="#ppt_h"/>
                                          </p:val>
                                        </p:tav>
                                      </p:tavLst>
                                    </p:anim>
                                    <p:anim calcmode="lin" valueType="num">
                                      <p:cBhvr>
                                        <p:cTn id="9" dur="500" fill="hold"/>
                                        <p:tgtEl>
                                          <p:spTgt spid="159749"/>
                                        </p:tgtEl>
                                        <p:attrNameLst>
                                          <p:attrName>ppt_x</p:attrName>
                                        </p:attrNameLst>
                                      </p:cBhvr>
                                      <p:tavLst>
                                        <p:tav tm="0">
                                          <p:val>
                                            <p:fltVal val="0.5"/>
                                          </p:val>
                                        </p:tav>
                                        <p:tav tm="100000">
                                          <p:val>
                                            <p:strVal val="#ppt_x"/>
                                          </p:val>
                                        </p:tav>
                                      </p:tavLst>
                                    </p:anim>
                                    <p:anim calcmode="lin" valueType="num">
                                      <p:cBhvr>
                                        <p:cTn id="10" dur="500" fill="hold"/>
                                        <p:tgtEl>
                                          <p:spTgt spid="159749"/>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8"/>
                                        </p:tgtEl>
                                        <p:attrNameLst>
                                          <p:attrName>style.visibility</p:attrName>
                                        </p:attrNameLst>
                                      </p:cBhvr>
                                      <p:to>
                                        <p:strVal val="visible"/>
                                      </p:to>
                                    </p:set>
                                    <p:anim calcmode="lin" valueType="num">
                                      <p:cBhvr additive="base">
                                        <p:cTn id="19" dur="500" fill="hold"/>
                                        <p:tgtEl>
                                          <p:spTgt spid="159748"/>
                                        </p:tgtEl>
                                        <p:attrNameLst>
                                          <p:attrName>ppt_x</p:attrName>
                                        </p:attrNameLst>
                                      </p:cBhvr>
                                      <p:tavLst>
                                        <p:tav tm="0">
                                          <p:val>
                                            <p:strVal val="0-#ppt_w/2"/>
                                          </p:val>
                                        </p:tav>
                                        <p:tav tm="100000">
                                          <p:val>
                                            <p:strVal val="#ppt_x"/>
                                          </p:val>
                                        </p:tav>
                                      </p:tavLst>
                                    </p:anim>
                                    <p:anim calcmode="lin" valueType="num">
                                      <p:cBhvr additive="base">
                                        <p:cTn id="20"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51"/>
                                        </p:tgtEl>
                                        <p:attrNameLst>
                                          <p:attrName>style.visibility</p:attrName>
                                        </p:attrNameLst>
                                      </p:cBhvr>
                                      <p:to>
                                        <p:strVal val="visible"/>
                                      </p:to>
                                    </p:set>
                                    <p:anim calcmode="lin" valueType="num">
                                      <p:cBhvr additive="base">
                                        <p:cTn id="25" dur="500" fill="hold"/>
                                        <p:tgtEl>
                                          <p:spTgt spid="159751"/>
                                        </p:tgtEl>
                                        <p:attrNameLst>
                                          <p:attrName>ppt_x</p:attrName>
                                        </p:attrNameLst>
                                      </p:cBhvr>
                                      <p:tavLst>
                                        <p:tav tm="0">
                                          <p:val>
                                            <p:strVal val="1+#ppt_w/2"/>
                                          </p:val>
                                        </p:tav>
                                        <p:tav tm="100000">
                                          <p:val>
                                            <p:strVal val="#ppt_x"/>
                                          </p:val>
                                        </p:tav>
                                      </p:tavLst>
                                    </p:anim>
                                    <p:anim calcmode="lin" valueType="num">
                                      <p:cBhvr additive="base">
                                        <p:cTn id="26" dur="500" fill="hold"/>
                                        <p:tgtEl>
                                          <p:spTgt spid="1597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9750"/>
                                        </p:tgtEl>
                                        <p:attrNameLst>
                                          <p:attrName>style.visibility</p:attrName>
                                        </p:attrNameLst>
                                      </p:cBhvr>
                                      <p:to>
                                        <p:strVal val="visible"/>
                                      </p:to>
                                    </p:set>
                                    <p:anim calcmode="lin" valueType="num">
                                      <p:cBhvr additive="base">
                                        <p:cTn id="31" dur="500" fill="hold"/>
                                        <p:tgtEl>
                                          <p:spTgt spid="159750"/>
                                        </p:tgtEl>
                                        <p:attrNameLst>
                                          <p:attrName>ppt_x</p:attrName>
                                        </p:attrNameLst>
                                      </p:cBhvr>
                                      <p:tavLst>
                                        <p:tav tm="0">
                                          <p:val>
                                            <p:strVal val="#ppt_x"/>
                                          </p:val>
                                        </p:tav>
                                        <p:tav tm="100000">
                                          <p:val>
                                            <p:strVal val="#ppt_x"/>
                                          </p:val>
                                        </p:tav>
                                      </p:tavLst>
                                    </p:anim>
                                    <p:anim calcmode="lin" valueType="num">
                                      <p:cBhvr additive="base">
                                        <p:cTn id="32" dur="500" fill="hold"/>
                                        <p:tgtEl>
                                          <p:spTgt spid="159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P spid="159750" grpId="0" animBg="1" autoUpdateAnimBg="0"/>
      <p:bldP spid="15975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17525" y="401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endParaRPr lang="zh-CN" altLang="zh-CN" sz="2400"/>
          </a:p>
        </p:txBody>
      </p:sp>
      <p:sp>
        <p:nvSpPr>
          <p:cNvPr id="40963" name="Text Box 3"/>
          <p:cNvSpPr txBox="1">
            <a:spLocks noChangeArrowheads="1"/>
          </p:cNvSpPr>
          <p:nvPr/>
        </p:nvSpPr>
        <p:spPr bwMode="auto">
          <a:xfrm>
            <a:off x="395288" y="161925"/>
            <a:ext cx="3825875" cy="579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t>1.</a:t>
            </a:r>
            <a:r>
              <a:rPr lang="zh-CN" altLang="en-US"/>
              <a:t>６</a:t>
            </a:r>
            <a:r>
              <a:rPr lang="en-US" altLang="zh-CN"/>
              <a:t>.2 </a:t>
            </a:r>
            <a:r>
              <a:rPr lang="zh-CN" altLang="en-US"/>
              <a:t>多 项 式 回 归</a:t>
            </a:r>
            <a:r>
              <a:rPr lang="zh-CN" altLang="en-US" sz="2400"/>
              <a:t> </a:t>
            </a:r>
          </a:p>
        </p:txBody>
      </p:sp>
      <p:sp>
        <p:nvSpPr>
          <p:cNvPr id="40964" name="Text Box 4"/>
          <p:cNvSpPr txBox="1">
            <a:spLocks noChangeArrowheads="1"/>
          </p:cNvSpPr>
          <p:nvPr/>
        </p:nvSpPr>
        <p:spPr bwMode="auto">
          <a:xfrm>
            <a:off x="457200" y="769938"/>
            <a:ext cx="317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rgbClr val="800000"/>
                </a:solidFill>
              </a:rPr>
              <a:t>（</a:t>
            </a:r>
            <a:r>
              <a:rPr lang="en-US" altLang="zh-CN" sz="2400">
                <a:solidFill>
                  <a:srgbClr val="800000"/>
                </a:solidFill>
              </a:rPr>
              <a:t>1</a:t>
            </a:r>
            <a:r>
              <a:rPr lang="zh-CN" altLang="en-US" sz="2400">
                <a:solidFill>
                  <a:srgbClr val="800000"/>
                </a:solidFill>
              </a:rPr>
              <a:t>）一元多项式回归</a:t>
            </a:r>
            <a:r>
              <a:rPr lang="zh-CN" altLang="en-US" sz="2400"/>
              <a:t> </a:t>
            </a:r>
          </a:p>
        </p:txBody>
      </p:sp>
      <p:sp>
        <p:nvSpPr>
          <p:cNvPr id="40965" name="Text Box 5"/>
          <p:cNvSpPr txBox="1">
            <a:spLocks noChangeArrowheads="1"/>
          </p:cNvSpPr>
          <p:nvPr/>
        </p:nvSpPr>
        <p:spPr bwMode="auto">
          <a:xfrm>
            <a:off x="395288" y="1916113"/>
            <a:ext cx="843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t>1</a:t>
            </a:r>
            <a:r>
              <a:rPr lang="zh-CN" altLang="en-US" sz="2400"/>
              <a:t>）</a:t>
            </a:r>
            <a:r>
              <a:rPr lang="zh-CN" altLang="en-US" sz="2400" b="0"/>
              <a:t>确定多项式系数的命令：</a:t>
            </a:r>
            <a:r>
              <a:rPr lang="en-US" altLang="zh-CN" sz="2400" b="0"/>
              <a:t>[p, S]=polyfit</a:t>
            </a:r>
            <a:r>
              <a:rPr lang="zh-CN" altLang="en-US" sz="2400" b="0"/>
              <a:t>（</a:t>
            </a:r>
            <a:r>
              <a:rPr lang="en-US" altLang="zh-CN" sz="2400" b="0"/>
              <a:t>x</a:t>
            </a:r>
            <a:r>
              <a:rPr lang="zh-CN" altLang="en-US" sz="2400" b="0"/>
              <a:t>，</a:t>
            </a:r>
            <a:r>
              <a:rPr lang="en-US" altLang="zh-CN" sz="2400" b="0"/>
              <a:t>y</a:t>
            </a:r>
            <a:r>
              <a:rPr lang="zh-CN" altLang="en-US" sz="2400" b="0"/>
              <a:t>，</a:t>
            </a:r>
            <a:r>
              <a:rPr lang="en-US" altLang="zh-CN" sz="2400" b="0"/>
              <a:t>m</a:t>
            </a:r>
            <a:r>
              <a:rPr lang="zh-CN" altLang="en-US" sz="2400" b="0"/>
              <a:t>）</a:t>
            </a:r>
          </a:p>
        </p:txBody>
      </p:sp>
      <p:graphicFrame>
        <p:nvGraphicFramePr>
          <p:cNvPr id="40966" name="Object 6"/>
          <p:cNvGraphicFramePr>
            <a:graphicFrameLocks noChangeAspect="1"/>
          </p:cNvGraphicFramePr>
          <p:nvPr/>
        </p:nvGraphicFramePr>
        <p:xfrm>
          <a:off x="539750" y="2492375"/>
          <a:ext cx="7993063" cy="1771650"/>
        </p:xfrm>
        <a:graphic>
          <a:graphicData uri="http://schemas.openxmlformats.org/presentationml/2006/ole">
            <mc:AlternateContent xmlns:mc="http://schemas.openxmlformats.org/markup-compatibility/2006">
              <mc:Choice xmlns:v="urn:schemas-microsoft-com:vml" Requires="v">
                <p:oleObj spid="_x0000_s40991" name="Document" r:id="rId3" imgW="4144431" imgH="925526" progId="Word.Document.8">
                  <p:embed/>
                </p:oleObj>
              </mc:Choice>
              <mc:Fallback>
                <p:oleObj name="Document" r:id="rId3" imgW="4144431" imgH="925526"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492375"/>
                        <a:ext cx="79930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5" name="Text Box 7"/>
          <p:cNvSpPr txBox="1">
            <a:spLocks noChangeArrowheads="1"/>
          </p:cNvSpPr>
          <p:nvPr/>
        </p:nvSpPr>
        <p:spPr bwMode="auto">
          <a:xfrm>
            <a:off x="468313" y="4581525"/>
            <a:ext cx="6465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t>2</a:t>
            </a:r>
            <a:r>
              <a:rPr lang="zh-CN" altLang="en-US" sz="2400"/>
              <a:t>）</a:t>
            </a:r>
            <a:r>
              <a:rPr lang="zh-CN" altLang="en-US" sz="2400" b="0">
                <a:solidFill>
                  <a:srgbClr val="000000"/>
                </a:solidFill>
              </a:rPr>
              <a:t>一元多项式回归命令：</a:t>
            </a:r>
            <a:r>
              <a:rPr lang="en-US" altLang="zh-CN" sz="2400" b="0">
                <a:solidFill>
                  <a:srgbClr val="000000"/>
                </a:solidFill>
              </a:rPr>
              <a:t>polytool</a:t>
            </a:r>
            <a:r>
              <a:rPr lang="zh-CN" altLang="en-US" sz="2400" b="0">
                <a:solidFill>
                  <a:srgbClr val="000000"/>
                </a:solidFill>
              </a:rPr>
              <a:t>（</a:t>
            </a:r>
            <a:r>
              <a:rPr lang="en-US" altLang="zh-CN" sz="2400" b="0">
                <a:solidFill>
                  <a:srgbClr val="000000"/>
                </a:solidFill>
              </a:rPr>
              <a:t>x</a:t>
            </a:r>
            <a:r>
              <a:rPr lang="zh-CN" altLang="en-US" sz="2400" b="0">
                <a:solidFill>
                  <a:srgbClr val="000000"/>
                </a:solidFill>
              </a:rPr>
              <a:t>，</a:t>
            </a:r>
            <a:r>
              <a:rPr lang="en-US" altLang="zh-CN" sz="2400" b="0">
                <a:solidFill>
                  <a:srgbClr val="000000"/>
                </a:solidFill>
              </a:rPr>
              <a:t>y</a:t>
            </a:r>
            <a:r>
              <a:rPr lang="zh-CN" altLang="en-US" sz="2400" b="0">
                <a:solidFill>
                  <a:srgbClr val="000000"/>
                </a:solidFill>
              </a:rPr>
              <a:t>，</a:t>
            </a:r>
            <a:r>
              <a:rPr lang="en-US" altLang="zh-CN" sz="2400" b="0">
                <a:solidFill>
                  <a:srgbClr val="000000"/>
                </a:solidFill>
              </a:rPr>
              <a:t>m</a:t>
            </a:r>
            <a:r>
              <a:rPr lang="zh-CN" altLang="en-US" sz="2400" b="0">
                <a:solidFill>
                  <a:srgbClr val="000000"/>
                </a:solidFill>
              </a:rPr>
              <a:t>）</a:t>
            </a:r>
          </a:p>
        </p:txBody>
      </p:sp>
      <p:sp>
        <p:nvSpPr>
          <p:cNvPr id="40968" name="Text Box 8"/>
          <p:cNvSpPr txBox="1">
            <a:spLocks noChangeArrowheads="1"/>
          </p:cNvSpPr>
          <p:nvPr/>
        </p:nvSpPr>
        <p:spPr bwMode="auto">
          <a:xfrm>
            <a:off x="323850" y="1341438"/>
            <a:ext cx="247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solidFill>
                  <a:schemeClr val="accent2"/>
                </a:solidFill>
              </a:rPr>
              <a:t>A</a:t>
            </a:r>
            <a:r>
              <a:rPr lang="zh-CN" altLang="en-US" sz="2400">
                <a:solidFill>
                  <a:schemeClr val="accent2"/>
                </a:solidFill>
              </a:rPr>
              <a:t>、回归：</a:t>
            </a:r>
            <a:endParaRPr lang="zh-CN" altLang="en-US" sz="2400" b="0"/>
          </a:p>
        </p:txBody>
      </p:sp>
      <p:sp>
        <p:nvSpPr>
          <p:cNvPr id="40969" name="Text Box 9"/>
          <p:cNvSpPr txBox="1">
            <a:spLocks noChangeArrowheads="1"/>
          </p:cNvSpPr>
          <p:nvPr/>
        </p:nvSpPr>
        <p:spPr bwMode="auto">
          <a:xfrm>
            <a:off x="3810000" y="7620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a:solidFill>
                  <a:srgbClr val="800000"/>
                </a:solidFill>
              </a:rPr>
              <a:t>y=a</a:t>
            </a:r>
            <a:r>
              <a:rPr lang="en-US" altLang="zh-CN" sz="2800" baseline="-25000">
                <a:solidFill>
                  <a:srgbClr val="800000"/>
                </a:solidFill>
              </a:rPr>
              <a:t>1</a:t>
            </a:r>
            <a:r>
              <a:rPr lang="en-US" altLang="zh-CN" sz="2800">
                <a:solidFill>
                  <a:srgbClr val="800000"/>
                </a:solidFill>
              </a:rPr>
              <a:t>x</a:t>
            </a:r>
            <a:r>
              <a:rPr lang="en-US" altLang="zh-CN" sz="2800" baseline="30000">
                <a:solidFill>
                  <a:srgbClr val="800000"/>
                </a:solidFill>
              </a:rPr>
              <a:t>m</a:t>
            </a:r>
            <a:r>
              <a:rPr lang="en-US" altLang="zh-CN" sz="2800">
                <a:solidFill>
                  <a:srgbClr val="800000"/>
                </a:solidFill>
              </a:rPr>
              <a:t>+a</a:t>
            </a:r>
            <a:r>
              <a:rPr lang="en-US" altLang="zh-CN" sz="2800" baseline="-25000">
                <a:solidFill>
                  <a:srgbClr val="800000"/>
                </a:solidFill>
              </a:rPr>
              <a:t>2</a:t>
            </a:r>
            <a:r>
              <a:rPr lang="en-US" altLang="zh-CN" sz="2800">
                <a:solidFill>
                  <a:srgbClr val="800000"/>
                </a:solidFill>
              </a:rPr>
              <a:t>x</a:t>
            </a:r>
            <a:r>
              <a:rPr lang="en-US" altLang="zh-CN" sz="2800" baseline="30000">
                <a:solidFill>
                  <a:srgbClr val="800000"/>
                </a:solidFill>
              </a:rPr>
              <a:t>m-1</a:t>
            </a:r>
            <a:r>
              <a:rPr lang="en-US" altLang="zh-CN" sz="2800">
                <a:solidFill>
                  <a:srgbClr val="800000"/>
                </a:solidFill>
              </a:rPr>
              <a:t>+…+a</a:t>
            </a:r>
            <a:r>
              <a:rPr lang="en-US" altLang="zh-CN" sz="2800" baseline="-25000">
                <a:solidFill>
                  <a:srgbClr val="800000"/>
                </a:solidFill>
              </a:rPr>
              <a:t>m</a:t>
            </a:r>
            <a:r>
              <a:rPr lang="en-US" altLang="zh-CN" sz="2800">
                <a:solidFill>
                  <a:srgbClr val="800000"/>
                </a:solidFill>
              </a:rPr>
              <a:t>x+a</a:t>
            </a:r>
            <a:r>
              <a:rPr lang="en-US" altLang="zh-CN" sz="2800" baseline="-25000">
                <a:solidFill>
                  <a:srgbClr val="800000"/>
                </a:solidFill>
              </a:rPr>
              <a:t>m+1</a:t>
            </a:r>
          </a:p>
        </p:txBody>
      </p:sp>
      <p:sp>
        <p:nvSpPr>
          <p:cNvPr id="160778" name="Text Box 10"/>
          <p:cNvSpPr txBox="1">
            <a:spLocks noChangeArrowheads="1"/>
          </p:cNvSpPr>
          <p:nvPr/>
        </p:nvSpPr>
        <p:spPr bwMode="auto">
          <a:xfrm>
            <a:off x="323850" y="5157788"/>
            <a:ext cx="882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400" b="0">
                <a:ea typeface="隶书" pitchFamily="49" charset="-122"/>
              </a:rPr>
              <a:t>        </a:t>
            </a:r>
            <a:r>
              <a:rPr lang="zh-CN" altLang="en-US" sz="2400">
                <a:latin typeface="宋体" pitchFamily="2" charset="-122"/>
              </a:rPr>
              <a:t>此命令产生一个交互式的画面，画面中有拟合曲线和</a:t>
            </a:r>
            <a:r>
              <a:rPr lang="en-US" altLang="zh-CN" sz="2400">
                <a:latin typeface="宋体" pitchFamily="2" charset="-122"/>
              </a:rPr>
              <a:t>y</a:t>
            </a:r>
            <a:r>
              <a:rPr lang="zh-CN" altLang="en-US" sz="2400">
                <a:latin typeface="宋体" pitchFamily="2" charset="-122"/>
              </a:rPr>
              <a:t>的置信区间。通过左下方的</a:t>
            </a:r>
            <a:r>
              <a:rPr lang="en-US" altLang="zh-CN" sz="2400">
                <a:latin typeface="宋体" pitchFamily="2" charset="-122"/>
              </a:rPr>
              <a:t>Export</a:t>
            </a:r>
            <a:r>
              <a:rPr lang="zh-CN" altLang="en-US" sz="2400">
                <a:latin typeface="宋体" pitchFamily="2" charset="-122"/>
              </a:rPr>
              <a:t>菜单，可以输出回归系数等。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p:bldP spid="1607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hlinkClick r:id="" action="ppaction://hlinkshowjump?jump=nextslide" highlightClick="1"/>
          </p:cNvPr>
          <p:cNvSpPr>
            <a:spLocks noChangeArrowheads="1"/>
          </p:cNvSpPr>
          <p:nvPr/>
        </p:nvSpPr>
        <p:spPr bwMode="auto">
          <a:xfrm>
            <a:off x="914400" y="1828800"/>
            <a:ext cx="2936875" cy="762000"/>
          </a:xfrm>
          <a:prstGeom prst="actionButtonBlank">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t>一元线性回归</a:t>
            </a:r>
            <a:endParaRPr lang="zh-CN" altLang="en-US" sz="2400" dirty="0"/>
          </a:p>
        </p:txBody>
      </p:sp>
      <p:sp>
        <p:nvSpPr>
          <p:cNvPr id="5123" name="AutoShape 3">
            <a:hlinkClick r:id="rId2" action="ppaction://hlinksldjump" highlightClick="1"/>
          </p:cNvPr>
          <p:cNvSpPr>
            <a:spLocks noChangeArrowheads="1"/>
          </p:cNvSpPr>
          <p:nvPr/>
        </p:nvSpPr>
        <p:spPr bwMode="auto">
          <a:xfrm>
            <a:off x="4953000" y="1828800"/>
            <a:ext cx="3003550" cy="762000"/>
          </a:xfrm>
          <a:prstGeom prst="actionButtonBlank">
            <a:avLst/>
          </a:prstGeom>
          <a:gradFill rotWithShape="0">
            <a:gsLst>
              <a:gs pos="0">
                <a:srgbClr val="8488C4"/>
              </a:gs>
              <a:gs pos="53000">
                <a:srgbClr val="D4DEFF"/>
              </a:gs>
              <a:gs pos="83000">
                <a:srgbClr val="D4DEFF"/>
              </a:gs>
              <a:gs pos="100000">
                <a:srgbClr val="96AB94"/>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多元线性回归</a:t>
            </a:r>
            <a:endParaRPr lang="zh-CN" altLang="en-US" sz="2400"/>
          </a:p>
        </p:txBody>
      </p:sp>
      <p:sp>
        <p:nvSpPr>
          <p:cNvPr id="5124" name="Line 4"/>
          <p:cNvSpPr>
            <a:spLocks noChangeShapeType="1"/>
          </p:cNvSpPr>
          <p:nvPr/>
        </p:nvSpPr>
        <p:spPr bwMode="auto">
          <a:xfrm>
            <a:off x="2286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Line 6"/>
          <p:cNvSpPr>
            <a:spLocks noChangeShapeType="1"/>
          </p:cNvSpPr>
          <p:nvPr/>
        </p:nvSpPr>
        <p:spPr bwMode="auto">
          <a:xfrm>
            <a:off x="6248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Line 7"/>
          <p:cNvSpPr>
            <a:spLocks noChangeShapeType="1"/>
          </p:cNvSpPr>
          <p:nvPr/>
        </p:nvSpPr>
        <p:spPr bwMode="auto">
          <a:xfrm>
            <a:off x="2286000" y="1371600"/>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Text Box 8"/>
          <p:cNvSpPr txBox="1">
            <a:spLocks noChangeArrowheads="1"/>
          </p:cNvSpPr>
          <p:nvPr/>
        </p:nvSpPr>
        <p:spPr bwMode="auto">
          <a:xfrm>
            <a:off x="2195513" y="260350"/>
            <a:ext cx="39592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4800">
                <a:latin typeface="仿宋_GB2312" pitchFamily="49" charset="-122"/>
              </a:rPr>
              <a:t>回归分析方法</a:t>
            </a:r>
          </a:p>
        </p:txBody>
      </p:sp>
      <p:sp>
        <p:nvSpPr>
          <p:cNvPr id="5128" name="Line 9"/>
          <p:cNvSpPr>
            <a:spLocks noChangeShapeType="1"/>
          </p:cNvSpPr>
          <p:nvPr/>
        </p:nvSpPr>
        <p:spPr bwMode="auto">
          <a:xfrm>
            <a:off x="4191000" y="1066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Line 10"/>
          <p:cNvSpPr>
            <a:spLocks noChangeShapeType="1"/>
          </p:cNvSpPr>
          <p:nvPr/>
        </p:nvSpPr>
        <p:spPr bwMode="auto">
          <a:xfrm>
            <a:off x="2286000" y="2590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Line 11"/>
          <p:cNvSpPr>
            <a:spLocks noChangeShapeType="1"/>
          </p:cNvSpPr>
          <p:nvPr/>
        </p:nvSpPr>
        <p:spPr bwMode="auto">
          <a:xfrm>
            <a:off x="914400" y="30480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Line 12"/>
          <p:cNvSpPr>
            <a:spLocks noChangeShapeType="1"/>
          </p:cNvSpPr>
          <p:nvPr/>
        </p:nvSpPr>
        <p:spPr bwMode="auto">
          <a:xfrm>
            <a:off x="9144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Line 13"/>
          <p:cNvSpPr>
            <a:spLocks noChangeShapeType="1"/>
          </p:cNvSpPr>
          <p:nvPr/>
        </p:nvSpPr>
        <p:spPr bwMode="auto">
          <a:xfrm>
            <a:off x="25908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Line 14"/>
          <p:cNvSpPr>
            <a:spLocks noChangeShapeType="1"/>
          </p:cNvSpPr>
          <p:nvPr/>
        </p:nvSpPr>
        <p:spPr bwMode="auto">
          <a:xfrm>
            <a:off x="1752600" y="3048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 name="Line 15"/>
          <p:cNvSpPr>
            <a:spLocks noChangeShapeType="1"/>
          </p:cNvSpPr>
          <p:nvPr/>
        </p:nvSpPr>
        <p:spPr bwMode="auto">
          <a:xfrm>
            <a:off x="37338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 name="Text Box 16">
            <a:hlinkClick r:id="" action="ppaction://hlinkshowjump?jump=nextslide"/>
          </p:cNvPr>
          <p:cNvSpPr txBox="1">
            <a:spLocks noChangeArrowheads="1"/>
          </p:cNvSpPr>
          <p:nvPr/>
        </p:nvSpPr>
        <p:spPr bwMode="auto">
          <a:xfrm>
            <a:off x="684213" y="3505200"/>
            <a:ext cx="61118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数学模型及定义</a:t>
            </a:r>
          </a:p>
        </p:txBody>
      </p:sp>
      <p:sp>
        <p:nvSpPr>
          <p:cNvPr id="5136" name="Text Box 17">
            <a:hlinkClick r:id="rId3" action="ppaction://hlinksldjump"/>
          </p:cNvPr>
          <p:cNvSpPr txBox="1">
            <a:spLocks noChangeArrowheads="1"/>
          </p:cNvSpPr>
          <p:nvPr/>
        </p:nvSpPr>
        <p:spPr bwMode="auto">
          <a:xfrm>
            <a:off x="1447800" y="3505200"/>
            <a:ext cx="6111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模型参数估计</a:t>
            </a:r>
          </a:p>
        </p:txBody>
      </p:sp>
      <p:sp>
        <p:nvSpPr>
          <p:cNvPr id="5137" name="Text Box 18">
            <a:hlinkClick r:id="rId4" action="ppaction://hlinksldjump"/>
          </p:cNvPr>
          <p:cNvSpPr txBox="1">
            <a:spLocks noChangeArrowheads="1"/>
          </p:cNvSpPr>
          <p:nvPr/>
        </p:nvSpPr>
        <p:spPr bwMode="auto">
          <a:xfrm>
            <a:off x="2362200" y="3505200"/>
            <a:ext cx="61118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检验、预测与控制</a:t>
            </a:r>
          </a:p>
        </p:txBody>
      </p:sp>
      <p:sp>
        <p:nvSpPr>
          <p:cNvPr id="5138" name="Text Box 19">
            <a:hlinkClick r:id="rId5" action="ppaction://hlinksldjump"/>
          </p:cNvPr>
          <p:cNvSpPr txBox="1">
            <a:spLocks noChangeArrowheads="1"/>
          </p:cNvSpPr>
          <p:nvPr/>
        </p:nvSpPr>
        <p:spPr bwMode="auto">
          <a:xfrm>
            <a:off x="3124200" y="3505200"/>
            <a:ext cx="10382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可线性化的一元非线</a:t>
            </a:r>
          </a:p>
          <a:p>
            <a:pPr eaLnBrk="1" hangingPunct="1"/>
            <a:r>
              <a:rPr lang="zh-CN" altLang="en-US" sz="2800" u="sng"/>
              <a:t>性回归（曲线回归</a:t>
            </a:r>
            <a:r>
              <a:rPr lang="zh-CN" altLang="en-US" sz="2800">
                <a:hlinkClick r:id="rId5" action="ppaction://hlinksldjump"/>
              </a:rPr>
              <a:t>）</a:t>
            </a:r>
            <a:endParaRPr lang="zh-CN" altLang="en-US" sz="2800"/>
          </a:p>
        </p:txBody>
      </p:sp>
      <p:sp>
        <p:nvSpPr>
          <p:cNvPr id="5139" name="Line 20"/>
          <p:cNvSpPr>
            <a:spLocks noChangeShapeType="1"/>
          </p:cNvSpPr>
          <p:nvPr/>
        </p:nvSpPr>
        <p:spPr bwMode="auto">
          <a:xfrm>
            <a:off x="4724400" y="3048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 name="Line 21"/>
          <p:cNvSpPr>
            <a:spLocks noChangeShapeType="1"/>
          </p:cNvSpPr>
          <p:nvPr/>
        </p:nvSpPr>
        <p:spPr bwMode="auto">
          <a:xfrm>
            <a:off x="47244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 name="Line 22"/>
          <p:cNvSpPr>
            <a:spLocks noChangeShapeType="1"/>
          </p:cNvSpPr>
          <p:nvPr/>
        </p:nvSpPr>
        <p:spPr bwMode="auto">
          <a:xfrm>
            <a:off x="67818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 name="Line 23"/>
          <p:cNvSpPr>
            <a:spLocks noChangeShapeType="1"/>
          </p:cNvSpPr>
          <p:nvPr/>
        </p:nvSpPr>
        <p:spPr bwMode="auto">
          <a:xfrm>
            <a:off x="5638800" y="3048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 name="Line 24"/>
          <p:cNvSpPr>
            <a:spLocks noChangeShapeType="1"/>
          </p:cNvSpPr>
          <p:nvPr/>
        </p:nvSpPr>
        <p:spPr bwMode="auto">
          <a:xfrm>
            <a:off x="76962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 name="Text Box 25">
            <a:hlinkClick r:id="rId6" action="ppaction://hlinksldjump"/>
          </p:cNvPr>
          <p:cNvSpPr txBox="1">
            <a:spLocks noChangeArrowheads="1"/>
          </p:cNvSpPr>
          <p:nvPr/>
        </p:nvSpPr>
        <p:spPr bwMode="auto">
          <a:xfrm>
            <a:off x="4495800" y="3505200"/>
            <a:ext cx="61118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latin typeface="幼圆" pitchFamily="49" charset="-122"/>
              </a:rPr>
              <a:t>数学模型及定义</a:t>
            </a:r>
            <a:endParaRPr lang="zh-CN" altLang="en-US" sz="2800">
              <a:latin typeface="幼圆" pitchFamily="49" charset="-122"/>
            </a:endParaRPr>
          </a:p>
        </p:txBody>
      </p:sp>
      <p:sp>
        <p:nvSpPr>
          <p:cNvPr id="5145" name="Text Box 26">
            <a:hlinkClick r:id="rId7" action="ppaction://hlinksldjump"/>
          </p:cNvPr>
          <p:cNvSpPr txBox="1">
            <a:spLocks noChangeArrowheads="1"/>
          </p:cNvSpPr>
          <p:nvPr/>
        </p:nvSpPr>
        <p:spPr bwMode="auto">
          <a:xfrm>
            <a:off x="5311775" y="3505200"/>
            <a:ext cx="61118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模型参数估计</a:t>
            </a:r>
          </a:p>
        </p:txBody>
      </p:sp>
      <p:sp>
        <p:nvSpPr>
          <p:cNvPr id="5146" name="Text Box 27">
            <a:hlinkClick r:id="rId2" action="ppaction://hlinksldjump"/>
          </p:cNvPr>
          <p:cNvSpPr txBox="1">
            <a:spLocks noChangeArrowheads="1"/>
          </p:cNvSpPr>
          <p:nvPr/>
        </p:nvSpPr>
        <p:spPr bwMode="auto">
          <a:xfrm>
            <a:off x="6227763" y="3505200"/>
            <a:ext cx="10382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多元线性回归中的</a:t>
            </a:r>
          </a:p>
          <a:p>
            <a:pPr eaLnBrk="1" hangingPunct="1"/>
            <a:r>
              <a:rPr lang="zh-CN" altLang="en-US" sz="2800" u="sng"/>
              <a:t>检验与预测</a:t>
            </a:r>
          </a:p>
        </p:txBody>
      </p:sp>
      <p:sp>
        <p:nvSpPr>
          <p:cNvPr id="5147" name="Text Box 28">
            <a:hlinkClick r:id="rId8" action="ppaction://hlinksldjump"/>
          </p:cNvPr>
          <p:cNvSpPr txBox="1">
            <a:spLocks noChangeArrowheads="1"/>
          </p:cNvSpPr>
          <p:nvPr/>
        </p:nvSpPr>
        <p:spPr bwMode="auto">
          <a:xfrm>
            <a:off x="7467600" y="3581400"/>
            <a:ext cx="611188"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u="sng"/>
              <a:t>逐步回归分析</a:t>
            </a:r>
            <a:endParaRPr lang="zh-CN" altLang="en-US" sz="2800"/>
          </a:p>
        </p:txBody>
      </p:sp>
      <p:sp>
        <p:nvSpPr>
          <p:cNvPr id="5148" name="Line 29"/>
          <p:cNvSpPr>
            <a:spLocks noChangeShapeType="1"/>
          </p:cNvSpPr>
          <p:nvPr/>
        </p:nvSpPr>
        <p:spPr bwMode="auto">
          <a:xfrm>
            <a:off x="6248400" y="2590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887413" y="765175"/>
          <a:ext cx="7704137" cy="5327650"/>
        </p:xfrm>
        <a:graphic>
          <a:graphicData uri="http://schemas.openxmlformats.org/presentationml/2006/ole">
            <mc:AlternateContent xmlns:mc="http://schemas.openxmlformats.org/markup-compatibility/2006">
              <mc:Choice xmlns:v="urn:schemas-microsoft-com:vml" Requires="v">
                <p:oleObj spid="_x0000_s201743" name="位图图像" r:id="rId3" imgW="5296639" imgH="4753639" progId="Paint.Picture">
                  <p:embed/>
                </p:oleObj>
              </mc:Choice>
              <mc:Fallback>
                <p:oleObj name="位图图像" r:id="rId3" imgW="5296639" imgH="47536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765175"/>
                        <a:ext cx="7704137"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8399429"/>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17525" y="-2979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endParaRPr lang="zh-CN" altLang="zh-CN" sz="2400"/>
          </a:p>
        </p:txBody>
      </p:sp>
      <p:sp>
        <p:nvSpPr>
          <p:cNvPr id="41987" name="Text Box 5"/>
          <p:cNvSpPr txBox="1">
            <a:spLocks noChangeArrowheads="1"/>
          </p:cNvSpPr>
          <p:nvPr/>
        </p:nvSpPr>
        <p:spPr bwMode="auto">
          <a:xfrm>
            <a:off x="250825" y="306388"/>
            <a:ext cx="4943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B</a:t>
            </a:r>
            <a:r>
              <a:rPr lang="zh-CN" altLang="en-US">
                <a:solidFill>
                  <a:schemeClr val="accent2"/>
                </a:solidFill>
              </a:rPr>
              <a:t>、预测和预测误差估计：</a:t>
            </a:r>
            <a:endParaRPr lang="zh-CN" altLang="en-US" b="0">
              <a:solidFill>
                <a:srgbClr val="000000"/>
              </a:solidFill>
            </a:endParaRPr>
          </a:p>
        </p:txBody>
      </p:sp>
      <p:sp>
        <p:nvSpPr>
          <p:cNvPr id="161798" name="Text Box 6"/>
          <p:cNvSpPr txBox="1">
            <a:spLocks noChangeArrowheads="1"/>
          </p:cNvSpPr>
          <p:nvPr/>
        </p:nvSpPr>
        <p:spPr bwMode="auto">
          <a:xfrm>
            <a:off x="0" y="2276475"/>
            <a:ext cx="83169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lnSpc>
                <a:spcPct val="125000"/>
              </a:lnSpc>
            </a:pPr>
            <a:r>
              <a:rPr lang="zh-CN" altLang="en-US" sz="2400" b="0" dirty="0">
                <a:solidFill>
                  <a:srgbClr val="000000"/>
                </a:solidFill>
              </a:rPr>
              <a:t>（</a:t>
            </a:r>
            <a:r>
              <a:rPr lang="en-US" altLang="zh-CN" sz="2400" b="0" dirty="0">
                <a:solidFill>
                  <a:srgbClr val="000000"/>
                </a:solidFill>
              </a:rPr>
              <a:t>2</a:t>
            </a:r>
            <a:r>
              <a:rPr lang="zh-CN" altLang="en-US" sz="2400" b="0" dirty="0">
                <a:solidFill>
                  <a:srgbClr val="000000"/>
                </a:solidFill>
              </a:rPr>
              <a:t>）</a:t>
            </a:r>
            <a:r>
              <a:rPr lang="en-US" altLang="zh-CN" sz="2400" b="0" dirty="0">
                <a:solidFill>
                  <a:srgbClr val="000000"/>
                </a:solidFill>
              </a:rPr>
              <a:t>[Y</a:t>
            </a:r>
            <a:r>
              <a:rPr lang="zh-CN" altLang="en-US" sz="2400" b="0" dirty="0">
                <a:solidFill>
                  <a:srgbClr val="000000"/>
                </a:solidFill>
              </a:rPr>
              <a:t>，</a:t>
            </a:r>
            <a:r>
              <a:rPr lang="en-US" altLang="zh-CN" sz="2400" b="0" dirty="0">
                <a:solidFill>
                  <a:srgbClr val="000000"/>
                </a:solidFill>
              </a:rPr>
              <a:t>DELTA]=</a:t>
            </a:r>
            <a:r>
              <a:rPr lang="en-US" altLang="zh-CN" sz="2400" b="0" dirty="0" err="1">
                <a:solidFill>
                  <a:srgbClr val="000000"/>
                </a:solidFill>
              </a:rPr>
              <a:t>polyconf</a:t>
            </a:r>
            <a:r>
              <a:rPr lang="zh-CN" altLang="en-US" sz="2400" b="0" dirty="0">
                <a:solidFill>
                  <a:srgbClr val="000000"/>
                </a:solidFill>
              </a:rPr>
              <a:t>（</a:t>
            </a:r>
            <a:r>
              <a:rPr lang="en-US" altLang="zh-CN" sz="2400" b="0" dirty="0">
                <a:solidFill>
                  <a:srgbClr val="000000"/>
                </a:solidFill>
              </a:rPr>
              <a:t>p</a:t>
            </a:r>
            <a:r>
              <a:rPr lang="zh-CN" altLang="en-US" sz="2400" b="0" dirty="0">
                <a:solidFill>
                  <a:srgbClr val="000000"/>
                </a:solidFill>
              </a:rPr>
              <a:t>，</a:t>
            </a:r>
            <a:r>
              <a:rPr lang="en-US" altLang="zh-CN" sz="2400" b="0" dirty="0">
                <a:solidFill>
                  <a:srgbClr val="000000"/>
                </a:solidFill>
              </a:rPr>
              <a:t>x</a:t>
            </a:r>
            <a:r>
              <a:rPr lang="zh-CN" altLang="en-US" sz="2400" b="0" dirty="0">
                <a:solidFill>
                  <a:srgbClr val="000000"/>
                </a:solidFill>
              </a:rPr>
              <a:t>，</a:t>
            </a:r>
            <a:r>
              <a:rPr lang="en-US" altLang="zh-CN" sz="2400" b="0" dirty="0">
                <a:solidFill>
                  <a:srgbClr val="000000"/>
                </a:solidFill>
              </a:rPr>
              <a:t>S</a:t>
            </a:r>
            <a:r>
              <a:rPr lang="zh-CN" altLang="en-US" sz="2400" b="0" dirty="0">
                <a:solidFill>
                  <a:srgbClr val="000000"/>
                </a:solidFill>
              </a:rPr>
              <a:t>，</a:t>
            </a:r>
            <a:r>
              <a:rPr lang="en-US" altLang="zh-CN" sz="2400" b="0" dirty="0">
                <a:solidFill>
                  <a:srgbClr val="000000"/>
                </a:solidFill>
              </a:rPr>
              <a:t>alpha</a:t>
            </a:r>
            <a:r>
              <a:rPr lang="zh-CN" altLang="en-US" sz="2400" b="0" dirty="0">
                <a:solidFill>
                  <a:srgbClr val="000000"/>
                </a:solidFill>
              </a:rPr>
              <a:t>）求</a:t>
            </a:r>
            <a:r>
              <a:rPr lang="en-US" altLang="zh-CN" sz="2400" b="0" dirty="0" err="1">
                <a:solidFill>
                  <a:srgbClr val="000000"/>
                </a:solidFill>
              </a:rPr>
              <a:t>polyfit</a:t>
            </a:r>
            <a:r>
              <a:rPr lang="zh-CN" altLang="en-US" sz="2400" b="0" dirty="0">
                <a:solidFill>
                  <a:srgbClr val="000000"/>
                </a:solidFill>
              </a:rPr>
              <a:t>所得的回归多项式在</a:t>
            </a:r>
            <a:r>
              <a:rPr lang="en-US" altLang="zh-CN" sz="2400" b="0" dirty="0">
                <a:solidFill>
                  <a:srgbClr val="000000"/>
                </a:solidFill>
              </a:rPr>
              <a:t>x</a:t>
            </a:r>
            <a:r>
              <a:rPr lang="zh-CN" altLang="en-US" sz="2400" b="0" dirty="0">
                <a:solidFill>
                  <a:srgbClr val="000000"/>
                </a:solidFill>
              </a:rPr>
              <a:t>处的预测值</a:t>
            </a:r>
            <a:r>
              <a:rPr lang="en-US" altLang="zh-CN" sz="2400" b="0" dirty="0">
                <a:solidFill>
                  <a:srgbClr val="000000"/>
                </a:solidFill>
              </a:rPr>
              <a:t>Y</a:t>
            </a:r>
            <a:r>
              <a:rPr lang="zh-CN" altLang="en-US" sz="2400" b="0" dirty="0">
                <a:solidFill>
                  <a:srgbClr val="000000"/>
                </a:solidFill>
              </a:rPr>
              <a:t>及预测值的显著性为</a:t>
            </a:r>
            <a:r>
              <a:rPr lang="en-US" altLang="zh-CN" sz="2400" b="0" dirty="0">
                <a:solidFill>
                  <a:srgbClr val="000000"/>
                </a:solidFill>
              </a:rPr>
              <a:t>1- alpha</a:t>
            </a:r>
            <a:r>
              <a:rPr lang="zh-CN" altLang="en-US" sz="2400" b="0" dirty="0">
                <a:solidFill>
                  <a:srgbClr val="000000"/>
                </a:solidFill>
              </a:rPr>
              <a:t>的置信区间</a:t>
            </a:r>
            <a:r>
              <a:rPr lang="en-US" altLang="zh-CN" sz="2400" b="0" dirty="0">
                <a:solidFill>
                  <a:srgbClr val="000000"/>
                </a:solidFill>
              </a:rPr>
              <a:t>Y± DELTA</a:t>
            </a:r>
            <a:r>
              <a:rPr lang="zh-CN" altLang="en-US" sz="2400" b="0" dirty="0">
                <a:solidFill>
                  <a:srgbClr val="000000"/>
                </a:solidFill>
              </a:rPr>
              <a:t>；</a:t>
            </a:r>
            <a:r>
              <a:rPr lang="en-US" altLang="zh-CN" sz="2400" b="0" dirty="0">
                <a:solidFill>
                  <a:srgbClr val="000000"/>
                </a:solidFill>
              </a:rPr>
              <a:t>alpha</a:t>
            </a:r>
            <a:r>
              <a:rPr lang="zh-CN" altLang="en-US" sz="2400" b="0" dirty="0">
                <a:solidFill>
                  <a:srgbClr val="000000"/>
                </a:solidFill>
              </a:rPr>
              <a:t>缺省时为</a:t>
            </a:r>
            <a:r>
              <a:rPr lang="en-US" altLang="zh-CN" sz="2400" b="0" dirty="0">
                <a:solidFill>
                  <a:srgbClr val="000000"/>
                </a:solidFill>
              </a:rPr>
              <a:t>0.05.</a:t>
            </a:r>
          </a:p>
        </p:txBody>
      </p:sp>
      <p:sp>
        <p:nvSpPr>
          <p:cNvPr id="161800" name="Text Box 8"/>
          <p:cNvSpPr txBox="1">
            <a:spLocks noChangeArrowheads="1"/>
          </p:cNvSpPr>
          <p:nvPr/>
        </p:nvSpPr>
        <p:spPr bwMode="auto">
          <a:xfrm>
            <a:off x="611188" y="4005263"/>
            <a:ext cx="7488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b="0">
                <a:ea typeface="隶书" pitchFamily="49" charset="-122"/>
              </a:rPr>
              <a:t>一元多项式回归也可以化为多元线性回归来解。</a:t>
            </a:r>
          </a:p>
        </p:txBody>
      </p:sp>
      <p:sp>
        <p:nvSpPr>
          <p:cNvPr id="161801" name="Rectangle 9"/>
          <p:cNvSpPr>
            <a:spLocks noChangeArrowheads="1"/>
          </p:cNvSpPr>
          <p:nvPr/>
        </p:nvSpPr>
        <p:spPr bwMode="auto">
          <a:xfrm>
            <a:off x="395288" y="1196975"/>
            <a:ext cx="7920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lvl="1"/>
            <a:r>
              <a:rPr lang="zh-CN" altLang="en-US" sz="2400" b="0"/>
              <a:t>（</a:t>
            </a:r>
            <a:r>
              <a:rPr lang="en-US" altLang="zh-CN" sz="2400" b="0"/>
              <a:t>1</a:t>
            </a:r>
            <a:r>
              <a:rPr lang="zh-CN" altLang="en-US" sz="2400" b="0"/>
              <a:t>）</a:t>
            </a:r>
            <a:r>
              <a:rPr lang="en-US" altLang="zh-CN" sz="2400" b="0">
                <a:solidFill>
                  <a:srgbClr val="000000"/>
                </a:solidFill>
              </a:rPr>
              <a:t>Y=polyval</a:t>
            </a:r>
            <a:r>
              <a:rPr lang="zh-CN" altLang="en-US" sz="2400" b="0">
                <a:solidFill>
                  <a:srgbClr val="000000"/>
                </a:solidFill>
              </a:rPr>
              <a:t>（</a:t>
            </a:r>
            <a:r>
              <a:rPr lang="en-US" altLang="zh-CN" sz="2400" b="0">
                <a:solidFill>
                  <a:srgbClr val="000000"/>
                </a:solidFill>
              </a:rPr>
              <a:t>p</a:t>
            </a:r>
            <a:r>
              <a:rPr lang="zh-CN" altLang="en-US" sz="2400" b="0">
                <a:solidFill>
                  <a:srgbClr val="000000"/>
                </a:solidFill>
              </a:rPr>
              <a:t>，</a:t>
            </a:r>
            <a:r>
              <a:rPr lang="en-US" altLang="zh-CN" sz="2400" b="0">
                <a:solidFill>
                  <a:srgbClr val="000000"/>
                </a:solidFill>
              </a:rPr>
              <a:t>x</a:t>
            </a:r>
            <a:r>
              <a:rPr lang="zh-CN" altLang="en-US" sz="2400" b="0">
                <a:solidFill>
                  <a:srgbClr val="000000"/>
                </a:solidFill>
              </a:rPr>
              <a:t>）求</a:t>
            </a:r>
            <a:r>
              <a:rPr lang="en-US" altLang="zh-CN" sz="2400" b="0">
                <a:solidFill>
                  <a:srgbClr val="000000"/>
                </a:solidFill>
              </a:rPr>
              <a:t>polyfit</a:t>
            </a:r>
            <a:r>
              <a:rPr lang="zh-CN" altLang="en-US" sz="2400" b="0">
                <a:solidFill>
                  <a:srgbClr val="000000"/>
                </a:solidFill>
              </a:rPr>
              <a:t>所得的回归多项式在</a:t>
            </a:r>
            <a:r>
              <a:rPr lang="en-US" altLang="zh-CN" sz="2400" b="0">
                <a:solidFill>
                  <a:srgbClr val="000000"/>
                </a:solidFill>
              </a:rPr>
              <a:t>x</a:t>
            </a:r>
            <a:r>
              <a:rPr lang="zh-CN" altLang="en-US" sz="2400" b="0">
                <a:solidFill>
                  <a:srgbClr val="000000"/>
                </a:solidFill>
              </a:rPr>
              <a:t>处的预 测值</a:t>
            </a:r>
            <a:r>
              <a:rPr lang="en-US" altLang="zh-CN" sz="2400" b="0">
                <a:solidFill>
                  <a:srgbClr val="000000"/>
                </a:solidFill>
              </a:rPr>
              <a:t>Y</a:t>
            </a:r>
            <a:r>
              <a:rPr lang="zh-CN" altLang="en-US" sz="2400" b="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p:bldP spid="161800" grpId="0"/>
      <p:bldP spid="161801"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304800" y="188913"/>
          <a:ext cx="8523288" cy="1152525"/>
        </p:xfrm>
        <a:graphic>
          <a:graphicData uri="http://schemas.openxmlformats.org/presentationml/2006/ole">
            <mc:AlternateContent xmlns:mc="http://schemas.openxmlformats.org/markup-compatibility/2006">
              <mc:Choice xmlns:v="urn:schemas-microsoft-com:vml" Requires="v">
                <p:oleObj spid="_x0000_s43078" name="Document" r:id="rId3" imgW="3555273" imgH="479503" progId="Word.Document.8">
                  <p:embed/>
                </p:oleObj>
              </mc:Choice>
              <mc:Fallback>
                <p:oleObj name="Document" r:id="rId3" imgW="3555273" imgH="47950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8913"/>
                        <a:ext cx="85232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1" name="Object 3"/>
          <p:cNvGraphicFramePr>
            <a:graphicFrameLocks noChangeAspect="1"/>
          </p:cNvGraphicFramePr>
          <p:nvPr/>
        </p:nvGraphicFramePr>
        <p:xfrm>
          <a:off x="304800" y="1465263"/>
          <a:ext cx="8226425" cy="2027237"/>
        </p:xfrm>
        <a:graphic>
          <a:graphicData uri="http://schemas.openxmlformats.org/presentationml/2006/ole">
            <mc:AlternateContent xmlns:mc="http://schemas.openxmlformats.org/markup-compatibility/2006">
              <mc:Choice xmlns:v="urn:schemas-microsoft-com:vml" Requires="v">
                <p:oleObj spid="_x0000_s43079" name="Document" r:id="rId5" imgW="5629275" imgH="1390650" progId="Word.Document.8">
                  <p:embed/>
                </p:oleObj>
              </mc:Choice>
              <mc:Fallback>
                <p:oleObj name="Document" r:id="rId5" imgW="5629275" imgH="139065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465263"/>
                        <a:ext cx="8226425"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20" name="Text Box 4"/>
          <p:cNvSpPr txBox="1">
            <a:spLocks noChangeArrowheads="1"/>
          </p:cNvSpPr>
          <p:nvPr/>
        </p:nvSpPr>
        <p:spPr bwMode="auto">
          <a:xfrm>
            <a:off x="304800" y="3276600"/>
            <a:ext cx="914400" cy="466725"/>
          </a:xfrm>
          <a:prstGeom prst="rect">
            <a:avLst/>
          </a:prstGeom>
          <a:solidFill>
            <a:srgbClr val="66FF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t>法一</a:t>
            </a:r>
          </a:p>
        </p:txBody>
      </p:sp>
      <p:sp>
        <p:nvSpPr>
          <p:cNvPr id="162821" name="Text Box 5"/>
          <p:cNvSpPr txBox="1">
            <a:spLocks noChangeArrowheads="1"/>
          </p:cNvSpPr>
          <p:nvPr/>
        </p:nvSpPr>
        <p:spPr bwMode="auto">
          <a:xfrm>
            <a:off x="593725" y="3789363"/>
            <a:ext cx="8550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a:latin typeface="Garamond" pitchFamily="18" charset="0"/>
              </a:rPr>
              <a:t>      </a:t>
            </a:r>
            <a:r>
              <a:rPr lang="zh-CN" altLang="en-US" sz="2400">
                <a:latin typeface="Garamond" pitchFamily="18" charset="0"/>
              </a:rPr>
              <a:t>直接作二次多项式回归：</a:t>
            </a:r>
            <a:endParaRPr lang="zh-CN" altLang="en-US" sz="2400" b="0">
              <a:latin typeface="Garamond" pitchFamily="18" charset="0"/>
            </a:endParaRPr>
          </a:p>
          <a:p>
            <a:pPr lvl="1" eaLnBrk="1" hangingPunct="1"/>
            <a:r>
              <a:rPr lang="zh-CN" altLang="en-US" sz="2400" b="0">
                <a:latin typeface="Garamond" pitchFamily="18" charset="0"/>
              </a:rPr>
              <a:t>       </a:t>
            </a:r>
            <a:r>
              <a:rPr lang="en-US" altLang="zh-CN" sz="2400" b="0">
                <a:latin typeface="Garamond" pitchFamily="18" charset="0"/>
              </a:rPr>
              <a:t>t=1/30:1/30:14/30;</a:t>
            </a:r>
          </a:p>
          <a:p>
            <a:pPr lvl="2" eaLnBrk="1" hangingPunct="1"/>
            <a:r>
              <a:rPr lang="en-US" altLang="zh-CN" sz="2400" b="0"/>
              <a:t> s=[11.86 15.67 20.60 26.69 33.71 41.93 51.13 61.49 72.90   </a:t>
            </a:r>
          </a:p>
          <a:p>
            <a:pPr lvl="2" eaLnBrk="1" hangingPunct="1"/>
            <a:r>
              <a:rPr lang="en-US" altLang="zh-CN" sz="2400" b="0"/>
              <a:t>      85.44 99.08 113.77 129.54 146.48];</a:t>
            </a:r>
          </a:p>
          <a:p>
            <a:pPr eaLnBrk="1" hangingPunct="1"/>
            <a:r>
              <a:rPr lang="en-US" altLang="zh-CN" sz="2400" b="0"/>
              <a:t>            </a:t>
            </a:r>
            <a:r>
              <a:rPr lang="en-US" altLang="zh-CN" sz="2400"/>
              <a:t>[p,S]=polyfit(t,s,2)</a:t>
            </a:r>
            <a:endParaRPr lang="en-US" altLang="zh-CN" sz="2400" b="0"/>
          </a:p>
        </p:txBody>
      </p:sp>
      <p:sp>
        <p:nvSpPr>
          <p:cNvPr id="162822" name="Text Box 6">
            <a:hlinkClick r:id="rId7" action="ppaction://program"/>
          </p:cNvPr>
          <p:cNvSpPr txBox="1">
            <a:spLocks noChangeArrowheads="1"/>
          </p:cNvSpPr>
          <p:nvPr/>
        </p:nvSpPr>
        <p:spPr bwMode="auto">
          <a:xfrm>
            <a:off x="5715000" y="5410200"/>
            <a:ext cx="3124200" cy="466725"/>
          </a:xfrm>
          <a:prstGeom prst="rect">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b="0">
                <a:ea typeface="隶书" pitchFamily="49" charset="-122"/>
                <a:hlinkClick r:id="rId8" action="ppaction://hlinkfile"/>
              </a:rPr>
              <a:t>To </a:t>
            </a:r>
            <a:r>
              <a:rPr lang="en-US" altLang="zh-CN" sz="2400" b="0">
                <a:ea typeface="隶书" pitchFamily="49" charset="-122"/>
                <a:hlinkClick r:id="rId7" action="ppaction://program"/>
              </a:rPr>
              <a:t>MATLAB</a:t>
            </a:r>
            <a:r>
              <a:rPr lang="zh-CN" altLang="en-US" sz="2400" b="0">
                <a:ea typeface="隶书" pitchFamily="49" charset="-122"/>
                <a:hlinkClick r:id="rId7" action="ppaction://program"/>
              </a:rPr>
              <a:t>（</a:t>
            </a:r>
            <a:r>
              <a:rPr lang="en-US" altLang="zh-CN" sz="2400" b="0">
                <a:ea typeface="隶书" pitchFamily="49" charset="-122"/>
                <a:hlinkClick r:id="rId7" action="ppaction://program"/>
              </a:rPr>
              <a:t>liti21</a:t>
            </a:r>
            <a:r>
              <a:rPr lang="zh-CN" altLang="en-US" sz="2400" b="0">
                <a:ea typeface="隶书" pitchFamily="49" charset="-122"/>
                <a:hlinkClick r:id="rId7" action="ppaction://program"/>
              </a:rPr>
              <a:t>）</a:t>
            </a:r>
            <a:endParaRPr lang="zh-CN" altLang="en-US" sz="2400" b="0">
              <a:ea typeface="隶书" pitchFamily="49" charset="-122"/>
            </a:endParaRPr>
          </a:p>
        </p:txBody>
      </p:sp>
      <p:grpSp>
        <p:nvGrpSpPr>
          <p:cNvPr id="162823" name="Group 7"/>
          <p:cNvGrpSpPr>
            <a:grpSpLocks/>
          </p:cNvGrpSpPr>
          <p:nvPr/>
        </p:nvGrpSpPr>
        <p:grpSpPr bwMode="auto">
          <a:xfrm>
            <a:off x="1066800" y="5638800"/>
            <a:ext cx="4876800" cy="788988"/>
            <a:chOff x="672" y="3552"/>
            <a:chExt cx="3072" cy="497"/>
          </a:xfrm>
        </p:grpSpPr>
        <p:graphicFrame>
          <p:nvGraphicFramePr>
            <p:cNvPr id="43016" name="Object 8"/>
            <p:cNvGraphicFramePr>
              <a:graphicFrameLocks noChangeAspect="1"/>
            </p:cNvGraphicFramePr>
            <p:nvPr/>
          </p:nvGraphicFramePr>
          <p:xfrm>
            <a:off x="960" y="3792"/>
            <a:ext cx="2784" cy="257"/>
          </p:xfrm>
          <a:graphic>
            <a:graphicData uri="http://schemas.openxmlformats.org/presentationml/2006/ole">
              <mc:AlternateContent xmlns:mc="http://schemas.openxmlformats.org/markup-compatibility/2006">
                <mc:Choice xmlns:v="urn:schemas-microsoft-com:vml" Requires="v">
                  <p:oleObj spid="_x0000_s43080" name="Equation" r:id="rId9" imgW="2184400" imgH="203200" progId="Equation.DSMT4">
                    <p:embed/>
                  </p:oleObj>
                </mc:Choice>
                <mc:Fallback>
                  <p:oleObj name="Equation" r:id="rId9" imgW="2184400" imgH="203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3792"/>
                          <a:ext cx="27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7" name="Text Box 9"/>
            <p:cNvSpPr txBox="1">
              <a:spLocks noChangeArrowheads="1"/>
            </p:cNvSpPr>
            <p:nvPr/>
          </p:nvSpPr>
          <p:spPr bwMode="auto">
            <a:xfrm>
              <a:off x="672" y="3552"/>
              <a:ext cx="2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得回归模型为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162821"/>
                                        </p:tgtEl>
                                        <p:attrNameLst>
                                          <p:attrName>style.visibility</p:attrName>
                                        </p:attrNameLst>
                                      </p:cBhvr>
                                      <p:to>
                                        <p:strVal val="visible"/>
                                      </p:to>
                                    </p:set>
                                    <p:anim calcmode="lin" valueType="num">
                                      <p:cBhvr>
                                        <p:cTn id="11" dur="500" fill="hold"/>
                                        <p:tgtEl>
                                          <p:spTgt spid="162821"/>
                                        </p:tgtEl>
                                        <p:attrNameLst>
                                          <p:attrName>ppt_x</p:attrName>
                                        </p:attrNameLst>
                                      </p:cBhvr>
                                      <p:tavLst>
                                        <p:tav tm="0">
                                          <p:val>
                                            <p:strVal val="#ppt_x"/>
                                          </p:val>
                                        </p:tav>
                                        <p:tav tm="100000">
                                          <p:val>
                                            <p:strVal val="#ppt_x"/>
                                          </p:val>
                                        </p:tav>
                                      </p:tavLst>
                                    </p:anim>
                                    <p:anim calcmode="lin" valueType="num">
                                      <p:cBhvr>
                                        <p:cTn id="12" dur="500" fill="hold"/>
                                        <p:tgtEl>
                                          <p:spTgt spid="162821"/>
                                        </p:tgtEl>
                                        <p:attrNameLst>
                                          <p:attrName>ppt_y</p:attrName>
                                        </p:attrNameLst>
                                      </p:cBhvr>
                                      <p:tavLst>
                                        <p:tav tm="0">
                                          <p:val>
                                            <p:strVal val="#ppt_y-#ppt_h/2"/>
                                          </p:val>
                                        </p:tav>
                                        <p:tav tm="100000">
                                          <p:val>
                                            <p:strVal val="#ppt_y"/>
                                          </p:val>
                                        </p:tav>
                                      </p:tavLst>
                                    </p:anim>
                                    <p:anim calcmode="lin" valueType="num">
                                      <p:cBhvr>
                                        <p:cTn id="13" dur="500" fill="hold"/>
                                        <p:tgtEl>
                                          <p:spTgt spid="162821"/>
                                        </p:tgtEl>
                                        <p:attrNameLst>
                                          <p:attrName>ppt_w</p:attrName>
                                        </p:attrNameLst>
                                      </p:cBhvr>
                                      <p:tavLst>
                                        <p:tav tm="0">
                                          <p:val>
                                            <p:strVal val="#ppt_w"/>
                                          </p:val>
                                        </p:tav>
                                        <p:tav tm="100000">
                                          <p:val>
                                            <p:strVal val="#ppt_w"/>
                                          </p:val>
                                        </p:tav>
                                      </p:tavLst>
                                    </p:anim>
                                    <p:anim calcmode="lin" valueType="num">
                                      <p:cBhvr>
                                        <p:cTn id="14" dur="500" fill="hold"/>
                                        <p:tgtEl>
                                          <p:spTgt spid="162821"/>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2822"/>
                                        </p:tgtEl>
                                        <p:attrNameLst>
                                          <p:attrName>style.visibility</p:attrName>
                                        </p:attrNameLst>
                                      </p:cBhvr>
                                      <p:to>
                                        <p:strVal val="visible"/>
                                      </p:to>
                                    </p:set>
                                    <p:anim calcmode="lin" valueType="num">
                                      <p:cBhvr additive="base">
                                        <p:cTn id="19" dur="500" fill="hold"/>
                                        <p:tgtEl>
                                          <p:spTgt spid="162822"/>
                                        </p:tgtEl>
                                        <p:attrNameLst>
                                          <p:attrName>ppt_x</p:attrName>
                                        </p:attrNameLst>
                                      </p:cBhvr>
                                      <p:tavLst>
                                        <p:tav tm="0">
                                          <p:val>
                                            <p:strVal val="1+#ppt_w/2"/>
                                          </p:val>
                                        </p:tav>
                                        <p:tav tm="100000">
                                          <p:val>
                                            <p:strVal val="#ppt_x"/>
                                          </p:val>
                                        </p:tav>
                                      </p:tavLst>
                                    </p:anim>
                                    <p:anim calcmode="lin" valueType="num">
                                      <p:cBhvr additive="base">
                                        <p:cTn id="20"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162823"/>
                                        </p:tgtEl>
                                        <p:attrNameLst>
                                          <p:attrName>style.visibility</p:attrName>
                                        </p:attrNameLst>
                                      </p:cBhvr>
                                      <p:to>
                                        <p:strVal val="visible"/>
                                      </p:to>
                                    </p:set>
                                    <p:animEffect transition="in" filter="blinds(vertical)">
                                      <p:cBhvr>
                                        <p:cTn id="25" dur="500"/>
                                        <p:tgtEl>
                                          <p:spTgt spid="16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animBg="1" autoUpdateAnimBg="0"/>
      <p:bldP spid="162821" grpId="0" autoUpdateAnimBg="0"/>
      <p:bldP spid="16282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304800"/>
            <a:ext cx="914400" cy="466725"/>
          </a:xfrm>
          <a:prstGeom prst="rect">
            <a:avLst/>
          </a:prstGeom>
          <a:solidFill>
            <a:srgbClr val="66FF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t>法二</a:t>
            </a:r>
          </a:p>
        </p:txBody>
      </p:sp>
      <p:sp>
        <p:nvSpPr>
          <p:cNvPr id="44035" name="Text Box 3"/>
          <p:cNvSpPr txBox="1">
            <a:spLocks noChangeArrowheads="1"/>
          </p:cNvSpPr>
          <p:nvPr/>
        </p:nvSpPr>
        <p:spPr bwMode="auto">
          <a:xfrm>
            <a:off x="685800" y="914400"/>
            <a:ext cx="80438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3200" b="1">
                <a:solidFill>
                  <a:schemeClr val="tx1"/>
                </a:solidFill>
                <a:latin typeface="Times New Roman" pitchFamily="18" charset="0"/>
                <a:ea typeface="宋体" pitchFamily="2" charset="-122"/>
              </a:defRPr>
            </a:lvl1pPr>
            <a:lvl2pPr eaLnBrk="0" hangingPunct="0">
              <a:defRPr kumimoji="1" sz="3200" b="1">
                <a:solidFill>
                  <a:schemeClr val="tx1"/>
                </a:solidFill>
                <a:latin typeface="Times New Roman" pitchFamily="18" charset="0"/>
                <a:ea typeface="宋体" pitchFamily="2" charset="-122"/>
              </a:defRPr>
            </a:lvl2pPr>
            <a:lvl3pPr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lvl="1" eaLnBrk="1" hangingPunct="1"/>
            <a:r>
              <a:rPr lang="zh-CN" altLang="en-US" sz="2400">
                <a:latin typeface="Garamond" pitchFamily="18" charset="0"/>
              </a:rPr>
              <a:t>化为多元线性回归：</a:t>
            </a:r>
            <a:endParaRPr lang="zh-CN" altLang="en-US" sz="2400" b="0">
              <a:latin typeface="Garamond" pitchFamily="18" charset="0"/>
            </a:endParaRPr>
          </a:p>
          <a:p>
            <a:pPr lvl="1" eaLnBrk="1" hangingPunct="1"/>
            <a:r>
              <a:rPr lang="en-US" altLang="zh-CN" sz="2400" b="0">
                <a:latin typeface="Garamond" pitchFamily="18" charset="0"/>
              </a:rPr>
              <a:t>t=1/30:1/30:14/30;</a:t>
            </a:r>
          </a:p>
          <a:p>
            <a:pPr lvl="1" eaLnBrk="1" hangingPunct="1"/>
            <a:r>
              <a:rPr lang="en-US" altLang="zh-CN" sz="2400" b="0"/>
              <a:t>s=[11.86 15.67 20.60 26.69 33.71 41.93 51.13 61.49 72.90   </a:t>
            </a:r>
          </a:p>
          <a:p>
            <a:pPr lvl="2" eaLnBrk="1" hangingPunct="1"/>
            <a:r>
              <a:rPr lang="en-US" altLang="zh-CN" sz="2400" b="0"/>
              <a:t>      85.44 99.08 113.77 129.54 146.48];</a:t>
            </a:r>
          </a:p>
          <a:p>
            <a:pPr lvl="1" eaLnBrk="1" hangingPunct="1"/>
            <a:r>
              <a:rPr lang="en-US" altLang="zh-CN" sz="2400">
                <a:latin typeface="Garamond" pitchFamily="18" charset="0"/>
              </a:rPr>
              <a:t>T=[ones(14,1) t' (t.^2)'];</a:t>
            </a:r>
          </a:p>
          <a:p>
            <a:pPr lvl="1" eaLnBrk="1" hangingPunct="1"/>
            <a:r>
              <a:rPr lang="en-US" altLang="zh-CN" sz="2400">
                <a:latin typeface="Garamond" pitchFamily="18" charset="0"/>
              </a:rPr>
              <a:t>[b,bint,r,rint,stats]=regress(s',T);</a:t>
            </a:r>
          </a:p>
          <a:p>
            <a:pPr lvl="1" eaLnBrk="1" hangingPunct="1"/>
            <a:r>
              <a:rPr lang="en-US" altLang="zh-CN" sz="2400">
                <a:latin typeface="Garamond" pitchFamily="18" charset="0"/>
              </a:rPr>
              <a:t>b,stats</a:t>
            </a:r>
          </a:p>
        </p:txBody>
      </p:sp>
      <p:sp>
        <p:nvSpPr>
          <p:cNvPr id="163844" name="Text Box 4">
            <a:hlinkClick r:id="rId3" action="ppaction://program"/>
          </p:cNvPr>
          <p:cNvSpPr txBox="1">
            <a:spLocks noChangeArrowheads="1"/>
          </p:cNvSpPr>
          <p:nvPr/>
        </p:nvSpPr>
        <p:spPr bwMode="auto">
          <a:xfrm>
            <a:off x="4876800" y="990600"/>
            <a:ext cx="3886200" cy="466725"/>
          </a:xfrm>
          <a:prstGeom prst="rect">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b="0">
                <a:ea typeface="隶书" pitchFamily="49" charset="-122"/>
                <a:hlinkClick r:id="rId4" action="ppaction://hlinkfile"/>
              </a:rPr>
              <a:t>To </a:t>
            </a:r>
            <a:r>
              <a:rPr lang="en-US" altLang="zh-CN" sz="2400" b="0">
                <a:ea typeface="隶书" pitchFamily="49" charset="-122"/>
                <a:hlinkClick r:id="rId3" action="ppaction://program"/>
              </a:rPr>
              <a:t>MATLAB(liti22)</a:t>
            </a:r>
            <a:endParaRPr lang="en-US" altLang="zh-CN" sz="2400" b="0">
              <a:ea typeface="隶书" pitchFamily="49" charset="-122"/>
            </a:endParaRPr>
          </a:p>
        </p:txBody>
      </p:sp>
      <p:grpSp>
        <p:nvGrpSpPr>
          <p:cNvPr id="163846" name="Group 6"/>
          <p:cNvGrpSpPr>
            <a:grpSpLocks/>
          </p:cNvGrpSpPr>
          <p:nvPr/>
        </p:nvGrpSpPr>
        <p:grpSpPr bwMode="auto">
          <a:xfrm>
            <a:off x="1066800" y="3657600"/>
            <a:ext cx="4903788" cy="788988"/>
            <a:chOff x="672" y="2304"/>
            <a:chExt cx="3089" cy="497"/>
          </a:xfrm>
        </p:grpSpPr>
        <p:graphicFrame>
          <p:nvGraphicFramePr>
            <p:cNvPr id="44041" name="Object 7"/>
            <p:cNvGraphicFramePr>
              <a:graphicFrameLocks noChangeAspect="1"/>
            </p:cNvGraphicFramePr>
            <p:nvPr/>
          </p:nvGraphicFramePr>
          <p:xfrm>
            <a:off x="944" y="2544"/>
            <a:ext cx="2817" cy="257"/>
          </p:xfrm>
          <a:graphic>
            <a:graphicData uri="http://schemas.openxmlformats.org/presentationml/2006/ole">
              <mc:AlternateContent xmlns:mc="http://schemas.openxmlformats.org/markup-compatibility/2006">
                <mc:Choice xmlns:v="urn:schemas-microsoft-com:vml" Requires="v">
                  <p:oleObj spid="_x0000_s44063" name="Equation" r:id="rId5" imgW="2209800" imgH="203200" progId="Equation.DSMT4">
                    <p:embed/>
                  </p:oleObj>
                </mc:Choice>
                <mc:Fallback>
                  <p:oleObj name="Equation" r:id="rId5" imgW="2209800" imgH="203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 y="2544"/>
                          <a:ext cx="281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2" name="Text Box 8"/>
            <p:cNvSpPr txBox="1">
              <a:spLocks noChangeArrowheads="1"/>
            </p:cNvSpPr>
            <p:nvPr/>
          </p:nvSpPr>
          <p:spPr bwMode="auto">
            <a:xfrm>
              <a:off x="672" y="2304"/>
              <a:ext cx="2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得回归模型为 ：</a:t>
              </a:r>
            </a:p>
          </p:txBody>
        </p:sp>
      </p:grpSp>
      <p:sp>
        <p:nvSpPr>
          <p:cNvPr id="163849" name="Text Box 9"/>
          <p:cNvSpPr txBox="1">
            <a:spLocks noChangeArrowheads="1"/>
          </p:cNvSpPr>
          <p:nvPr/>
        </p:nvSpPr>
        <p:spPr bwMode="auto">
          <a:xfrm>
            <a:off x="1447800" y="5257800"/>
            <a:ext cx="2854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b="0">
                <a:latin typeface="Garamond" pitchFamily="18" charset="0"/>
              </a:rPr>
              <a:t>Y=polyconf(p,t,S)</a:t>
            </a:r>
          </a:p>
          <a:p>
            <a:pPr eaLnBrk="1" hangingPunct="1"/>
            <a:r>
              <a:rPr lang="en-US" altLang="zh-CN" sz="2400" b="0"/>
              <a:t>      plot(t,s,'k+',t,Y,'r')</a:t>
            </a:r>
          </a:p>
        </p:txBody>
      </p:sp>
      <p:sp>
        <p:nvSpPr>
          <p:cNvPr id="163850" name="Text Box 10"/>
          <p:cNvSpPr txBox="1">
            <a:spLocks noChangeArrowheads="1"/>
          </p:cNvSpPr>
          <p:nvPr/>
        </p:nvSpPr>
        <p:spPr bwMode="auto">
          <a:xfrm>
            <a:off x="762000" y="4572000"/>
            <a:ext cx="1752600" cy="4572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a:latin typeface="Garamond" pitchFamily="18" charset="0"/>
              </a:rPr>
              <a:t>预测及作图</a:t>
            </a:r>
          </a:p>
        </p:txBody>
      </p:sp>
      <p:sp>
        <p:nvSpPr>
          <p:cNvPr id="163851" name="Text Box 11">
            <a:hlinkClick r:id="rId3" action="ppaction://program"/>
          </p:cNvPr>
          <p:cNvSpPr txBox="1">
            <a:spLocks noChangeArrowheads="1"/>
          </p:cNvSpPr>
          <p:nvPr/>
        </p:nvSpPr>
        <p:spPr bwMode="auto">
          <a:xfrm>
            <a:off x="5029200" y="5105400"/>
            <a:ext cx="3124200" cy="466725"/>
          </a:xfrm>
          <a:prstGeom prst="rect">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b="0">
                <a:ea typeface="隶书" pitchFamily="49" charset="-122"/>
                <a:hlinkClick r:id="rId4" action="ppaction://hlinkfile"/>
              </a:rPr>
              <a:t>To </a:t>
            </a:r>
            <a:r>
              <a:rPr lang="en-US" altLang="zh-CN" sz="2400" b="0">
                <a:ea typeface="隶书" pitchFamily="49" charset="-122"/>
                <a:hlinkClick r:id="rId3" action="ppaction://program"/>
              </a:rPr>
              <a:t>MATLAB(liti23)</a:t>
            </a:r>
            <a:endParaRPr lang="en-US" altLang="zh-CN" sz="2400" b="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additive="base">
                                        <p:cTn id="7" dur="500" fill="hold"/>
                                        <p:tgtEl>
                                          <p:spTgt spid="163844"/>
                                        </p:tgtEl>
                                        <p:attrNameLst>
                                          <p:attrName>ppt_x</p:attrName>
                                        </p:attrNameLst>
                                      </p:cBhvr>
                                      <p:tavLst>
                                        <p:tav tm="0">
                                          <p:val>
                                            <p:strVal val="1+#ppt_w/2"/>
                                          </p:val>
                                        </p:tav>
                                        <p:tav tm="100000">
                                          <p:val>
                                            <p:strVal val="#ppt_x"/>
                                          </p:val>
                                        </p:tav>
                                      </p:tavLst>
                                    </p:anim>
                                    <p:anim calcmode="lin" valueType="num">
                                      <p:cBhvr additive="base">
                                        <p:cTn id="8" dur="500" fill="hold"/>
                                        <p:tgtEl>
                                          <p:spTgt spid="163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63846"/>
                                        </p:tgtEl>
                                        <p:attrNameLst>
                                          <p:attrName>style.visibility</p:attrName>
                                        </p:attrNameLst>
                                      </p:cBhvr>
                                      <p:to>
                                        <p:strVal val="visible"/>
                                      </p:to>
                                    </p:set>
                                    <p:animEffect transition="in" filter="box(in)">
                                      <p:cBhvr>
                                        <p:cTn id="13" dur="500"/>
                                        <p:tgtEl>
                                          <p:spTgt spid="1638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5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63849"/>
                                        </p:tgtEl>
                                        <p:attrNameLst>
                                          <p:attrName>style.visibility</p:attrName>
                                        </p:attrNameLst>
                                      </p:cBhvr>
                                      <p:to>
                                        <p:strVal val="visible"/>
                                      </p:to>
                                    </p:set>
                                    <p:animEffect transition="in" filter="checkerboard(down)">
                                      <p:cBhvr>
                                        <p:cTn id="22" dur="500"/>
                                        <p:tgtEl>
                                          <p:spTgt spid="1638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3851"/>
                                        </p:tgtEl>
                                        <p:attrNameLst>
                                          <p:attrName>style.visibility</p:attrName>
                                        </p:attrNameLst>
                                      </p:cBhvr>
                                      <p:to>
                                        <p:strVal val="visible"/>
                                      </p:to>
                                    </p:set>
                                    <p:anim calcmode="lin" valueType="num">
                                      <p:cBhvr additive="base">
                                        <p:cTn id="27" dur="500" fill="hold"/>
                                        <p:tgtEl>
                                          <p:spTgt spid="163851"/>
                                        </p:tgtEl>
                                        <p:attrNameLst>
                                          <p:attrName>ppt_x</p:attrName>
                                        </p:attrNameLst>
                                      </p:cBhvr>
                                      <p:tavLst>
                                        <p:tav tm="0">
                                          <p:val>
                                            <p:strVal val="1+#ppt_w/2"/>
                                          </p:val>
                                        </p:tav>
                                        <p:tav tm="100000">
                                          <p:val>
                                            <p:strVal val="#ppt_x"/>
                                          </p:val>
                                        </p:tav>
                                      </p:tavLst>
                                    </p:anim>
                                    <p:anim calcmode="lin" valueType="num">
                                      <p:cBhvr additive="base">
                                        <p:cTn id="28" dur="500" fill="hold"/>
                                        <p:tgtEl>
                                          <p:spTgt spid="163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nimBg="1" autoUpdateAnimBg="0"/>
      <p:bldP spid="163849" grpId="0" autoUpdateAnimBg="0"/>
      <p:bldP spid="163850" grpId="0" animBg="1" autoUpdateAnimBg="0"/>
      <p:bldP spid="16385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1514475" y="806450"/>
            <a:ext cx="230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函数</a:t>
            </a:r>
            <a:r>
              <a:rPr kumimoji="0" lang="en-US" altLang="zh-CN" sz="2800" b="1"/>
              <a:t>: </a:t>
            </a:r>
            <a:r>
              <a:rPr kumimoji="0" lang="en-US" altLang="zh-CN" sz="2800" b="1" i="1">
                <a:solidFill>
                  <a:srgbClr val="0000FF"/>
                </a:solidFill>
              </a:rPr>
              <a:t>stepwise</a:t>
            </a:r>
          </a:p>
        </p:txBody>
      </p:sp>
      <p:sp>
        <p:nvSpPr>
          <p:cNvPr id="60421" name="Text Box 5"/>
          <p:cNvSpPr txBox="1">
            <a:spLocks noChangeArrowheads="1"/>
          </p:cNvSpPr>
          <p:nvPr/>
        </p:nvSpPr>
        <p:spPr bwMode="auto">
          <a:xfrm>
            <a:off x="1514475" y="1397000"/>
            <a:ext cx="5162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用法</a:t>
            </a:r>
            <a:r>
              <a:rPr kumimoji="0" lang="en-US" altLang="zh-CN" sz="2800" b="1"/>
              <a:t>: </a:t>
            </a:r>
            <a:r>
              <a:rPr kumimoji="0" lang="en-US" altLang="zh-CN" sz="2800" b="1" i="1">
                <a:solidFill>
                  <a:srgbClr val="0000FF"/>
                </a:solidFill>
              </a:rPr>
              <a:t>stepwise</a:t>
            </a:r>
            <a:r>
              <a:rPr kumimoji="0" lang="en-US" altLang="zh-CN" sz="2800" b="1">
                <a:solidFill>
                  <a:srgbClr val="0000FF"/>
                </a:solidFill>
              </a:rPr>
              <a:t>(</a:t>
            </a:r>
            <a:r>
              <a:rPr kumimoji="0" lang="en-US" altLang="zh-CN" sz="2800" b="1" i="1">
                <a:solidFill>
                  <a:srgbClr val="0000FF"/>
                </a:solidFill>
              </a:rPr>
              <a:t>x,y,inmodel,alpha</a:t>
            </a:r>
            <a:r>
              <a:rPr kumimoji="0" lang="en-US" altLang="zh-CN" sz="2800" b="1">
                <a:solidFill>
                  <a:srgbClr val="0000FF"/>
                </a:solidFill>
              </a:rPr>
              <a:t>)</a:t>
            </a:r>
          </a:p>
        </p:txBody>
      </p:sp>
      <p:sp>
        <p:nvSpPr>
          <p:cNvPr id="60422" name="Text Box 6"/>
          <p:cNvSpPr txBox="1">
            <a:spLocks noChangeArrowheads="1"/>
          </p:cNvSpPr>
          <p:nvPr/>
        </p:nvSpPr>
        <p:spPr bwMode="auto">
          <a:xfrm>
            <a:off x="1514475" y="2046288"/>
            <a:ext cx="1731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符号说明</a:t>
            </a:r>
            <a:r>
              <a:rPr kumimoji="0" lang="en-US" altLang="zh-CN" sz="2800" b="1"/>
              <a:t>:</a:t>
            </a:r>
          </a:p>
        </p:txBody>
      </p:sp>
      <p:sp>
        <p:nvSpPr>
          <p:cNvPr id="60423" name="Text Box 7"/>
          <p:cNvSpPr txBox="1">
            <a:spLocks noChangeArrowheads="1"/>
          </p:cNvSpPr>
          <p:nvPr/>
        </p:nvSpPr>
        <p:spPr bwMode="auto">
          <a:xfrm>
            <a:off x="827088" y="2622550"/>
            <a:ext cx="5329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i="1" dirty="0">
                <a:solidFill>
                  <a:srgbClr val="0000FF"/>
                </a:solidFill>
              </a:rPr>
              <a:t>　　</a:t>
            </a:r>
            <a:r>
              <a:rPr kumimoji="0" lang="en-US" altLang="zh-CN" sz="2800" b="1" i="1" dirty="0">
                <a:solidFill>
                  <a:srgbClr val="0000FF"/>
                </a:solidFill>
              </a:rPr>
              <a:t>x</a:t>
            </a:r>
            <a:r>
              <a:rPr kumimoji="0" lang="en-US" altLang="zh-CN" sz="2800" b="1" dirty="0"/>
              <a:t>—</a:t>
            </a:r>
            <a:r>
              <a:rPr kumimoji="0" lang="zh-CN" altLang="en-US" sz="2800" b="1" dirty="0"/>
              <a:t>自变量数据</a:t>
            </a:r>
            <a:r>
              <a:rPr kumimoji="0" lang="en-US" altLang="zh-CN" sz="2800" b="1" dirty="0"/>
              <a:t>,</a:t>
            </a:r>
            <a:r>
              <a:rPr kumimoji="0" lang="zh-CN" altLang="en-US" sz="2800" b="1" dirty="0"/>
              <a:t>为</a:t>
            </a:r>
            <a:r>
              <a:rPr kumimoji="0" lang="en-US" altLang="zh-CN" sz="2800" b="1" i="1" dirty="0" err="1"/>
              <a:t>n</a:t>
            </a:r>
            <a:r>
              <a:rPr kumimoji="0" lang="en-US" altLang="zh-CN" sz="2800" b="1" dirty="0" err="1">
                <a:cs typeface="Times New Roman" pitchFamily="18" charset="0"/>
              </a:rPr>
              <a:t>×</a:t>
            </a:r>
            <a:r>
              <a:rPr kumimoji="0" lang="en-US" altLang="zh-CN" sz="2800" b="1" i="1" dirty="0" err="1">
                <a:cs typeface="Times New Roman" pitchFamily="18" charset="0"/>
              </a:rPr>
              <a:t>m</a:t>
            </a:r>
            <a:r>
              <a:rPr kumimoji="0" lang="zh-CN" altLang="en-US" sz="2800" b="1" dirty="0">
                <a:cs typeface="Times New Roman" pitchFamily="18" charset="0"/>
              </a:rPr>
              <a:t>矩阵</a:t>
            </a:r>
            <a:r>
              <a:rPr kumimoji="0" lang="en-US" altLang="zh-CN" sz="2800" b="1" dirty="0">
                <a:cs typeface="Times New Roman" pitchFamily="18" charset="0"/>
              </a:rPr>
              <a:t>;</a:t>
            </a:r>
          </a:p>
        </p:txBody>
      </p:sp>
      <p:sp>
        <p:nvSpPr>
          <p:cNvPr id="60424" name="Text Box 8"/>
          <p:cNvSpPr txBox="1">
            <a:spLocks noChangeArrowheads="1"/>
          </p:cNvSpPr>
          <p:nvPr/>
        </p:nvSpPr>
        <p:spPr bwMode="auto">
          <a:xfrm>
            <a:off x="827088" y="3270250"/>
            <a:ext cx="521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i="1" dirty="0">
                <a:solidFill>
                  <a:srgbClr val="0000FF"/>
                </a:solidFill>
              </a:rPr>
              <a:t>　　</a:t>
            </a:r>
            <a:r>
              <a:rPr kumimoji="0" lang="en-US" altLang="zh-CN" sz="2800" b="1" i="1" dirty="0">
                <a:solidFill>
                  <a:srgbClr val="0000FF"/>
                </a:solidFill>
              </a:rPr>
              <a:t>y</a:t>
            </a:r>
            <a:r>
              <a:rPr kumimoji="0" lang="en-US" altLang="zh-CN" sz="2800" b="1" dirty="0"/>
              <a:t>—</a:t>
            </a:r>
            <a:r>
              <a:rPr kumimoji="0" lang="zh-CN" altLang="en-US" sz="2800" b="1" dirty="0"/>
              <a:t>因变量数据</a:t>
            </a:r>
            <a:r>
              <a:rPr kumimoji="0" lang="en-US" altLang="zh-CN" sz="2800" b="1" dirty="0"/>
              <a:t>,</a:t>
            </a:r>
            <a:r>
              <a:rPr kumimoji="0" lang="zh-CN" altLang="en-US" sz="2800" b="1" dirty="0"/>
              <a:t>为</a:t>
            </a:r>
            <a:r>
              <a:rPr kumimoji="0" lang="en-US" altLang="zh-CN" sz="2800" b="1" i="1" dirty="0"/>
              <a:t>n</a:t>
            </a:r>
            <a:r>
              <a:rPr kumimoji="0" lang="en-US" altLang="zh-CN" sz="2800" b="1" dirty="0">
                <a:cs typeface="Times New Roman" pitchFamily="18" charset="0"/>
              </a:rPr>
              <a:t>×1</a:t>
            </a:r>
            <a:r>
              <a:rPr kumimoji="0" lang="zh-CN" altLang="en-US" sz="2800" b="1" dirty="0">
                <a:cs typeface="Times New Roman" pitchFamily="18" charset="0"/>
              </a:rPr>
              <a:t>矩阵</a:t>
            </a:r>
            <a:r>
              <a:rPr kumimoji="0" lang="en-US" altLang="zh-CN" sz="2800" b="1" dirty="0">
                <a:cs typeface="Times New Roman" pitchFamily="18" charset="0"/>
              </a:rPr>
              <a:t>;</a:t>
            </a:r>
          </a:p>
        </p:txBody>
      </p:sp>
      <p:sp>
        <p:nvSpPr>
          <p:cNvPr id="60425" name="Text Box 9"/>
          <p:cNvSpPr txBox="1">
            <a:spLocks noChangeArrowheads="1"/>
          </p:cNvSpPr>
          <p:nvPr/>
        </p:nvSpPr>
        <p:spPr bwMode="auto">
          <a:xfrm>
            <a:off x="827088" y="3922713"/>
            <a:ext cx="7705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i="1" dirty="0">
                <a:solidFill>
                  <a:srgbClr val="0000FF"/>
                </a:solidFill>
              </a:rPr>
              <a:t>　　</a:t>
            </a:r>
            <a:r>
              <a:rPr kumimoji="0" lang="en-US" altLang="zh-CN" sz="2800" b="1" i="1" dirty="0" err="1">
                <a:solidFill>
                  <a:srgbClr val="0000FF"/>
                </a:solidFill>
              </a:rPr>
              <a:t>inmodel</a:t>
            </a:r>
            <a:r>
              <a:rPr kumimoji="0" lang="en-US" altLang="zh-CN" sz="2800" b="1" dirty="0"/>
              <a:t>—</a:t>
            </a:r>
            <a:r>
              <a:rPr kumimoji="0" lang="zh-CN" altLang="en-US" sz="2800" b="1" dirty="0"/>
              <a:t>由矩阵</a:t>
            </a:r>
            <a:r>
              <a:rPr kumimoji="0" lang="en-US" altLang="zh-CN" sz="2800" b="1" i="1" dirty="0">
                <a:solidFill>
                  <a:srgbClr val="0000FF"/>
                </a:solidFill>
              </a:rPr>
              <a:t>x</a:t>
            </a:r>
            <a:r>
              <a:rPr kumimoji="0" lang="zh-CN" altLang="en-US" sz="2800" b="1" dirty="0"/>
              <a:t>列的指标构成</a:t>
            </a:r>
            <a:r>
              <a:rPr kumimoji="0" lang="en-US" altLang="zh-CN" sz="2800" b="1" dirty="0"/>
              <a:t>,</a:t>
            </a:r>
            <a:r>
              <a:rPr kumimoji="0" lang="zh-CN" altLang="en-US" sz="2800" b="1" dirty="0"/>
              <a:t>表明初始模</a:t>
            </a:r>
          </a:p>
          <a:p>
            <a:r>
              <a:rPr kumimoji="0" lang="zh-CN" altLang="en-US" sz="2800" b="1" dirty="0"/>
              <a:t>型中引入的自变量</a:t>
            </a:r>
            <a:r>
              <a:rPr kumimoji="0" lang="en-US" altLang="zh-CN" sz="2800" b="1" dirty="0"/>
              <a:t>,</a:t>
            </a:r>
            <a:r>
              <a:rPr kumimoji="0" lang="zh-CN" altLang="en-US" sz="2800" b="1" dirty="0"/>
              <a:t>默认为全部自变量</a:t>
            </a:r>
            <a:r>
              <a:rPr kumimoji="0" lang="en-US" altLang="zh-CN" sz="2800" b="1" dirty="0"/>
              <a:t>;</a:t>
            </a:r>
            <a:endParaRPr kumimoji="0" lang="en-US" altLang="zh-CN" sz="2800" b="1" dirty="0">
              <a:cs typeface="Times New Roman" pitchFamily="18" charset="0"/>
            </a:endParaRPr>
          </a:p>
        </p:txBody>
      </p:sp>
      <p:sp>
        <p:nvSpPr>
          <p:cNvPr id="60426" name="Text Box 10"/>
          <p:cNvSpPr txBox="1">
            <a:spLocks noChangeArrowheads="1"/>
          </p:cNvSpPr>
          <p:nvPr/>
        </p:nvSpPr>
        <p:spPr bwMode="auto">
          <a:xfrm>
            <a:off x="827088" y="500380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i="1">
                <a:solidFill>
                  <a:srgbClr val="0000FF"/>
                </a:solidFill>
              </a:rPr>
              <a:t>　　</a:t>
            </a:r>
            <a:r>
              <a:rPr kumimoji="0" lang="en-US" altLang="zh-CN" sz="2800" b="1" i="1">
                <a:solidFill>
                  <a:srgbClr val="0000FF"/>
                </a:solidFill>
              </a:rPr>
              <a:t>alpha</a:t>
            </a:r>
            <a:r>
              <a:rPr kumimoji="0" lang="en-US" altLang="zh-CN" sz="2800" b="1"/>
              <a:t>—</a:t>
            </a:r>
            <a:r>
              <a:rPr kumimoji="0" lang="zh-CN" altLang="en-US" sz="2800" b="1"/>
              <a:t>判断模型中每一项显著性的指标</a:t>
            </a:r>
            <a:r>
              <a:rPr kumimoji="0" lang="en-US" altLang="zh-CN" sz="2800" b="1"/>
              <a:t>, </a:t>
            </a:r>
            <a:r>
              <a:rPr kumimoji="0" lang="zh-CN" altLang="en-US" sz="2800" b="1"/>
              <a:t>默</a:t>
            </a:r>
          </a:p>
          <a:p>
            <a:r>
              <a:rPr kumimoji="0" lang="zh-CN" altLang="en-US" sz="2800" b="1"/>
              <a:t>认相当于对回归系数给出</a:t>
            </a:r>
            <a:r>
              <a:rPr kumimoji="0" lang="en-US" altLang="zh-CN" sz="2800" b="1"/>
              <a:t>95%</a:t>
            </a:r>
            <a:r>
              <a:rPr kumimoji="0" lang="zh-CN" altLang="en-US" sz="2800" b="1"/>
              <a:t>的置信区间</a:t>
            </a:r>
            <a:r>
              <a:rPr kumimoji="0" lang="en-US" altLang="zh-CN" sz="2800" b="1"/>
              <a:t>.</a:t>
            </a:r>
            <a:endParaRPr kumimoji="0" lang="en-US" altLang="zh-CN" sz="2800" b="1">
              <a:cs typeface="Times New Roman" pitchFamily="18" charset="0"/>
            </a:endParaRPr>
          </a:p>
        </p:txBody>
      </p:sp>
      <p:sp>
        <p:nvSpPr>
          <p:cNvPr id="9" name="Text Box 6"/>
          <p:cNvSpPr txBox="1">
            <a:spLocks noChangeArrowheads="1"/>
          </p:cNvSpPr>
          <p:nvPr/>
        </p:nvSpPr>
        <p:spPr bwMode="auto">
          <a:xfrm>
            <a:off x="467544" y="297090"/>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solidFill>
                  <a:srgbClr val="FF0000"/>
                </a:solidFill>
                <a:ea typeface="黑体" pitchFamily="2" charset="-122"/>
              </a:rPr>
              <a:t>逐步回归分析</a:t>
            </a:r>
          </a:p>
        </p:txBody>
      </p:sp>
    </p:spTree>
    <p:extLst>
      <p:ext uri="{BB962C8B-B14F-4D97-AF65-F5344CB8AC3E}">
        <p14:creationId xmlns:p14="http://schemas.microsoft.com/office/powerpoint/2010/main" val="226003280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5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wipe(left)">
                                      <p:cBhvr>
                                        <p:cTn id="12" dur="500"/>
                                        <p:tgtEl>
                                          <p:spTgt spid="60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wipe(left)">
                                      <p:cBhvr>
                                        <p:cTn id="17" dur="500"/>
                                        <p:tgtEl>
                                          <p:spTgt spid="604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4"/>
                                        </p:tgtEl>
                                        <p:attrNameLst>
                                          <p:attrName>style.visibility</p:attrName>
                                        </p:attrNameLst>
                                      </p:cBhvr>
                                      <p:to>
                                        <p:strVal val="visible"/>
                                      </p:to>
                                    </p:set>
                                    <p:animEffect transition="in" filter="wipe(left)">
                                      <p:cBhvr>
                                        <p:cTn id="22" dur="500"/>
                                        <p:tgtEl>
                                          <p:spTgt spid="60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5"/>
                                        </p:tgtEl>
                                        <p:attrNameLst>
                                          <p:attrName>style.visibility</p:attrName>
                                        </p:attrNameLst>
                                      </p:cBhvr>
                                      <p:to>
                                        <p:strVal val="visible"/>
                                      </p:to>
                                    </p:set>
                                    <p:animEffect transition="in" filter="wipe(left)">
                                      <p:cBhvr>
                                        <p:cTn id="27" dur="500"/>
                                        <p:tgtEl>
                                          <p:spTgt spid="604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426"/>
                                        </p:tgtEl>
                                        <p:attrNameLst>
                                          <p:attrName>style.visibility</p:attrName>
                                        </p:attrNameLst>
                                      </p:cBhvr>
                                      <p:to>
                                        <p:strVal val="visible"/>
                                      </p:to>
                                    </p:set>
                                    <p:animEffect transition="in" filter="wipe(left)">
                                      <p:cBhvr>
                                        <p:cTn id="32" dur="500"/>
                                        <p:tgtEl>
                                          <p:spTgt spid="6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2" grpId="0"/>
      <p:bldP spid="60423" grpId="0"/>
      <p:bldP spid="60424" grpId="0"/>
      <p:bldP spid="60425" grpId="0"/>
      <p:bldP spid="604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827088" y="700088"/>
            <a:ext cx="80970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smtClean="0">
                <a:ea typeface="黑体" pitchFamily="2" charset="-122"/>
              </a:rPr>
              <a:t>例</a:t>
            </a:r>
            <a:r>
              <a:rPr kumimoji="0" lang="en-US" altLang="zh-CN" sz="2800" b="1" dirty="0" smtClean="0">
                <a:ea typeface="黑体" pitchFamily="2" charset="-122"/>
              </a:rPr>
              <a:t>3.</a:t>
            </a:r>
            <a:r>
              <a:rPr kumimoji="0" lang="zh-CN" altLang="en-US" sz="2800" b="1" dirty="0">
                <a:ea typeface="黑体" pitchFamily="2" charset="-122"/>
              </a:rPr>
              <a:t>　</a:t>
            </a:r>
            <a:r>
              <a:rPr kumimoji="0" lang="zh-CN" altLang="en-US" sz="2800" b="1" dirty="0">
                <a:latin typeface="宋体" charset="-122"/>
              </a:rPr>
              <a:t>水泥凝固时放出的热量 </a:t>
            </a:r>
            <a:r>
              <a:rPr kumimoji="0" lang="en-US" altLang="zh-CN" sz="2800" b="1" i="1" dirty="0"/>
              <a:t>y </a:t>
            </a:r>
            <a:r>
              <a:rPr kumimoji="0" lang="zh-CN" altLang="en-US" sz="2800" b="1" dirty="0">
                <a:latin typeface="宋体" charset="-122"/>
              </a:rPr>
              <a:t>与水泥中的四种化</a:t>
            </a:r>
          </a:p>
          <a:p>
            <a:r>
              <a:rPr kumimoji="0" lang="zh-CN" altLang="en-US" sz="2800" b="1" dirty="0">
                <a:latin typeface="宋体" charset="-122"/>
              </a:rPr>
              <a:t>学成分 </a:t>
            </a:r>
            <a:r>
              <a:rPr kumimoji="0" lang="en-US" altLang="zh-CN" sz="2800" b="1" i="1" dirty="0"/>
              <a:t>x</a:t>
            </a:r>
            <a:r>
              <a:rPr kumimoji="0" lang="en-US" altLang="zh-CN" sz="2800" b="1" baseline="-25000" dirty="0"/>
              <a:t>1</a:t>
            </a:r>
            <a:r>
              <a:rPr kumimoji="0" lang="en-US" altLang="zh-CN" sz="2800" b="1" dirty="0"/>
              <a:t>, </a:t>
            </a:r>
            <a:r>
              <a:rPr kumimoji="0" lang="en-US" altLang="zh-CN" sz="2800" b="1" i="1" dirty="0"/>
              <a:t>x</a:t>
            </a:r>
            <a:r>
              <a:rPr kumimoji="0" lang="en-US" altLang="zh-CN" sz="2800" b="1" baseline="-25000" dirty="0"/>
              <a:t>2</a:t>
            </a:r>
            <a:r>
              <a:rPr kumimoji="0" lang="en-US" altLang="zh-CN" sz="2800" b="1" dirty="0"/>
              <a:t>, </a:t>
            </a:r>
            <a:r>
              <a:rPr kumimoji="0" lang="en-US" altLang="zh-CN" sz="2800" b="1" i="1" dirty="0"/>
              <a:t>x</a:t>
            </a:r>
            <a:r>
              <a:rPr kumimoji="0" lang="en-US" altLang="zh-CN" sz="2800" b="1" baseline="-25000" dirty="0"/>
              <a:t>3</a:t>
            </a:r>
            <a:r>
              <a:rPr kumimoji="0" lang="en-US" altLang="zh-CN" sz="2800" b="1" dirty="0"/>
              <a:t>, </a:t>
            </a:r>
            <a:r>
              <a:rPr kumimoji="0" lang="en-US" altLang="zh-CN" sz="2800" b="1" i="1" dirty="0"/>
              <a:t>x</a:t>
            </a:r>
            <a:r>
              <a:rPr kumimoji="0" lang="en-US" altLang="zh-CN" sz="2800" b="1" baseline="-25000" dirty="0"/>
              <a:t>4  </a:t>
            </a:r>
            <a:r>
              <a:rPr kumimoji="0" lang="zh-CN" altLang="en-US" sz="2800" b="1" dirty="0"/>
              <a:t>有关</a:t>
            </a:r>
            <a:r>
              <a:rPr kumimoji="0" lang="en-US" altLang="zh-CN" sz="2800" b="1" dirty="0"/>
              <a:t>, </a:t>
            </a:r>
            <a:r>
              <a:rPr kumimoji="0" lang="zh-CN" altLang="en-US" sz="2800" b="1" dirty="0"/>
              <a:t>今测得一组数据如下</a:t>
            </a:r>
            <a:r>
              <a:rPr kumimoji="0" lang="en-US" altLang="zh-CN" sz="2800" b="1" dirty="0"/>
              <a:t>, </a:t>
            </a:r>
            <a:r>
              <a:rPr kumimoji="0" lang="zh-CN" altLang="en-US" sz="2800" b="1" dirty="0"/>
              <a:t>试</a:t>
            </a:r>
          </a:p>
          <a:p>
            <a:r>
              <a:rPr kumimoji="0" lang="zh-CN" altLang="en-US" sz="2800" b="1" dirty="0"/>
              <a:t>用逐步回归法确定一个线性模型</a:t>
            </a:r>
            <a:r>
              <a:rPr kumimoji="0" lang="en-US" altLang="zh-CN" sz="2800" b="1" dirty="0"/>
              <a:t>.</a:t>
            </a:r>
            <a:endParaRPr kumimoji="0" lang="en-US" altLang="zh-CN" sz="2800" b="1" baseline="-25000" dirty="0"/>
          </a:p>
        </p:txBody>
      </p:sp>
      <p:graphicFrame>
        <p:nvGraphicFramePr>
          <p:cNvPr id="80707" name="Group 835"/>
          <p:cNvGraphicFramePr>
            <a:graphicFrameLocks noGrp="1"/>
          </p:cNvGraphicFramePr>
          <p:nvPr/>
        </p:nvGraphicFramePr>
        <p:xfrm>
          <a:off x="938213" y="2022475"/>
          <a:ext cx="7632700" cy="4053840"/>
        </p:xfrm>
        <a:graphic>
          <a:graphicData uri="http://schemas.openxmlformats.org/drawingml/2006/table">
            <a:tbl>
              <a:tblPr/>
              <a:tblGrid>
                <a:gridCol w="912812"/>
                <a:gridCol w="995363"/>
                <a:gridCol w="954087"/>
                <a:gridCol w="955675"/>
                <a:gridCol w="952500"/>
                <a:gridCol w="954088"/>
                <a:gridCol w="954087"/>
                <a:gridCol w="954088"/>
              </a:tblGrid>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rgbClr val="FF0000"/>
                          </a:solidFill>
                          <a:effectLst/>
                          <a:latin typeface="Times New Roman" pitchFamily="18" charset="0"/>
                          <a:ea typeface="宋体" charset="-122"/>
                        </a:rPr>
                        <a:t>序号</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4</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5</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0000FF"/>
                          </a:solidFill>
                          <a:effectLst/>
                          <a:latin typeface="Times New Roman" pitchFamily="18" charset="0"/>
                          <a:ea typeface="宋体" charset="-122"/>
                        </a:rPr>
                        <a:t>x</a:t>
                      </a:r>
                      <a:r>
                        <a:rPr kumimoji="1" lang="en-US" altLang="zh-CN" sz="1600" b="1" i="0" u="none" strike="noStrike" cap="none" normalizeH="0" baseline="-25000" smtClean="0">
                          <a:ln>
                            <a:noFill/>
                          </a:ln>
                          <a:solidFill>
                            <a:srgbClr val="0000FF"/>
                          </a:solidFill>
                          <a:effectLst/>
                          <a:latin typeface="Times New Roman" pitchFamily="18" charset="0"/>
                          <a:ea typeface="宋体" charset="-122"/>
                        </a:rPr>
                        <a:t>1</a:t>
                      </a:r>
                      <a:endParaRPr kumimoji="1" lang="en-US" altLang="zh-CN" sz="1600" b="1" i="0" u="none" strike="noStrike" cap="none" normalizeH="0" baseline="0" smtClean="0">
                        <a:ln>
                          <a:noFill/>
                        </a:ln>
                        <a:solidFill>
                          <a:srgbClr val="0000FF"/>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0000FF"/>
                          </a:solidFill>
                          <a:effectLst/>
                          <a:latin typeface="Times New Roman" pitchFamily="18" charset="0"/>
                          <a:ea typeface="宋体" charset="-122"/>
                        </a:rPr>
                        <a:t>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0000FF"/>
                          </a:solidFill>
                          <a:effectLst/>
                          <a:latin typeface="Times New Roman" pitchFamily="18" charset="0"/>
                          <a:ea typeface="宋体" charset="-122"/>
                        </a:rPr>
                        <a:t>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D60093"/>
                          </a:solidFill>
                          <a:effectLst/>
                          <a:latin typeface="Times New Roman" pitchFamily="18" charset="0"/>
                          <a:ea typeface="宋体" charset="-122"/>
                        </a:rPr>
                        <a:t>x</a:t>
                      </a:r>
                      <a:r>
                        <a:rPr kumimoji="1" lang="en-US" altLang="zh-CN" sz="1600" b="1" i="0" u="none" strike="noStrike" cap="none" normalizeH="0" baseline="-25000" smtClean="0">
                          <a:ln>
                            <a:noFill/>
                          </a:ln>
                          <a:solidFill>
                            <a:srgbClr val="D60093"/>
                          </a:solidFill>
                          <a:effectLst/>
                          <a:latin typeface="Times New Roman" pitchFamily="18" charset="0"/>
                          <a:ea typeface="宋体" charset="-122"/>
                        </a:rPr>
                        <a:t>2</a:t>
                      </a:r>
                      <a:endParaRPr kumimoji="1" lang="en-US" altLang="zh-CN" sz="1600" b="1" i="0" u="none" strike="noStrike" cap="none" normalizeH="0" baseline="0" smtClean="0">
                        <a:ln>
                          <a:noFill/>
                        </a:ln>
                        <a:solidFill>
                          <a:srgbClr val="D60093"/>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D60093"/>
                          </a:solidFill>
                          <a:effectLst/>
                          <a:latin typeface="Times New Roman" pitchFamily="18" charset="0"/>
                          <a:ea typeface="宋体" charset="-122"/>
                        </a:rPr>
                        <a:t>26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D60093"/>
                          </a:solidFill>
                          <a:effectLst/>
                          <a:latin typeface="Times New Roman" pitchFamily="18" charset="0"/>
                          <a:ea typeface="宋体" charset="-122"/>
                        </a:rPr>
                        <a:t>29</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56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31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52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55</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71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6600CC"/>
                          </a:solidFill>
                          <a:effectLst/>
                          <a:latin typeface="Times New Roman" pitchFamily="18" charset="0"/>
                          <a:ea typeface="宋体" charset="-122"/>
                        </a:rPr>
                        <a:t>x</a:t>
                      </a:r>
                      <a:r>
                        <a:rPr kumimoji="1" lang="en-US" altLang="zh-CN" sz="1600" b="1" i="0" u="none" strike="noStrike" cap="none" normalizeH="0" baseline="-25000" smtClean="0">
                          <a:ln>
                            <a:noFill/>
                          </a:ln>
                          <a:solidFill>
                            <a:srgbClr val="6600CC"/>
                          </a:solidFill>
                          <a:effectLst/>
                          <a:latin typeface="Times New Roman" pitchFamily="18" charset="0"/>
                          <a:ea typeface="宋体" charset="-122"/>
                        </a:rPr>
                        <a:t>3</a:t>
                      </a:r>
                      <a:endParaRPr kumimoji="1" lang="en-US" altLang="zh-CN" sz="1600" b="1" i="0" u="none" strike="noStrike" cap="none" normalizeH="0" baseline="0" smtClean="0">
                        <a:ln>
                          <a:noFill/>
                        </a:ln>
                        <a:solidFill>
                          <a:srgbClr val="6600CC"/>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6600CC"/>
                          </a:solidFill>
                          <a:effectLst/>
                          <a:latin typeface="Times New Roman" pitchFamily="18" charset="0"/>
                          <a:ea typeface="宋体" charset="-122"/>
                        </a:rPr>
                        <a:t>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6600CC"/>
                          </a:solidFill>
                          <a:effectLst/>
                          <a:latin typeface="Times New Roman" pitchFamily="18" charset="0"/>
                          <a:ea typeface="宋体" charset="-122"/>
                        </a:rPr>
                        <a:t>15</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9</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17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003366"/>
                          </a:solidFill>
                          <a:effectLst/>
                          <a:latin typeface="Times New Roman" pitchFamily="18" charset="0"/>
                          <a:ea typeface="宋体" charset="-122"/>
                        </a:rPr>
                        <a:t>x</a:t>
                      </a:r>
                      <a:r>
                        <a:rPr kumimoji="1" lang="en-US" altLang="zh-CN" sz="1600" b="1" i="0" u="none" strike="noStrike" cap="none" normalizeH="0" baseline="-25000" smtClean="0">
                          <a:ln>
                            <a:noFill/>
                          </a:ln>
                          <a:solidFill>
                            <a:srgbClr val="003366"/>
                          </a:solidFill>
                          <a:effectLst/>
                          <a:latin typeface="Times New Roman" pitchFamily="18" charset="0"/>
                          <a:ea typeface="宋体" charset="-122"/>
                        </a:rPr>
                        <a:t>4</a:t>
                      </a:r>
                      <a:endParaRPr kumimoji="1" lang="en-US" altLang="zh-CN" sz="1600" b="1" i="0" u="none" strike="noStrike" cap="none" normalizeH="0" baseline="0" smtClean="0">
                        <a:ln>
                          <a:noFill/>
                        </a:ln>
                        <a:solidFill>
                          <a:srgbClr val="003366"/>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003366"/>
                          </a:solidFill>
                          <a:effectLst/>
                          <a:latin typeface="Times New Roman" pitchFamily="18" charset="0"/>
                          <a:ea typeface="宋体" charset="-122"/>
                        </a:rPr>
                        <a:t>60</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003366"/>
                          </a:solidFill>
                          <a:effectLst/>
                          <a:latin typeface="Times New Roman" pitchFamily="18" charset="0"/>
                          <a:ea typeface="宋体" charset="-122"/>
                        </a:rPr>
                        <a:t>52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20</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47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33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22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accent2"/>
                          </a:solidFill>
                          <a:effectLst/>
                          <a:latin typeface="Times New Roman" pitchFamily="18" charset="0"/>
                          <a:ea typeface="宋体" charset="-122"/>
                        </a:rPr>
                        <a:t>y</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accent2"/>
                          </a:solidFill>
                          <a:effectLst/>
                          <a:latin typeface="Times New Roman" pitchFamily="18" charset="0"/>
                          <a:ea typeface="宋体" charset="-122"/>
                        </a:rPr>
                        <a:t>78.5</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accent2"/>
                          </a:solidFill>
                          <a:effectLst/>
                          <a:latin typeface="Times New Roman" pitchFamily="18" charset="0"/>
                          <a:ea typeface="宋体" charset="-122"/>
                        </a:rPr>
                        <a:t>74.3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104.3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87.6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95.9</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109.2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102.7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FF0000"/>
                          </a:solidFill>
                          <a:effectLst/>
                          <a:latin typeface="Times New Roman" pitchFamily="18" charset="0"/>
                          <a:ea typeface="宋体" charset="-122"/>
                        </a:rPr>
                        <a:t>序号</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9</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10</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11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12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13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0000FF"/>
                          </a:solidFill>
                          <a:effectLst/>
                          <a:latin typeface="Times New Roman" pitchFamily="18" charset="0"/>
                          <a:ea typeface="宋体" charset="-122"/>
                        </a:rPr>
                        <a:t>x</a:t>
                      </a:r>
                      <a:r>
                        <a:rPr kumimoji="1" lang="en-US" altLang="zh-CN" sz="1600" b="1" i="0" u="none" strike="noStrike" cap="none" normalizeH="0" baseline="-25000" smtClean="0">
                          <a:ln>
                            <a:noFill/>
                          </a:ln>
                          <a:solidFill>
                            <a:srgbClr val="0000FF"/>
                          </a:solidFill>
                          <a:effectLst/>
                          <a:latin typeface="Times New Roman" pitchFamily="18" charset="0"/>
                          <a:ea typeface="宋体" charset="-122"/>
                        </a:rPr>
                        <a:t>1</a:t>
                      </a:r>
                      <a:endParaRPr kumimoji="1" lang="en-US" altLang="zh-CN" sz="1600" b="1" i="0" u="none" strike="noStrike" cap="none" normalizeH="0" baseline="0" smtClean="0">
                        <a:ln>
                          <a:noFill/>
                        </a:ln>
                        <a:solidFill>
                          <a:srgbClr val="0000FF"/>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21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Times New Roman" pitchFamily="18" charset="0"/>
                          <a:ea typeface="宋体" charset="-122"/>
                        </a:rPr>
                        <a:t>10</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D60093"/>
                          </a:solidFill>
                          <a:effectLst/>
                          <a:latin typeface="Times New Roman" pitchFamily="18" charset="0"/>
                          <a:ea typeface="宋体" charset="-122"/>
                        </a:rPr>
                        <a:t>x</a:t>
                      </a:r>
                      <a:r>
                        <a:rPr kumimoji="1" lang="en-US" altLang="zh-CN" sz="1600" b="1" i="0" u="none" strike="noStrike" cap="none" normalizeH="0" baseline="-25000" smtClean="0">
                          <a:ln>
                            <a:noFill/>
                          </a:ln>
                          <a:solidFill>
                            <a:srgbClr val="D60093"/>
                          </a:solidFill>
                          <a:effectLst/>
                          <a:latin typeface="Times New Roman" pitchFamily="18" charset="0"/>
                          <a:ea typeface="宋体" charset="-122"/>
                        </a:rPr>
                        <a:t>2</a:t>
                      </a:r>
                      <a:endParaRPr kumimoji="1" lang="en-US" altLang="zh-CN" sz="1600" b="1" i="0" u="none" strike="noStrike" cap="none" normalizeH="0" baseline="0" smtClean="0">
                        <a:ln>
                          <a:noFill/>
                        </a:ln>
                        <a:solidFill>
                          <a:srgbClr val="D60093"/>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31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54</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47</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40</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66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D60093"/>
                          </a:solidFill>
                          <a:effectLst/>
                          <a:latin typeface="Times New Roman" pitchFamily="18" charset="0"/>
                          <a:ea typeface="宋体" charset="-122"/>
                        </a:rPr>
                        <a:t>68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6600CC"/>
                          </a:solidFill>
                          <a:effectLst/>
                          <a:latin typeface="Times New Roman" pitchFamily="18" charset="0"/>
                          <a:ea typeface="宋体" charset="-122"/>
                        </a:rPr>
                        <a:t>x</a:t>
                      </a:r>
                      <a:r>
                        <a:rPr kumimoji="1" lang="en-US" altLang="zh-CN" sz="1600" b="1" i="0" u="none" strike="noStrike" cap="none" normalizeH="0" baseline="-25000" smtClean="0">
                          <a:ln>
                            <a:noFill/>
                          </a:ln>
                          <a:solidFill>
                            <a:srgbClr val="6600CC"/>
                          </a:solidFill>
                          <a:effectLst/>
                          <a:latin typeface="Times New Roman" pitchFamily="18" charset="0"/>
                          <a:ea typeface="宋体" charset="-122"/>
                        </a:rPr>
                        <a:t>3</a:t>
                      </a:r>
                      <a:endParaRPr kumimoji="1" lang="en-US" altLang="zh-CN" sz="1600" b="1" i="0" u="none" strike="noStrike" cap="none" normalizeH="0" baseline="0" smtClean="0">
                        <a:ln>
                          <a:noFill/>
                        </a:ln>
                        <a:solidFill>
                          <a:srgbClr val="6600CC"/>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22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18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4</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23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9</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6600CC"/>
                          </a:solidFill>
                          <a:effectLst/>
                          <a:latin typeface="Times New Roman" pitchFamily="18" charset="0"/>
                          <a:ea typeface="宋体" charset="-122"/>
                        </a:rPr>
                        <a:t>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rgbClr val="003366"/>
                          </a:solidFill>
                          <a:effectLst/>
                          <a:latin typeface="Times New Roman" pitchFamily="18" charset="0"/>
                          <a:ea typeface="宋体" charset="-122"/>
                        </a:rPr>
                        <a:t>x</a:t>
                      </a:r>
                      <a:r>
                        <a:rPr kumimoji="1" lang="en-US" altLang="zh-CN" sz="1600" b="1" i="0" u="none" strike="noStrike" cap="none" normalizeH="0" baseline="-25000" smtClean="0">
                          <a:ln>
                            <a:noFill/>
                          </a:ln>
                          <a:solidFill>
                            <a:srgbClr val="003366"/>
                          </a:solidFill>
                          <a:effectLst/>
                          <a:latin typeface="Times New Roman" pitchFamily="18" charset="0"/>
                          <a:ea typeface="宋体" charset="-122"/>
                        </a:rPr>
                        <a:t>4</a:t>
                      </a:r>
                      <a:endParaRPr kumimoji="1" lang="en-US" altLang="zh-CN" sz="1600" b="1" i="0" u="none" strike="noStrike" cap="none" normalizeH="0" baseline="0" smtClean="0">
                        <a:ln>
                          <a:noFill/>
                        </a:ln>
                        <a:solidFill>
                          <a:srgbClr val="003366"/>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44</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22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26</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34</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12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3366"/>
                          </a:solidFill>
                          <a:effectLst/>
                          <a:latin typeface="Times New Roman" pitchFamily="18" charset="0"/>
                          <a:ea typeface="宋体" charset="-122"/>
                        </a:rPr>
                        <a:t>12</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accent2"/>
                          </a:solidFill>
                          <a:effectLst/>
                          <a:latin typeface="Times New Roman" pitchFamily="18" charset="0"/>
                          <a:ea typeface="宋体" charset="-122"/>
                        </a:rPr>
                        <a:t>y</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72.5</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93.1</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115.9</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83.8</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113.3</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accent2"/>
                          </a:solidFill>
                          <a:effectLst/>
                          <a:latin typeface="Times New Roman" pitchFamily="18" charset="0"/>
                          <a:ea typeface="宋体" charset="-122"/>
                        </a:rPr>
                        <a:t>109.4</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7538176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707"/>
                                        </p:tgtEl>
                                        <p:attrNameLst>
                                          <p:attrName>style.visibility</p:attrName>
                                        </p:attrNameLst>
                                      </p:cBhvr>
                                      <p:to>
                                        <p:strVal val="visible"/>
                                      </p:to>
                                    </p:set>
                                    <p:animEffect transition="in" filter="wipe(left)">
                                      <p:cBhvr>
                                        <p:cTn id="7" dur="500"/>
                                        <p:tgtEl>
                                          <p:spTgt spid="8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827088" y="1133475"/>
            <a:ext cx="77057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ES" altLang="zh-CN" sz="2800" b="1" dirty="0">
                <a:solidFill>
                  <a:srgbClr val="0000FF"/>
                </a:solidFill>
              </a:rPr>
              <a:t>x1=[7,1,11,11,7,11,3,1,2,21,1,11,10]';</a:t>
            </a:r>
          </a:p>
          <a:p>
            <a:r>
              <a:rPr kumimoji="0" lang="es-ES" altLang="zh-CN" sz="2800" b="1" dirty="0">
                <a:solidFill>
                  <a:srgbClr val="0000FF"/>
                </a:solidFill>
              </a:rPr>
              <a:t>x2=[26,29,56,31,52,55,71,31,54,47,40,66,68]';</a:t>
            </a:r>
          </a:p>
          <a:p>
            <a:r>
              <a:rPr kumimoji="0" lang="es-ES" altLang="zh-CN" sz="2800" b="1" dirty="0">
                <a:solidFill>
                  <a:srgbClr val="0000FF"/>
                </a:solidFill>
              </a:rPr>
              <a:t>x3=[6,15,8,8,6,9,17,22,18,4,23,9,8]';</a:t>
            </a:r>
          </a:p>
          <a:p>
            <a:r>
              <a:rPr kumimoji="0" lang="es-ES" altLang="zh-CN" sz="2800" b="1" dirty="0">
                <a:solidFill>
                  <a:srgbClr val="0000FF"/>
                </a:solidFill>
              </a:rPr>
              <a:t>x4=[60,52,20,47,33,22,6,44,22,26,34,12,12]';</a:t>
            </a:r>
          </a:p>
          <a:p>
            <a:r>
              <a:rPr kumimoji="0" lang="es-ES" altLang="zh-CN" sz="2800" b="1" dirty="0">
                <a:solidFill>
                  <a:srgbClr val="0000FF"/>
                </a:solidFill>
              </a:rPr>
              <a:t>y=[78.5,74.3,104.3,87.6,95.9,109.2,102.7,72.5,93.1,</a:t>
            </a:r>
          </a:p>
          <a:p>
            <a:r>
              <a:rPr kumimoji="0" lang="es-ES" altLang="zh-CN" sz="2800" b="1" dirty="0">
                <a:solidFill>
                  <a:srgbClr val="0000FF"/>
                </a:solidFill>
              </a:rPr>
              <a:t>     115.9,83.8,113.3,109.4]';</a:t>
            </a:r>
          </a:p>
          <a:p>
            <a:r>
              <a:rPr kumimoji="0" lang="es-ES" altLang="zh-CN" sz="2800" b="1" dirty="0">
                <a:solidFill>
                  <a:srgbClr val="0000FF"/>
                </a:solidFill>
              </a:rPr>
              <a:t>x=[x1,x2,x3,x4];</a:t>
            </a:r>
            <a:endParaRPr kumimoji="0" lang="en-US" altLang="zh-CN" sz="2800" b="1" dirty="0">
              <a:solidFill>
                <a:srgbClr val="0000FF"/>
              </a:solidFill>
            </a:endParaRPr>
          </a:p>
        </p:txBody>
      </p:sp>
      <p:sp>
        <p:nvSpPr>
          <p:cNvPr id="78851" name="Text Box 3"/>
          <p:cNvSpPr txBox="1">
            <a:spLocks noChangeArrowheads="1"/>
          </p:cNvSpPr>
          <p:nvPr/>
        </p:nvSpPr>
        <p:spPr bwMode="auto">
          <a:xfrm>
            <a:off x="1600200" y="6667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输入数据</a:t>
            </a:r>
          </a:p>
        </p:txBody>
      </p:sp>
      <p:sp>
        <p:nvSpPr>
          <p:cNvPr id="78871" name="Rectangle 23"/>
          <p:cNvSpPr>
            <a:spLocks noChangeArrowheads="1"/>
          </p:cNvSpPr>
          <p:nvPr/>
        </p:nvSpPr>
        <p:spPr bwMode="auto">
          <a:xfrm>
            <a:off x="827088" y="4652963"/>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ES" altLang="zh-CN" sz="2800" b="1" dirty="0">
                <a:solidFill>
                  <a:srgbClr val="0000FF"/>
                </a:solidFill>
              </a:rPr>
              <a:t>stepwise(x,y)</a:t>
            </a:r>
            <a:endParaRPr kumimoji="0" lang="en-US" altLang="zh-CN" sz="2800" b="1" dirty="0">
              <a:solidFill>
                <a:srgbClr val="0000FF"/>
              </a:solidFill>
            </a:endParaRPr>
          </a:p>
        </p:txBody>
      </p:sp>
      <p:sp>
        <p:nvSpPr>
          <p:cNvPr id="78872" name="Text Box 24"/>
          <p:cNvSpPr txBox="1">
            <a:spLocks noChangeArrowheads="1"/>
          </p:cNvSpPr>
          <p:nvPr/>
        </p:nvSpPr>
        <p:spPr bwMode="auto">
          <a:xfrm>
            <a:off x="1600200" y="416877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逐步回归分析</a:t>
            </a:r>
          </a:p>
        </p:txBody>
      </p:sp>
      <p:sp>
        <p:nvSpPr>
          <p:cNvPr id="78873" name="Text Box 25"/>
          <p:cNvSpPr txBox="1">
            <a:spLocks noChangeArrowheads="1"/>
          </p:cNvSpPr>
          <p:nvPr/>
        </p:nvSpPr>
        <p:spPr bwMode="auto">
          <a:xfrm>
            <a:off x="822325" y="527685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程序运行结果</a:t>
            </a:r>
          </a:p>
        </p:txBody>
      </p:sp>
    </p:spTree>
    <p:extLst>
      <p:ext uri="{BB962C8B-B14F-4D97-AF65-F5344CB8AC3E}">
        <p14:creationId xmlns:p14="http://schemas.microsoft.com/office/powerpoint/2010/main" val="287585645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72"/>
                                        </p:tgtEl>
                                        <p:attrNameLst>
                                          <p:attrName>style.visibility</p:attrName>
                                        </p:attrNameLst>
                                      </p:cBhvr>
                                      <p:to>
                                        <p:strVal val="visible"/>
                                      </p:to>
                                    </p:set>
                                    <p:animEffect transition="in" filter="wipe(left)">
                                      <p:cBhvr>
                                        <p:cTn id="12" dur="500"/>
                                        <p:tgtEl>
                                          <p:spTgt spid="78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71"/>
                                        </p:tgtEl>
                                        <p:attrNameLst>
                                          <p:attrName>style.visibility</p:attrName>
                                        </p:attrNameLst>
                                      </p:cBhvr>
                                      <p:to>
                                        <p:strVal val="visible"/>
                                      </p:to>
                                    </p:set>
                                    <p:animEffect transition="in" filter="wipe(left)">
                                      <p:cBhvr>
                                        <p:cTn id="17" dur="500"/>
                                        <p:tgtEl>
                                          <p:spTgt spid="788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73"/>
                                        </p:tgtEl>
                                        <p:attrNameLst>
                                          <p:attrName>style.visibility</p:attrName>
                                        </p:attrNameLst>
                                      </p:cBhvr>
                                      <p:to>
                                        <p:strVal val="visible"/>
                                      </p:to>
                                    </p:set>
                                    <p:animEffect transition="in" filter="wipe(left)">
                                      <p:cBhvr>
                                        <p:cTn id="22" dur="500"/>
                                        <p:tgtEl>
                                          <p:spTgt spid="7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71" grpId="0"/>
      <p:bldP spid="78872" grpId="0"/>
      <p:bldP spid="7887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p:cNvSpPr txBox="1">
            <a:spLocks noChangeArrowheads="1"/>
          </p:cNvSpPr>
          <p:nvPr/>
        </p:nvSpPr>
        <p:spPr bwMode="auto">
          <a:xfrm>
            <a:off x="1593850" y="739775"/>
            <a:ext cx="5340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t>对变量 </a:t>
            </a:r>
            <a:r>
              <a:rPr kumimoji="0" lang="en-US" altLang="zh-CN" sz="2800" b="1" i="1"/>
              <a:t>y </a:t>
            </a:r>
            <a:r>
              <a:rPr kumimoji="0" lang="zh-CN" altLang="en-US" sz="2800" b="1"/>
              <a:t>和 </a:t>
            </a:r>
            <a:r>
              <a:rPr kumimoji="0" lang="en-US" altLang="zh-CN" sz="2800" b="1" i="1"/>
              <a:t>x</a:t>
            </a:r>
            <a:r>
              <a:rPr kumimoji="0" lang="en-US" altLang="zh-CN" sz="2800" b="1" baseline="-25000"/>
              <a:t>1</a:t>
            </a:r>
            <a:r>
              <a:rPr kumimoji="0" lang="en-US" altLang="zh-CN" sz="2800" b="1"/>
              <a:t>,  </a:t>
            </a:r>
            <a:r>
              <a:rPr kumimoji="0" lang="en-US" altLang="zh-CN" sz="2800" b="1" i="1"/>
              <a:t>x</a:t>
            </a:r>
            <a:r>
              <a:rPr kumimoji="0" lang="en-US" altLang="zh-CN" sz="2800" b="1" baseline="-25000"/>
              <a:t>2 </a:t>
            </a:r>
            <a:r>
              <a:rPr kumimoji="0" lang="zh-CN" altLang="en-US" sz="2800" b="1"/>
              <a:t>作线性回归</a:t>
            </a:r>
            <a:r>
              <a:rPr kumimoji="0" lang="en-US" altLang="zh-CN" sz="2800" b="1"/>
              <a:t>.</a:t>
            </a:r>
          </a:p>
        </p:txBody>
      </p:sp>
      <p:sp>
        <p:nvSpPr>
          <p:cNvPr id="81925" name="Text Box 5"/>
          <p:cNvSpPr txBox="1">
            <a:spLocks noChangeArrowheads="1"/>
          </p:cNvSpPr>
          <p:nvPr/>
        </p:nvSpPr>
        <p:spPr bwMode="auto">
          <a:xfrm>
            <a:off x="1239838" y="1196975"/>
            <a:ext cx="4241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0000FF"/>
                </a:solidFill>
              </a:rPr>
              <a:t>X=[ones(13,1),x1,x2];</a:t>
            </a:r>
          </a:p>
          <a:p>
            <a:r>
              <a:rPr kumimoji="0" lang="en-US" altLang="zh-CN" sz="2800" b="1">
                <a:solidFill>
                  <a:srgbClr val="0000FF"/>
                </a:solidFill>
              </a:rPr>
              <a:t>[b,bint, stats]=regress(y,X)</a:t>
            </a:r>
          </a:p>
        </p:txBody>
      </p:sp>
      <p:graphicFrame>
        <p:nvGraphicFramePr>
          <p:cNvPr id="81926" name="Object 6"/>
          <p:cNvGraphicFramePr>
            <a:graphicFrameLocks noChangeAspect="1"/>
          </p:cNvGraphicFramePr>
          <p:nvPr/>
        </p:nvGraphicFramePr>
        <p:xfrm>
          <a:off x="895350" y="2095500"/>
          <a:ext cx="7696200" cy="3067050"/>
        </p:xfrm>
        <a:graphic>
          <a:graphicData uri="http://schemas.openxmlformats.org/presentationml/2006/ole">
            <mc:AlternateContent xmlns:mc="http://schemas.openxmlformats.org/markup-compatibility/2006">
              <mc:Choice xmlns:v="urn:schemas-microsoft-com:vml" Requires="v">
                <p:oleObj spid="_x0000_s203804" name="位图图像" r:id="rId3" imgW="4676190" imgH="3067478" progId="Paint.Picture">
                  <p:embed/>
                </p:oleObj>
              </mc:Choice>
              <mc:Fallback>
                <p:oleObj name="位图图像" r:id="rId3" imgW="4676190" imgH="306747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2095500"/>
                        <a:ext cx="76962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932" name="Group 12"/>
          <p:cNvGrpSpPr>
            <a:grpSpLocks/>
          </p:cNvGrpSpPr>
          <p:nvPr/>
        </p:nvGrpSpPr>
        <p:grpSpPr bwMode="auto">
          <a:xfrm>
            <a:off x="808038" y="5176838"/>
            <a:ext cx="7192962" cy="519112"/>
            <a:chOff x="509" y="3261"/>
            <a:chExt cx="4531" cy="327"/>
          </a:xfrm>
        </p:grpSpPr>
        <p:sp>
          <p:nvSpPr>
            <p:cNvPr id="81927" name="Text Box 7"/>
            <p:cNvSpPr txBox="1">
              <a:spLocks noChangeArrowheads="1"/>
            </p:cNvSpPr>
            <p:nvPr/>
          </p:nvSpPr>
          <p:spPr bwMode="auto">
            <a:xfrm>
              <a:off x="509" y="3261"/>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回归模型为</a:t>
              </a:r>
            </a:p>
          </p:txBody>
        </p:sp>
        <p:graphicFrame>
          <p:nvGraphicFramePr>
            <p:cNvPr id="81928" name="Object 8"/>
            <p:cNvGraphicFramePr>
              <a:graphicFrameLocks noChangeAspect="1"/>
            </p:cNvGraphicFramePr>
            <p:nvPr/>
          </p:nvGraphicFramePr>
          <p:xfrm>
            <a:off x="1776" y="3315"/>
            <a:ext cx="3264" cy="264"/>
          </p:xfrm>
          <a:graphic>
            <a:graphicData uri="http://schemas.openxmlformats.org/presentationml/2006/ole">
              <mc:AlternateContent xmlns:mc="http://schemas.openxmlformats.org/markup-compatibility/2006">
                <mc:Choice xmlns:v="urn:schemas-microsoft-com:vml" Requires="v">
                  <p:oleObj spid="_x0000_s203805" name="Equation" r:id="rId5" imgW="5181480" imgH="419040" progId="Equation.3">
                    <p:embed/>
                  </p:oleObj>
                </mc:Choice>
                <mc:Fallback>
                  <p:oleObj name="Equation" r:id="rId5" imgW="51814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3315"/>
                          <a:ext cx="3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29" name="Text Box 9"/>
          <p:cNvSpPr txBox="1">
            <a:spLocks noChangeArrowheads="1"/>
          </p:cNvSpPr>
          <p:nvPr/>
        </p:nvSpPr>
        <p:spPr bwMode="auto">
          <a:xfrm>
            <a:off x="879475" y="5729288"/>
            <a:ext cx="552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dirty="0"/>
              <a:t>三个统计量表明</a:t>
            </a:r>
            <a:r>
              <a:rPr kumimoji="0" lang="en-US" altLang="zh-CN" sz="2800" b="1" dirty="0"/>
              <a:t>: </a:t>
            </a:r>
            <a:r>
              <a:rPr kumimoji="0" lang="zh-CN" altLang="en-US" sz="2800" b="1" dirty="0"/>
              <a:t>回归效果显著</a:t>
            </a:r>
            <a:r>
              <a:rPr kumimoji="0" lang="en-US" altLang="zh-CN" sz="2800" b="1" dirty="0"/>
              <a:t>.</a:t>
            </a:r>
          </a:p>
        </p:txBody>
      </p:sp>
    </p:spTree>
    <p:extLst>
      <p:ext uri="{BB962C8B-B14F-4D97-AF65-F5344CB8AC3E}">
        <p14:creationId xmlns:p14="http://schemas.microsoft.com/office/powerpoint/2010/main" val="365365425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wipe(left)">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wipe(left)">
                                      <p:cBhvr>
                                        <p:cTn id="12" dur="500"/>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32"/>
                                        </p:tgtEl>
                                        <p:attrNameLst>
                                          <p:attrName>style.visibility</p:attrName>
                                        </p:attrNameLst>
                                      </p:cBhvr>
                                      <p:to>
                                        <p:strVal val="visible"/>
                                      </p:to>
                                    </p:set>
                                    <p:animEffect transition="in" filter="wipe(left)">
                                      <p:cBhvr>
                                        <p:cTn id="17" dur="500"/>
                                        <p:tgtEl>
                                          <p:spTgt spid="819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9"/>
                                        </p:tgtEl>
                                        <p:attrNameLst>
                                          <p:attrName>style.visibility</p:attrName>
                                        </p:attrNameLst>
                                      </p:cBhvr>
                                      <p:to>
                                        <p:strVal val="visible"/>
                                      </p:to>
                                    </p:set>
                                    <p:animEffect transition="in" filter="wipe(left)">
                                      <p:cBhvr>
                                        <p:cTn id="22" dur="500"/>
                                        <p:tgtEl>
                                          <p:spTgt spid="81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utoUpdateAnimBg="0"/>
      <p:bldP spid="8192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132856"/>
            <a:ext cx="4752528" cy="584775"/>
          </a:xfrm>
          <a:prstGeom prst="rect">
            <a:avLst/>
          </a:prstGeom>
          <a:noFill/>
        </p:spPr>
        <p:txBody>
          <a:bodyPr wrap="square" rtlCol="0">
            <a:spAutoFit/>
          </a:bodyPr>
          <a:lstStyle/>
          <a:p>
            <a:r>
              <a:rPr lang="en-US" altLang="zh-CN" dirty="0" smtClean="0"/>
              <a:t>§1.8 </a:t>
            </a:r>
            <a:r>
              <a:rPr lang="zh-CN" altLang="en-US" dirty="0" smtClean="0"/>
              <a:t>综合应用</a:t>
            </a:r>
            <a:endParaRPr lang="zh-CN" altLang="en-US" dirty="0"/>
          </a:p>
        </p:txBody>
      </p:sp>
    </p:spTree>
    <p:extLst>
      <p:ext uri="{BB962C8B-B14F-4D97-AF65-F5344CB8AC3E}">
        <p14:creationId xmlns:p14="http://schemas.microsoft.com/office/powerpoint/2010/main" val="1005132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bwMode="auto">
          <a:xfrm>
            <a:off x="282499" y="188640"/>
            <a:ext cx="8229600" cy="647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dirty="0" smtClean="0"/>
              <a:t>例</a:t>
            </a:r>
            <a:r>
              <a:rPr lang="en-US" altLang="zh-CN" b="1" dirty="0" smtClean="0"/>
              <a:t>1:</a:t>
            </a:r>
            <a:r>
              <a:rPr lang="zh-CN" altLang="en-US" b="1" dirty="0">
                <a:solidFill>
                  <a:srgbClr val="0000FF"/>
                </a:solidFill>
              </a:rPr>
              <a:t>牙膏的销售量</a:t>
            </a:r>
          </a:p>
        </p:txBody>
      </p:sp>
      <p:sp>
        <p:nvSpPr>
          <p:cNvPr id="2" name="矩形 1"/>
          <p:cNvSpPr/>
          <p:nvPr/>
        </p:nvSpPr>
        <p:spPr>
          <a:xfrm>
            <a:off x="611560" y="979040"/>
            <a:ext cx="1452642" cy="584775"/>
          </a:xfrm>
          <a:prstGeom prst="rect">
            <a:avLst/>
          </a:prstGeom>
        </p:spPr>
        <p:txBody>
          <a:bodyPr wrap="none">
            <a:spAutoFit/>
          </a:bodyPr>
          <a:lstStyle/>
          <a:p>
            <a:r>
              <a:rPr lang="en-US" altLang="zh-CN" dirty="0" smtClean="0">
                <a:solidFill>
                  <a:srgbClr val="FF0000"/>
                </a:solidFill>
              </a:rPr>
              <a:t>1.</a:t>
            </a:r>
            <a:r>
              <a:rPr lang="zh-CN" altLang="en-US" dirty="0" smtClean="0">
                <a:solidFill>
                  <a:srgbClr val="FF0000"/>
                </a:solidFill>
              </a:rPr>
              <a:t>问题</a:t>
            </a:r>
            <a:r>
              <a:rPr lang="en-US" altLang="zh-CN" dirty="0" smtClean="0">
                <a:solidFill>
                  <a:srgbClr val="FF0000"/>
                </a:solidFill>
              </a:rPr>
              <a:t>:</a:t>
            </a:r>
            <a:endParaRPr lang="zh-CN" altLang="en-US" dirty="0">
              <a:solidFill>
                <a:srgbClr val="FF0000"/>
              </a:solidFill>
            </a:endParaRPr>
          </a:p>
        </p:txBody>
      </p:sp>
      <p:sp>
        <p:nvSpPr>
          <p:cNvPr id="3" name="矩形 2"/>
          <p:cNvSpPr/>
          <p:nvPr/>
        </p:nvSpPr>
        <p:spPr>
          <a:xfrm>
            <a:off x="611560" y="836712"/>
            <a:ext cx="8532440" cy="1292662"/>
          </a:xfrm>
          <a:prstGeom prst="rect">
            <a:avLst/>
          </a:prstGeom>
        </p:spPr>
        <p:txBody>
          <a:bodyPr wrap="square">
            <a:spAutoFit/>
          </a:bodyPr>
          <a:lstStyle/>
          <a:p>
            <a:pPr>
              <a:lnSpc>
                <a:spcPct val="150000"/>
              </a:lnSpc>
            </a:pPr>
            <a:r>
              <a:rPr lang="zh-CN" altLang="en-US" sz="2800" b="0" dirty="0" smtClean="0"/>
              <a:t>                </a:t>
            </a:r>
            <a:r>
              <a:rPr lang="zh-CN" altLang="en-US" sz="2400" b="0" dirty="0" smtClean="0"/>
              <a:t>建立</a:t>
            </a:r>
            <a:r>
              <a:rPr lang="zh-CN" altLang="en-US" sz="2400" b="0" dirty="0"/>
              <a:t>牙膏销售量与价格、广告投入之间的</a:t>
            </a:r>
            <a:r>
              <a:rPr lang="zh-CN" altLang="en-US" sz="2400" b="0" dirty="0" smtClean="0"/>
              <a:t>模型。预测不同</a:t>
            </a:r>
            <a:r>
              <a:rPr lang="zh-CN" altLang="en-US" sz="2400" b="0" dirty="0"/>
              <a:t>价格和广告费用下的牙膏</a:t>
            </a:r>
            <a:r>
              <a:rPr lang="zh-CN" altLang="en-US" sz="2400" b="0" dirty="0" smtClean="0"/>
              <a:t>销售量。</a:t>
            </a:r>
            <a:endParaRPr lang="zh-CN" altLang="en-US" sz="2400" b="0" dirty="0"/>
          </a:p>
        </p:txBody>
      </p:sp>
      <p:sp>
        <p:nvSpPr>
          <p:cNvPr id="7" name="矩形 6"/>
          <p:cNvSpPr/>
          <p:nvPr/>
        </p:nvSpPr>
        <p:spPr>
          <a:xfrm>
            <a:off x="592074" y="1988840"/>
            <a:ext cx="8208912" cy="892552"/>
          </a:xfrm>
          <a:prstGeom prst="rect">
            <a:avLst/>
          </a:prstGeom>
        </p:spPr>
        <p:txBody>
          <a:bodyPr wrap="square">
            <a:spAutoFit/>
          </a:bodyPr>
          <a:lstStyle/>
          <a:p>
            <a:r>
              <a:rPr lang="zh-CN" altLang="en-US" sz="2800" b="0" dirty="0" smtClean="0"/>
              <a:t>       </a:t>
            </a:r>
            <a:r>
              <a:rPr lang="zh-CN" altLang="en-US" sz="2400" b="0" dirty="0" smtClean="0"/>
              <a:t>收集</a:t>
            </a:r>
            <a:r>
              <a:rPr lang="zh-CN" altLang="en-US" sz="2400" b="0" dirty="0"/>
              <a:t>了</a:t>
            </a:r>
            <a:r>
              <a:rPr lang="en-US" altLang="zh-CN" sz="2400" dirty="0"/>
              <a:t>30</a:t>
            </a:r>
            <a:r>
              <a:rPr lang="zh-CN" altLang="en-US" sz="2400" b="0" dirty="0"/>
              <a:t>个销售周期本公司牙膏销售量、价格、广告费用，及同期其它厂家同类牙膏的平均</a:t>
            </a:r>
            <a:r>
              <a:rPr lang="zh-CN" altLang="en-US" sz="2400" b="0" dirty="0" smtClean="0"/>
              <a:t>售价。</a:t>
            </a:r>
            <a:endParaRPr lang="zh-CN" altLang="en-US" sz="2400" b="0" dirty="0"/>
          </a:p>
        </p:txBody>
      </p:sp>
      <p:graphicFrame>
        <p:nvGraphicFramePr>
          <p:cNvPr id="8" name="表格 7"/>
          <p:cNvGraphicFramePr>
            <a:graphicFrameLocks noGrp="1"/>
          </p:cNvGraphicFramePr>
          <p:nvPr>
            <p:extLst>
              <p:ext uri="{D42A27DB-BD31-4B8C-83A1-F6EECF244321}">
                <p14:modId xmlns:p14="http://schemas.microsoft.com/office/powerpoint/2010/main" val="3509701993"/>
              </p:ext>
            </p:extLst>
          </p:nvPr>
        </p:nvGraphicFramePr>
        <p:xfrm>
          <a:off x="755576" y="2983175"/>
          <a:ext cx="7704858" cy="3686185"/>
        </p:xfrm>
        <a:graphic>
          <a:graphicData uri="http://schemas.openxmlformats.org/drawingml/2006/table">
            <a:tbl>
              <a:tblPr firstRow="1" bandRow="1">
                <a:tableStyleId>{5C22544A-7EE6-4342-B048-85BDC9FD1C3A}</a:tableStyleId>
              </a:tblPr>
              <a:tblGrid>
                <a:gridCol w="1284143"/>
                <a:gridCol w="1284143"/>
                <a:gridCol w="1284143"/>
                <a:gridCol w="1284143"/>
                <a:gridCol w="1284143"/>
                <a:gridCol w="1284143"/>
              </a:tblGrid>
              <a:tr h="6092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baseline="0" dirty="0" smtClean="0">
                          <a:solidFill>
                            <a:schemeClr val="tx1"/>
                          </a:solidFill>
                          <a:latin typeface="+mn-lt"/>
                          <a:ea typeface="+mn-ea"/>
                          <a:cs typeface="+mn-cs"/>
                        </a:rPr>
                        <a:t>销售周期</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baseline="0" dirty="0" smtClean="0">
                          <a:solidFill>
                            <a:schemeClr val="tx1"/>
                          </a:solidFill>
                          <a:latin typeface="+mn-lt"/>
                          <a:ea typeface="+mn-ea"/>
                          <a:cs typeface="+mn-cs"/>
                        </a:rPr>
                        <a:t>本公司价格</a:t>
                      </a:r>
                      <a:r>
                        <a:rPr lang="en-US" altLang="zh-CN" sz="1800" b="1" i="0" u="none" strike="noStrike" kern="1200" baseline="0" dirty="0" smtClean="0">
                          <a:solidFill>
                            <a:schemeClr val="tx1"/>
                          </a:solidFill>
                          <a:latin typeface="+mn-lt"/>
                          <a:ea typeface="+mn-ea"/>
                          <a:cs typeface="+mn-cs"/>
                        </a:rPr>
                        <a:t>(</a:t>
                      </a:r>
                      <a:r>
                        <a:rPr lang="zh-CN" altLang="en-US" sz="1800" b="1" i="0" u="none" strike="noStrike" kern="1200" baseline="0" dirty="0" smtClean="0">
                          <a:solidFill>
                            <a:schemeClr val="tx1"/>
                          </a:solidFill>
                          <a:latin typeface="+mn-lt"/>
                          <a:ea typeface="+mn-ea"/>
                          <a:cs typeface="+mn-cs"/>
                        </a:rPr>
                        <a:t>元</a:t>
                      </a:r>
                      <a:r>
                        <a:rPr lang="en-US" altLang="zh-CN" sz="1800" b="1" i="0" u="none" strike="noStrike" kern="1200" baseline="0" dirty="0" smtClean="0">
                          <a:solidFill>
                            <a:schemeClr val="tx1"/>
                          </a:solidFill>
                          <a:latin typeface="+mn-lt"/>
                          <a:ea typeface="+mn-ea"/>
                          <a:cs typeface="+mn-cs"/>
                        </a:rPr>
                        <a:t>)</a:t>
                      </a:r>
                      <a:endParaRPr lang="zh-CN" altLang="en-US"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baseline="0" dirty="0" smtClean="0">
                          <a:solidFill>
                            <a:schemeClr val="tx1"/>
                          </a:solidFill>
                          <a:latin typeface="+mn-lt"/>
                          <a:ea typeface="+mn-ea"/>
                          <a:cs typeface="+mn-cs"/>
                        </a:rPr>
                        <a:t>其它厂家价格</a:t>
                      </a:r>
                      <a:r>
                        <a:rPr lang="en-US" altLang="zh-CN" sz="1800" b="1" i="0" u="none" strike="noStrike" kern="1200" baseline="0" dirty="0" smtClean="0">
                          <a:solidFill>
                            <a:schemeClr val="tx1"/>
                          </a:solidFill>
                          <a:latin typeface="+mn-lt"/>
                          <a:ea typeface="+mn-ea"/>
                          <a:cs typeface="+mn-cs"/>
                        </a:rPr>
                        <a:t>(</a:t>
                      </a:r>
                      <a:r>
                        <a:rPr lang="zh-CN" altLang="en-US" sz="1800" b="1" i="0" u="none" strike="noStrike" kern="1200" baseline="0" dirty="0" smtClean="0">
                          <a:solidFill>
                            <a:schemeClr val="tx1"/>
                          </a:solidFill>
                          <a:latin typeface="+mn-lt"/>
                          <a:ea typeface="+mn-ea"/>
                          <a:cs typeface="+mn-cs"/>
                        </a:rPr>
                        <a:t>元</a:t>
                      </a:r>
                      <a:r>
                        <a:rPr lang="en-US" altLang="zh-CN" sz="1800" b="1" i="0" u="none" strike="noStrike" kern="1200" baseline="0" dirty="0" smtClean="0">
                          <a:solidFill>
                            <a:schemeClr val="tx1"/>
                          </a:solidFill>
                          <a:latin typeface="+mn-lt"/>
                          <a:ea typeface="+mn-ea"/>
                          <a:cs typeface="+mn-cs"/>
                        </a:rPr>
                        <a:t>)</a:t>
                      </a:r>
                      <a:endParaRPr lang="zh-CN" altLang="en-US" sz="1800" b="1"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baseline="0" dirty="0" smtClean="0">
                          <a:solidFill>
                            <a:schemeClr val="tx1"/>
                          </a:solidFill>
                          <a:latin typeface="+mn-lt"/>
                          <a:ea typeface="+mn-ea"/>
                          <a:cs typeface="+mn-cs"/>
                        </a:rPr>
                        <a:t>广告费用</a:t>
                      </a:r>
                      <a:r>
                        <a:rPr lang="en-US" altLang="zh-CN" sz="1800" b="1" i="0" u="none" strike="noStrike" kern="1200" baseline="0" dirty="0" smtClean="0">
                          <a:solidFill>
                            <a:schemeClr val="tx1"/>
                          </a:solidFill>
                          <a:latin typeface="+mn-lt"/>
                          <a:ea typeface="+mn-ea"/>
                          <a:cs typeface="+mn-cs"/>
                        </a:rPr>
                        <a:t>(</a:t>
                      </a:r>
                      <a:r>
                        <a:rPr lang="zh-CN" altLang="en-US" sz="1800" b="1" i="0" u="none" strike="noStrike" kern="1200" baseline="0" dirty="0" smtClean="0">
                          <a:solidFill>
                            <a:schemeClr val="tx1"/>
                          </a:solidFill>
                          <a:latin typeface="+mn-lt"/>
                          <a:ea typeface="+mn-ea"/>
                          <a:cs typeface="+mn-cs"/>
                        </a:rPr>
                        <a:t>百万元</a:t>
                      </a:r>
                      <a:r>
                        <a:rPr lang="en-US" altLang="zh-CN" sz="1800" b="1" i="0" u="none" strike="noStrike" kern="1200" baseline="0" dirty="0" smtClean="0">
                          <a:solidFill>
                            <a:schemeClr val="tx1"/>
                          </a:solidFill>
                          <a:latin typeface="+mn-lt"/>
                          <a:ea typeface="+mn-ea"/>
                          <a:cs typeface="+mn-cs"/>
                        </a:rPr>
                        <a:t>)</a:t>
                      </a:r>
                      <a:endParaRPr lang="zh-CN" altLang="en-US" sz="1800" b="1"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baseline="0" dirty="0" smtClean="0">
                          <a:solidFill>
                            <a:schemeClr val="tx1"/>
                          </a:solidFill>
                          <a:latin typeface="+mn-lt"/>
                          <a:ea typeface="+mn-ea"/>
                          <a:cs typeface="+mn-cs"/>
                        </a:rPr>
                        <a:t>价格差（元）</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baseline="0" dirty="0" smtClean="0">
                          <a:solidFill>
                            <a:schemeClr val="tx1"/>
                          </a:solidFill>
                          <a:latin typeface="+mn-lt"/>
                          <a:ea typeface="+mn-ea"/>
                          <a:cs typeface="+mn-cs"/>
                        </a:rPr>
                        <a:t>销售量</a:t>
                      </a:r>
                      <a:r>
                        <a:rPr lang="en-US" altLang="zh-CN" sz="1800" b="1" i="0" u="none" strike="noStrike" kern="1200" baseline="0" dirty="0" smtClean="0">
                          <a:solidFill>
                            <a:schemeClr val="tx1"/>
                          </a:solidFill>
                          <a:latin typeface="+mn-lt"/>
                          <a:ea typeface="+mn-ea"/>
                          <a:cs typeface="+mn-cs"/>
                        </a:rPr>
                        <a:t>(</a:t>
                      </a:r>
                      <a:r>
                        <a:rPr lang="zh-CN" altLang="en-US" sz="1800" b="1" i="0" u="none" strike="noStrike" kern="1200" baseline="0" dirty="0" smtClean="0">
                          <a:solidFill>
                            <a:schemeClr val="tx1"/>
                          </a:solidFill>
                          <a:latin typeface="+mn-lt"/>
                          <a:ea typeface="+mn-ea"/>
                          <a:cs typeface="+mn-cs"/>
                        </a:rPr>
                        <a:t>百万支</a:t>
                      </a:r>
                      <a:r>
                        <a:rPr lang="en-US" altLang="zh-CN" sz="1800" b="1" i="0" u="none" strike="noStrike" kern="1200" baseline="0" dirty="0" smtClean="0">
                          <a:solidFill>
                            <a:schemeClr val="tx1"/>
                          </a:solidFill>
                          <a:latin typeface="+mn-lt"/>
                          <a:ea typeface="+mn-ea"/>
                          <a:cs typeface="+mn-cs"/>
                        </a:rPr>
                        <a:t>)</a:t>
                      </a:r>
                      <a:endParaRPr lang="zh-CN" altLang="en-US" sz="1800" b="1" i="0" u="none" strike="noStrike" kern="1200" baseline="0" dirty="0" smtClean="0">
                        <a:solidFill>
                          <a:schemeClr val="tx1"/>
                        </a:solidFill>
                        <a:latin typeface="+mn-lt"/>
                        <a:ea typeface="+mn-ea"/>
                        <a:cs typeface="+mn-cs"/>
                      </a:endParaRPr>
                    </a:p>
                  </a:txBody>
                  <a:tcPr/>
                </a:tc>
              </a:tr>
              <a:tr h="609221">
                <a:tc>
                  <a:txBody>
                    <a:bodyPr/>
                    <a:lstStyle/>
                    <a:p>
                      <a:pPr algn="ctr"/>
                      <a:r>
                        <a:rPr lang="en-US" altLang="zh-CN" sz="2000" dirty="0" smtClean="0"/>
                        <a:t>1</a:t>
                      </a:r>
                      <a:endParaRPr lang="zh-CN" alt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smtClean="0">
                          <a:solidFill>
                            <a:schemeClr val="dk1"/>
                          </a:solidFill>
                          <a:latin typeface="+mn-lt"/>
                          <a:ea typeface="+mn-ea"/>
                          <a:cs typeface="+mn-cs"/>
                        </a:rPr>
                        <a:t>3.85</a:t>
                      </a:r>
                      <a:endParaRPr lang="zh-CN" altLang="en-US" sz="2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smtClean="0">
                          <a:solidFill>
                            <a:schemeClr val="dk1"/>
                          </a:solidFill>
                          <a:latin typeface="+mn-lt"/>
                          <a:ea typeface="+mn-ea"/>
                          <a:cs typeface="+mn-cs"/>
                        </a:rPr>
                        <a:t>3.80</a:t>
                      </a:r>
                      <a:endParaRPr lang="zh-CN" altLang="en-US" sz="2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smtClean="0">
                          <a:solidFill>
                            <a:schemeClr val="dk1"/>
                          </a:solidFill>
                          <a:latin typeface="+mn-lt"/>
                          <a:ea typeface="+mn-ea"/>
                          <a:cs typeface="+mn-cs"/>
                        </a:rPr>
                        <a:t>5.50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-0.05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7.38</a:t>
                      </a:r>
                      <a:endParaRPr lang="zh-CN" altLang="en-US" sz="2000" kern="1200" dirty="0">
                        <a:solidFill>
                          <a:schemeClr val="dk1"/>
                        </a:solidFill>
                        <a:latin typeface="+mn-lt"/>
                        <a:ea typeface="+mn-ea"/>
                        <a:cs typeface="+mn-cs"/>
                      </a:endParaRPr>
                    </a:p>
                  </a:txBody>
                  <a:tcPr/>
                </a:tc>
              </a:tr>
              <a:tr h="609221">
                <a:tc>
                  <a:txBody>
                    <a:bodyPr/>
                    <a:lstStyle/>
                    <a:p>
                      <a:pPr marL="0" algn="ctr" defTabSz="914400" rtl="0" eaLnBrk="1" latinLnBrk="0" hangingPunct="1"/>
                      <a:r>
                        <a:rPr lang="en-US" altLang="zh-CN" sz="2000" kern="1200" dirty="0" smtClean="0">
                          <a:solidFill>
                            <a:schemeClr val="dk1"/>
                          </a:solidFill>
                          <a:latin typeface="+mn-lt"/>
                          <a:ea typeface="+mn-ea"/>
                          <a:cs typeface="+mn-cs"/>
                        </a:rPr>
                        <a:t>2</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3.75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4.00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6.75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0.25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8.51</a:t>
                      </a:r>
                      <a:endParaRPr lang="zh-CN" altLang="en-US" sz="2000" kern="1200" dirty="0">
                        <a:solidFill>
                          <a:schemeClr val="dk1"/>
                        </a:solidFill>
                        <a:latin typeface="+mn-lt"/>
                        <a:ea typeface="+mn-ea"/>
                        <a:cs typeface="+mn-cs"/>
                      </a:endParaRPr>
                    </a:p>
                  </a:txBody>
                  <a:tcPr/>
                </a:tc>
              </a:tr>
              <a:tr h="609221">
                <a:tc>
                  <a:txBody>
                    <a:bodyPr/>
                    <a:lstStyle/>
                    <a:p>
                      <a:pPr marL="0" algn="ctr" defTabSz="914400" rtl="0" eaLnBrk="1" latinLnBrk="0" hangingPunct="1"/>
                      <a:r>
                        <a:rPr lang="en-US" altLang="zh-CN" sz="2000" kern="1200" dirty="0" smtClean="0">
                          <a:solidFill>
                            <a:schemeClr val="dk1"/>
                          </a:solidFill>
                          <a:latin typeface="+mn-lt"/>
                          <a:ea typeface="+mn-ea"/>
                          <a:cs typeface="+mn-cs"/>
                        </a:rPr>
                        <a:t>….</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a:t>
                      </a:r>
                      <a:endParaRPr lang="zh-CN" altLang="en-US" sz="2000" kern="1200" dirty="0">
                        <a:solidFill>
                          <a:schemeClr val="dk1"/>
                        </a:solidFill>
                        <a:latin typeface="+mn-lt"/>
                        <a:ea typeface="+mn-ea"/>
                        <a:cs typeface="+mn-cs"/>
                      </a:endParaRPr>
                    </a:p>
                  </a:txBody>
                  <a:tcPr/>
                </a:tc>
              </a:tr>
              <a:tr h="609221">
                <a:tc>
                  <a:txBody>
                    <a:bodyPr/>
                    <a:lstStyle/>
                    <a:p>
                      <a:pPr marL="0" algn="ctr" defTabSz="914400" rtl="0" eaLnBrk="1" latinLnBrk="0" hangingPunct="1"/>
                      <a:r>
                        <a:rPr lang="en-US" altLang="zh-CN" sz="2000" kern="1200" dirty="0" smtClean="0">
                          <a:solidFill>
                            <a:schemeClr val="dk1"/>
                          </a:solidFill>
                          <a:latin typeface="+mn-lt"/>
                          <a:ea typeface="+mn-ea"/>
                          <a:cs typeface="+mn-cs"/>
                        </a:rPr>
                        <a:t>29</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3.80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3.85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5.80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0.05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7.93</a:t>
                      </a:r>
                      <a:endParaRPr lang="zh-CN" altLang="en-US" sz="2000" kern="1200" dirty="0">
                        <a:solidFill>
                          <a:schemeClr val="dk1"/>
                        </a:solidFill>
                        <a:latin typeface="+mn-lt"/>
                        <a:ea typeface="+mn-ea"/>
                        <a:cs typeface="+mn-cs"/>
                      </a:endParaRPr>
                    </a:p>
                  </a:txBody>
                  <a:tcPr/>
                </a:tc>
              </a:tr>
              <a:tr h="609221">
                <a:tc>
                  <a:txBody>
                    <a:bodyPr/>
                    <a:lstStyle/>
                    <a:p>
                      <a:pPr marL="0" algn="ctr" defTabSz="914400" rtl="0" eaLnBrk="1" latinLnBrk="0" hangingPunct="1"/>
                      <a:r>
                        <a:rPr lang="en-US" altLang="zh-CN" sz="2000" kern="1200" dirty="0" smtClean="0">
                          <a:solidFill>
                            <a:schemeClr val="dk1"/>
                          </a:solidFill>
                          <a:latin typeface="+mn-lt"/>
                          <a:ea typeface="+mn-ea"/>
                          <a:cs typeface="+mn-cs"/>
                        </a:rPr>
                        <a:t>30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3.70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4.25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6.80</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0.55</a:t>
                      </a:r>
                      <a:endParaRPr lang="zh-CN" altLang="en-US" sz="20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2000" kern="1200" dirty="0" smtClean="0">
                          <a:solidFill>
                            <a:schemeClr val="dk1"/>
                          </a:solidFill>
                          <a:latin typeface="+mn-lt"/>
                          <a:ea typeface="+mn-ea"/>
                          <a:cs typeface="+mn-cs"/>
                        </a:rPr>
                        <a:t>9.26</a:t>
                      </a:r>
                      <a:endParaRPr lang="zh-CN" altLang="en-US" sz="20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6428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50824" y="188913"/>
            <a:ext cx="5807075" cy="646331"/>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3600" dirty="0" smtClean="0">
                <a:latin typeface="幼圆" pitchFamily="49" charset="-122"/>
                <a:ea typeface="幼圆" pitchFamily="49" charset="-122"/>
              </a:rPr>
              <a:t>§1.2</a:t>
            </a:r>
            <a:r>
              <a:rPr lang="zh-CN" altLang="en-US" sz="3600" dirty="0">
                <a:latin typeface="幼圆" pitchFamily="49" charset="-122"/>
                <a:ea typeface="幼圆" pitchFamily="49" charset="-122"/>
              </a:rPr>
              <a:t>一元线性回归分析</a:t>
            </a:r>
            <a:endParaRPr lang="zh-CN" altLang="en-US" sz="3600" b="0" dirty="0">
              <a:latin typeface="魏碑" pitchFamily="49" charset="-122"/>
              <a:ea typeface="魏碑" pitchFamily="49" charset="-122"/>
            </a:endParaRPr>
          </a:p>
        </p:txBody>
      </p:sp>
      <p:sp>
        <p:nvSpPr>
          <p:cNvPr id="130052" name="Text Box 4"/>
          <p:cNvSpPr txBox="1">
            <a:spLocks noChangeArrowheads="1"/>
          </p:cNvSpPr>
          <p:nvPr/>
        </p:nvSpPr>
        <p:spPr bwMode="auto">
          <a:xfrm>
            <a:off x="304800" y="1714500"/>
            <a:ext cx="681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t>例</a:t>
            </a:r>
            <a:r>
              <a:rPr lang="en-US" altLang="zh-CN" sz="2400"/>
              <a:t>1</a:t>
            </a:r>
            <a:r>
              <a:rPr lang="en-US" altLang="zh-CN" sz="2400" b="0"/>
              <a:t> </a:t>
            </a:r>
            <a:r>
              <a:rPr lang="zh-CN" altLang="en-US" sz="2400" b="0"/>
              <a:t>测</a:t>
            </a:r>
            <a:r>
              <a:rPr lang="en-US" altLang="zh-CN" sz="2400" b="0"/>
              <a:t>16</a:t>
            </a:r>
            <a:r>
              <a:rPr lang="zh-CN" altLang="en-US" sz="2400" b="0"/>
              <a:t>名初中男生的身高与腿长所得数据如下：</a:t>
            </a:r>
          </a:p>
        </p:txBody>
      </p:sp>
      <p:sp>
        <p:nvSpPr>
          <p:cNvPr id="130054" name="Text Box 6"/>
          <p:cNvSpPr txBox="1">
            <a:spLocks noChangeArrowheads="1"/>
          </p:cNvSpPr>
          <p:nvPr/>
        </p:nvSpPr>
        <p:spPr bwMode="auto">
          <a:xfrm>
            <a:off x="179388" y="3271838"/>
            <a:ext cx="8397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a:t>以身高</a:t>
            </a:r>
            <a:r>
              <a:rPr lang="en-US" altLang="zh-CN" sz="2400" b="0"/>
              <a:t>x</a:t>
            </a:r>
            <a:r>
              <a:rPr lang="zh-CN" altLang="en-US" sz="2400" b="0"/>
              <a:t>为横坐标，以腿长</a:t>
            </a:r>
            <a:r>
              <a:rPr lang="en-US" altLang="zh-CN" sz="2400" b="0"/>
              <a:t>y</a:t>
            </a:r>
            <a:r>
              <a:rPr lang="zh-CN" altLang="en-US" sz="2400" b="0"/>
              <a:t>为纵坐标将这些数据点（</a:t>
            </a:r>
            <a:r>
              <a:rPr lang="en-US" altLang="zh-CN" sz="2400" b="0"/>
              <a:t>x</a:t>
            </a:r>
            <a:r>
              <a:rPr lang="en-US" altLang="zh-CN" sz="2400" b="0" baseline="-25000"/>
              <a:t>i</a:t>
            </a:r>
            <a:r>
              <a:rPr lang="zh-CN" altLang="en-US" sz="2400" b="0"/>
              <a:t>，</a:t>
            </a:r>
            <a:r>
              <a:rPr lang="en-US" altLang="zh-CN" sz="2400" b="0"/>
              <a:t>y</a:t>
            </a:r>
            <a:r>
              <a:rPr lang="en-US" altLang="zh-CN" sz="2400" b="0" baseline="-25000"/>
              <a:t>i</a:t>
            </a:r>
            <a:r>
              <a:rPr lang="zh-CN" altLang="en-US" sz="2400" b="0"/>
              <a:t>）在平面直角坐标系上标出</a:t>
            </a:r>
            <a:r>
              <a:rPr lang="en-US" altLang="zh-CN" sz="2400" b="0"/>
              <a:t>.</a:t>
            </a:r>
          </a:p>
        </p:txBody>
      </p:sp>
      <p:pic>
        <p:nvPicPr>
          <p:cNvPr id="130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152900"/>
            <a:ext cx="36576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6" name="Text Box 8"/>
          <p:cNvSpPr txBox="1">
            <a:spLocks noChangeArrowheads="1"/>
          </p:cNvSpPr>
          <p:nvPr/>
        </p:nvSpPr>
        <p:spPr bwMode="auto">
          <a:xfrm>
            <a:off x="5508625" y="59356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b="0"/>
              <a:t>散点图</a:t>
            </a:r>
          </a:p>
        </p:txBody>
      </p:sp>
      <p:sp>
        <p:nvSpPr>
          <p:cNvPr id="130057" name="Line 9"/>
          <p:cNvSpPr>
            <a:spLocks noChangeShapeType="1"/>
          </p:cNvSpPr>
          <p:nvPr/>
        </p:nvSpPr>
        <p:spPr bwMode="auto">
          <a:xfrm flipV="1">
            <a:off x="1752600" y="4457700"/>
            <a:ext cx="259080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0058" name="Object 10"/>
          <p:cNvGraphicFramePr>
            <a:graphicFrameLocks noChangeAspect="1"/>
          </p:cNvGraphicFramePr>
          <p:nvPr/>
        </p:nvGraphicFramePr>
        <p:xfrm>
          <a:off x="5508625" y="4797425"/>
          <a:ext cx="3101975" cy="698500"/>
        </p:xfrm>
        <a:graphic>
          <a:graphicData uri="http://schemas.openxmlformats.org/presentationml/2006/ole">
            <mc:AlternateContent xmlns:mc="http://schemas.openxmlformats.org/markup-compatibility/2006">
              <mc:Choice xmlns:v="urn:schemas-microsoft-com:vml" Requires="v">
                <p:oleObj spid="_x0000_s6231" name="Equation" r:id="rId4" imgW="1016000" imgH="228600" progId="Equation.DSMT4">
                  <p:embed/>
                </p:oleObj>
              </mc:Choice>
              <mc:Fallback>
                <p:oleObj name="Equation" r:id="rId4" imgW="101600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797425"/>
                        <a:ext cx="3101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9" name="Line 11"/>
          <p:cNvSpPr>
            <a:spLocks noChangeShapeType="1"/>
          </p:cNvSpPr>
          <p:nvPr/>
        </p:nvSpPr>
        <p:spPr bwMode="auto">
          <a:xfrm flipH="1">
            <a:off x="3962400" y="47625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0271" name="Group 223"/>
          <p:cNvGraphicFramePr>
            <a:graphicFrameLocks noGrp="1"/>
          </p:cNvGraphicFramePr>
          <p:nvPr/>
        </p:nvGraphicFramePr>
        <p:xfrm>
          <a:off x="323850" y="2119313"/>
          <a:ext cx="8496300" cy="954087"/>
        </p:xfrm>
        <a:graphic>
          <a:graphicData uri="http://schemas.openxmlformats.org/drawingml/2006/table">
            <a:tbl>
              <a:tblPr/>
              <a:tblGrid>
                <a:gridCol w="773113"/>
                <a:gridCol w="482600"/>
                <a:gridCol w="482600"/>
                <a:gridCol w="482600"/>
                <a:gridCol w="482600"/>
                <a:gridCol w="482600"/>
                <a:gridCol w="482600"/>
                <a:gridCol w="482600"/>
                <a:gridCol w="482600"/>
                <a:gridCol w="482600"/>
                <a:gridCol w="482600"/>
                <a:gridCol w="484187"/>
                <a:gridCol w="482600"/>
                <a:gridCol w="482600"/>
                <a:gridCol w="482600"/>
                <a:gridCol w="482600"/>
                <a:gridCol w="482600"/>
              </a:tblGrid>
              <a:tr h="504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身高</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143</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145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146</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147</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149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150</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153</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154</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156</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157</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159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160</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162</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164</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腿长</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88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85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88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91</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92</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93</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93</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96</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97</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96</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102</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0272" name="Text Box 224"/>
          <p:cNvSpPr txBox="1">
            <a:spLocks noChangeArrowheads="1"/>
          </p:cNvSpPr>
          <p:nvPr/>
        </p:nvSpPr>
        <p:spPr bwMode="auto">
          <a:xfrm>
            <a:off x="323850" y="981075"/>
            <a:ext cx="324008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800">
                <a:solidFill>
                  <a:srgbClr val="3333FF"/>
                </a:solidFill>
              </a:rPr>
              <a:t>1.2.1 </a:t>
            </a:r>
            <a:r>
              <a:rPr lang="zh-CN" altLang="en-US" sz="2800">
                <a:solidFill>
                  <a:srgbClr val="3333FF"/>
                </a:solidFill>
              </a:rPr>
              <a:t>数学模型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2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animEffect transition="in" filter="slide(fromLeft)">
                                      <p:cBhvr>
                                        <p:cTn id="11" dur="500"/>
                                        <p:tgtEl>
                                          <p:spTgt spid="1300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027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130054"/>
                                        </p:tgtEl>
                                        <p:attrNameLst>
                                          <p:attrName>style.visibility</p:attrName>
                                        </p:attrNameLst>
                                      </p:cBhvr>
                                      <p:to>
                                        <p:strVal val="visible"/>
                                      </p:to>
                                    </p:set>
                                    <p:animEffect transition="in" filter="blinds(vertical)">
                                      <p:cBhvr>
                                        <p:cTn id="20" dur="500"/>
                                        <p:tgtEl>
                                          <p:spTgt spid="1300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528" fill="hold" nodeType="clickEffect">
                                  <p:stCondLst>
                                    <p:cond delay="0"/>
                                  </p:stCondLst>
                                  <p:childTnLst>
                                    <p:set>
                                      <p:cBhvr>
                                        <p:cTn id="24" dur="1" fill="hold">
                                          <p:stCondLst>
                                            <p:cond delay="0"/>
                                          </p:stCondLst>
                                        </p:cTn>
                                        <p:tgtEl>
                                          <p:spTgt spid="130055"/>
                                        </p:tgtEl>
                                        <p:attrNameLst>
                                          <p:attrName>style.visibility</p:attrName>
                                        </p:attrNameLst>
                                      </p:cBhvr>
                                      <p:to>
                                        <p:strVal val="visible"/>
                                      </p:to>
                                    </p:set>
                                    <p:anim calcmode="lin" valueType="num">
                                      <p:cBhvr>
                                        <p:cTn id="25" dur="500" fill="hold"/>
                                        <p:tgtEl>
                                          <p:spTgt spid="130055"/>
                                        </p:tgtEl>
                                        <p:attrNameLst>
                                          <p:attrName>ppt_w</p:attrName>
                                        </p:attrNameLst>
                                      </p:cBhvr>
                                      <p:tavLst>
                                        <p:tav tm="0">
                                          <p:val>
                                            <p:fltVal val="0"/>
                                          </p:val>
                                        </p:tav>
                                        <p:tav tm="100000">
                                          <p:val>
                                            <p:strVal val="#ppt_w"/>
                                          </p:val>
                                        </p:tav>
                                      </p:tavLst>
                                    </p:anim>
                                    <p:anim calcmode="lin" valueType="num">
                                      <p:cBhvr>
                                        <p:cTn id="26" dur="500" fill="hold"/>
                                        <p:tgtEl>
                                          <p:spTgt spid="130055"/>
                                        </p:tgtEl>
                                        <p:attrNameLst>
                                          <p:attrName>ppt_h</p:attrName>
                                        </p:attrNameLst>
                                      </p:cBhvr>
                                      <p:tavLst>
                                        <p:tav tm="0">
                                          <p:val>
                                            <p:fltVal val="0"/>
                                          </p:val>
                                        </p:tav>
                                        <p:tav tm="100000">
                                          <p:val>
                                            <p:strVal val="#ppt_h"/>
                                          </p:val>
                                        </p:tav>
                                      </p:tavLst>
                                    </p:anim>
                                    <p:anim calcmode="lin" valueType="num">
                                      <p:cBhvr>
                                        <p:cTn id="27" dur="500" fill="hold"/>
                                        <p:tgtEl>
                                          <p:spTgt spid="130055"/>
                                        </p:tgtEl>
                                        <p:attrNameLst>
                                          <p:attrName>ppt_x</p:attrName>
                                        </p:attrNameLst>
                                      </p:cBhvr>
                                      <p:tavLst>
                                        <p:tav tm="0">
                                          <p:val>
                                            <p:fltVal val="0.5"/>
                                          </p:val>
                                        </p:tav>
                                        <p:tav tm="100000">
                                          <p:val>
                                            <p:strVal val="#ppt_x"/>
                                          </p:val>
                                        </p:tav>
                                      </p:tavLst>
                                    </p:anim>
                                    <p:anim calcmode="lin" valueType="num">
                                      <p:cBhvr>
                                        <p:cTn id="28" dur="500" fill="hold"/>
                                        <p:tgtEl>
                                          <p:spTgt spid="130055"/>
                                        </p:tgtEl>
                                        <p:attrNameLst>
                                          <p:attrName>ppt_y</p:attrName>
                                        </p:attrNameLst>
                                      </p:cBhvr>
                                      <p:tavLst>
                                        <p:tav tm="0">
                                          <p:val>
                                            <p:fltVal val="0.5"/>
                                          </p:val>
                                        </p:tav>
                                        <p:tav tm="100000">
                                          <p:val>
                                            <p:strVal val="#ppt_y"/>
                                          </p:val>
                                        </p:tav>
                                      </p:tavLst>
                                    </p:anim>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3005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30057"/>
                                        </p:tgtEl>
                                        <p:attrNameLst>
                                          <p:attrName>style.visibility</p:attrName>
                                        </p:attrNameLst>
                                      </p:cBhvr>
                                      <p:to>
                                        <p:strVal val="visible"/>
                                      </p:to>
                                    </p:set>
                                    <p:animEffect transition="in" filter="strips(upRight)">
                                      <p:cBhvr>
                                        <p:cTn id="36" dur="500"/>
                                        <p:tgtEl>
                                          <p:spTgt spid="130057"/>
                                        </p:tgtEl>
                                      </p:cBhvr>
                                    </p:animEffect>
                                  </p:childTnLst>
                                </p:cTn>
                              </p:par>
                            </p:childTnLst>
                          </p:cTn>
                        </p:par>
                        <p:par>
                          <p:cTn id="37" fill="hold" nodeType="afterGroup">
                            <p:stCondLst>
                              <p:cond delay="500"/>
                            </p:stCondLst>
                            <p:childTnLst>
                              <p:par>
                                <p:cTn id="38" presetID="2" presetClass="entr" presetSubtype="2" fill="hold" nodeType="afterEffect">
                                  <p:stCondLst>
                                    <p:cond delay="0"/>
                                  </p:stCondLst>
                                  <p:childTnLst>
                                    <p:set>
                                      <p:cBhvr>
                                        <p:cTn id="39" dur="1" fill="hold">
                                          <p:stCondLst>
                                            <p:cond delay="0"/>
                                          </p:stCondLst>
                                        </p:cTn>
                                        <p:tgtEl>
                                          <p:spTgt spid="130058"/>
                                        </p:tgtEl>
                                        <p:attrNameLst>
                                          <p:attrName>style.visibility</p:attrName>
                                        </p:attrNameLst>
                                      </p:cBhvr>
                                      <p:to>
                                        <p:strVal val="visible"/>
                                      </p:to>
                                    </p:set>
                                    <p:anim calcmode="lin" valueType="num">
                                      <p:cBhvr additive="base">
                                        <p:cTn id="40" dur="500" fill="hold"/>
                                        <p:tgtEl>
                                          <p:spTgt spid="130058"/>
                                        </p:tgtEl>
                                        <p:attrNameLst>
                                          <p:attrName>ppt_x</p:attrName>
                                        </p:attrNameLst>
                                      </p:cBhvr>
                                      <p:tavLst>
                                        <p:tav tm="0">
                                          <p:val>
                                            <p:strVal val="1+#ppt_w/2"/>
                                          </p:val>
                                        </p:tav>
                                        <p:tav tm="100000">
                                          <p:val>
                                            <p:strVal val="#ppt_x"/>
                                          </p:val>
                                        </p:tav>
                                      </p:tavLst>
                                    </p:anim>
                                    <p:anim calcmode="lin" valueType="num">
                                      <p:cBhvr additive="base">
                                        <p:cTn id="41" dur="500" fill="hold"/>
                                        <p:tgtEl>
                                          <p:spTgt spid="130058"/>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1000"/>
                            </p:stCondLst>
                            <p:childTnLst>
                              <p:par>
                                <p:cTn id="43" presetID="17" presetClass="entr" presetSubtype="2" fill="hold" grpId="0" nodeType="afterEffect">
                                  <p:stCondLst>
                                    <p:cond delay="0"/>
                                  </p:stCondLst>
                                  <p:childTnLst>
                                    <p:set>
                                      <p:cBhvr>
                                        <p:cTn id="44" dur="1" fill="hold">
                                          <p:stCondLst>
                                            <p:cond delay="0"/>
                                          </p:stCondLst>
                                        </p:cTn>
                                        <p:tgtEl>
                                          <p:spTgt spid="130059"/>
                                        </p:tgtEl>
                                        <p:attrNameLst>
                                          <p:attrName>style.visibility</p:attrName>
                                        </p:attrNameLst>
                                      </p:cBhvr>
                                      <p:to>
                                        <p:strVal val="visible"/>
                                      </p:to>
                                    </p:set>
                                    <p:anim calcmode="lin" valueType="num">
                                      <p:cBhvr>
                                        <p:cTn id="45" dur="500" fill="hold"/>
                                        <p:tgtEl>
                                          <p:spTgt spid="130059"/>
                                        </p:tgtEl>
                                        <p:attrNameLst>
                                          <p:attrName>ppt_x</p:attrName>
                                        </p:attrNameLst>
                                      </p:cBhvr>
                                      <p:tavLst>
                                        <p:tav tm="0">
                                          <p:val>
                                            <p:strVal val="#ppt_x+#ppt_w/2"/>
                                          </p:val>
                                        </p:tav>
                                        <p:tav tm="100000">
                                          <p:val>
                                            <p:strVal val="#ppt_x"/>
                                          </p:val>
                                        </p:tav>
                                      </p:tavLst>
                                    </p:anim>
                                    <p:anim calcmode="lin" valueType="num">
                                      <p:cBhvr>
                                        <p:cTn id="46" dur="500" fill="hold"/>
                                        <p:tgtEl>
                                          <p:spTgt spid="130059"/>
                                        </p:tgtEl>
                                        <p:attrNameLst>
                                          <p:attrName>ppt_y</p:attrName>
                                        </p:attrNameLst>
                                      </p:cBhvr>
                                      <p:tavLst>
                                        <p:tav tm="0">
                                          <p:val>
                                            <p:strVal val="#ppt_y"/>
                                          </p:val>
                                        </p:tav>
                                        <p:tav tm="100000">
                                          <p:val>
                                            <p:strVal val="#ppt_y"/>
                                          </p:val>
                                        </p:tav>
                                      </p:tavLst>
                                    </p:anim>
                                    <p:anim calcmode="lin" valueType="num">
                                      <p:cBhvr>
                                        <p:cTn id="47" dur="500" fill="hold"/>
                                        <p:tgtEl>
                                          <p:spTgt spid="130059"/>
                                        </p:tgtEl>
                                        <p:attrNameLst>
                                          <p:attrName>ppt_w</p:attrName>
                                        </p:attrNameLst>
                                      </p:cBhvr>
                                      <p:tavLst>
                                        <p:tav tm="0">
                                          <p:val>
                                            <p:fltVal val="0"/>
                                          </p:val>
                                        </p:tav>
                                        <p:tav tm="100000">
                                          <p:val>
                                            <p:strVal val="#ppt_w"/>
                                          </p:val>
                                        </p:tav>
                                      </p:tavLst>
                                    </p:anim>
                                    <p:anim calcmode="lin" valueType="num">
                                      <p:cBhvr>
                                        <p:cTn id="48" dur="500" fill="hold"/>
                                        <p:tgtEl>
                                          <p:spTgt spid="1300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utoUpdateAnimBg="0"/>
      <p:bldP spid="130054" grpId="0" autoUpdateAnimBg="0"/>
      <p:bldP spid="130056" grpId="0" autoUpdateAnimBg="0"/>
      <p:bldP spid="130057" grpId="0" animBg="1"/>
      <p:bldP spid="130059" grpId="0" animBg="1"/>
      <p:bldP spid="13027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24858"/>
            <a:ext cx="2627642" cy="707886"/>
          </a:xfrm>
          <a:prstGeom prst="rect">
            <a:avLst/>
          </a:prstGeom>
        </p:spPr>
        <p:txBody>
          <a:bodyPr wrap="none">
            <a:spAutoFit/>
          </a:bodyPr>
          <a:lstStyle/>
          <a:p>
            <a:r>
              <a:rPr lang="en-US" altLang="zh-CN" sz="4000" dirty="0" smtClean="0">
                <a:solidFill>
                  <a:srgbClr val="FF0000"/>
                </a:solidFill>
              </a:rPr>
              <a:t>2.</a:t>
            </a:r>
            <a:r>
              <a:rPr lang="zh-CN" altLang="en-US" sz="4000" dirty="0" smtClean="0">
                <a:solidFill>
                  <a:srgbClr val="FF0000"/>
                </a:solidFill>
              </a:rPr>
              <a:t>基本</a:t>
            </a:r>
            <a:r>
              <a:rPr lang="zh-CN" altLang="en-US" sz="4000" dirty="0">
                <a:solidFill>
                  <a:srgbClr val="FF0000"/>
                </a:solidFill>
              </a:rPr>
              <a:t>模型</a:t>
            </a:r>
          </a:p>
        </p:txBody>
      </p:sp>
      <p:sp>
        <p:nvSpPr>
          <p:cNvPr id="3" name="矩形 2"/>
          <p:cNvSpPr/>
          <p:nvPr/>
        </p:nvSpPr>
        <p:spPr>
          <a:xfrm>
            <a:off x="415542" y="1124744"/>
            <a:ext cx="8404930" cy="1303177"/>
          </a:xfrm>
          <a:prstGeom prst="rect">
            <a:avLst/>
          </a:prstGeom>
        </p:spPr>
        <p:txBody>
          <a:bodyPr wrap="square">
            <a:spAutoFit/>
          </a:bodyPr>
          <a:lstStyle/>
          <a:p>
            <a:pPr>
              <a:lnSpc>
                <a:spcPct val="150000"/>
              </a:lnSpc>
            </a:pPr>
            <a:r>
              <a:rPr lang="en-US" altLang="zh-CN" sz="2800" i="1" dirty="0"/>
              <a:t>y ~</a:t>
            </a:r>
            <a:r>
              <a:rPr lang="zh-CN" altLang="en-US" sz="2800" b="0" dirty="0"/>
              <a:t>公司牙膏</a:t>
            </a:r>
            <a:r>
              <a:rPr lang="zh-CN" altLang="en-US" sz="2800" b="0" dirty="0" smtClean="0"/>
              <a:t>销售量</a:t>
            </a:r>
            <a:endParaRPr lang="en-US" altLang="zh-CN" sz="2800" b="0" dirty="0" smtClean="0"/>
          </a:p>
          <a:p>
            <a:pPr>
              <a:lnSpc>
                <a:spcPct val="150000"/>
              </a:lnSpc>
            </a:pPr>
            <a:r>
              <a:rPr lang="en-US" altLang="zh-CN" sz="2800" i="1" dirty="0" smtClean="0"/>
              <a:t>x</a:t>
            </a:r>
            <a:r>
              <a:rPr lang="en-US" altLang="zh-CN" sz="2800" baseline="-25000" dirty="0" smtClean="0"/>
              <a:t>1</a:t>
            </a:r>
            <a:r>
              <a:rPr lang="en-US" altLang="zh-CN" sz="2800" dirty="0"/>
              <a:t>~</a:t>
            </a:r>
            <a:r>
              <a:rPr lang="zh-CN" altLang="en-US" sz="2800" b="0" dirty="0"/>
              <a:t>其它厂家与本公司价格</a:t>
            </a:r>
            <a:r>
              <a:rPr lang="zh-CN" altLang="en-US" sz="2800" b="0" dirty="0" smtClean="0"/>
              <a:t>差</a:t>
            </a:r>
            <a:r>
              <a:rPr lang="en-US" altLang="zh-CN" sz="2800" b="0" dirty="0" smtClean="0"/>
              <a:t>;</a:t>
            </a:r>
            <a:r>
              <a:rPr lang="zh-CN" altLang="en-US" sz="2800" b="0" dirty="0" smtClean="0"/>
              <a:t> </a:t>
            </a:r>
            <a:r>
              <a:rPr lang="en-US" altLang="zh-CN" sz="2800" i="1" dirty="0" smtClean="0"/>
              <a:t>x</a:t>
            </a:r>
            <a:r>
              <a:rPr lang="en-US" altLang="zh-CN" sz="2800" baseline="-25000" dirty="0" smtClean="0"/>
              <a:t>2</a:t>
            </a:r>
            <a:r>
              <a:rPr lang="en-US" altLang="zh-CN" sz="2800" dirty="0"/>
              <a:t>~</a:t>
            </a:r>
            <a:r>
              <a:rPr lang="zh-CN" altLang="en-US" sz="2800" b="0" dirty="0"/>
              <a:t>公司广告费用</a:t>
            </a:r>
          </a:p>
        </p:txBody>
      </p:sp>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27" y="2702024"/>
            <a:ext cx="30765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663924"/>
            <a:ext cx="33528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11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3"/>
            <a:ext cx="2627642" cy="707886"/>
          </a:xfrm>
          <a:prstGeom prst="rect">
            <a:avLst/>
          </a:prstGeom>
        </p:spPr>
        <p:txBody>
          <a:bodyPr wrap="none">
            <a:spAutoFit/>
          </a:bodyPr>
          <a:lstStyle/>
          <a:p>
            <a:r>
              <a:rPr lang="en-US" altLang="zh-CN" sz="4000" dirty="0" smtClean="0">
                <a:solidFill>
                  <a:srgbClr val="FF0000"/>
                </a:solidFill>
              </a:rPr>
              <a:t>2.</a:t>
            </a:r>
            <a:r>
              <a:rPr lang="zh-CN" altLang="en-US" sz="4000" dirty="0" smtClean="0">
                <a:solidFill>
                  <a:srgbClr val="FF0000"/>
                </a:solidFill>
              </a:rPr>
              <a:t>模型</a:t>
            </a:r>
            <a:r>
              <a:rPr lang="zh-CN" altLang="en-US" sz="4000" dirty="0">
                <a:solidFill>
                  <a:srgbClr val="FF0000"/>
                </a:solidFill>
              </a:rPr>
              <a:t>求解</a:t>
            </a:r>
          </a:p>
        </p:txBody>
      </p:sp>
      <p:sp>
        <p:nvSpPr>
          <p:cNvPr id="3" name="矩形 2"/>
          <p:cNvSpPr/>
          <p:nvPr/>
        </p:nvSpPr>
        <p:spPr>
          <a:xfrm>
            <a:off x="737178" y="1130954"/>
            <a:ext cx="4572000" cy="523220"/>
          </a:xfrm>
          <a:prstGeom prst="rect">
            <a:avLst/>
          </a:prstGeom>
        </p:spPr>
        <p:txBody>
          <a:bodyPr>
            <a:spAutoFit/>
          </a:bodyPr>
          <a:lstStyle/>
          <a:p>
            <a:r>
              <a:rPr lang="zh-CN" altLang="en-US" sz="2800" b="0" dirty="0" smtClean="0"/>
              <a:t>由</a:t>
            </a:r>
            <a:r>
              <a:rPr lang="zh-CN" altLang="en-US" sz="2800" b="0" dirty="0"/>
              <a:t>数据</a:t>
            </a:r>
            <a:r>
              <a:rPr lang="en-US" altLang="zh-CN" sz="2800" i="1" dirty="0"/>
              <a:t>y,x</a:t>
            </a:r>
            <a:r>
              <a:rPr lang="en-US" altLang="zh-CN" sz="2800" baseline="-25000" dirty="0"/>
              <a:t>1</a:t>
            </a:r>
            <a:r>
              <a:rPr lang="en-US" altLang="zh-CN" sz="2800" dirty="0"/>
              <a:t>,</a:t>
            </a:r>
            <a:r>
              <a:rPr lang="en-US" altLang="zh-CN" sz="2800" i="1" dirty="0"/>
              <a:t>x</a:t>
            </a:r>
            <a:r>
              <a:rPr lang="en-US" altLang="zh-CN" sz="2800" baseline="-25000" dirty="0"/>
              <a:t>2</a:t>
            </a:r>
            <a:r>
              <a:rPr lang="zh-CN" altLang="en-US" sz="2800" b="0" dirty="0"/>
              <a:t>估计</a:t>
            </a:r>
            <a:r>
              <a:rPr lang="el-GR" altLang="zh-CN" sz="2800" b="0" i="1" dirty="0" smtClean="0"/>
              <a:t>β</a:t>
            </a:r>
            <a:r>
              <a:rPr lang="en-US" altLang="zh-CN" sz="2800" b="0" i="1" dirty="0" smtClean="0"/>
              <a:t>:</a:t>
            </a:r>
            <a:endParaRPr lang="zh-CN" altLang="en-US" sz="2800" i="1" dirty="0"/>
          </a:p>
        </p:txBody>
      </p:sp>
      <p:sp>
        <p:nvSpPr>
          <p:cNvPr id="4" name="TextBox 3"/>
          <p:cNvSpPr txBox="1"/>
          <p:nvPr/>
        </p:nvSpPr>
        <p:spPr>
          <a:xfrm>
            <a:off x="4149955" y="1141969"/>
            <a:ext cx="4379473" cy="523220"/>
          </a:xfrm>
          <a:prstGeom prst="rect">
            <a:avLst/>
          </a:prstGeom>
          <a:noFill/>
        </p:spPr>
        <p:txBody>
          <a:bodyPr wrap="square" rtlCol="0">
            <a:spAutoFit/>
          </a:bodyPr>
          <a:lstStyle/>
          <a:p>
            <a:r>
              <a:rPr lang="en-US" altLang="zh-CN" sz="2800" i="1" dirty="0" smtClean="0"/>
              <a:t>y</a:t>
            </a:r>
            <a:r>
              <a:rPr lang="en-US" altLang="zh-CN" sz="2800" dirty="0" smtClean="0"/>
              <a:t>=</a:t>
            </a:r>
            <a:r>
              <a:rPr lang="en-US" altLang="zh-CN" sz="2800" i="1" dirty="0"/>
              <a:t>β</a:t>
            </a:r>
            <a:r>
              <a:rPr lang="en-US" altLang="zh-CN" sz="2800" baseline="-25000" dirty="0" smtClean="0"/>
              <a:t>0</a:t>
            </a:r>
            <a:r>
              <a:rPr lang="en-US" altLang="zh-CN" sz="2800" dirty="0" smtClean="0"/>
              <a:t>+</a:t>
            </a:r>
            <a:r>
              <a:rPr lang="en-US" altLang="zh-CN" sz="2800" i="1" dirty="0" smtClean="0"/>
              <a:t>β</a:t>
            </a:r>
            <a:r>
              <a:rPr lang="en-US" altLang="zh-CN" sz="2800" baseline="-25000" dirty="0"/>
              <a:t>1</a:t>
            </a:r>
            <a:r>
              <a:rPr lang="en-US" altLang="zh-CN" sz="2800" i="1" dirty="0" smtClean="0"/>
              <a:t>x</a:t>
            </a:r>
            <a:r>
              <a:rPr lang="en-US" altLang="zh-CN" sz="2800" baseline="-25000" dirty="0"/>
              <a:t>1</a:t>
            </a:r>
            <a:r>
              <a:rPr lang="en-US" altLang="zh-CN" sz="2800" dirty="0" smtClean="0"/>
              <a:t>+β</a:t>
            </a:r>
            <a:r>
              <a:rPr lang="en-US" altLang="zh-CN" sz="2800" baseline="-25000" dirty="0"/>
              <a:t>2</a:t>
            </a:r>
            <a:r>
              <a:rPr lang="en-US" altLang="zh-CN" sz="2800" i="1" dirty="0" smtClean="0"/>
              <a:t>x</a:t>
            </a:r>
            <a:r>
              <a:rPr lang="en-US" altLang="zh-CN" sz="2800" baseline="-25000" dirty="0"/>
              <a:t>2</a:t>
            </a:r>
            <a:r>
              <a:rPr lang="en-US" altLang="zh-CN" sz="2800" dirty="0" smtClean="0"/>
              <a:t>+</a:t>
            </a:r>
            <a:r>
              <a:rPr lang="en-US" altLang="zh-CN" sz="2800" i="1" dirty="0"/>
              <a:t>β</a:t>
            </a:r>
            <a:r>
              <a:rPr lang="en-US" altLang="zh-CN" sz="2800" baseline="-25000" dirty="0"/>
              <a:t>3</a:t>
            </a:r>
            <a:r>
              <a:rPr lang="en-US" altLang="zh-CN" sz="2800" i="1" dirty="0"/>
              <a:t>x</a:t>
            </a:r>
            <a:r>
              <a:rPr lang="en-US" altLang="zh-CN" sz="2800" baseline="-25000" dirty="0"/>
              <a:t>2</a:t>
            </a:r>
            <a:r>
              <a:rPr lang="en-US" altLang="zh-CN" sz="2800" baseline="30000" dirty="0" smtClean="0"/>
              <a:t>2</a:t>
            </a:r>
            <a:r>
              <a:rPr lang="en-US" altLang="zh-CN" sz="2800" dirty="0"/>
              <a:t>+</a:t>
            </a:r>
            <a:r>
              <a:rPr lang="en-US" altLang="zh-CN" sz="2800" i="1" dirty="0"/>
              <a:t>ε</a:t>
            </a:r>
            <a:endParaRPr lang="zh-CN" altLang="en-US" sz="2800" i="1" dirty="0"/>
          </a:p>
        </p:txBody>
      </p:sp>
      <p:sp>
        <p:nvSpPr>
          <p:cNvPr id="5" name="矩形 4"/>
          <p:cNvSpPr/>
          <p:nvPr/>
        </p:nvSpPr>
        <p:spPr>
          <a:xfrm>
            <a:off x="755576" y="2492896"/>
            <a:ext cx="8083294" cy="584775"/>
          </a:xfrm>
          <a:prstGeom prst="rect">
            <a:avLst/>
          </a:prstGeom>
        </p:spPr>
        <p:txBody>
          <a:bodyPr wrap="square">
            <a:spAutoFit/>
          </a:bodyPr>
          <a:lstStyle/>
          <a:p>
            <a:r>
              <a:rPr lang="en-US" altLang="zh-CN" dirty="0"/>
              <a:t>[</a:t>
            </a:r>
            <a:r>
              <a:rPr lang="en-US" altLang="zh-CN" dirty="0" err="1"/>
              <a:t>b,bint,r,rint,stats</a:t>
            </a:r>
            <a:r>
              <a:rPr lang="en-US" altLang="zh-CN" dirty="0"/>
              <a:t>]=regress(</a:t>
            </a:r>
            <a:r>
              <a:rPr lang="en-US" altLang="zh-CN" dirty="0" err="1"/>
              <a:t>y,x,alpha</a:t>
            </a:r>
            <a:r>
              <a:rPr lang="en-US" altLang="zh-CN" dirty="0"/>
              <a:t>)</a:t>
            </a:r>
            <a:endParaRPr lang="en-US" altLang="zh-CN" b="0" dirty="0"/>
          </a:p>
        </p:txBody>
      </p:sp>
      <p:sp>
        <p:nvSpPr>
          <p:cNvPr id="6" name="矩形 5"/>
          <p:cNvSpPr/>
          <p:nvPr/>
        </p:nvSpPr>
        <p:spPr>
          <a:xfrm>
            <a:off x="4829432" y="3275220"/>
            <a:ext cx="1144865" cy="584775"/>
          </a:xfrm>
          <a:prstGeom prst="rect">
            <a:avLst/>
          </a:prstGeom>
        </p:spPr>
        <p:txBody>
          <a:bodyPr wrap="none">
            <a:spAutoFit/>
          </a:bodyPr>
          <a:lstStyle/>
          <a:p>
            <a:r>
              <a:rPr lang="zh-CN" altLang="en-US" dirty="0" smtClean="0">
                <a:solidFill>
                  <a:srgbClr val="0000FF"/>
                </a:solidFill>
              </a:rPr>
              <a:t>输入</a:t>
            </a:r>
            <a:r>
              <a:rPr lang="en-US" altLang="zh-CN" dirty="0" smtClean="0">
                <a:solidFill>
                  <a:srgbClr val="0000FF"/>
                </a:solidFill>
              </a:rPr>
              <a:t>:</a:t>
            </a:r>
            <a:endParaRPr lang="zh-CN" altLang="en-US" dirty="0">
              <a:solidFill>
                <a:srgbClr val="0000FF"/>
              </a:solidFill>
            </a:endParaRPr>
          </a:p>
        </p:txBody>
      </p:sp>
      <p:sp>
        <p:nvSpPr>
          <p:cNvPr id="7" name="矩形 6"/>
          <p:cNvSpPr/>
          <p:nvPr/>
        </p:nvSpPr>
        <p:spPr>
          <a:xfrm>
            <a:off x="4879705" y="3869980"/>
            <a:ext cx="2209259" cy="461665"/>
          </a:xfrm>
          <a:prstGeom prst="rect">
            <a:avLst/>
          </a:prstGeom>
        </p:spPr>
        <p:txBody>
          <a:bodyPr wrap="none">
            <a:spAutoFit/>
          </a:bodyPr>
          <a:lstStyle/>
          <a:p>
            <a:r>
              <a:rPr lang="en-US" altLang="zh-CN" sz="2400" dirty="0" err="1"/>
              <a:t>y~</a:t>
            </a:r>
            <a:r>
              <a:rPr lang="en-US" altLang="zh-CN" sz="2400" i="1" dirty="0" err="1"/>
              <a:t>n</a:t>
            </a:r>
            <a:r>
              <a:rPr lang="zh-CN" altLang="en-US" sz="2400" b="0" dirty="0"/>
              <a:t>维数据向量</a:t>
            </a:r>
          </a:p>
        </p:txBody>
      </p:sp>
      <p:sp>
        <p:nvSpPr>
          <p:cNvPr id="8" name="矩形 7"/>
          <p:cNvSpPr/>
          <p:nvPr/>
        </p:nvSpPr>
        <p:spPr>
          <a:xfrm>
            <a:off x="4919716" y="4366527"/>
            <a:ext cx="3985930" cy="954107"/>
          </a:xfrm>
          <a:prstGeom prst="rect">
            <a:avLst/>
          </a:prstGeom>
        </p:spPr>
        <p:txBody>
          <a:bodyPr wrap="square">
            <a:spAutoFit/>
          </a:bodyPr>
          <a:lstStyle/>
          <a:p>
            <a:r>
              <a:rPr lang="en-US" altLang="zh-CN" sz="2800" dirty="0"/>
              <a:t>x</a:t>
            </a:r>
            <a:r>
              <a:rPr lang="en-US" altLang="zh-CN" sz="2800" dirty="0" smtClean="0"/>
              <a:t>=[1,</a:t>
            </a:r>
            <a:r>
              <a:rPr lang="en-US" altLang="zh-CN" sz="2800" i="1" dirty="0" smtClean="0"/>
              <a:t>x</a:t>
            </a:r>
            <a:r>
              <a:rPr lang="en-US" altLang="zh-CN" sz="2800" i="1" baseline="-25000" dirty="0"/>
              <a:t>1</a:t>
            </a:r>
            <a:r>
              <a:rPr lang="en-US" altLang="zh-CN" sz="2800" i="1" dirty="0" smtClean="0"/>
              <a:t>,x</a:t>
            </a:r>
            <a:r>
              <a:rPr lang="en-US" altLang="zh-CN" sz="2800" i="1" baseline="-25000" dirty="0" smtClean="0"/>
              <a:t>2</a:t>
            </a:r>
            <a:r>
              <a:rPr lang="en-US" altLang="zh-CN" sz="2800" i="1" dirty="0" smtClean="0"/>
              <a:t>,</a:t>
            </a:r>
            <a:r>
              <a:rPr lang="en-US" altLang="zh-CN" sz="2800" i="1" dirty="0"/>
              <a:t> x</a:t>
            </a:r>
            <a:r>
              <a:rPr lang="en-US" altLang="zh-CN" sz="2800" baseline="-25000" dirty="0"/>
              <a:t>2</a:t>
            </a:r>
            <a:r>
              <a:rPr lang="en-US" altLang="zh-CN" sz="2800" baseline="30000" dirty="0"/>
              <a:t>2</a:t>
            </a:r>
            <a:r>
              <a:rPr lang="en-US" altLang="zh-CN" sz="2800" dirty="0" smtClean="0"/>
              <a:t>] </a:t>
            </a:r>
            <a:r>
              <a:rPr lang="en-US" altLang="zh-CN" sz="2800" dirty="0"/>
              <a:t>~</a:t>
            </a:r>
            <a:r>
              <a:rPr lang="en-US" altLang="zh-CN" sz="2800" i="1" dirty="0"/>
              <a:t>n</a:t>
            </a:r>
            <a:r>
              <a:rPr lang="en-US" altLang="zh-CN" sz="2800" b="0" dirty="0"/>
              <a:t>×</a:t>
            </a:r>
            <a:r>
              <a:rPr lang="en-US" altLang="zh-CN" sz="2800" dirty="0"/>
              <a:t>4</a:t>
            </a:r>
            <a:r>
              <a:rPr lang="zh-CN" altLang="en-US" sz="2800" b="0" dirty="0"/>
              <a:t>数据矩阵</a:t>
            </a:r>
            <a:r>
              <a:rPr lang="en-US" altLang="zh-CN" sz="2800" dirty="0"/>
              <a:t>, </a:t>
            </a:r>
            <a:r>
              <a:rPr lang="zh-CN" altLang="en-US" sz="2800" b="0" dirty="0"/>
              <a:t>第</a:t>
            </a:r>
            <a:r>
              <a:rPr lang="en-US" altLang="zh-CN" sz="2800" dirty="0"/>
              <a:t>1</a:t>
            </a:r>
            <a:r>
              <a:rPr lang="zh-CN" altLang="en-US" sz="2800" b="0" dirty="0"/>
              <a:t>列为全</a:t>
            </a:r>
            <a:r>
              <a:rPr lang="en-US" altLang="zh-CN" sz="2800" dirty="0"/>
              <a:t>1</a:t>
            </a:r>
            <a:r>
              <a:rPr lang="zh-CN" altLang="en-US" sz="2800" b="0" dirty="0"/>
              <a:t>向量</a:t>
            </a:r>
          </a:p>
        </p:txBody>
      </p:sp>
      <p:sp>
        <p:nvSpPr>
          <p:cNvPr id="9" name="矩形 8"/>
          <p:cNvSpPr/>
          <p:nvPr/>
        </p:nvSpPr>
        <p:spPr>
          <a:xfrm>
            <a:off x="4919716" y="5445224"/>
            <a:ext cx="3438762" cy="523220"/>
          </a:xfrm>
          <a:prstGeom prst="rect">
            <a:avLst/>
          </a:prstGeom>
        </p:spPr>
        <p:txBody>
          <a:bodyPr wrap="none">
            <a:spAutoFit/>
          </a:bodyPr>
          <a:lstStyle/>
          <a:p>
            <a:r>
              <a:rPr lang="en-US" altLang="zh-CN" sz="2800" dirty="0"/>
              <a:t>alpha(</a:t>
            </a:r>
            <a:r>
              <a:rPr lang="zh-CN" altLang="en-US" sz="2800" b="0" dirty="0"/>
              <a:t>置信水平</a:t>
            </a:r>
            <a:r>
              <a:rPr lang="en-US" altLang="zh-CN" sz="2800" dirty="0"/>
              <a:t>,0.05)</a:t>
            </a:r>
            <a:endParaRPr lang="zh-CN" altLang="en-US" sz="2800" b="0" dirty="0"/>
          </a:p>
        </p:txBody>
      </p:sp>
      <p:sp>
        <p:nvSpPr>
          <p:cNvPr id="10" name="矩形 9"/>
          <p:cNvSpPr/>
          <p:nvPr/>
        </p:nvSpPr>
        <p:spPr>
          <a:xfrm>
            <a:off x="234476" y="3221686"/>
            <a:ext cx="1005403" cy="584775"/>
          </a:xfrm>
          <a:prstGeom prst="rect">
            <a:avLst/>
          </a:prstGeom>
        </p:spPr>
        <p:txBody>
          <a:bodyPr wrap="none">
            <a:spAutoFit/>
          </a:bodyPr>
          <a:lstStyle/>
          <a:p>
            <a:r>
              <a:rPr lang="zh-CN" altLang="en-US" dirty="0">
                <a:solidFill>
                  <a:srgbClr val="0000FF"/>
                </a:solidFill>
              </a:rPr>
              <a:t>输出</a:t>
            </a:r>
          </a:p>
        </p:txBody>
      </p:sp>
      <p:sp>
        <p:nvSpPr>
          <p:cNvPr id="11" name="矩形 10"/>
          <p:cNvSpPr/>
          <p:nvPr/>
        </p:nvSpPr>
        <p:spPr>
          <a:xfrm>
            <a:off x="234476" y="3806461"/>
            <a:ext cx="2190023" cy="523220"/>
          </a:xfrm>
          <a:prstGeom prst="rect">
            <a:avLst/>
          </a:prstGeom>
        </p:spPr>
        <p:txBody>
          <a:bodyPr wrap="none">
            <a:spAutoFit/>
          </a:bodyPr>
          <a:lstStyle/>
          <a:p>
            <a:r>
              <a:rPr lang="en-US" altLang="zh-CN" sz="2800" dirty="0"/>
              <a:t>b~</a:t>
            </a:r>
            <a:r>
              <a:rPr lang="el-GR" altLang="zh-CN" sz="2800" b="0" dirty="0"/>
              <a:t>β</a:t>
            </a:r>
            <a:r>
              <a:rPr lang="zh-CN" altLang="en-US" sz="2800" b="0" dirty="0"/>
              <a:t>的估计值</a:t>
            </a:r>
          </a:p>
        </p:txBody>
      </p:sp>
      <p:sp>
        <p:nvSpPr>
          <p:cNvPr id="12" name="矩形 11"/>
          <p:cNvSpPr/>
          <p:nvPr/>
        </p:nvSpPr>
        <p:spPr>
          <a:xfrm>
            <a:off x="234476" y="4307714"/>
            <a:ext cx="2994731" cy="523220"/>
          </a:xfrm>
          <a:prstGeom prst="rect">
            <a:avLst/>
          </a:prstGeom>
        </p:spPr>
        <p:txBody>
          <a:bodyPr wrap="none">
            <a:spAutoFit/>
          </a:bodyPr>
          <a:lstStyle/>
          <a:p>
            <a:r>
              <a:rPr lang="en-US" altLang="zh-CN" sz="2800" dirty="0" err="1"/>
              <a:t>bint~b</a:t>
            </a:r>
            <a:r>
              <a:rPr lang="zh-CN" altLang="en-US" sz="2800" dirty="0"/>
              <a:t>的置信区间</a:t>
            </a:r>
          </a:p>
        </p:txBody>
      </p:sp>
      <p:sp>
        <p:nvSpPr>
          <p:cNvPr id="13" name="矩形 12"/>
          <p:cNvSpPr/>
          <p:nvPr/>
        </p:nvSpPr>
        <p:spPr>
          <a:xfrm>
            <a:off x="234476" y="4797152"/>
            <a:ext cx="1972015" cy="523220"/>
          </a:xfrm>
          <a:prstGeom prst="rect">
            <a:avLst/>
          </a:prstGeom>
        </p:spPr>
        <p:txBody>
          <a:bodyPr wrap="none">
            <a:spAutoFit/>
          </a:bodyPr>
          <a:lstStyle/>
          <a:p>
            <a:r>
              <a:rPr lang="en-US" altLang="zh-CN" sz="2800" dirty="0"/>
              <a:t>r~</a:t>
            </a:r>
            <a:r>
              <a:rPr lang="zh-CN" altLang="en-US" sz="2800" dirty="0"/>
              <a:t>残差</a:t>
            </a:r>
            <a:r>
              <a:rPr lang="zh-CN" altLang="en-US" sz="2800" dirty="0" smtClean="0"/>
              <a:t>向量</a:t>
            </a:r>
            <a:endParaRPr lang="en-US" altLang="zh-CN" sz="2800" dirty="0"/>
          </a:p>
        </p:txBody>
      </p:sp>
      <p:sp>
        <p:nvSpPr>
          <p:cNvPr id="14" name="矩形 13"/>
          <p:cNvSpPr/>
          <p:nvPr/>
        </p:nvSpPr>
        <p:spPr>
          <a:xfrm>
            <a:off x="234476" y="5373216"/>
            <a:ext cx="2911374" cy="523220"/>
          </a:xfrm>
          <a:prstGeom prst="rect">
            <a:avLst/>
          </a:prstGeom>
        </p:spPr>
        <p:txBody>
          <a:bodyPr wrap="none">
            <a:spAutoFit/>
          </a:bodyPr>
          <a:lstStyle/>
          <a:p>
            <a:r>
              <a:rPr lang="en-US" altLang="zh-CN" sz="2800" dirty="0" err="1"/>
              <a:t>rint~r</a:t>
            </a:r>
            <a:r>
              <a:rPr lang="zh-CN" altLang="en-US" sz="2800" dirty="0"/>
              <a:t>的置信区间</a:t>
            </a:r>
          </a:p>
        </p:txBody>
      </p:sp>
      <p:sp>
        <p:nvSpPr>
          <p:cNvPr id="15" name="矩形 14"/>
          <p:cNvSpPr/>
          <p:nvPr/>
        </p:nvSpPr>
        <p:spPr>
          <a:xfrm>
            <a:off x="234476" y="6021288"/>
            <a:ext cx="4572000" cy="523220"/>
          </a:xfrm>
          <a:prstGeom prst="rect">
            <a:avLst/>
          </a:prstGeom>
        </p:spPr>
        <p:txBody>
          <a:bodyPr>
            <a:spAutoFit/>
          </a:bodyPr>
          <a:lstStyle/>
          <a:p>
            <a:r>
              <a:rPr lang="en-US" altLang="zh-CN" sz="2800" dirty="0" smtClean="0"/>
              <a:t>Stats~</a:t>
            </a:r>
            <a:r>
              <a:rPr lang="zh-CN" altLang="en-US" sz="2800" b="0" dirty="0" smtClean="0"/>
              <a:t>检验统计量</a:t>
            </a:r>
            <a:r>
              <a:rPr lang="en-US" altLang="zh-CN" sz="2800" i="1" dirty="0" smtClean="0"/>
              <a:t>r</a:t>
            </a:r>
            <a:r>
              <a:rPr lang="en-US" altLang="zh-CN" sz="2800" baseline="30000" dirty="0" smtClean="0"/>
              <a:t>2</a:t>
            </a:r>
            <a:r>
              <a:rPr lang="en-US" altLang="zh-CN" sz="2800" dirty="0" smtClean="0"/>
              <a:t>,</a:t>
            </a:r>
            <a:r>
              <a:rPr lang="en-US" altLang="zh-CN" sz="2800" i="1" dirty="0" smtClean="0"/>
              <a:t>F</a:t>
            </a:r>
            <a:r>
              <a:rPr lang="en-US" altLang="zh-CN" sz="2800" dirty="0"/>
              <a:t>, </a:t>
            </a:r>
            <a:r>
              <a:rPr lang="en-US" altLang="zh-CN" sz="2800" i="1" dirty="0"/>
              <a:t>p</a:t>
            </a:r>
            <a:endParaRPr lang="zh-CN" altLang="en-US" sz="2800" dirty="0"/>
          </a:p>
        </p:txBody>
      </p:sp>
      <p:sp>
        <p:nvSpPr>
          <p:cNvPr id="16" name="TextBox 15"/>
          <p:cNvSpPr txBox="1"/>
          <p:nvPr/>
        </p:nvSpPr>
        <p:spPr>
          <a:xfrm>
            <a:off x="775582" y="1844824"/>
            <a:ext cx="6748746" cy="523220"/>
          </a:xfrm>
          <a:prstGeom prst="rect">
            <a:avLst/>
          </a:prstGeom>
          <a:noFill/>
        </p:spPr>
        <p:txBody>
          <a:bodyPr wrap="square" rtlCol="0">
            <a:spAutoFit/>
          </a:bodyPr>
          <a:lstStyle/>
          <a:p>
            <a:r>
              <a:rPr lang="el-GR" altLang="zh-CN" sz="2800" i="1" dirty="0" smtClean="0"/>
              <a:t>β</a:t>
            </a:r>
            <a:r>
              <a:rPr lang="en-US" altLang="zh-CN" sz="2800" baseline="-25000" dirty="0"/>
              <a:t>1</a:t>
            </a:r>
            <a:r>
              <a:rPr lang="en-US" altLang="zh-CN" sz="2800" i="1" dirty="0" smtClean="0"/>
              <a:t>,β</a:t>
            </a:r>
            <a:r>
              <a:rPr lang="en-US" altLang="zh-CN" sz="2800" baseline="-25000" dirty="0"/>
              <a:t>2</a:t>
            </a:r>
            <a:r>
              <a:rPr lang="en-US" altLang="zh-CN" sz="2800" i="1" dirty="0" smtClean="0"/>
              <a:t>,β</a:t>
            </a:r>
            <a:r>
              <a:rPr lang="en-US" altLang="zh-CN" sz="2800" baseline="-25000" dirty="0"/>
              <a:t>3</a:t>
            </a:r>
            <a:r>
              <a:rPr lang="en-US" altLang="zh-CN" sz="2800" i="1" dirty="0" smtClean="0"/>
              <a:t>,β</a:t>
            </a:r>
            <a:r>
              <a:rPr lang="en-US" altLang="zh-CN" sz="2800" baseline="-25000" dirty="0"/>
              <a:t>4</a:t>
            </a:r>
            <a:r>
              <a:rPr lang="zh-CN" altLang="en-US" sz="2800" dirty="0" smtClean="0"/>
              <a:t>为回归系数，</a:t>
            </a:r>
            <a:r>
              <a:rPr lang="en-US" altLang="zh-CN" sz="2800" i="1" dirty="0" smtClean="0"/>
              <a:t>ε</a:t>
            </a:r>
            <a:r>
              <a:rPr lang="zh-CN" altLang="en-US" sz="2800" dirty="0" smtClean="0"/>
              <a:t>为随机误差。</a:t>
            </a:r>
            <a:endParaRPr lang="zh-CN" altLang="en-US" sz="2800" dirty="0"/>
          </a:p>
        </p:txBody>
      </p:sp>
    </p:spTree>
    <p:extLst>
      <p:ext uri="{BB962C8B-B14F-4D97-AF65-F5344CB8AC3E}">
        <p14:creationId xmlns:p14="http://schemas.microsoft.com/office/powerpoint/2010/main" val="379230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80729162"/>
              </p:ext>
            </p:extLst>
          </p:nvPr>
        </p:nvGraphicFramePr>
        <p:xfrm>
          <a:off x="755576" y="620688"/>
          <a:ext cx="7776864" cy="3108960"/>
        </p:xfrm>
        <a:graphic>
          <a:graphicData uri="http://schemas.openxmlformats.org/drawingml/2006/table">
            <a:tbl>
              <a:tblPr firstRow="1" bandRow="1">
                <a:tableStyleId>{616DA210-FB5B-4158-B5E0-FEB733F419BA}</a:tableStyleId>
              </a:tblPr>
              <a:tblGrid>
                <a:gridCol w="1728192"/>
                <a:gridCol w="2664296"/>
                <a:gridCol w="3384376"/>
              </a:tblGrid>
              <a:tr h="432048">
                <a:tc>
                  <a:txBody>
                    <a:bodyPr/>
                    <a:lstStyle/>
                    <a:p>
                      <a:pPr algn="ctr"/>
                      <a:r>
                        <a:rPr lang="zh-CN" altLang="en-US" sz="2800" b="1" dirty="0" smtClean="0">
                          <a:solidFill>
                            <a:srgbClr val="0000FF"/>
                          </a:solidFill>
                        </a:rPr>
                        <a:t>参数</a:t>
                      </a:r>
                      <a:endParaRPr lang="zh-CN" altLang="en-US" sz="2800" b="1" dirty="0">
                        <a:solidFill>
                          <a:srgbClr val="0000FF"/>
                        </a:solidFill>
                      </a:endParaRPr>
                    </a:p>
                  </a:txBody>
                  <a:tcPr/>
                </a:tc>
                <a:tc>
                  <a:txBody>
                    <a:bodyPr/>
                    <a:lstStyle/>
                    <a:p>
                      <a:pPr algn="ctr"/>
                      <a:r>
                        <a:rPr lang="zh-CN" altLang="en-US" sz="2800" b="1" dirty="0" smtClean="0">
                          <a:solidFill>
                            <a:srgbClr val="0000FF"/>
                          </a:solidFill>
                        </a:rPr>
                        <a:t>参数估计值</a:t>
                      </a:r>
                      <a:endParaRPr lang="zh-CN" altLang="en-US" sz="2800" b="1" dirty="0">
                        <a:solidFill>
                          <a:srgbClr val="0000FF"/>
                        </a:solidFill>
                      </a:endParaRPr>
                    </a:p>
                  </a:txBody>
                  <a:tcPr/>
                </a:tc>
                <a:tc>
                  <a:txBody>
                    <a:bodyPr/>
                    <a:lstStyle/>
                    <a:p>
                      <a:pPr algn="ctr"/>
                      <a:r>
                        <a:rPr lang="zh-CN" altLang="en-US" sz="2800" b="1" dirty="0" smtClean="0">
                          <a:solidFill>
                            <a:srgbClr val="0000FF"/>
                          </a:solidFill>
                        </a:rPr>
                        <a:t>置信区间</a:t>
                      </a:r>
                      <a:endParaRPr lang="zh-CN" altLang="en-US" sz="2800" b="1" dirty="0">
                        <a:solidFill>
                          <a:srgbClr val="0000FF"/>
                        </a:solidFill>
                      </a:endParaRPr>
                    </a:p>
                  </a:txBody>
                  <a:tcPr/>
                </a:tc>
              </a:tr>
              <a:tr h="432048">
                <a:tc>
                  <a:txBody>
                    <a:bodyPr/>
                    <a:lstStyle/>
                    <a:p>
                      <a:pPr algn="ctr"/>
                      <a:r>
                        <a:rPr lang="en-US" altLang="zh-CN" sz="2800" i="1" dirty="0" smtClean="0"/>
                        <a:t>β</a:t>
                      </a:r>
                      <a:r>
                        <a:rPr lang="en-US" altLang="zh-CN" sz="2800" i="1" baseline="-25000" dirty="0" smtClean="0"/>
                        <a:t>0</a:t>
                      </a:r>
                      <a:endParaRPr lang="zh-CN" altLang="en-US" sz="2800" i="1" baseline="-25000" dirty="0"/>
                    </a:p>
                  </a:txBody>
                  <a:tcPr/>
                </a:tc>
                <a:tc>
                  <a:txBody>
                    <a:bodyPr/>
                    <a:lstStyle/>
                    <a:p>
                      <a:pPr algn="ctr"/>
                      <a:r>
                        <a:rPr lang="en-US" altLang="zh-CN" sz="2800" dirty="0" smtClean="0"/>
                        <a:t>17.3244</a:t>
                      </a:r>
                      <a:endParaRPr lang="zh-CN" altLang="en-US" sz="2800" dirty="0"/>
                    </a:p>
                  </a:txBody>
                  <a:tcPr/>
                </a:tc>
                <a:tc>
                  <a:txBody>
                    <a:bodyPr/>
                    <a:lstStyle/>
                    <a:p>
                      <a:pPr algn="ctr"/>
                      <a:r>
                        <a:rPr lang="en-US" altLang="zh-CN" sz="2800" dirty="0" smtClean="0"/>
                        <a:t>[5.7282 28.9206]</a:t>
                      </a:r>
                      <a:endParaRPr lang="zh-CN" altLang="en-US" sz="2800" dirty="0"/>
                    </a:p>
                  </a:txBody>
                  <a:tcPr/>
                </a:tc>
              </a:tr>
              <a:tr h="432048">
                <a:tc>
                  <a:txBody>
                    <a:bodyPr/>
                    <a:lstStyle/>
                    <a:p>
                      <a:pPr marL="0" algn="ctr" defTabSz="914400" rtl="0" eaLnBrk="1" latinLnBrk="0" hangingPunct="1"/>
                      <a:r>
                        <a:rPr lang="en-US" altLang="zh-CN" sz="2800" i="1" dirty="0" smtClean="0"/>
                        <a:t>β</a:t>
                      </a:r>
                      <a:r>
                        <a:rPr lang="en-US" altLang="zh-CN" sz="2800" i="1" kern="1200" baseline="-25000" dirty="0" smtClean="0">
                          <a:solidFill>
                            <a:schemeClr val="tx1"/>
                          </a:solidFill>
                          <a:latin typeface="+mn-lt"/>
                          <a:ea typeface="+mn-ea"/>
                          <a:cs typeface="+mn-cs"/>
                        </a:rPr>
                        <a:t>1</a:t>
                      </a:r>
                      <a:endParaRPr lang="zh-CN" altLang="en-US" sz="2800" i="1" kern="1200" baseline="-25000" dirty="0">
                        <a:solidFill>
                          <a:schemeClr val="tx1"/>
                        </a:solidFill>
                        <a:latin typeface="+mn-lt"/>
                        <a:ea typeface="+mn-ea"/>
                        <a:cs typeface="+mn-cs"/>
                      </a:endParaRPr>
                    </a:p>
                  </a:txBody>
                  <a:tcPr/>
                </a:tc>
                <a:tc>
                  <a:txBody>
                    <a:bodyPr/>
                    <a:lstStyle/>
                    <a:p>
                      <a:pPr algn="ctr"/>
                      <a:r>
                        <a:rPr lang="en-US" altLang="zh-CN" sz="2800" dirty="0" smtClean="0"/>
                        <a:t>1.3070</a:t>
                      </a:r>
                      <a:endParaRPr lang="zh-CN" altLang="en-US" sz="2800" dirty="0"/>
                    </a:p>
                  </a:txBody>
                  <a:tcPr/>
                </a:tc>
                <a:tc>
                  <a:txBody>
                    <a:bodyPr/>
                    <a:lstStyle/>
                    <a:p>
                      <a:pPr algn="ctr"/>
                      <a:r>
                        <a:rPr lang="en-US" altLang="zh-CN" sz="2800" dirty="0" smtClean="0"/>
                        <a:t>[0.6829 1.9311 ]</a:t>
                      </a:r>
                      <a:endParaRPr lang="zh-CN" altLang="en-US" sz="2800" dirty="0"/>
                    </a:p>
                  </a:txBody>
                  <a:tcPr/>
                </a:tc>
              </a:tr>
              <a:tr h="432048">
                <a:tc>
                  <a:txBody>
                    <a:bodyPr/>
                    <a:lstStyle/>
                    <a:p>
                      <a:pPr marL="0" algn="ctr" defTabSz="914400" rtl="0" eaLnBrk="1" latinLnBrk="0" hangingPunct="1"/>
                      <a:r>
                        <a:rPr lang="en-US" altLang="zh-CN" sz="2800" i="1" dirty="0" smtClean="0"/>
                        <a:t>β</a:t>
                      </a:r>
                      <a:r>
                        <a:rPr lang="en-US" altLang="zh-CN" sz="2800" i="1" kern="1200" baseline="-25000" dirty="0" smtClean="0">
                          <a:solidFill>
                            <a:schemeClr val="tx1"/>
                          </a:solidFill>
                          <a:latin typeface="+mn-lt"/>
                          <a:ea typeface="+mn-ea"/>
                          <a:cs typeface="+mn-cs"/>
                        </a:rPr>
                        <a:t>2</a:t>
                      </a:r>
                      <a:endParaRPr lang="zh-CN" altLang="en-US" sz="2800" i="1" kern="1200" baseline="-25000" dirty="0">
                        <a:solidFill>
                          <a:schemeClr val="tx1"/>
                        </a:solidFill>
                        <a:latin typeface="+mn-lt"/>
                        <a:ea typeface="+mn-ea"/>
                        <a:cs typeface="+mn-cs"/>
                      </a:endParaRPr>
                    </a:p>
                  </a:txBody>
                  <a:tcPr/>
                </a:tc>
                <a:tc>
                  <a:txBody>
                    <a:bodyPr/>
                    <a:lstStyle/>
                    <a:p>
                      <a:pPr algn="ctr"/>
                      <a:r>
                        <a:rPr lang="en-US" altLang="zh-CN" sz="2800" dirty="0" smtClean="0"/>
                        <a:t>-3.6956</a:t>
                      </a:r>
                      <a:endParaRPr lang="zh-CN" altLang="en-US" sz="2800" dirty="0"/>
                    </a:p>
                  </a:txBody>
                  <a:tcPr/>
                </a:tc>
                <a:tc>
                  <a:txBody>
                    <a:bodyPr/>
                    <a:lstStyle/>
                    <a:p>
                      <a:pPr algn="ctr"/>
                      <a:r>
                        <a:rPr lang="en-US" altLang="zh-CN" sz="2800" dirty="0" smtClean="0"/>
                        <a:t>[-7.4989 0.1077 ]</a:t>
                      </a:r>
                      <a:endParaRPr lang="zh-CN" altLang="en-US" sz="2800" dirty="0"/>
                    </a:p>
                  </a:txBody>
                  <a:tcPr/>
                </a:tc>
              </a:tr>
              <a:tr h="432048">
                <a:tc>
                  <a:txBody>
                    <a:bodyPr/>
                    <a:lstStyle/>
                    <a:p>
                      <a:pPr marL="0" algn="ctr" defTabSz="914400" rtl="0" eaLnBrk="1" latinLnBrk="0" hangingPunct="1"/>
                      <a:r>
                        <a:rPr lang="en-US" altLang="zh-CN" sz="2800" i="1" dirty="0" smtClean="0"/>
                        <a:t>β</a:t>
                      </a:r>
                      <a:r>
                        <a:rPr lang="en-US" altLang="zh-CN" sz="2800" i="1" kern="1200" baseline="-25000" dirty="0" smtClean="0">
                          <a:solidFill>
                            <a:schemeClr val="tx1"/>
                          </a:solidFill>
                          <a:latin typeface="+mn-lt"/>
                          <a:ea typeface="+mn-ea"/>
                          <a:cs typeface="+mn-cs"/>
                        </a:rPr>
                        <a:t>3</a:t>
                      </a:r>
                      <a:endParaRPr lang="zh-CN" altLang="en-US" sz="2800" i="1" kern="1200" baseline="-25000" dirty="0">
                        <a:solidFill>
                          <a:schemeClr val="tx1"/>
                        </a:solidFill>
                        <a:latin typeface="+mn-lt"/>
                        <a:ea typeface="+mn-ea"/>
                        <a:cs typeface="+mn-cs"/>
                      </a:endParaRPr>
                    </a:p>
                  </a:txBody>
                  <a:tcPr/>
                </a:tc>
                <a:tc>
                  <a:txBody>
                    <a:bodyPr/>
                    <a:lstStyle/>
                    <a:p>
                      <a:pPr algn="ctr"/>
                      <a:r>
                        <a:rPr lang="en-US" altLang="zh-CN" sz="2800" dirty="0" smtClean="0"/>
                        <a:t>0.3486</a:t>
                      </a:r>
                      <a:endParaRPr lang="zh-CN" altLang="en-US" sz="2800" dirty="0"/>
                    </a:p>
                  </a:txBody>
                  <a:tcPr/>
                </a:tc>
                <a:tc>
                  <a:txBody>
                    <a:bodyPr/>
                    <a:lstStyle/>
                    <a:p>
                      <a:pPr algn="ctr"/>
                      <a:r>
                        <a:rPr lang="en-US" altLang="zh-CN" sz="2800" dirty="0" smtClean="0"/>
                        <a:t>[0.0379 0.6594 ]</a:t>
                      </a:r>
                      <a:endParaRPr lang="zh-CN" altLang="en-US" sz="2800" dirty="0"/>
                    </a:p>
                  </a:txBody>
                  <a:tcPr/>
                </a:tc>
              </a:tr>
              <a:tr h="432048">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i="1" dirty="0" smtClean="0"/>
                        <a:t>r</a:t>
                      </a:r>
                      <a:r>
                        <a:rPr lang="en-US" altLang="zh-CN" sz="2800" baseline="30000" dirty="0" smtClean="0"/>
                        <a:t>2</a:t>
                      </a:r>
                      <a:r>
                        <a:rPr lang="en-US" altLang="zh-CN" sz="2800" dirty="0" smtClean="0"/>
                        <a:t>=0.9054    </a:t>
                      </a:r>
                      <a:r>
                        <a:rPr lang="en-US" altLang="zh-CN" sz="2800" i="1" dirty="0" smtClean="0"/>
                        <a:t>F</a:t>
                      </a:r>
                      <a:r>
                        <a:rPr lang="en-US" altLang="zh-CN" sz="2800" dirty="0" smtClean="0"/>
                        <a:t>=82.9409     </a:t>
                      </a:r>
                      <a:r>
                        <a:rPr lang="en-US" altLang="zh-CN" sz="2800" i="1" dirty="0" smtClean="0"/>
                        <a:t>p</a:t>
                      </a:r>
                      <a:r>
                        <a:rPr lang="en-US" altLang="zh-CN" sz="2800" dirty="0" smtClean="0"/>
                        <a:t>=0.0000</a:t>
                      </a:r>
                      <a:endParaRPr lang="zh-CN" altLang="en-US" sz="2800" b="0" dirty="0" smtClean="0"/>
                    </a:p>
                  </a:txBody>
                  <a:tcPr/>
                </a:tc>
                <a:tc hMerge="1">
                  <a:txBody>
                    <a:bodyPr/>
                    <a:lstStyle/>
                    <a:p>
                      <a:endParaRPr lang="zh-CN" altLang="en-US" dirty="0"/>
                    </a:p>
                  </a:txBody>
                  <a:tcPr/>
                </a:tc>
                <a:tc hMerge="1">
                  <a:txBody>
                    <a:bodyPr/>
                    <a:lstStyle/>
                    <a:p>
                      <a:endParaRPr lang="zh-CN" altLang="en-US" dirty="0"/>
                    </a:p>
                  </a:txBody>
                  <a:tcPr/>
                </a:tc>
              </a:tr>
            </a:tbl>
          </a:graphicData>
        </a:graphic>
      </p:graphicFrame>
      <p:sp>
        <p:nvSpPr>
          <p:cNvPr id="4" name="矩形 3"/>
          <p:cNvSpPr/>
          <p:nvPr/>
        </p:nvSpPr>
        <p:spPr>
          <a:xfrm>
            <a:off x="755576" y="4005064"/>
            <a:ext cx="2133918" cy="584775"/>
          </a:xfrm>
          <a:prstGeom prst="rect">
            <a:avLst/>
          </a:prstGeom>
        </p:spPr>
        <p:txBody>
          <a:bodyPr wrap="none">
            <a:spAutoFit/>
          </a:bodyPr>
          <a:lstStyle/>
          <a:p>
            <a:r>
              <a:rPr lang="en-US" altLang="zh-CN" dirty="0" smtClean="0">
                <a:solidFill>
                  <a:srgbClr val="FF0000"/>
                </a:solidFill>
              </a:rPr>
              <a:t>3.</a:t>
            </a:r>
            <a:r>
              <a:rPr lang="zh-CN" altLang="en-US" dirty="0" smtClean="0">
                <a:solidFill>
                  <a:srgbClr val="FF0000"/>
                </a:solidFill>
              </a:rPr>
              <a:t>结果</a:t>
            </a:r>
            <a:r>
              <a:rPr lang="zh-CN" altLang="en-US" dirty="0">
                <a:solidFill>
                  <a:srgbClr val="FF0000"/>
                </a:solidFill>
              </a:rPr>
              <a:t>分析</a:t>
            </a:r>
          </a:p>
        </p:txBody>
      </p:sp>
      <p:pic>
        <p:nvPicPr>
          <p:cNvPr id="219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865" y="4049801"/>
            <a:ext cx="44386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66769" y="4625492"/>
            <a:ext cx="4023858" cy="523220"/>
          </a:xfrm>
          <a:prstGeom prst="rect">
            <a:avLst/>
          </a:prstGeom>
        </p:spPr>
        <p:txBody>
          <a:bodyPr wrap="none">
            <a:spAutoFit/>
          </a:bodyPr>
          <a:lstStyle/>
          <a:p>
            <a:r>
              <a:rPr lang="en-US" altLang="zh-CN" sz="2800" i="1" dirty="0"/>
              <a:t>y</a:t>
            </a:r>
            <a:r>
              <a:rPr lang="zh-CN" altLang="en-US" sz="2800" b="0" dirty="0"/>
              <a:t>的</a:t>
            </a:r>
            <a:r>
              <a:rPr lang="en-US" altLang="zh-CN" sz="2800" dirty="0"/>
              <a:t>90.54%</a:t>
            </a:r>
            <a:r>
              <a:rPr lang="zh-CN" altLang="en-US" sz="2800" b="0" dirty="0"/>
              <a:t>可由模型确定</a:t>
            </a:r>
          </a:p>
        </p:txBody>
      </p:sp>
      <p:sp>
        <p:nvSpPr>
          <p:cNvPr id="6" name="矩形 5"/>
          <p:cNvSpPr/>
          <p:nvPr/>
        </p:nvSpPr>
        <p:spPr>
          <a:xfrm>
            <a:off x="795369" y="5301208"/>
            <a:ext cx="3894015" cy="523220"/>
          </a:xfrm>
          <a:prstGeom prst="rect">
            <a:avLst/>
          </a:prstGeom>
        </p:spPr>
        <p:txBody>
          <a:bodyPr wrap="none">
            <a:spAutoFit/>
          </a:bodyPr>
          <a:lstStyle/>
          <a:p>
            <a:r>
              <a:rPr lang="en-US" altLang="zh-CN" sz="2800" i="1" dirty="0"/>
              <a:t>F</a:t>
            </a:r>
            <a:r>
              <a:rPr lang="zh-CN" altLang="en-US" sz="2800" b="0" dirty="0"/>
              <a:t>远超过</a:t>
            </a:r>
            <a:r>
              <a:rPr lang="en-US" altLang="zh-CN" sz="2800" i="1" dirty="0"/>
              <a:t>F</a:t>
            </a:r>
            <a:r>
              <a:rPr lang="zh-CN" altLang="en-US" sz="2800" b="0" dirty="0"/>
              <a:t>检验的临界值</a:t>
            </a:r>
          </a:p>
        </p:txBody>
      </p:sp>
      <p:sp>
        <p:nvSpPr>
          <p:cNvPr id="7" name="矩形 6"/>
          <p:cNvSpPr/>
          <p:nvPr/>
        </p:nvSpPr>
        <p:spPr>
          <a:xfrm>
            <a:off x="5004048" y="5323196"/>
            <a:ext cx="2462534" cy="523220"/>
          </a:xfrm>
          <a:prstGeom prst="rect">
            <a:avLst/>
          </a:prstGeom>
        </p:spPr>
        <p:txBody>
          <a:bodyPr wrap="none">
            <a:spAutoFit/>
          </a:bodyPr>
          <a:lstStyle/>
          <a:p>
            <a:r>
              <a:rPr lang="en-US" altLang="zh-CN" sz="2800" i="1" dirty="0"/>
              <a:t>p</a:t>
            </a:r>
            <a:r>
              <a:rPr lang="zh-CN" altLang="en-US" sz="2800" b="0" dirty="0"/>
              <a:t>远小于</a:t>
            </a:r>
            <a:r>
              <a:rPr lang="el-GR" altLang="zh-CN" sz="2800" b="0" dirty="0"/>
              <a:t>α</a:t>
            </a:r>
            <a:r>
              <a:rPr lang="el-GR" altLang="zh-CN" sz="2800" dirty="0"/>
              <a:t>=0.05</a:t>
            </a:r>
            <a:endParaRPr lang="el-GR" altLang="zh-CN" sz="2800" b="0" dirty="0"/>
          </a:p>
        </p:txBody>
      </p:sp>
      <p:sp>
        <p:nvSpPr>
          <p:cNvPr id="8" name="矩形 7"/>
          <p:cNvSpPr/>
          <p:nvPr/>
        </p:nvSpPr>
        <p:spPr>
          <a:xfrm>
            <a:off x="766769" y="5874867"/>
            <a:ext cx="3506088" cy="523220"/>
          </a:xfrm>
          <a:prstGeom prst="rect">
            <a:avLst/>
          </a:prstGeom>
        </p:spPr>
        <p:txBody>
          <a:bodyPr wrap="none">
            <a:spAutoFit/>
          </a:bodyPr>
          <a:lstStyle/>
          <a:p>
            <a:r>
              <a:rPr lang="zh-CN" altLang="en-US" sz="2800" dirty="0">
                <a:solidFill>
                  <a:srgbClr val="0000FF"/>
                </a:solidFill>
              </a:rPr>
              <a:t>模型从整体上看</a:t>
            </a:r>
            <a:r>
              <a:rPr lang="zh-CN" altLang="en-US" sz="2800" dirty="0" smtClean="0">
                <a:solidFill>
                  <a:srgbClr val="0000FF"/>
                </a:solidFill>
              </a:rPr>
              <a:t>成立</a:t>
            </a:r>
            <a:r>
              <a:rPr lang="en-US" altLang="zh-CN"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382259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76672"/>
            <a:ext cx="7704856" cy="584775"/>
          </a:xfrm>
          <a:prstGeom prst="rect">
            <a:avLst/>
          </a:prstGeom>
        </p:spPr>
        <p:txBody>
          <a:bodyPr wrap="square">
            <a:spAutoFit/>
          </a:bodyPr>
          <a:lstStyle/>
          <a:p>
            <a:r>
              <a:rPr lang="en-US" altLang="zh-CN" sz="2800" b="0" i="1" dirty="0"/>
              <a:t>β</a:t>
            </a:r>
            <a:r>
              <a:rPr lang="en-US" altLang="zh-CN" sz="2800" baseline="-25000" dirty="0"/>
              <a:t>2</a:t>
            </a:r>
            <a:r>
              <a:rPr lang="zh-CN" altLang="en-US" sz="2800" b="0" dirty="0"/>
              <a:t>的置信区间包含零点</a:t>
            </a:r>
            <a:r>
              <a:rPr lang="en-US" altLang="zh-CN" sz="2800" dirty="0"/>
              <a:t>(</a:t>
            </a:r>
            <a:r>
              <a:rPr lang="zh-CN" altLang="en-US" sz="2800" b="0" dirty="0"/>
              <a:t>右端点距零点很近</a:t>
            </a:r>
            <a:r>
              <a:rPr lang="en-US" altLang="zh-CN" sz="2800" dirty="0"/>
              <a:t>)</a:t>
            </a:r>
            <a:r>
              <a:rPr lang="en-US" altLang="zh-CN" dirty="0"/>
              <a:t> </a:t>
            </a:r>
            <a:endParaRPr lang="zh-CN" altLang="en-US" b="0" dirty="0"/>
          </a:p>
        </p:txBody>
      </p:sp>
      <p:sp>
        <p:nvSpPr>
          <p:cNvPr id="3" name="矩形 2"/>
          <p:cNvSpPr/>
          <p:nvPr/>
        </p:nvSpPr>
        <p:spPr>
          <a:xfrm>
            <a:off x="539552" y="1061447"/>
            <a:ext cx="8128092" cy="954107"/>
          </a:xfrm>
          <a:prstGeom prst="rect">
            <a:avLst/>
          </a:prstGeom>
        </p:spPr>
        <p:txBody>
          <a:bodyPr wrap="square">
            <a:spAutoFit/>
          </a:bodyPr>
          <a:lstStyle/>
          <a:p>
            <a:pPr marL="365125" indent="-365125"/>
            <a:r>
              <a:rPr lang="en-US" altLang="zh-CN" sz="2800" i="1" dirty="0"/>
              <a:t>x</a:t>
            </a:r>
            <a:r>
              <a:rPr lang="en-US" altLang="zh-CN" sz="2800" baseline="-25000" dirty="0"/>
              <a:t>2</a:t>
            </a:r>
            <a:r>
              <a:rPr lang="zh-CN" altLang="en-US" sz="2800" b="0" dirty="0"/>
              <a:t>对因变量</a:t>
            </a:r>
            <a:r>
              <a:rPr lang="en-US" altLang="zh-CN" sz="2800" i="1" dirty="0"/>
              <a:t>y </a:t>
            </a:r>
            <a:r>
              <a:rPr lang="zh-CN" altLang="en-US" sz="2800" b="0" dirty="0"/>
              <a:t>的影响不太</a:t>
            </a:r>
            <a:r>
              <a:rPr lang="zh-CN" altLang="en-US" sz="2800" b="0" dirty="0" smtClean="0"/>
              <a:t>显著</a:t>
            </a:r>
            <a:r>
              <a:rPr lang="en-US" altLang="zh-CN" sz="2800" b="0" dirty="0" smtClean="0"/>
              <a:t>,</a:t>
            </a:r>
            <a:r>
              <a:rPr lang="en-US" altLang="zh-CN" sz="2800" i="1" dirty="0"/>
              <a:t> </a:t>
            </a:r>
            <a:r>
              <a:rPr lang="zh-CN" altLang="en-US" sz="2800" dirty="0"/>
              <a:t>但是</a:t>
            </a:r>
            <a:r>
              <a:rPr lang="en-US" altLang="zh-CN" sz="2800" i="1" dirty="0" smtClean="0"/>
              <a:t>x</a:t>
            </a:r>
            <a:r>
              <a:rPr lang="en-US" altLang="zh-CN" sz="2800" baseline="-25000" dirty="0" smtClean="0"/>
              <a:t>2</a:t>
            </a:r>
            <a:r>
              <a:rPr lang="en-US" altLang="zh-CN" sz="2800" baseline="30000" dirty="0" smtClean="0"/>
              <a:t>2</a:t>
            </a:r>
            <a:r>
              <a:rPr lang="zh-CN" altLang="en-US" sz="2800" b="0" dirty="0"/>
              <a:t>项显著</a:t>
            </a:r>
            <a:r>
              <a:rPr lang="en-US" altLang="zh-CN" sz="2800" b="0" dirty="0"/>
              <a:t>,</a:t>
            </a:r>
            <a:r>
              <a:rPr lang="zh-CN" altLang="en-US" sz="2800" b="0" dirty="0"/>
              <a:t>可将</a:t>
            </a:r>
            <a:r>
              <a:rPr lang="en-US" altLang="zh-CN" sz="2800" i="1" dirty="0"/>
              <a:t>x</a:t>
            </a:r>
            <a:r>
              <a:rPr lang="en-US" altLang="zh-CN" sz="2800" baseline="-25000" dirty="0"/>
              <a:t>2</a:t>
            </a:r>
            <a:r>
              <a:rPr lang="zh-CN" altLang="en-US" sz="2800" b="0" dirty="0"/>
              <a:t>保留在模型</a:t>
            </a:r>
            <a:r>
              <a:rPr lang="zh-CN" altLang="en-US" sz="2800" b="0" dirty="0" smtClean="0"/>
              <a:t>中。</a:t>
            </a:r>
            <a:endParaRPr lang="zh-CN" altLang="en-US" b="0" dirty="0"/>
          </a:p>
        </p:txBody>
      </p:sp>
      <p:sp>
        <p:nvSpPr>
          <p:cNvPr id="5" name="矩形 4"/>
          <p:cNvSpPr/>
          <p:nvPr/>
        </p:nvSpPr>
        <p:spPr>
          <a:xfrm>
            <a:off x="539552" y="2276872"/>
            <a:ext cx="2544286" cy="584775"/>
          </a:xfrm>
          <a:prstGeom prst="rect">
            <a:avLst/>
          </a:prstGeom>
        </p:spPr>
        <p:txBody>
          <a:bodyPr wrap="none">
            <a:spAutoFit/>
          </a:bodyPr>
          <a:lstStyle/>
          <a:p>
            <a:r>
              <a:rPr lang="en-US" altLang="zh-CN" dirty="0" smtClean="0">
                <a:solidFill>
                  <a:srgbClr val="FF0000"/>
                </a:solidFill>
              </a:rPr>
              <a:t>3.</a:t>
            </a:r>
            <a:r>
              <a:rPr lang="zh-CN" altLang="en-US" dirty="0" smtClean="0">
                <a:solidFill>
                  <a:srgbClr val="FF0000"/>
                </a:solidFill>
              </a:rPr>
              <a:t>销售量</a:t>
            </a:r>
            <a:r>
              <a:rPr lang="zh-CN" altLang="en-US" dirty="0">
                <a:solidFill>
                  <a:srgbClr val="FF0000"/>
                </a:solidFill>
              </a:rPr>
              <a:t>预测</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76872"/>
            <a:ext cx="44386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39552" y="2996952"/>
            <a:ext cx="8064896" cy="523220"/>
          </a:xfrm>
          <a:prstGeom prst="rect">
            <a:avLst/>
          </a:prstGeom>
        </p:spPr>
        <p:txBody>
          <a:bodyPr wrap="square">
            <a:spAutoFit/>
          </a:bodyPr>
          <a:lstStyle/>
          <a:p>
            <a:r>
              <a:rPr lang="zh-CN" altLang="en-US" sz="2800" b="0" dirty="0"/>
              <a:t>价格差</a:t>
            </a:r>
            <a:r>
              <a:rPr lang="en-US" altLang="zh-CN" sz="2800" i="1" dirty="0"/>
              <a:t>x</a:t>
            </a:r>
            <a:r>
              <a:rPr lang="en-US" altLang="zh-CN" sz="2800" baseline="-25000" dirty="0"/>
              <a:t>1</a:t>
            </a:r>
            <a:r>
              <a:rPr lang="en-US" altLang="zh-CN" sz="2800" dirty="0"/>
              <a:t>=</a:t>
            </a:r>
            <a:r>
              <a:rPr lang="zh-CN" altLang="en-US" sz="2800" b="0" dirty="0"/>
              <a:t>其它厂家价格</a:t>
            </a:r>
            <a:r>
              <a:rPr lang="en-US" altLang="zh-CN" sz="2800" i="1" dirty="0"/>
              <a:t>x</a:t>
            </a:r>
            <a:r>
              <a:rPr lang="en-US" altLang="zh-CN" sz="2800" baseline="-25000" dirty="0"/>
              <a:t>3</a:t>
            </a:r>
            <a:r>
              <a:rPr lang="en-US" altLang="zh-CN" sz="2800" dirty="0"/>
              <a:t>-</a:t>
            </a:r>
            <a:r>
              <a:rPr lang="zh-CN" altLang="en-US" sz="2800" b="0" dirty="0"/>
              <a:t>本公司价格</a:t>
            </a:r>
            <a:r>
              <a:rPr lang="en-US" altLang="zh-CN" sz="2800" i="1" dirty="0"/>
              <a:t>x</a:t>
            </a:r>
            <a:r>
              <a:rPr lang="en-US" altLang="zh-CN" sz="2800" baseline="-25000" dirty="0"/>
              <a:t>4</a:t>
            </a:r>
          </a:p>
        </p:txBody>
      </p:sp>
      <p:sp>
        <p:nvSpPr>
          <p:cNvPr id="8" name="矩形 7"/>
          <p:cNvSpPr/>
          <p:nvPr/>
        </p:nvSpPr>
        <p:spPr>
          <a:xfrm>
            <a:off x="634989" y="3717032"/>
            <a:ext cx="1656184" cy="954107"/>
          </a:xfrm>
          <a:prstGeom prst="rect">
            <a:avLst/>
          </a:prstGeom>
          <a:ln w="6350" cmpd="dbl">
            <a:solidFill>
              <a:schemeClr val="tx1"/>
            </a:solidFill>
          </a:ln>
        </p:spPr>
        <p:txBody>
          <a:bodyPr wrap="square">
            <a:spAutoFit/>
          </a:bodyPr>
          <a:lstStyle/>
          <a:p>
            <a:pPr algn="ctr"/>
            <a:r>
              <a:rPr lang="zh-CN" altLang="en-US" sz="2800" b="0" dirty="0"/>
              <a:t>估计</a:t>
            </a:r>
            <a:r>
              <a:rPr lang="en-US" altLang="zh-CN" sz="2800" i="1" dirty="0"/>
              <a:t>x</a:t>
            </a:r>
            <a:r>
              <a:rPr lang="en-US" altLang="zh-CN" sz="2800" dirty="0"/>
              <a:t>3</a:t>
            </a:r>
            <a:endParaRPr lang="en-US" altLang="zh-CN" sz="2800" b="0" dirty="0"/>
          </a:p>
          <a:p>
            <a:pPr algn="ctr"/>
            <a:r>
              <a:rPr lang="zh-CN" altLang="en-US" sz="2800" b="0" dirty="0"/>
              <a:t>调整</a:t>
            </a:r>
            <a:r>
              <a:rPr lang="en-US" altLang="zh-CN" sz="2800" i="1" dirty="0"/>
              <a:t>x</a:t>
            </a:r>
            <a:r>
              <a:rPr lang="en-US" altLang="zh-CN" sz="2800" dirty="0"/>
              <a:t>4</a:t>
            </a:r>
            <a:endParaRPr lang="en-US" altLang="zh-CN" sz="2800" b="0" dirty="0"/>
          </a:p>
        </p:txBody>
      </p:sp>
      <p:sp>
        <p:nvSpPr>
          <p:cNvPr id="9" name="右箭头 8"/>
          <p:cNvSpPr/>
          <p:nvPr/>
        </p:nvSpPr>
        <p:spPr bwMode="auto">
          <a:xfrm>
            <a:off x="2411760" y="4005064"/>
            <a:ext cx="600070" cy="432048"/>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sp>
        <p:nvSpPr>
          <p:cNvPr id="10" name="矩形 9"/>
          <p:cNvSpPr/>
          <p:nvPr/>
        </p:nvSpPr>
        <p:spPr>
          <a:xfrm>
            <a:off x="3031618" y="3901697"/>
            <a:ext cx="1346844" cy="584775"/>
          </a:xfrm>
          <a:prstGeom prst="rect">
            <a:avLst/>
          </a:prstGeom>
          <a:ln w="6350" cmpd="sng">
            <a:solidFill>
              <a:schemeClr val="tx1"/>
            </a:solidFill>
          </a:ln>
        </p:spPr>
        <p:txBody>
          <a:bodyPr wrap="none">
            <a:spAutoFit/>
          </a:bodyPr>
          <a:lstStyle/>
          <a:p>
            <a:pPr algn="ctr"/>
            <a:r>
              <a:rPr lang="zh-CN" altLang="en-US" b="0" dirty="0"/>
              <a:t>控制</a:t>
            </a:r>
            <a:r>
              <a:rPr lang="en-US" altLang="zh-CN" i="1" dirty="0"/>
              <a:t>x</a:t>
            </a:r>
            <a:r>
              <a:rPr lang="en-US" altLang="zh-CN" baseline="-25000" dirty="0"/>
              <a:t>1</a:t>
            </a:r>
            <a:endParaRPr lang="en-US" altLang="zh-CN" b="0" baseline="-25000" dirty="0"/>
          </a:p>
        </p:txBody>
      </p:sp>
      <p:sp>
        <p:nvSpPr>
          <p:cNvPr id="11" name="右箭头 10"/>
          <p:cNvSpPr/>
          <p:nvPr/>
        </p:nvSpPr>
        <p:spPr bwMode="auto">
          <a:xfrm>
            <a:off x="4499992" y="3933056"/>
            <a:ext cx="648072" cy="432048"/>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sp>
        <p:nvSpPr>
          <p:cNvPr id="12" name="矩形 11"/>
          <p:cNvSpPr/>
          <p:nvPr/>
        </p:nvSpPr>
        <p:spPr>
          <a:xfrm>
            <a:off x="5292062" y="3881079"/>
            <a:ext cx="2896947" cy="584775"/>
          </a:xfrm>
          <a:prstGeom prst="rect">
            <a:avLst/>
          </a:prstGeom>
          <a:ln w="6350">
            <a:solidFill>
              <a:schemeClr val="tx1"/>
            </a:solidFill>
          </a:ln>
        </p:spPr>
        <p:txBody>
          <a:bodyPr wrap="none">
            <a:spAutoFit/>
          </a:bodyPr>
          <a:lstStyle/>
          <a:p>
            <a:r>
              <a:rPr lang="zh-CN" altLang="en-US" b="0" dirty="0"/>
              <a:t>通过</a:t>
            </a:r>
            <a:r>
              <a:rPr lang="en-US" altLang="zh-CN" i="1" dirty="0"/>
              <a:t>x</a:t>
            </a:r>
            <a:r>
              <a:rPr lang="en-US" altLang="zh-CN" baseline="-25000" dirty="0"/>
              <a:t>1</a:t>
            </a:r>
            <a:r>
              <a:rPr lang="en-US" altLang="zh-CN" dirty="0"/>
              <a:t>, </a:t>
            </a:r>
            <a:r>
              <a:rPr lang="en-US" altLang="zh-CN" i="1" dirty="0"/>
              <a:t>x</a:t>
            </a:r>
            <a:r>
              <a:rPr lang="en-US" altLang="zh-CN" baseline="-25000" dirty="0"/>
              <a:t>2</a:t>
            </a:r>
            <a:r>
              <a:rPr lang="zh-CN" altLang="en-US" b="0" dirty="0"/>
              <a:t>预测</a:t>
            </a:r>
            <a:r>
              <a:rPr lang="en-US" altLang="zh-CN" i="1" dirty="0"/>
              <a:t>y</a:t>
            </a:r>
            <a:endParaRPr lang="zh-CN" altLang="en-US" b="0" dirty="0"/>
          </a:p>
        </p:txBody>
      </p:sp>
      <p:sp>
        <p:nvSpPr>
          <p:cNvPr id="13" name="矩形 12"/>
          <p:cNvSpPr/>
          <p:nvPr/>
        </p:nvSpPr>
        <p:spPr>
          <a:xfrm>
            <a:off x="553596" y="4869160"/>
            <a:ext cx="8266876" cy="523220"/>
          </a:xfrm>
          <a:prstGeom prst="rect">
            <a:avLst/>
          </a:prstGeom>
        </p:spPr>
        <p:txBody>
          <a:bodyPr wrap="square">
            <a:spAutoFit/>
          </a:bodyPr>
          <a:lstStyle/>
          <a:p>
            <a:r>
              <a:rPr lang="zh-CN" altLang="en-US" sz="2800" b="0" dirty="0" smtClean="0"/>
              <a:t>控制</a:t>
            </a:r>
            <a:r>
              <a:rPr lang="zh-CN" altLang="en-US" sz="2800" b="0" dirty="0"/>
              <a:t>价格差</a:t>
            </a:r>
            <a:r>
              <a:rPr lang="en-US" altLang="zh-CN" sz="2800" i="1" dirty="0"/>
              <a:t>x</a:t>
            </a:r>
            <a:r>
              <a:rPr lang="en-US" altLang="zh-CN" sz="2800" baseline="-25000" dirty="0"/>
              <a:t>1</a:t>
            </a:r>
            <a:r>
              <a:rPr lang="en-US" altLang="zh-CN" sz="2800" dirty="0"/>
              <a:t>=0.2</a:t>
            </a:r>
            <a:r>
              <a:rPr lang="zh-CN" altLang="en-US" sz="2800" b="0" dirty="0"/>
              <a:t>元，投入广告费</a:t>
            </a:r>
            <a:r>
              <a:rPr lang="en-US" altLang="zh-CN" sz="2800" i="1" dirty="0"/>
              <a:t>x</a:t>
            </a:r>
            <a:r>
              <a:rPr lang="en-US" altLang="zh-CN" sz="2800" baseline="-25000" dirty="0"/>
              <a:t>2</a:t>
            </a:r>
            <a:r>
              <a:rPr lang="en-US" altLang="zh-CN" sz="2800" dirty="0"/>
              <a:t>=650</a:t>
            </a:r>
            <a:r>
              <a:rPr lang="zh-CN" altLang="en-US" sz="2800" b="0" dirty="0"/>
              <a:t>万元</a:t>
            </a:r>
            <a:endParaRPr lang="zh-CN" altLang="en-US" sz="2800" dirty="0"/>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517232"/>
            <a:ext cx="6791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3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0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animBg="1"/>
      <p:bldP spid="9" grpId="0" animBg="1"/>
      <p:bldP spid="10" grpId="0" animBg="1"/>
      <p:bldP spid="11" grpId="0" animBg="1"/>
      <p:bldP spid="12" grpId="0" animBg="1"/>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548680"/>
            <a:ext cx="8352928" cy="523220"/>
          </a:xfrm>
          <a:prstGeom prst="rect">
            <a:avLst/>
          </a:prstGeom>
        </p:spPr>
        <p:txBody>
          <a:bodyPr wrap="square">
            <a:spAutoFit/>
          </a:bodyPr>
          <a:lstStyle/>
          <a:p>
            <a:r>
              <a:rPr lang="zh-CN" altLang="en-US" sz="2800" b="0" dirty="0" smtClean="0"/>
              <a:t>销售量</a:t>
            </a:r>
            <a:r>
              <a:rPr lang="zh-CN" altLang="en-US" sz="2800" b="0" dirty="0"/>
              <a:t>预测区间为</a:t>
            </a:r>
            <a:r>
              <a:rPr lang="en-US" altLang="zh-CN" sz="2800" dirty="0"/>
              <a:t>[7.8230</a:t>
            </a:r>
            <a:r>
              <a:rPr lang="zh-CN" altLang="en-US" sz="2800" b="0" dirty="0"/>
              <a:t>，</a:t>
            </a:r>
            <a:r>
              <a:rPr lang="en-US" altLang="zh-CN" sz="2800" dirty="0"/>
              <a:t>8.7636]</a:t>
            </a:r>
            <a:r>
              <a:rPr lang="zh-CN" altLang="en-US" sz="2800" b="0" dirty="0"/>
              <a:t>（置信度</a:t>
            </a:r>
            <a:r>
              <a:rPr lang="en-US" altLang="zh-CN" sz="2800" dirty="0"/>
              <a:t>95%</a:t>
            </a:r>
            <a:r>
              <a:rPr lang="zh-CN" altLang="en-US" sz="2800" b="0" dirty="0"/>
              <a:t>）</a:t>
            </a:r>
            <a:endParaRPr lang="zh-CN" altLang="en-US" sz="2800" dirty="0"/>
          </a:p>
        </p:txBody>
      </p:sp>
      <p:sp>
        <p:nvSpPr>
          <p:cNvPr id="4" name="矩形 3"/>
          <p:cNvSpPr/>
          <p:nvPr/>
        </p:nvSpPr>
        <p:spPr>
          <a:xfrm>
            <a:off x="539552" y="1219692"/>
            <a:ext cx="8136904" cy="954107"/>
          </a:xfrm>
          <a:prstGeom prst="rect">
            <a:avLst/>
          </a:prstGeom>
        </p:spPr>
        <p:txBody>
          <a:bodyPr wrap="square">
            <a:spAutoFit/>
          </a:bodyPr>
          <a:lstStyle/>
          <a:p>
            <a:r>
              <a:rPr lang="zh-CN" altLang="en-US" sz="2800" b="0" dirty="0"/>
              <a:t>上限用作库存管理的</a:t>
            </a:r>
            <a:r>
              <a:rPr lang="zh-CN" altLang="en-US" sz="2800" b="0" dirty="0" smtClean="0"/>
              <a:t>目标值，</a:t>
            </a:r>
            <a:endParaRPr lang="en-US" altLang="zh-CN" sz="2800" b="0" dirty="0" smtClean="0"/>
          </a:p>
          <a:p>
            <a:r>
              <a:rPr lang="zh-CN" altLang="en-US" sz="2800" b="0" dirty="0" smtClean="0"/>
              <a:t>下限</a:t>
            </a:r>
            <a:r>
              <a:rPr lang="zh-CN" altLang="en-US" sz="2800" b="0" dirty="0"/>
              <a:t>用来把握公司的现金流</a:t>
            </a:r>
          </a:p>
        </p:txBody>
      </p:sp>
      <p:sp>
        <p:nvSpPr>
          <p:cNvPr id="5" name="矩形 4"/>
          <p:cNvSpPr/>
          <p:nvPr/>
        </p:nvSpPr>
        <p:spPr>
          <a:xfrm>
            <a:off x="539552" y="2299812"/>
            <a:ext cx="7704856" cy="954107"/>
          </a:xfrm>
          <a:prstGeom prst="rect">
            <a:avLst/>
          </a:prstGeom>
        </p:spPr>
        <p:txBody>
          <a:bodyPr wrap="square">
            <a:spAutoFit/>
          </a:bodyPr>
          <a:lstStyle/>
          <a:p>
            <a:r>
              <a:rPr lang="zh-CN" altLang="en-US" sz="2800" b="0" dirty="0" smtClean="0"/>
              <a:t>若</a:t>
            </a:r>
            <a:r>
              <a:rPr lang="zh-CN" altLang="en-US" sz="2800" b="0" dirty="0"/>
              <a:t>估计</a:t>
            </a:r>
            <a:r>
              <a:rPr lang="en-US" altLang="zh-CN" sz="2800" i="1" dirty="0"/>
              <a:t>x</a:t>
            </a:r>
            <a:r>
              <a:rPr lang="en-US" altLang="zh-CN" sz="2800" dirty="0"/>
              <a:t>3=3.9</a:t>
            </a:r>
            <a:r>
              <a:rPr lang="zh-CN" altLang="en-US" sz="2800" b="0" dirty="0"/>
              <a:t>，设定</a:t>
            </a:r>
            <a:r>
              <a:rPr lang="en-US" altLang="zh-CN" sz="2800" i="1" dirty="0"/>
              <a:t>x</a:t>
            </a:r>
            <a:r>
              <a:rPr lang="en-US" altLang="zh-CN" sz="2800" dirty="0"/>
              <a:t>4=3.7</a:t>
            </a:r>
            <a:r>
              <a:rPr lang="zh-CN" altLang="en-US" sz="2800" b="0" dirty="0"/>
              <a:t>，则可以</a:t>
            </a:r>
            <a:r>
              <a:rPr lang="en-US" altLang="zh-CN" sz="2800" dirty="0"/>
              <a:t>95%</a:t>
            </a:r>
            <a:r>
              <a:rPr lang="zh-CN" altLang="en-US" sz="2800" b="0" dirty="0"/>
              <a:t>的把握知道销售额在</a:t>
            </a:r>
            <a:r>
              <a:rPr lang="en-US" altLang="zh-CN" sz="2800" dirty="0"/>
              <a:t>7.8320</a:t>
            </a:r>
            <a:r>
              <a:rPr lang="en-US" altLang="zh-CN" sz="2800" b="0" dirty="0"/>
              <a:t>×</a:t>
            </a:r>
            <a:r>
              <a:rPr lang="en-US" altLang="zh-CN" sz="2800" dirty="0"/>
              <a:t>3.7</a:t>
            </a:r>
            <a:r>
              <a:rPr lang="zh-CN" altLang="en-US" sz="2800" b="0" dirty="0"/>
              <a:t>≈</a:t>
            </a:r>
            <a:r>
              <a:rPr lang="en-US" altLang="zh-CN" sz="2800" dirty="0"/>
              <a:t>29</a:t>
            </a:r>
            <a:r>
              <a:rPr lang="zh-CN" altLang="en-US" sz="2800" b="0" dirty="0"/>
              <a:t>（百万元）</a:t>
            </a:r>
            <a:r>
              <a:rPr lang="zh-CN" altLang="en-US" sz="2800" b="0" dirty="0" smtClean="0"/>
              <a:t>以上。</a:t>
            </a:r>
            <a:endParaRPr lang="zh-CN" altLang="en-US" sz="2800" dirty="0"/>
          </a:p>
        </p:txBody>
      </p:sp>
      <p:sp>
        <p:nvSpPr>
          <p:cNvPr id="6" name="矩形 5"/>
          <p:cNvSpPr/>
          <p:nvPr/>
        </p:nvSpPr>
        <p:spPr>
          <a:xfrm>
            <a:off x="683568" y="3645024"/>
            <a:ext cx="2140330" cy="584775"/>
          </a:xfrm>
          <a:prstGeom prst="rect">
            <a:avLst/>
          </a:prstGeom>
        </p:spPr>
        <p:txBody>
          <a:bodyPr wrap="none">
            <a:spAutoFit/>
          </a:bodyPr>
          <a:lstStyle/>
          <a:p>
            <a:r>
              <a:rPr lang="en-US" altLang="zh-CN" dirty="0" smtClean="0">
                <a:solidFill>
                  <a:srgbClr val="FF0000"/>
                </a:solidFill>
              </a:rPr>
              <a:t>4.</a:t>
            </a:r>
            <a:r>
              <a:rPr lang="zh-CN" altLang="en-US" dirty="0" smtClean="0">
                <a:solidFill>
                  <a:srgbClr val="FF0000"/>
                </a:solidFill>
              </a:rPr>
              <a:t>模型</a:t>
            </a:r>
            <a:r>
              <a:rPr lang="zh-CN" altLang="en-US" dirty="0">
                <a:solidFill>
                  <a:srgbClr val="FF0000"/>
                </a:solidFill>
              </a:rPr>
              <a:t>改进</a:t>
            </a:r>
          </a:p>
        </p:txBody>
      </p:sp>
      <p:sp>
        <p:nvSpPr>
          <p:cNvPr id="7" name="矩形 6"/>
          <p:cNvSpPr/>
          <p:nvPr/>
        </p:nvSpPr>
        <p:spPr>
          <a:xfrm>
            <a:off x="637635" y="4365104"/>
            <a:ext cx="3575018" cy="523220"/>
          </a:xfrm>
          <a:prstGeom prst="rect">
            <a:avLst/>
          </a:prstGeom>
          <a:ln w="6350">
            <a:solidFill>
              <a:schemeClr val="tx1"/>
            </a:solidFill>
          </a:ln>
        </p:spPr>
        <p:txBody>
          <a:bodyPr wrap="none">
            <a:spAutoFit/>
          </a:bodyPr>
          <a:lstStyle/>
          <a:p>
            <a:r>
              <a:rPr lang="en-US" altLang="zh-CN" sz="2800" i="1" dirty="0"/>
              <a:t>x</a:t>
            </a:r>
            <a:r>
              <a:rPr lang="en-US" altLang="zh-CN" sz="2800" baseline="-25000" dirty="0"/>
              <a:t>1</a:t>
            </a:r>
            <a:r>
              <a:rPr lang="zh-CN" altLang="en-US" sz="2800" b="0" dirty="0"/>
              <a:t>和</a:t>
            </a:r>
            <a:r>
              <a:rPr lang="en-US" altLang="zh-CN" sz="2800" i="1" dirty="0"/>
              <a:t>x</a:t>
            </a:r>
            <a:r>
              <a:rPr lang="en-US" altLang="zh-CN" sz="2800" baseline="-25000" dirty="0"/>
              <a:t>2</a:t>
            </a:r>
            <a:r>
              <a:rPr lang="zh-CN" altLang="en-US" sz="2800" b="0" dirty="0"/>
              <a:t>对</a:t>
            </a:r>
            <a:r>
              <a:rPr lang="en-US" altLang="zh-CN" sz="2800" i="1" dirty="0"/>
              <a:t>y</a:t>
            </a:r>
            <a:r>
              <a:rPr lang="zh-CN" altLang="en-US" sz="2800" b="0" dirty="0"/>
              <a:t>的影响独立</a:t>
            </a:r>
          </a:p>
        </p:txBody>
      </p:sp>
      <p:sp>
        <p:nvSpPr>
          <p:cNvPr id="8" name="右箭头 7"/>
          <p:cNvSpPr/>
          <p:nvPr/>
        </p:nvSpPr>
        <p:spPr bwMode="auto">
          <a:xfrm>
            <a:off x="4391980" y="4509120"/>
            <a:ext cx="324036" cy="288032"/>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sp>
        <p:nvSpPr>
          <p:cNvPr id="9" name="矩形 8"/>
          <p:cNvSpPr/>
          <p:nvPr/>
        </p:nvSpPr>
        <p:spPr>
          <a:xfrm>
            <a:off x="4716016" y="4088105"/>
            <a:ext cx="2880320" cy="1077218"/>
          </a:xfrm>
          <a:prstGeom prst="rect">
            <a:avLst/>
          </a:prstGeom>
          <a:ln w="6350">
            <a:solidFill>
              <a:schemeClr val="tx1"/>
            </a:solidFill>
          </a:ln>
        </p:spPr>
        <p:txBody>
          <a:bodyPr wrap="square">
            <a:spAutoFit/>
          </a:bodyPr>
          <a:lstStyle/>
          <a:p>
            <a:r>
              <a:rPr lang="en-US" altLang="zh-CN" i="1" dirty="0" smtClean="0"/>
              <a:t>x</a:t>
            </a:r>
            <a:r>
              <a:rPr lang="en-US" altLang="zh-CN" baseline="-25000" dirty="0" smtClean="0"/>
              <a:t>1</a:t>
            </a:r>
            <a:r>
              <a:rPr lang="zh-CN" altLang="en-US" b="0" dirty="0"/>
              <a:t>和</a:t>
            </a:r>
            <a:r>
              <a:rPr lang="en-US" altLang="zh-CN" i="1" dirty="0"/>
              <a:t>x</a:t>
            </a:r>
            <a:r>
              <a:rPr lang="en-US" altLang="zh-CN" baseline="-25000" dirty="0"/>
              <a:t>2</a:t>
            </a:r>
            <a:r>
              <a:rPr lang="zh-CN" altLang="en-US" b="0" dirty="0"/>
              <a:t>对</a:t>
            </a:r>
            <a:r>
              <a:rPr lang="en-US" altLang="zh-CN" i="1" dirty="0"/>
              <a:t>y</a:t>
            </a:r>
            <a:r>
              <a:rPr lang="zh-CN" altLang="en-US" b="0" dirty="0"/>
              <a:t>的影响有交互作用</a:t>
            </a:r>
          </a:p>
        </p:txBody>
      </p:sp>
      <p:pic>
        <p:nvPicPr>
          <p:cNvPr id="221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35" y="5373216"/>
            <a:ext cx="5514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7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1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82506"/>
            <a:ext cx="7516070" cy="2916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35" y="548680"/>
            <a:ext cx="5514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51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59" y="548680"/>
            <a:ext cx="4612160" cy="584775"/>
          </a:xfrm>
          <a:prstGeom prst="rect">
            <a:avLst/>
          </a:prstGeom>
        </p:spPr>
        <p:txBody>
          <a:bodyPr wrap="none">
            <a:spAutoFit/>
          </a:bodyPr>
          <a:lstStyle/>
          <a:p>
            <a:r>
              <a:rPr lang="en-US" altLang="zh-CN" dirty="0" smtClean="0">
                <a:solidFill>
                  <a:srgbClr val="FF0000"/>
                </a:solidFill>
              </a:rPr>
              <a:t>5.</a:t>
            </a:r>
            <a:r>
              <a:rPr lang="zh-CN" altLang="en-US" dirty="0" smtClean="0">
                <a:solidFill>
                  <a:srgbClr val="FF0000"/>
                </a:solidFill>
              </a:rPr>
              <a:t>两</a:t>
            </a:r>
            <a:r>
              <a:rPr lang="zh-CN" altLang="en-US" dirty="0">
                <a:solidFill>
                  <a:srgbClr val="FF0000"/>
                </a:solidFill>
              </a:rPr>
              <a:t>模型销售量预测比较</a:t>
            </a:r>
          </a:p>
        </p:txBody>
      </p:sp>
      <p:sp>
        <p:nvSpPr>
          <p:cNvPr id="3" name="矩形 2"/>
          <p:cNvSpPr/>
          <p:nvPr/>
        </p:nvSpPr>
        <p:spPr>
          <a:xfrm>
            <a:off x="658614" y="1273053"/>
            <a:ext cx="8024737" cy="523220"/>
          </a:xfrm>
          <a:prstGeom prst="rect">
            <a:avLst/>
          </a:prstGeom>
        </p:spPr>
        <p:txBody>
          <a:bodyPr wrap="square">
            <a:spAutoFit/>
          </a:bodyPr>
          <a:lstStyle/>
          <a:p>
            <a:r>
              <a:rPr lang="zh-CN" altLang="en-US" sz="2800" b="0" dirty="0" smtClean="0"/>
              <a:t>控制</a:t>
            </a:r>
            <a:r>
              <a:rPr lang="zh-CN" altLang="en-US" sz="2800" b="0" dirty="0"/>
              <a:t>价格差</a:t>
            </a:r>
            <a:r>
              <a:rPr lang="en-US" altLang="zh-CN" sz="2800" i="1" dirty="0"/>
              <a:t>x</a:t>
            </a:r>
            <a:r>
              <a:rPr lang="en-US" altLang="zh-CN" sz="2800" baseline="-25000" dirty="0"/>
              <a:t>1</a:t>
            </a:r>
            <a:r>
              <a:rPr lang="en-US" altLang="zh-CN" sz="2800" dirty="0"/>
              <a:t>=0.2</a:t>
            </a:r>
            <a:r>
              <a:rPr lang="zh-CN" altLang="en-US" sz="2800" b="0" dirty="0"/>
              <a:t>元，投入广告费</a:t>
            </a:r>
            <a:r>
              <a:rPr lang="en-US" altLang="zh-CN" sz="2800" i="1" dirty="0"/>
              <a:t>x</a:t>
            </a:r>
            <a:r>
              <a:rPr lang="en-US" altLang="zh-CN" sz="2800" baseline="-25000" dirty="0"/>
              <a:t>2</a:t>
            </a:r>
            <a:r>
              <a:rPr lang="en-US" altLang="zh-CN" sz="2800" dirty="0"/>
              <a:t>=6.5</a:t>
            </a:r>
            <a:r>
              <a:rPr lang="zh-CN" altLang="en-US" sz="2800" b="0" dirty="0"/>
              <a:t>百万元</a:t>
            </a:r>
            <a:endParaRPr lang="zh-CN" altLang="en-US" sz="2800" dirty="0"/>
          </a:p>
        </p:txBody>
      </p:sp>
      <p:pic>
        <p:nvPicPr>
          <p:cNvPr id="223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32" y="2432893"/>
            <a:ext cx="39433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45" y="2123331"/>
            <a:ext cx="34099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84" y="4221088"/>
            <a:ext cx="4752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3719" y="3933056"/>
            <a:ext cx="32861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614" y="5733256"/>
            <a:ext cx="5876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8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2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2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2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3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3439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874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bwMode="auto">
          <a:xfrm>
            <a:off x="395536" y="332656"/>
            <a:ext cx="8229600" cy="647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t>例</a:t>
            </a:r>
            <a:r>
              <a:rPr lang="en-US" altLang="zh-CN" b="1" dirty="0" smtClean="0"/>
              <a:t>2:</a:t>
            </a:r>
            <a:r>
              <a:rPr lang="zh-CN" altLang="en-US" b="1" dirty="0">
                <a:solidFill>
                  <a:srgbClr val="0000FF"/>
                </a:solidFill>
              </a:rPr>
              <a:t>软件开发人员的</a:t>
            </a:r>
            <a:r>
              <a:rPr lang="zh-CN" altLang="en-US" b="1" dirty="0" smtClean="0">
                <a:solidFill>
                  <a:srgbClr val="0000FF"/>
                </a:solidFill>
              </a:rPr>
              <a:t>薪金</a:t>
            </a:r>
            <a:r>
              <a:rPr lang="zh-CN" altLang="en-US" b="1" dirty="0">
                <a:solidFill>
                  <a:srgbClr val="0000FF"/>
                </a:solidFill>
              </a:rPr>
              <a:t>问题</a:t>
            </a:r>
          </a:p>
        </p:txBody>
      </p:sp>
      <p:sp>
        <p:nvSpPr>
          <p:cNvPr id="3" name="矩形 2"/>
          <p:cNvSpPr/>
          <p:nvPr/>
        </p:nvSpPr>
        <p:spPr>
          <a:xfrm>
            <a:off x="395536" y="980728"/>
            <a:ext cx="8424936" cy="1446550"/>
          </a:xfrm>
          <a:prstGeom prst="rect">
            <a:avLst/>
          </a:prstGeom>
        </p:spPr>
        <p:txBody>
          <a:bodyPr wrap="square">
            <a:spAutoFit/>
          </a:bodyPr>
          <a:lstStyle/>
          <a:p>
            <a:r>
              <a:rPr lang="zh-CN" altLang="en-US" b="0" dirty="0" smtClean="0"/>
              <a:t>        </a:t>
            </a:r>
            <a:r>
              <a:rPr lang="zh-CN" altLang="en-US" sz="2800" b="0" dirty="0" smtClean="0"/>
              <a:t>建立</a:t>
            </a:r>
            <a:r>
              <a:rPr lang="zh-CN" altLang="en-US" sz="2800" b="0" dirty="0"/>
              <a:t>模型研究薪金与资历、管理责任、教育程度的</a:t>
            </a:r>
            <a:r>
              <a:rPr lang="zh-CN" altLang="en-US" sz="2800" b="0" dirty="0" smtClean="0"/>
              <a:t>关系；</a:t>
            </a:r>
            <a:r>
              <a:rPr lang="zh-CN" altLang="en-US" sz="2800" b="0" dirty="0"/>
              <a:t>分析人事策略的合理性，作为新聘用人员薪金的</a:t>
            </a:r>
            <a:r>
              <a:rPr lang="zh-CN" altLang="en-US" sz="2800" b="0" dirty="0" smtClean="0"/>
              <a:t>参考。</a:t>
            </a:r>
            <a:endParaRPr lang="zh-CN" altLang="en-US" sz="2800" b="0" dirty="0"/>
          </a:p>
        </p:txBody>
      </p:sp>
      <p:sp>
        <p:nvSpPr>
          <p:cNvPr id="5" name="矩形 4"/>
          <p:cNvSpPr/>
          <p:nvPr/>
        </p:nvSpPr>
        <p:spPr>
          <a:xfrm>
            <a:off x="2376482" y="2437928"/>
            <a:ext cx="4464496" cy="461665"/>
          </a:xfrm>
          <a:prstGeom prst="rect">
            <a:avLst/>
          </a:prstGeom>
        </p:spPr>
        <p:txBody>
          <a:bodyPr wrap="square">
            <a:spAutoFit/>
          </a:bodyPr>
          <a:lstStyle/>
          <a:p>
            <a:pPr algn="ctr"/>
            <a:r>
              <a:rPr lang="en-US" altLang="zh-CN" sz="2400" dirty="0">
                <a:solidFill>
                  <a:srgbClr val="990099"/>
                </a:solidFill>
              </a:rPr>
              <a:t>46</a:t>
            </a:r>
            <a:r>
              <a:rPr lang="zh-CN" altLang="en-US" sz="2400" b="0" dirty="0">
                <a:solidFill>
                  <a:srgbClr val="990099"/>
                </a:solidFill>
              </a:rPr>
              <a:t>名软件开发人员的档案资料</a:t>
            </a:r>
          </a:p>
        </p:txBody>
      </p:sp>
      <p:pic>
        <p:nvPicPr>
          <p:cNvPr id="225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81" y="2961148"/>
            <a:ext cx="83343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6988" y="5772436"/>
            <a:ext cx="8423484" cy="830997"/>
          </a:xfrm>
          <a:prstGeom prst="rect">
            <a:avLst/>
          </a:prstGeom>
        </p:spPr>
        <p:txBody>
          <a:bodyPr wrap="square">
            <a:spAutoFit/>
          </a:bodyPr>
          <a:lstStyle/>
          <a:p>
            <a:r>
              <a:rPr lang="zh-CN" altLang="en-US" sz="2400" b="0" dirty="0" smtClean="0">
                <a:solidFill>
                  <a:srgbClr val="990099"/>
                </a:solidFill>
              </a:rPr>
              <a:t>资历</a:t>
            </a:r>
            <a:r>
              <a:rPr lang="en-US" altLang="zh-CN" sz="2400" i="1" dirty="0">
                <a:solidFill>
                  <a:srgbClr val="990099"/>
                </a:solidFill>
              </a:rPr>
              <a:t>~ </a:t>
            </a:r>
            <a:r>
              <a:rPr lang="zh-CN" altLang="en-US" sz="2400" b="0" dirty="0">
                <a:solidFill>
                  <a:srgbClr val="990099"/>
                </a:solidFill>
              </a:rPr>
              <a:t>从事专业工作的年数；管理</a:t>
            </a:r>
            <a:r>
              <a:rPr lang="en-US" altLang="zh-CN" sz="2400" i="1" dirty="0">
                <a:solidFill>
                  <a:srgbClr val="990099"/>
                </a:solidFill>
              </a:rPr>
              <a:t>~ </a:t>
            </a:r>
            <a:r>
              <a:rPr lang="en-US" altLang="zh-CN" sz="2400" dirty="0">
                <a:solidFill>
                  <a:srgbClr val="990099"/>
                </a:solidFill>
              </a:rPr>
              <a:t>1</a:t>
            </a:r>
            <a:r>
              <a:rPr lang="en-US" altLang="zh-CN" sz="2400" b="0" dirty="0">
                <a:solidFill>
                  <a:srgbClr val="990099"/>
                </a:solidFill>
              </a:rPr>
              <a:t>=</a:t>
            </a:r>
            <a:r>
              <a:rPr lang="zh-CN" altLang="en-US" sz="2400" b="0" dirty="0">
                <a:solidFill>
                  <a:srgbClr val="990099"/>
                </a:solidFill>
              </a:rPr>
              <a:t>管理人员，</a:t>
            </a:r>
            <a:r>
              <a:rPr lang="en-US" altLang="zh-CN" sz="2400" dirty="0">
                <a:solidFill>
                  <a:srgbClr val="990099"/>
                </a:solidFill>
              </a:rPr>
              <a:t>0</a:t>
            </a:r>
            <a:r>
              <a:rPr lang="en-US" altLang="zh-CN" sz="2400" b="0" dirty="0">
                <a:solidFill>
                  <a:srgbClr val="990099"/>
                </a:solidFill>
              </a:rPr>
              <a:t>=</a:t>
            </a:r>
            <a:r>
              <a:rPr lang="zh-CN" altLang="en-US" sz="2400" b="0" dirty="0">
                <a:solidFill>
                  <a:srgbClr val="990099"/>
                </a:solidFill>
              </a:rPr>
              <a:t>非管理人员；教育</a:t>
            </a:r>
            <a:r>
              <a:rPr lang="en-US" altLang="zh-CN" sz="2400" i="1" dirty="0">
                <a:solidFill>
                  <a:srgbClr val="990099"/>
                </a:solidFill>
              </a:rPr>
              <a:t>~</a:t>
            </a:r>
            <a:r>
              <a:rPr lang="en-US" altLang="zh-CN" sz="2400" dirty="0">
                <a:solidFill>
                  <a:srgbClr val="990099"/>
                </a:solidFill>
              </a:rPr>
              <a:t>1</a:t>
            </a:r>
            <a:r>
              <a:rPr lang="en-US" altLang="zh-CN" sz="2400" b="0" dirty="0">
                <a:solidFill>
                  <a:srgbClr val="990099"/>
                </a:solidFill>
              </a:rPr>
              <a:t>=</a:t>
            </a:r>
            <a:r>
              <a:rPr lang="zh-CN" altLang="en-US" sz="2400" b="0" dirty="0">
                <a:solidFill>
                  <a:srgbClr val="990099"/>
                </a:solidFill>
              </a:rPr>
              <a:t>中学，</a:t>
            </a:r>
            <a:r>
              <a:rPr lang="en-US" altLang="zh-CN" sz="2400" dirty="0">
                <a:solidFill>
                  <a:srgbClr val="990099"/>
                </a:solidFill>
              </a:rPr>
              <a:t>2</a:t>
            </a:r>
            <a:r>
              <a:rPr lang="en-US" altLang="zh-CN" sz="2400" b="0" dirty="0">
                <a:solidFill>
                  <a:srgbClr val="990099"/>
                </a:solidFill>
              </a:rPr>
              <a:t>=</a:t>
            </a:r>
            <a:r>
              <a:rPr lang="zh-CN" altLang="en-US" sz="2400" b="0" dirty="0">
                <a:solidFill>
                  <a:srgbClr val="990099"/>
                </a:solidFill>
              </a:rPr>
              <a:t>大学，</a:t>
            </a:r>
            <a:r>
              <a:rPr lang="en-US" altLang="zh-CN" sz="2400" dirty="0">
                <a:solidFill>
                  <a:srgbClr val="990099"/>
                </a:solidFill>
              </a:rPr>
              <a:t>3</a:t>
            </a:r>
            <a:r>
              <a:rPr lang="en-US" altLang="zh-CN" sz="2400" b="0" dirty="0">
                <a:solidFill>
                  <a:srgbClr val="990099"/>
                </a:solidFill>
              </a:rPr>
              <a:t>=</a:t>
            </a:r>
            <a:r>
              <a:rPr lang="zh-CN" altLang="en-US" sz="2400" b="0" dirty="0">
                <a:solidFill>
                  <a:srgbClr val="990099"/>
                </a:solidFill>
              </a:rPr>
              <a:t>更高程度</a:t>
            </a:r>
            <a:endParaRPr lang="zh-CN" altLang="en-US" sz="2400" dirty="0">
              <a:solidFill>
                <a:srgbClr val="990099"/>
              </a:solidFill>
            </a:endParaRPr>
          </a:p>
        </p:txBody>
      </p:sp>
    </p:spTree>
    <p:extLst>
      <p:ext uri="{BB962C8B-B14F-4D97-AF65-F5344CB8AC3E}">
        <p14:creationId xmlns:p14="http://schemas.microsoft.com/office/powerpoint/2010/main" val="40847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332656"/>
            <a:ext cx="2544286" cy="584775"/>
          </a:xfrm>
          <a:prstGeom prst="rect">
            <a:avLst/>
          </a:prstGeom>
        </p:spPr>
        <p:txBody>
          <a:bodyPr wrap="none">
            <a:spAutoFit/>
          </a:bodyPr>
          <a:lstStyle/>
          <a:p>
            <a:r>
              <a:rPr lang="en-US" altLang="zh-CN" dirty="0" smtClean="0">
                <a:solidFill>
                  <a:srgbClr val="FF0000"/>
                </a:solidFill>
              </a:rPr>
              <a:t>1.</a:t>
            </a:r>
            <a:r>
              <a:rPr lang="zh-CN" altLang="en-US" dirty="0" smtClean="0">
                <a:solidFill>
                  <a:srgbClr val="FF0000"/>
                </a:solidFill>
              </a:rPr>
              <a:t>分析</a:t>
            </a:r>
            <a:r>
              <a:rPr lang="zh-CN" altLang="en-US" dirty="0">
                <a:solidFill>
                  <a:srgbClr val="FF0000"/>
                </a:solidFill>
              </a:rPr>
              <a:t>与假设</a:t>
            </a:r>
          </a:p>
        </p:txBody>
      </p:sp>
      <p:sp>
        <p:nvSpPr>
          <p:cNvPr id="5" name="矩形 4"/>
          <p:cNvSpPr/>
          <p:nvPr/>
        </p:nvSpPr>
        <p:spPr>
          <a:xfrm>
            <a:off x="571491" y="917431"/>
            <a:ext cx="4572000" cy="523220"/>
          </a:xfrm>
          <a:prstGeom prst="rect">
            <a:avLst/>
          </a:prstGeom>
        </p:spPr>
        <p:txBody>
          <a:bodyPr>
            <a:spAutoFit/>
          </a:bodyPr>
          <a:lstStyle/>
          <a:p>
            <a:r>
              <a:rPr lang="en-US" altLang="zh-CN" sz="2800" i="1" dirty="0" smtClean="0"/>
              <a:t>y</a:t>
            </a:r>
            <a:r>
              <a:rPr lang="en-US" altLang="zh-CN" sz="2800" i="1" dirty="0"/>
              <a:t>~ </a:t>
            </a:r>
            <a:r>
              <a:rPr lang="zh-CN" altLang="en-US" sz="2800" b="0" dirty="0"/>
              <a:t>薪金，</a:t>
            </a:r>
            <a:r>
              <a:rPr lang="en-US" altLang="zh-CN" sz="2800" i="1" dirty="0"/>
              <a:t>x</a:t>
            </a:r>
            <a:r>
              <a:rPr lang="en-US" altLang="zh-CN" sz="2800" baseline="-25000" dirty="0"/>
              <a:t>1</a:t>
            </a:r>
            <a:r>
              <a:rPr lang="en-US" altLang="zh-CN" sz="2800" dirty="0"/>
              <a:t> </a:t>
            </a:r>
            <a:r>
              <a:rPr lang="en-US" altLang="zh-CN" sz="2800" i="1" dirty="0"/>
              <a:t>~</a:t>
            </a:r>
            <a:r>
              <a:rPr lang="zh-CN" altLang="en-US" sz="2800" b="0" dirty="0"/>
              <a:t>资历（年）</a:t>
            </a:r>
            <a:endParaRPr lang="zh-CN" altLang="en-US" sz="2800" dirty="0"/>
          </a:p>
        </p:txBody>
      </p:sp>
      <p:sp>
        <p:nvSpPr>
          <p:cNvPr id="6" name="矩形 5"/>
          <p:cNvSpPr/>
          <p:nvPr/>
        </p:nvSpPr>
        <p:spPr>
          <a:xfrm>
            <a:off x="544285" y="1479802"/>
            <a:ext cx="8248981" cy="523220"/>
          </a:xfrm>
          <a:prstGeom prst="rect">
            <a:avLst/>
          </a:prstGeom>
        </p:spPr>
        <p:txBody>
          <a:bodyPr wrap="square">
            <a:spAutoFit/>
          </a:bodyPr>
          <a:lstStyle/>
          <a:p>
            <a:r>
              <a:rPr lang="en-US" altLang="zh-CN" sz="2800" i="1" dirty="0"/>
              <a:t>x</a:t>
            </a:r>
            <a:r>
              <a:rPr lang="en-US" altLang="zh-CN" sz="2800" baseline="-25000" dirty="0"/>
              <a:t>2</a:t>
            </a:r>
            <a:r>
              <a:rPr lang="en-US" altLang="zh-CN" sz="2800" dirty="0"/>
              <a:t> </a:t>
            </a:r>
            <a:r>
              <a:rPr lang="en-US" altLang="zh-CN" sz="2800" b="0" dirty="0"/>
              <a:t>=</a:t>
            </a:r>
            <a:r>
              <a:rPr lang="en-US" altLang="zh-CN" sz="2800" dirty="0"/>
              <a:t>1</a:t>
            </a:r>
            <a:r>
              <a:rPr lang="en-US" altLang="zh-CN" sz="2800" i="1" dirty="0"/>
              <a:t>~ </a:t>
            </a:r>
            <a:r>
              <a:rPr lang="zh-CN" altLang="en-US" sz="2800" b="0" dirty="0"/>
              <a:t>管理人员，</a:t>
            </a:r>
            <a:r>
              <a:rPr lang="en-US" altLang="zh-CN" sz="2800" i="1" dirty="0"/>
              <a:t>x</a:t>
            </a:r>
            <a:r>
              <a:rPr lang="en-US" altLang="zh-CN" sz="2800" baseline="-25000" dirty="0"/>
              <a:t>2</a:t>
            </a:r>
            <a:r>
              <a:rPr lang="en-US" altLang="zh-CN" sz="2800" dirty="0"/>
              <a:t> </a:t>
            </a:r>
            <a:r>
              <a:rPr lang="en-US" altLang="zh-CN" sz="2800" b="0" dirty="0"/>
              <a:t>=</a:t>
            </a:r>
            <a:r>
              <a:rPr lang="en-US" altLang="zh-CN" sz="2800" dirty="0"/>
              <a:t>0</a:t>
            </a:r>
            <a:r>
              <a:rPr lang="en-US" altLang="zh-CN" sz="2800" i="1" dirty="0"/>
              <a:t>~ </a:t>
            </a:r>
            <a:r>
              <a:rPr lang="zh-CN" altLang="en-US" sz="2800" b="0" dirty="0"/>
              <a:t>非管理人员</a:t>
            </a:r>
          </a:p>
        </p:txBody>
      </p:sp>
      <p:sp>
        <p:nvSpPr>
          <p:cNvPr id="7" name="矩形 6"/>
          <p:cNvSpPr/>
          <p:nvPr/>
        </p:nvSpPr>
        <p:spPr>
          <a:xfrm>
            <a:off x="539552" y="2143813"/>
            <a:ext cx="1261884" cy="523220"/>
          </a:xfrm>
          <a:prstGeom prst="rect">
            <a:avLst/>
          </a:prstGeom>
        </p:spPr>
        <p:txBody>
          <a:bodyPr wrap="none">
            <a:spAutoFit/>
          </a:bodyPr>
          <a:lstStyle/>
          <a:p>
            <a:r>
              <a:rPr lang="zh-CN" altLang="en-US" sz="2800" b="0" dirty="0" smtClean="0"/>
              <a:t>教育：</a:t>
            </a:r>
            <a:endParaRPr lang="zh-CN" altLang="en-US" sz="2800" b="0" dirty="0"/>
          </a:p>
        </p:txBody>
      </p:sp>
      <p:sp>
        <p:nvSpPr>
          <p:cNvPr id="8" name="矩形 7"/>
          <p:cNvSpPr/>
          <p:nvPr/>
        </p:nvSpPr>
        <p:spPr>
          <a:xfrm>
            <a:off x="579345" y="2780928"/>
            <a:ext cx="1400367" cy="1384995"/>
          </a:xfrm>
          <a:prstGeom prst="rect">
            <a:avLst/>
          </a:prstGeom>
        </p:spPr>
        <p:txBody>
          <a:bodyPr wrap="square">
            <a:spAutoFit/>
          </a:bodyPr>
          <a:lstStyle/>
          <a:p>
            <a:r>
              <a:rPr lang="en-US" altLang="zh-CN" sz="2800" dirty="0"/>
              <a:t>1</a:t>
            </a:r>
            <a:r>
              <a:rPr lang="en-US" altLang="zh-CN" sz="2800" b="0" dirty="0"/>
              <a:t>=</a:t>
            </a:r>
            <a:r>
              <a:rPr lang="zh-CN" altLang="en-US" sz="2800" b="0" dirty="0" smtClean="0"/>
              <a:t>中学</a:t>
            </a:r>
            <a:endParaRPr lang="en-US" altLang="zh-CN" sz="2800" b="0" dirty="0" smtClean="0"/>
          </a:p>
          <a:p>
            <a:r>
              <a:rPr lang="en-US" altLang="zh-CN" sz="2800" dirty="0" smtClean="0"/>
              <a:t>2</a:t>
            </a:r>
            <a:r>
              <a:rPr lang="en-US" altLang="zh-CN" sz="2800" b="0" dirty="0"/>
              <a:t>=</a:t>
            </a:r>
            <a:r>
              <a:rPr lang="zh-CN" altLang="en-US" sz="2800" b="0" dirty="0" smtClean="0"/>
              <a:t>大学</a:t>
            </a:r>
            <a:endParaRPr lang="en-US" altLang="zh-CN" sz="2800" b="0" dirty="0" smtClean="0"/>
          </a:p>
          <a:p>
            <a:r>
              <a:rPr lang="en-US" altLang="zh-CN" sz="2800" dirty="0" smtClean="0"/>
              <a:t>3</a:t>
            </a:r>
            <a:r>
              <a:rPr lang="en-US" altLang="zh-CN" sz="2800" b="0" dirty="0"/>
              <a:t>=</a:t>
            </a:r>
            <a:r>
              <a:rPr lang="zh-CN" altLang="en-US" sz="2800" b="0" dirty="0"/>
              <a:t>更</a:t>
            </a:r>
            <a:r>
              <a:rPr lang="zh-CN" altLang="en-US" sz="2800" b="0" dirty="0" smtClean="0"/>
              <a:t>高</a:t>
            </a:r>
            <a:endParaRPr lang="zh-CN" altLang="en-US" sz="2800" b="0" dirty="0"/>
          </a:p>
        </p:txBody>
      </p:sp>
      <p:pic>
        <p:nvPicPr>
          <p:cNvPr id="226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05423"/>
            <a:ext cx="16954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227" y="3384873"/>
            <a:ext cx="1704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bwMode="auto">
          <a:xfrm>
            <a:off x="4283968" y="3068960"/>
            <a:ext cx="504056" cy="404465"/>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pic>
        <p:nvPicPr>
          <p:cNvPr id="2263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569" y="2537767"/>
            <a:ext cx="26860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395536" y="4213830"/>
            <a:ext cx="8280920" cy="954107"/>
          </a:xfrm>
          <a:prstGeom prst="rect">
            <a:avLst/>
          </a:prstGeom>
        </p:spPr>
        <p:txBody>
          <a:bodyPr wrap="square">
            <a:spAutoFit/>
          </a:bodyPr>
          <a:lstStyle/>
          <a:p>
            <a:r>
              <a:rPr lang="zh-CN" altLang="en-US" sz="2800" b="0" dirty="0" smtClean="0"/>
              <a:t>      </a:t>
            </a:r>
            <a:r>
              <a:rPr lang="zh-CN" altLang="en-US" sz="2800" b="0" dirty="0" smtClean="0"/>
              <a:t>假设：资历</a:t>
            </a:r>
            <a:r>
              <a:rPr lang="zh-CN" altLang="en-US" sz="2800" b="0" dirty="0"/>
              <a:t>每加一年薪金的增长是常数；管理、教育、资历</a:t>
            </a:r>
            <a:r>
              <a:rPr lang="zh-CN" altLang="en-US" sz="2800" b="0" dirty="0" smtClean="0"/>
              <a:t>之间无交互作用。</a:t>
            </a:r>
            <a:endParaRPr lang="zh-CN" altLang="en-US" sz="2800" b="0" dirty="0"/>
          </a:p>
        </p:txBody>
      </p:sp>
      <p:sp>
        <p:nvSpPr>
          <p:cNvPr id="11" name="矩形 10"/>
          <p:cNvSpPr/>
          <p:nvPr/>
        </p:nvSpPr>
        <p:spPr>
          <a:xfrm>
            <a:off x="410533" y="5312964"/>
            <a:ext cx="2709396" cy="523220"/>
          </a:xfrm>
          <a:prstGeom prst="rect">
            <a:avLst/>
          </a:prstGeom>
        </p:spPr>
        <p:txBody>
          <a:bodyPr wrap="none">
            <a:spAutoFit/>
          </a:bodyPr>
          <a:lstStyle/>
          <a:p>
            <a:r>
              <a:rPr lang="zh-CN" altLang="en-US" sz="2800" dirty="0">
                <a:solidFill>
                  <a:srgbClr val="990099"/>
                </a:solidFill>
              </a:rPr>
              <a:t>线性回归</a:t>
            </a:r>
            <a:r>
              <a:rPr lang="zh-CN" altLang="en-US" sz="2800" dirty="0" smtClean="0">
                <a:solidFill>
                  <a:srgbClr val="990099"/>
                </a:solidFill>
              </a:rPr>
              <a:t>模型：</a:t>
            </a:r>
            <a:endParaRPr lang="zh-CN" altLang="en-US" sz="2800" dirty="0">
              <a:solidFill>
                <a:srgbClr val="990099"/>
              </a:solidFill>
            </a:endParaRPr>
          </a:p>
        </p:txBody>
      </p:sp>
      <p:pic>
        <p:nvPicPr>
          <p:cNvPr id="2263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929" y="5312964"/>
            <a:ext cx="54578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91" y="6021288"/>
            <a:ext cx="70008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5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63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3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630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63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323850" y="1125538"/>
          <a:ext cx="8377238" cy="2795587"/>
        </p:xfrm>
        <a:graphic>
          <a:graphicData uri="http://schemas.openxmlformats.org/presentationml/2006/ole">
            <mc:AlternateContent xmlns:mc="http://schemas.openxmlformats.org/markup-compatibility/2006">
              <mc:Choice xmlns:v="urn:schemas-microsoft-com:vml" Requires="v">
                <p:oleObj spid="_x0000_s7213" name="Document" r:id="rId3" imgW="4170172" imgH="1400368" progId="Word.Document.8">
                  <p:embed/>
                </p:oleObj>
              </mc:Choice>
              <mc:Fallback>
                <p:oleObj name="Document" r:id="rId3" imgW="4170172" imgH="140036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5538"/>
                        <a:ext cx="8377238" cy="279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2622139742"/>
              </p:ext>
            </p:extLst>
          </p:nvPr>
        </p:nvGraphicFramePr>
        <p:xfrm>
          <a:off x="1123950" y="4378325"/>
          <a:ext cx="7197725" cy="590550"/>
        </p:xfrm>
        <a:graphic>
          <a:graphicData uri="http://schemas.openxmlformats.org/presentationml/2006/ole">
            <mc:AlternateContent xmlns:mc="http://schemas.openxmlformats.org/markup-compatibility/2006">
              <mc:Choice xmlns:v="urn:schemas-microsoft-com:vml" Requires="v">
                <p:oleObj spid="_x0000_s7214" name="Document" r:id="rId5" imgW="2737644" imgH="228608" progId="Word.Document.8">
                  <p:embed/>
                </p:oleObj>
              </mc:Choice>
              <mc:Fallback>
                <p:oleObj name="Document" r:id="rId5" imgW="2737644" imgH="228608" progId="Word.Document.8">
                  <p:embed/>
                  <p:pic>
                    <p:nvPicPr>
                      <p:cNvPr id="0" name="Object 4"/>
                      <p:cNvPicPr>
                        <a:picLocks noChangeAspect="1" noChangeArrowheads="1"/>
                      </p:cNvPicPr>
                      <p:nvPr/>
                    </p:nvPicPr>
                    <p:blipFill>
                      <a:blip r:embed="rId6"/>
                      <a:srcRect/>
                      <a:stretch>
                        <a:fillRect/>
                      </a:stretch>
                    </p:blipFill>
                    <p:spPr bwMode="auto">
                      <a:xfrm>
                        <a:off x="1123950" y="4378325"/>
                        <a:ext cx="71977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Rectangle 7"/>
          <p:cNvSpPr>
            <a:spLocks noChangeArrowheads="1"/>
          </p:cNvSpPr>
          <p:nvPr/>
        </p:nvSpPr>
        <p:spPr bwMode="auto">
          <a:xfrm>
            <a:off x="4456113" y="4513263"/>
            <a:ext cx="2667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100">
                <a:solidFill>
                  <a:srgbClr val="000000"/>
                </a:solidFill>
                <a:latin typeface="宋体" pitchFamily="2" charset="-122"/>
              </a:rPr>
              <a:t>、</a:t>
            </a:r>
            <a:endParaRPr lang="zh-CN" altLang="en-US" sz="24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2133918" cy="584775"/>
          </a:xfrm>
          <a:prstGeom prst="rect">
            <a:avLst/>
          </a:prstGeom>
        </p:spPr>
        <p:txBody>
          <a:bodyPr wrap="none">
            <a:spAutoFit/>
          </a:bodyPr>
          <a:lstStyle/>
          <a:p>
            <a:r>
              <a:rPr lang="en-US" altLang="zh-CN" dirty="0" smtClean="0">
                <a:solidFill>
                  <a:srgbClr val="FF0000"/>
                </a:solidFill>
              </a:rPr>
              <a:t>2.</a:t>
            </a:r>
            <a:r>
              <a:rPr lang="zh-CN" altLang="en-US" dirty="0" smtClean="0">
                <a:solidFill>
                  <a:srgbClr val="FF0000"/>
                </a:solidFill>
              </a:rPr>
              <a:t>模型</a:t>
            </a:r>
            <a:r>
              <a:rPr lang="zh-CN" altLang="en-US" dirty="0">
                <a:solidFill>
                  <a:srgbClr val="FF0000"/>
                </a:solidFill>
              </a:rPr>
              <a:t>求解</a:t>
            </a:r>
          </a:p>
        </p:txBody>
      </p:sp>
      <p:pic>
        <p:nvPicPr>
          <p:cNvPr id="227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897645"/>
            <a:ext cx="54673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530542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484937" y="2668850"/>
            <a:ext cx="3816424" cy="400110"/>
          </a:xfrm>
          <a:prstGeom prst="rect">
            <a:avLst/>
          </a:prstGeom>
        </p:spPr>
        <p:txBody>
          <a:bodyPr wrap="square">
            <a:spAutoFit/>
          </a:bodyPr>
          <a:lstStyle/>
          <a:p>
            <a:r>
              <a:rPr lang="zh-CN" altLang="en-US" sz="2000" dirty="0">
                <a:solidFill>
                  <a:srgbClr val="990099"/>
                </a:solidFill>
              </a:rPr>
              <a:t>资历增加</a:t>
            </a:r>
            <a:r>
              <a:rPr lang="en-US" altLang="zh-CN" sz="2000" dirty="0">
                <a:solidFill>
                  <a:srgbClr val="990099"/>
                </a:solidFill>
              </a:rPr>
              <a:t>1</a:t>
            </a:r>
            <a:r>
              <a:rPr lang="zh-CN" altLang="en-US" sz="2000" dirty="0">
                <a:solidFill>
                  <a:srgbClr val="990099"/>
                </a:solidFill>
              </a:rPr>
              <a:t>年薪金增长</a:t>
            </a:r>
            <a:r>
              <a:rPr lang="en-US" altLang="zh-CN" sz="2000" dirty="0">
                <a:solidFill>
                  <a:srgbClr val="990099"/>
                </a:solidFill>
              </a:rPr>
              <a:t>546 </a:t>
            </a:r>
            <a:endParaRPr lang="zh-CN" altLang="en-US" sz="2000" dirty="0">
              <a:solidFill>
                <a:srgbClr val="990099"/>
              </a:solidFill>
            </a:endParaRPr>
          </a:p>
        </p:txBody>
      </p:sp>
      <p:sp>
        <p:nvSpPr>
          <p:cNvPr id="4" name="矩形 3"/>
          <p:cNvSpPr/>
          <p:nvPr/>
        </p:nvSpPr>
        <p:spPr>
          <a:xfrm>
            <a:off x="5508104" y="3111351"/>
            <a:ext cx="2557110" cy="400110"/>
          </a:xfrm>
          <a:prstGeom prst="rect">
            <a:avLst/>
          </a:prstGeom>
        </p:spPr>
        <p:txBody>
          <a:bodyPr wrap="none">
            <a:spAutoFit/>
          </a:bodyPr>
          <a:lstStyle/>
          <a:p>
            <a:r>
              <a:rPr lang="zh-CN" altLang="en-US" sz="2000" dirty="0"/>
              <a:t>管理人员薪金多</a:t>
            </a:r>
            <a:r>
              <a:rPr lang="en-US" altLang="zh-CN" sz="2000" dirty="0"/>
              <a:t>6883 </a:t>
            </a:r>
            <a:endParaRPr lang="zh-CN" altLang="en-US" sz="2000" dirty="0"/>
          </a:p>
        </p:txBody>
      </p:sp>
      <p:sp>
        <p:nvSpPr>
          <p:cNvPr id="5" name="矩形 4"/>
          <p:cNvSpPr/>
          <p:nvPr/>
        </p:nvSpPr>
        <p:spPr>
          <a:xfrm>
            <a:off x="5508104" y="3614577"/>
            <a:ext cx="4572000" cy="400110"/>
          </a:xfrm>
          <a:prstGeom prst="rect">
            <a:avLst/>
          </a:prstGeom>
        </p:spPr>
        <p:txBody>
          <a:bodyPr>
            <a:spAutoFit/>
          </a:bodyPr>
          <a:lstStyle/>
          <a:p>
            <a:r>
              <a:rPr lang="zh-CN" altLang="en-US" sz="2000" dirty="0">
                <a:solidFill>
                  <a:srgbClr val="006600"/>
                </a:solidFill>
              </a:rPr>
              <a:t>中学程度薪金比更高的少</a:t>
            </a:r>
            <a:r>
              <a:rPr lang="en-US" altLang="zh-CN" sz="2000" dirty="0">
                <a:solidFill>
                  <a:srgbClr val="006600"/>
                </a:solidFill>
              </a:rPr>
              <a:t>2994 </a:t>
            </a:r>
            <a:endParaRPr lang="zh-CN" altLang="en-US" sz="2000" dirty="0">
              <a:solidFill>
                <a:srgbClr val="006600"/>
              </a:solidFill>
            </a:endParaRPr>
          </a:p>
        </p:txBody>
      </p:sp>
      <p:sp>
        <p:nvSpPr>
          <p:cNvPr id="6" name="矩形 5"/>
          <p:cNvSpPr/>
          <p:nvPr/>
        </p:nvSpPr>
        <p:spPr>
          <a:xfrm>
            <a:off x="5508104" y="4014687"/>
            <a:ext cx="4572000" cy="400110"/>
          </a:xfrm>
          <a:prstGeom prst="rect">
            <a:avLst/>
          </a:prstGeom>
        </p:spPr>
        <p:txBody>
          <a:bodyPr>
            <a:spAutoFit/>
          </a:bodyPr>
          <a:lstStyle/>
          <a:p>
            <a:r>
              <a:rPr lang="zh-CN" altLang="en-US" sz="2000" dirty="0">
                <a:solidFill>
                  <a:srgbClr val="000000"/>
                </a:solidFill>
              </a:rPr>
              <a:t>大学程度薪金比更高的多</a:t>
            </a:r>
            <a:r>
              <a:rPr lang="en-US" altLang="zh-CN" sz="2000" dirty="0">
                <a:solidFill>
                  <a:srgbClr val="000000"/>
                </a:solidFill>
              </a:rPr>
              <a:t>148 </a:t>
            </a:r>
            <a:endParaRPr lang="zh-CN" altLang="en-US" sz="2000" dirty="0">
              <a:solidFill>
                <a:srgbClr val="000000"/>
              </a:solidFill>
            </a:endParaRPr>
          </a:p>
        </p:txBody>
      </p:sp>
      <p:pic>
        <p:nvPicPr>
          <p:cNvPr id="2273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5085184"/>
            <a:ext cx="3667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7764" y="4615235"/>
            <a:ext cx="24574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4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3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3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7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288" y="260648"/>
            <a:ext cx="2133918" cy="584775"/>
          </a:xfrm>
          <a:prstGeom prst="rect">
            <a:avLst/>
          </a:prstGeom>
        </p:spPr>
        <p:txBody>
          <a:bodyPr wrap="none">
            <a:spAutoFit/>
          </a:bodyPr>
          <a:lstStyle/>
          <a:p>
            <a:r>
              <a:rPr lang="en-US" altLang="zh-CN" dirty="0" smtClean="0">
                <a:solidFill>
                  <a:srgbClr val="FF0000"/>
                </a:solidFill>
              </a:rPr>
              <a:t>3.</a:t>
            </a:r>
            <a:r>
              <a:rPr lang="zh-CN" altLang="en-US" dirty="0" smtClean="0">
                <a:solidFill>
                  <a:srgbClr val="FF0000"/>
                </a:solidFill>
              </a:rPr>
              <a:t>结果</a:t>
            </a:r>
            <a:r>
              <a:rPr lang="zh-CN" altLang="en-US" dirty="0">
                <a:solidFill>
                  <a:srgbClr val="FF0000"/>
                </a:solidFill>
              </a:rPr>
              <a:t>分析</a:t>
            </a:r>
          </a:p>
        </p:txBody>
      </p:sp>
      <p:sp>
        <p:nvSpPr>
          <p:cNvPr id="3" name="矩形 2"/>
          <p:cNvSpPr/>
          <p:nvPr/>
        </p:nvSpPr>
        <p:spPr>
          <a:xfrm>
            <a:off x="2991890" y="243281"/>
            <a:ext cx="3467616" cy="584775"/>
          </a:xfrm>
          <a:prstGeom prst="rect">
            <a:avLst/>
          </a:prstGeom>
        </p:spPr>
        <p:txBody>
          <a:bodyPr wrap="none">
            <a:spAutoFit/>
          </a:bodyPr>
          <a:lstStyle/>
          <a:p>
            <a:r>
              <a:rPr lang="en-US" altLang="zh-CN" b="0" dirty="0" smtClean="0"/>
              <a:t>——</a:t>
            </a:r>
            <a:r>
              <a:rPr lang="zh-CN" altLang="en-US" b="0" dirty="0" smtClean="0"/>
              <a:t>残差分析</a:t>
            </a:r>
            <a:r>
              <a:rPr lang="zh-CN" altLang="en-US" b="0" dirty="0"/>
              <a:t>方法</a:t>
            </a:r>
          </a:p>
        </p:txBody>
      </p:sp>
      <p:pic>
        <p:nvPicPr>
          <p:cNvPr id="228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56" y="935141"/>
            <a:ext cx="40767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173" y="1832248"/>
            <a:ext cx="188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369247" y="2492896"/>
            <a:ext cx="2501006" cy="461665"/>
          </a:xfrm>
          <a:prstGeom prst="rect">
            <a:avLst/>
          </a:prstGeom>
        </p:spPr>
        <p:txBody>
          <a:bodyPr wrap="none">
            <a:spAutoFit/>
          </a:bodyPr>
          <a:lstStyle/>
          <a:p>
            <a:r>
              <a:rPr lang="en-US" altLang="zh-CN" sz="2400" i="1" dirty="0"/>
              <a:t>e </a:t>
            </a:r>
            <a:r>
              <a:rPr lang="zh-CN" altLang="en-US" sz="2400" b="0" dirty="0"/>
              <a:t>与资历</a:t>
            </a:r>
            <a:r>
              <a:rPr lang="en-US" altLang="zh-CN" sz="2400" i="1" dirty="0"/>
              <a:t>x</a:t>
            </a:r>
            <a:r>
              <a:rPr lang="en-US" altLang="zh-CN" sz="2400" baseline="-25000" dirty="0"/>
              <a:t>1</a:t>
            </a:r>
            <a:r>
              <a:rPr lang="zh-CN" altLang="en-US" sz="2400" b="0" dirty="0"/>
              <a:t>的关系</a:t>
            </a:r>
          </a:p>
        </p:txBody>
      </p:sp>
      <p:pic>
        <p:nvPicPr>
          <p:cNvPr id="2283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561" y="3016116"/>
            <a:ext cx="35433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87470" y="5301208"/>
            <a:ext cx="3957391" cy="707886"/>
          </a:xfrm>
          <a:prstGeom prst="rect">
            <a:avLst/>
          </a:prstGeom>
        </p:spPr>
        <p:txBody>
          <a:bodyPr wrap="square">
            <a:spAutoFit/>
          </a:bodyPr>
          <a:lstStyle/>
          <a:p>
            <a:r>
              <a:rPr lang="zh-CN" altLang="en-US" sz="2000" dirty="0" smtClean="0"/>
              <a:t>残差</a:t>
            </a:r>
            <a:r>
              <a:rPr lang="zh-CN" altLang="en-US" sz="2000" dirty="0"/>
              <a:t>大概分成</a:t>
            </a:r>
            <a:r>
              <a:rPr lang="en-US" altLang="zh-CN" sz="2000" dirty="0"/>
              <a:t>3</a:t>
            </a:r>
            <a:r>
              <a:rPr lang="zh-CN" altLang="en-US" sz="2000" dirty="0"/>
              <a:t>个水平，</a:t>
            </a:r>
            <a:r>
              <a:rPr lang="en-US" altLang="zh-CN" sz="2000" dirty="0"/>
              <a:t>6</a:t>
            </a:r>
            <a:r>
              <a:rPr lang="zh-CN" altLang="en-US" sz="2000" dirty="0"/>
              <a:t>种</a:t>
            </a:r>
            <a:r>
              <a:rPr lang="zh-CN" altLang="en-US" sz="2000" dirty="0" smtClean="0"/>
              <a:t>管理</a:t>
            </a:r>
            <a:r>
              <a:rPr lang="en-US" altLang="zh-CN" sz="2000" dirty="0" smtClean="0"/>
              <a:t>-</a:t>
            </a:r>
            <a:r>
              <a:rPr lang="zh-CN" altLang="en-US" sz="2000" dirty="0" smtClean="0"/>
              <a:t>教育</a:t>
            </a:r>
            <a:r>
              <a:rPr lang="zh-CN" altLang="en-US" sz="2000" dirty="0"/>
              <a:t>组合混在一起，未正确反映。</a:t>
            </a:r>
          </a:p>
        </p:txBody>
      </p:sp>
      <p:sp>
        <p:nvSpPr>
          <p:cNvPr id="6" name="矩形 5"/>
          <p:cNvSpPr/>
          <p:nvPr/>
        </p:nvSpPr>
        <p:spPr>
          <a:xfrm>
            <a:off x="5652346" y="795824"/>
            <a:ext cx="2659702" cy="461665"/>
          </a:xfrm>
          <a:prstGeom prst="rect">
            <a:avLst/>
          </a:prstGeom>
        </p:spPr>
        <p:txBody>
          <a:bodyPr wrap="none">
            <a:spAutoFit/>
          </a:bodyPr>
          <a:lstStyle/>
          <a:p>
            <a:r>
              <a:rPr lang="zh-CN" altLang="en-US" sz="2400" dirty="0">
                <a:solidFill>
                  <a:srgbClr val="990099"/>
                </a:solidFill>
              </a:rPr>
              <a:t>管理与教育的组合</a:t>
            </a:r>
          </a:p>
        </p:txBody>
      </p:sp>
      <p:pic>
        <p:nvPicPr>
          <p:cNvPr id="2283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219021"/>
            <a:ext cx="3524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652346" y="2754506"/>
            <a:ext cx="3168126" cy="400110"/>
          </a:xfrm>
          <a:prstGeom prst="rect">
            <a:avLst/>
          </a:prstGeom>
        </p:spPr>
        <p:txBody>
          <a:bodyPr wrap="square">
            <a:spAutoFit/>
          </a:bodyPr>
          <a:lstStyle/>
          <a:p>
            <a:r>
              <a:rPr lang="en-US" altLang="zh-CN" sz="2000" b="0" i="1" dirty="0">
                <a:solidFill>
                  <a:srgbClr val="990099"/>
                </a:solidFill>
              </a:rPr>
              <a:t>e</a:t>
            </a:r>
            <a:r>
              <a:rPr lang="zh-CN" altLang="en-US" sz="2000" b="0" dirty="0">
                <a:solidFill>
                  <a:srgbClr val="990099"/>
                </a:solidFill>
              </a:rPr>
              <a:t>与</a:t>
            </a:r>
            <a:r>
              <a:rPr lang="zh-CN" altLang="en-US" sz="2000" b="0" dirty="0" smtClean="0">
                <a:solidFill>
                  <a:srgbClr val="990099"/>
                </a:solidFill>
              </a:rPr>
              <a:t>管理</a:t>
            </a:r>
            <a:r>
              <a:rPr lang="en-US" altLang="zh-CN" sz="2000" b="0" dirty="0" smtClean="0">
                <a:solidFill>
                  <a:srgbClr val="990099"/>
                </a:solidFill>
              </a:rPr>
              <a:t>-</a:t>
            </a:r>
            <a:r>
              <a:rPr lang="zh-CN" altLang="en-US" sz="2000" b="0" dirty="0" smtClean="0">
                <a:solidFill>
                  <a:srgbClr val="990099"/>
                </a:solidFill>
              </a:rPr>
              <a:t>教育</a:t>
            </a:r>
            <a:r>
              <a:rPr lang="zh-CN" altLang="en-US" sz="2000" b="0" dirty="0">
                <a:solidFill>
                  <a:srgbClr val="990099"/>
                </a:solidFill>
              </a:rPr>
              <a:t>组合的关系</a:t>
            </a:r>
          </a:p>
        </p:txBody>
      </p:sp>
      <p:pic>
        <p:nvPicPr>
          <p:cNvPr id="2283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2263" y="3223037"/>
            <a:ext cx="3648209" cy="192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572000" y="5294149"/>
            <a:ext cx="4572000" cy="707886"/>
          </a:xfrm>
          <a:prstGeom prst="rect">
            <a:avLst/>
          </a:prstGeom>
        </p:spPr>
        <p:txBody>
          <a:bodyPr>
            <a:spAutoFit/>
          </a:bodyPr>
          <a:lstStyle/>
          <a:p>
            <a:r>
              <a:rPr lang="zh-CN" altLang="en-US" sz="2000" dirty="0">
                <a:solidFill>
                  <a:srgbClr val="990099"/>
                </a:solidFill>
              </a:rPr>
              <a:t>残差全为正，或全为负，</a:t>
            </a:r>
            <a:r>
              <a:rPr lang="zh-CN" altLang="en-US" sz="2000" dirty="0" smtClean="0">
                <a:solidFill>
                  <a:srgbClr val="990099"/>
                </a:solidFill>
              </a:rPr>
              <a:t>管理</a:t>
            </a:r>
            <a:r>
              <a:rPr lang="en-US" altLang="zh-CN" sz="2000" dirty="0" smtClean="0">
                <a:solidFill>
                  <a:srgbClr val="990099"/>
                </a:solidFill>
              </a:rPr>
              <a:t>-</a:t>
            </a:r>
            <a:r>
              <a:rPr lang="zh-CN" altLang="en-US" sz="2000" dirty="0" smtClean="0">
                <a:solidFill>
                  <a:srgbClr val="990099"/>
                </a:solidFill>
              </a:rPr>
              <a:t>教育</a:t>
            </a:r>
            <a:r>
              <a:rPr lang="zh-CN" altLang="en-US" sz="2000" dirty="0">
                <a:solidFill>
                  <a:srgbClr val="990099"/>
                </a:solidFill>
              </a:rPr>
              <a:t>组合处理</a:t>
            </a:r>
            <a:r>
              <a:rPr lang="zh-CN" altLang="en-US" sz="2000" dirty="0" smtClean="0">
                <a:solidFill>
                  <a:srgbClr val="990099"/>
                </a:solidFill>
              </a:rPr>
              <a:t>不当。</a:t>
            </a:r>
            <a:endParaRPr lang="zh-CN" altLang="en-US" sz="2000" dirty="0">
              <a:solidFill>
                <a:srgbClr val="990099"/>
              </a:solidFill>
            </a:endParaRPr>
          </a:p>
        </p:txBody>
      </p:sp>
      <p:sp>
        <p:nvSpPr>
          <p:cNvPr id="9" name="矩形 8"/>
          <p:cNvSpPr/>
          <p:nvPr/>
        </p:nvSpPr>
        <p:spPr>
          <a:xfrm>
            <a:off x="368774" y="6141403"/>
            <a:ext cx="8451698" cy="461665"/>
          </a:xfrm>
          <a:prstGeom prst="rect">
            <a:avLst/>
          </a:prstGeom>
        </p:spPr>
        <p:txBody>
          <a:bodyPr wrap="square">
            <a:spAutoFit/>
          </a:bodyPr>
          <a:lstStyle/>
          <a:p>
            <a:r>
              <a:rPr lang="zh-CN" altLang="en-US" sz="2400" dirty="0">
                <a:solidFill>
                  <a:srgbClr val="006600"/>
                </a:solidFill>
              </a:rPr>
              <a:t>应在模型中增加管理</a:t>
            </a:r>
            <a:r>
              <a:rPr lang="en-US" altLang="zh-CN" sz="2400" i="1" dirty="0">
                <a:solidFill>
                  <a:srgbClr val="006600"/>
                </a:solidFill>
              </a:rPr>
              <a:t>x</a:t>
            </a:r>
            <a:r>
              <a:rPr lang="en-US" altLang="zh-CN" sz="2400" dirty="0">
                <a:solidFill>
                  <a:srgbClr val="006600"/>
                </a:solidFill>
              </a:rPr>
              <a:t>2</a:t>
            </a:r>
            <a:r>
              <a:rPr lang="zh-CN" altLang="en-US" sz="2400" dirty="0">
                <a:solidFill>
                  <a:srgbClr val="006600"/>
                </a:solidFill>
              </a:rPr>
              <a:t>与教育</a:t>
            </a:r>
            <a:r>
              <a:rPr lang="en-US" altLang="zh-CN" sz="2400" i="1" dirty="0">
                <a:solidFill>
                  <a:srgbClr val="006600"/>
                </a:solidFill>
              </a:rPr>
              <a:t>x</a:t>
            </a:r>
            <a:r>
              <a:rPr lang="en-US" altLang="zh-CN" sz="2400" dirty="0">
                <a:solidFill>
                  <a:srgbClr val="006600"/>
                </a:solidFill>
              </a:rPr>
              <a:t>3, </a:t>
            </a:r>
            <a:r>
              <a:rPr lang="en-US" altLang="zh-CN" sz="2400" i="1" dirty="0">
                <a:solidFill>
                  <a:srgbClr val="006600"/>
                </a:solidFill>
              </a:rPr>
              <a:t>x</a:t>
            </a:r>
            <a:r>
              <a:rPr lang="en-US" altLang="zh-CN" sz="2400" dirty="0">
                <a:solidFill>
                  <a:srgbClr val="006600"/>
                </a:solidFill>
              </a:rPr>
              <a:t>4</a:t>
            </a:r>
            <a:r>
              <a:rPr lang="zh-CN" altLang="en-US" sz="2400" dirty="0">
                <a:solidFill>
                  <a:srgbClr val="006600"/>
                </a:solidFill>
              </a:rPr>
              <a:t>的交互</a:t>
            </a:r>
            <a:r>
              <a:rPr lang="zh-CN" altLang="en-US" sz="2400" dirty="0" smtClean="0">
                <a:solidFill>
                  <a:srgbClr val="006600"/>
                </a:solidFill>
              </a:rPr>
              <a:t>项。</a:t>
            </a:r>
            <a:endParaRPr lang="zh-CN" altLang="en-US" sz="2400" dirty="0">
              <a:solidFill>
                <a:srgbClr val="006600"/>
              </a:solidFill>
            </a:endParaRPr>
          </a:p>
        </p:txBody>
      </p:sp>
    </p:spTree>
    <p:extLst>
      <p:ext uri="{BB962C8B-B14F-4D97-AF65-F5344CB8AC3E}">
        <p14:creationId xmlns:p14="http://schemas.microsoft.com/office/powerpoint/2010/main" val="26301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3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83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83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83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2552302" cy="584775"/>
          </a:xfrm>
          <a:prstGeom prst="rect">
            <a:avLst/>
          </a:prstGeom>
        </p:spPr>
        <p:txBody>
          <a:bodyPr wrap="none">
            <a:spAutoFit/>
          </a:bodyPr>
          <a:lstStyle/>
          <a:p>
            <a:r>
              <a:rPr lang="en-US" altLang="zh-CN" dirty="0" smtClean="0">
                <a:solidFill>
                  <a:srgbClr val="FF0000"/>
                </a:solidFill>
              </a:rPr>
              <a:t>4.</a:t>
            </a:r>
            <a:r>
              <a:rPr lang="zh-CN" altLang="en-US" dirty="0" smtClean="0">
                <a:solidFill>
                  <a:srgbClr val="FF0000"/>
                </a:solidFill>
              </a:rPr>
              <a:t>模型的改进</a:t>
            </a:r>
            <a:endParaRPr lang="zh-CN" altLang="en-US" dirty="0">
              <a:solidFill>
                <a:srgbClr val="FF0000"/>
              </a:solidFill>
            </a:endParaRPr>
          </a:p>
        </p:txBody>
      </p:sp>
      <p:sp>
        <p:nvSpPr>
          <p:cNvPr id="3" name="矩形 2"/>
          <p:cNvSpPr/>
          <p:nvPr/>
        </p:nvSpPr>
        <p:spPr>
          <a:xfrm>
            <a:off x="395536" y="995953"/>
            <a:ext cx="8568952" cy="461665"/>
          </a:xfrm>
          <a:prstGeom prst="rect">
            <a:avLst/>
          </a:prstGeom>
        </p:spPr>
        <p:txBody>
          <a:bodyPr wrap="square">
            <a:spAutoFit/>
          </a:bodyPr>
          <a:lstStyle/>
          <a:p>
            <a:r>
              <a:rPr lang="zh-CN" altLang="en-US" sz="2400" dirty="0">
                <a:solidFill>
                  <a:srgbClr val="006600"/>
                </a:solidFill>
              </a:rPr>
              <a:t>增加管理</a:t>
            </a:r>
            <a:r>
              <a:rPr lang="en-US" altLang="zh-CN" sz="2400" i="1" dirty="0">
                <a:solidFill>
                  <a:srgbClr val="006600"/>
                </a:solidFill>
              </a:rPr>
              <a:t>x</a:t>
            </a:r>
            <a:r>
              <a:rPr lang="en-US" altLang="zh-CN" sz="2400" baseline="-25000" dirty="0">
                <a:solidFill>
                  <a:srgbClr val="006600"/>
                </a:solidFill>
              </a:rPr>
              <a:t>2</a:t>
            </a:r>
            <a:r>
              <a:rPr lang="zh-CN" altLang="en-US" sz="2400" dirty="0">
                <a:solidFill>
                  <a:srgbClr val="006600"/>
                </a:solidFill>
              </a:rPr>
              <a:t>与教育</a:t>
            </a:r>
            <a:r>
              <a:rPr lang="en-US" altLang="zh-CN" sz="2400" i="1" dirty="0">
                <a:solidFill>
                  <a:srgbClr val="006600"/>
                </a:solidFill>
              </a:rPr>
              <a:t>x</a:t>
            </a:r>
            <a:r>
              <a:rPr lang="en-US" altLang="zh-CN" sz="2400" baseline="-25000" dirty="0">
                <a:solidFill>
                  <a:srgbClr val="006600"/>
                </a:solidFill>
              </a:rPr>
              <a:t>3</a:t>
            </a:r>
            <a:r>
              <a:rPr lang="en-US" altLang="zh-CN" sz="2400" dirty="0">
                <a:solidFill>
                  <a:srgbClr val="006600"/>
                </a:solidFill>
              </a:rPr>
              <a:t>, </a:t>
            </a:r>
            <a:r>
              <a:rPr lang="en-US" altLang="zh-CN" sz="2400" i="1" dirty="0">
                <a:solidFill>
                  <a:srgbClr val="006600"/>
                </a:solidFill>
              </a:rPr>
              <a:t>x</a:t>
            </a:r>
            <a:r>
              <a:rPr lang="en-US" altLang="zh-CN" sz="2400" baseline="-25000" dirty="0">
                <a:solidFill>
                  <a:srgbClr val="006600"/>
                </a:solidFill>
              </a:rPr>
              <a:t>4</a:t>
            </a:r>
            <a:r>
              <a:rPr lang="zh-CN" altLang="en-US" sz="2400" dirty="0">
                <a:solidFill>
                  <a:srgbClr val="006600"/>
                </a:solidFill>
              </a:rPr>
              <a:t>的交互</a:t>
            </a:r>
            <a:r>
              <a:rPr lang="zh-CN" altLang="en-US" sz="2400" dirty="0" smtClean="0">
                <a:solidFill>
                  <a:srgbClr val="006600"/>
                </a:solidFill>
              </a:rPr>
              <a:t>项。</a:t>
            </a:r>
            <a:endParaRPr lang="zh-CN" altLang="en-US" sz="2400" dirty="0"/>
          </a:p>
        </p:txBody>
      </p:sp>
      <p:pic>
        <p:nvPicPr>
          <p:cNvPr id="229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81015"/>
            <a:ext cx="8096713" cy="49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26" y="2276872"/>
            <a:ext cx="494347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95536" y="5878777"/>
            <a:ext cx="5040560" cy="707886"/>
          </a:xfrm>
          <a:prstGeom prst="rect">
            <a:avLst/>
          </a:prstGeom>
        </p:spPr>
        <p:txBody>
          <a:bodyPr wrap="square">
            <a:spAutoFit/>
          </a:bodyPr>
          <a:lstStyle/>
          <a:p>
            <a:r>
              <a:rPr lang="en-US" altLang="zh-CN" sz="2000" i="1" dirty="0">
                <a:solidFill>
                  <a:srgbClr val="0000FF"/>
                </a:solidFill>
              </a:rPr>
              <a:t>R</a:t>
            </a:r>
            <a:r>
              <a:rPr lang="en-US" altLang="zh-CN" sz="2000" baseline="30000" dirty="0">
                <a:solidFill>
                  <a:srgbClr val="0000FF"/>
                </a:solidFill>
              </a:rPr>
              <a:t>2</a:t>
            </a:r>
            <a:r>
              <a:rPr lang="en-US" altLang="zh-CN" sz="2000" dirty="0">
                <a:solidFill>
                  <a:srgbClr val="0000FF"/>
                </a:solidFill>
              </a:rPr>
              <a:t>,</a:t>
            </a:r>
            <a:r>
              <a:rPr lang="en-US" altLang="zh-CN" sz="2000" i="1" dirty="0">
                <a:solidFill>
                  <a:srgbClr val="0000FF"/>
                </a:solidFill>
              </a:rPr>
              <a:t>F</a:t>
            </a:r>
            <a:r>
              <a:rPr lang="zh-CN" altLang="en-US" sz="2000" dirty="0">
                <a:solidFill>
                  <a:srgbClr val="0000FF"/>
                </a:solidFill>
              </a:rPr>
              <a:t>有改进，所有回归系数置信区间都不含零点，模型完全</a:t>
            </a:r>
            <a:r>
              <a:rPr lang="zh-CN" altLang="en-US" sz="2000" dirty="0" smtClean="0">
                <a:solidFill>
                  <a:srgbClr val="0000FF"/>
                </a:solidFill>
              </a:rPr>
              <a:t>可用。</a:t>
            </a:r>
            <a:endParaRPr lang="zh-CN" altLang="en-US" sz="2000" dirty="0">
              <a:solidFill>
                <a:srgbClr val="0000FF"/>
              </a:solidFill>
            </a:endParaRPr>
          </a:p>
        </p:txBody>
      </p:sp>
      <p:pic>
        <p:nvPicPr>
          <p:cNvPr id="2293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840" y="2240341"/>
            <a:ext cx="30194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954841"/>
            <a:ext cx="2865884" cy="154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470368" y="5801833"/>
            <a:ext cx="3312368" cy="707886"/>
          </a:xfrm>
          <a:prstGeom prst="rect">
            <a:avLst/>
          </a:prstGeom>
        </p:spPr>
        <p:txBody>
          <a:bodyPr wrap="square">
            <a:spAutoFit/>
          </a:bodyPr>
          <a:lstStyle/>
          <a:p>
            <a:r>
              <a:rPr lang="zh-CN" altLang="en-US" sz="2000" dirty="0" smtClean="0">
                <a:solidFill>
                  <a:srgbClr val="006600"/>
                </a:solidFill>
              </a:rPr>
              <a:t>消除</a:t>
            </a:r>
            <a:r>
              <a:rPr lang="zh-CN" altLang="en-US" sz="2000" dirty="0">
                <a:solidFill>
                  <a:srgbClr val="006600"/>
                </a:solidFill>
              </a:rPr>
              <a:t>了不正常现象异常数据</a:t>
            </a:r>
            <a:r>
              <a:rPr lang="en-US" altLang="zh-CN" sz="2000" dirty="0">
                <a:solidFill>
                  <a:srgbClr val="006600"/>
                </a:solidFill>
              </a:rPr>
              <a:t>(33</a:t>
            </a:r>
            <a:r>
              <a:rPr lang="zh-CN" altLang="en-US" sz="2000" dirty="0">
                <a:solidFill>
                  <a:srgbClr val="006600"/>
                </a:solidFill>
              </a:rPr>
              <a:t>号</a:t>
            </a:r>
            <a:r>
              <a:rPr lang="en-US" altLang="zh-CN" sz="2000" dirty="0">
                <a:solidFill>
                  <a:srgbClr val="006600"/>
                </a:solidFill>
              </a:rPr>
              <a:t>)</a:t>
            </a:r>
            <a:r>
              <a:rPr lang="zh-CN" altLang="en-US" sz="2000" dirty="0">
                <a:solidFill>
                  <a:srgbClr val="006600"/>
                </a:solidFill>
              </a:rPr>
              <a:t>应去掉</a:t>
            </a:r>
          </a:p>
        </p:txBody>
      </p:sp>
    </p:spTree>
    <p:extLst>
      <p:ext uri="{BB962C8B-B14F-4D97-AF65-F5344CB8AC3E}">
        <p14:creationId xmlns:p14="http://schemas.microsoft.com/office/powerpoint/2010/main" val="139853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3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0648"/>
            <a:ext cx="3775393" cy="523220"/>
          </a:xfrm>
          <a:prstGeom prst="rect">
            <a:avLst/>
          </a:prstGeom>
        </p:spPr>
        <p:txBody>
          <a:bodyPr wrap="none">
            <a:spAutoFit/>
          </a:bodyPr>
          <a:lstStyle/>
          <a:p>
            <a:r>
              <a:rPr lang="zh-CN" altLang="en-US" sz="2800" b="0" dirty="0"/>
              <a:t>去掉异常数据后的结果</a:t>
            </a:r>
          </a:p>
        </p:txBody>
      </p:sp>
      <p:pic>
        <p:nvPicPr>
          <p:cNvPr id="230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3868"/>
            <a:ext cx="50673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509120"/>
            <a:ext cx="44005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879496"/>
            <a:ext cx="35623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08720" y="5549951"/>
            <a:ext cx="4572000" cy="523220"/>
          </a:xfrm>
          <a:prstGeom prst="rect">
            <a:avLst/>
          </a:prstGeom>
        </p:spPr>
        <p:txBody>
          <a:bodyPr>
            <a:spAutoFit/>
          </a:bodyPr>
          <a:lstStyle/>
          <a:p>
            <a:r>
              <a:rPr lang="zh-CN" altLang="en-US" sz="2800" b="0" dirty="0" smtClean="0"/>
              <a:t>置信区间</a:t>
            </a:r>
            <a:r>
              <a:rPr lang="zh-CN" altLang="en-US" sz="2800" b="0" dirty="0"/>
              <a:t>长度更短</a:t>
            </a:r>
            <a:endParaRPr lang="zh-CN" altLang="en-US" sz="2800" dirty="0"/>
          </a:p>
        </p:txBody>
      </p:sp>
      <p:pic>
        <p:nvPicPr>
          <p:cNvPr id="2304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763656"/>
            <a:ext cx="2828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4049" y="2785095"/>
            <a:ext cx="27717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796136" y="4702692"/>
            <a:ext cx="2339102" cy="461665"/>
          </a:xfrm>
          <a:prstGeom prst="rect">
            <a:avLst/>
          </a:prstGeom>
        </p:spPr>
        <p:txBody>
          <a:bodyPr wrap="none">
            <a:spAutoFit/>
          </a:bodyPr>
          <a:lstStyle/>
          <a:p>
            <a:r>
              <a:rPr lang="zh-CN" altLang="en-US" sz="2400" dirty="0">
                <a:solidFill>
                  <a:srgbClr val="0000FF"/>
                </a:solidFill>
              </a:rPr>
              <a:t>残差图十分正常</a:t>
            </a:r>
          </a:p>
        </p:txBody>
      </p:sp>
      <p:sp>
        <p:nvSpPr>
          <p:cNvPr id="5" name="矩形 4"/>
          <p:cNvSpPr/>
          <p:nvPr/>
        </p:nvSpPr>
        <p:spPr>
          <a:xfrm>
            <a:off x="4680520" y="5549951"/>
            <a:ext cx="4572000" cy="523220"/>
          </a:xfrm>
          <a:prstGeom prst="rect">
            <a:avLst/>
          </a:prstGeom>
        </p:spPr>
        <p:txBody>
          <a:bodyPr>
            <a:spAutoFit/>
          </a:bodyPr>
          <a:lstStyle/>
          <a:p>
            <a:r>
              <a:rPr lang="zh-CN" altLang="en-US" sz="2800" b="0" dirty="0">
                <a:solidFill>
                  <a:srgbClr val="0000FF"/>
                </a:solidFill>
              </a:rPr>
              <a:t>最终模型的结果可以应用</a:t>
            </a:r>
          </a:p>
        </p:txBody>
      </p:sp>
    </p:spTree>
    <p:extLst>
      <p:ext uri="{BB962C8B-B14F-4D97-AF65-F5344CB8AC3E}">
        <p14:creationId xmlns:p14="http://schemas.microsoft.com/office/powerpoint/2010/main" val="349891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4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4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4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2656"/>
            <a:ext cx="2133918" cy="584775"/>
          </a:xfrm>
          <a:prstGeom prst="rect">
            <a:avLst/>
          </a:prstGeom>
        </p:spPr>
        <p:txBody>
          <a:bodyPr wrap="none">
            <a:spAutoFit/>
          </a:bodyPr>
          <a:lstStyle/>
          <a:p>
            <a:r>
              <a:rPr lang="en-US" altLang="zh-CN" dirty="0" smtClean="0">
                <a:solidFill>
                  <a:srgbClr val="FF0000"/>
                </a:solidFill>
              </a:rPr>
              <a:t>5.</a:t>
            </a:r>
            <a:r>
              <a:rPr lang="zh-CN" altLang="en-US" dirty="0" smtClean="0">
                <a:solidFill>
                  <a:srgbClr val="FF0000"/>
                </a:solidFill>
              </a:rPr>
              <a:t>模型</a:t>
            </a:r>
            <a:r>
              <a:rPr lang="zh-CN" altLang="en-US" dirty="0">
                <a:solidFill>
                  <a:srgbClr val="FF0000"/>
                </a:solidFill>
              </a:rPr>
              <a:t>应用</a:t>
            </a:r>
          </a:p>
        </p:txBody>
      </p:sp>
      <p:pic>
        <p:nvPicPr>
          <p:cNvPr id="231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05968"/>
            <a:ext cx="56102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1956" y="1124744"/>
            <a:ext cx="8464540" cy="492443"/>
          </a:xfrm>
          <a:prstGeom prst="rect">
            <a:avLst/>
          </a:prstGeom>
        </p:spPr>
        <p:txBody>
          <a:bodyPr wrap="square">
            <a:spAutoFit/>
          </a:bodyPr>
          <a:lstStyle/>
          <a:p>
            <a:r>
              <a:rPr lang="zh-CN" altLang="en-US" sz="2600" b="0" dirty="0" smtClean="0"/>
              <a:t>制订</a:t>
            </a:r>
            <a:r>
              <a:rPr lang="en-US" altLang="zh-CN" sz="2600" dirty="0"/>
              <a:t>6</a:t>
            </a:r>
            <a:r>
              <a:rPr lang="zh-CN" altLang="en-US" sz="2600" b="0" dirty="0"/>
              <a:t>种管理</a:t>
            </a:r>
            <a:r>
              <a:rPr lang="en-US" altLang="zh-CN" sz="2600" dirty="0"/>
              <a:t>—</a:t>
            </a:r>
            <a:r>
              <a:rPr lang="zh-CN" altLang="en-US" sz="2600" b="0" dirty="0"/>
              <a:t>教育组合人员的</a:t>
            </a:r>
            <a:r>
              <a:rPr lang="zh-CN" altLang="en-US" sz="2600" dirty="0"/>
              <a:t>“</a:t>
            </a:r>
            <a:r>
              <a:rPr lang="zh-CN" altLang="en-US" sz="2600" b="0" dirty="0"/>
              <a:t>基础</a:t>
            </a:r>
            <a:r>
              <a:rPr lang="zh-CN" altLang="en-US" sz="2600" dirty="0"/>
              <a:t>”</a:t>
            </a:r>
            <a:r>
              <a:rPr lang="zh-CN" altLang="en-US" sz="2600" b="0" dirty="0"/>
              <a:t>薪金</a:t>
            </a:r>
            <a:r>
              <a:rPr lang="en-US" altLang="zh-CN" sz="2600" b="0" dirty="0"/>
              <a:t>(</a:t>
            </a:r>
            <a:r>
              <a:rPr lang="zh-CN" altLang="en-US" sz="2600" b="0" dirty="0"/>
              <a:t>资历为</a:t>
            </a:r>
            <a:r>
              <a:rPr lang="en-US" altLang="zh-CN" sz="2600" dirty="0"/>
              <a:t>0</a:t>
            </a:r>
            <a:r>
              <a:rPr lang="zh-CN" altLang="en-US" sz="2600" b="0" dirty="0"/>
              <a:t>）</a:t>
            </a:r>
          </a:p>
        </p:txBody>
      </p:sp>
      <p:sp>
        <p:nvSpPr>
          <p:cNvPr id="4" name="矩形 3"/>
          <p:cNvSpPr/>
          <p:nvPr/>
        </p:nvSpPr>
        <p:spPr>
          <a:xfrm>
            <a:off x="571956" y="1629695"/>
            <a:ext cx="4572000" cy="400110"/>
          </a:xfrm>
          <a:prstGeom prst="rect">
            <a:avLst/>
          </a:prstGeom>
        </p:spPr>
        <p:txBody>
          <a:bodyPr>
            <a:spAutoFit/>
          </a:bodyPr>
          <a:lstStyle/>
          <a:p>
            <a:r>
              <a:rPr lang="en-US" altLang="zh-CN" sz="2000" i="1" dirty="0"/>
              <a:t>x</a:t>
            </a:r>
            <a:r>
              <a:rPr lang="en-US" altLang="zh-CN" sz="2000" dirty="0"/>
              <a:t>1</a:t>
            </a:r>
            <a:r>
              <a:rPr lang="en-US" altLang="zh-CN" sz="2000" b="0" dirty="0"/>
              <a:t>=</a:t>
            </a:r>
            <a:r>
              <a:rPr lang="en-US" altLang="zh-CN" sz="2000" dirty="0"/>
              <a:t>0</a:t>
            </a:r>
            <a:r>
              <a:rPr lang="zh-CN" altLang="en-US" sz="2000" b="0" dirty="0"/>
              <a:t>；</a:t>
            </a:r>
            <a:r>
              <a:rPr lang="en-US" altLang="zh-CN" sz="2000" i="1" dirty="0"/>
              <a:t>x</a:t>
            </a:r>
            <a:r>
              <a:rPr lang="en-US" altLang="zh-CN" sz="2000" dirty="0"/>
              <a:t>2 </a:t>
            </a:r>
            <a:r>
              <a:rPr lang="en-US" altLang="zh-CN" sz="2000" b="0" dirty="0"/>
              <a:t>=</a:t>
            </a:r>
            <a:r>
              <a:rPr lang="en-US" altLang="zh-CN" sz="2000" dirty="0"/>
              <a:t>1</a:t>
            </a:r>
            <a:r>
              <a:rPr lang="en-US" altLang="zh-CN" sz="2000" i="1" dirty="0"/>
              <a:t>~ </a:t>
            </a:r>
            <a:r>
              <a:rPr lang="zh-CN" altLang="en-US" sz="2000" b="0" dirty="0"/>
              <a:t>管理，</a:t>
            </a:r>
            <a:r>
              <a:rPr lang="en-US" altLang="zh-CN" sz="2000" i="1" dirty="0"/>
              <a:t>x</a:t>
            </a:r>
            <a:r>
              <a:rPr lang="en-US" altLang="zh-CN" sz="2000" dirty="0"/>
              <a:t>2 </a:t>
            </a:r>
            <a:r>
              <a:rPr lang="en-US" altLang="zh-CN" sz="2000" b="0" dirty="0"/>
              <a:t>=</a:t>
            </a:r>
            <a:r>
              <a:rPr lang="en-US" altLang="zh-CN" sz="2000" dirty="0"/>
              <a:t>0</a:t>
            </a:r>
            <a:r>
              <a:rPr lang="en-US" altLang="zh-CN" sz="2000" i="1" dirty="0"/>
              <a:t>~ </a:t>
            </a:r>
            <a:r>
              <a:rPr lang="zh-CN" altLang="en-US" sz="2000" b="0" dirty="0"/>
              <a:t>非管理</a:t>
            </a:r>
          </a:p>
        </p:txBody>
      </p:sp>
      <p:sp>
        <p:nvSpPr>
          <p:cNvPr id="5" name="矩形 4"/>
          <p:cNvSpPr/>
          <p:nvPr/>
        </p:nvSpPr>
        <p:spPr>
          <a:xfrm>
            <a:off x="539552" y="2089616"/>
            <a:ext cx="8011417" cy="400110"/>
          </a:xfrm>
          <a:prstGeom prst="rect">
            <a:avLst/>
          </a:prstGeom>
        </p:spPr>
        <p:txBody>
          <a:bodyPr wrap="square">
            <a:spAutoFit/>
          </a:bodyPr>
          <a:lstStyle/>
          <a:p>
            <a:r>
              <a:rPr lang="zh-CN" altLang="en-US" sz="2000" b="0" dirty="0"/>
              <a:t>中学：</a:t>
            </a:r>
            <a:r>
              <a:rPr lang="en-US" altLang="zh-CN" sz="2000" i="1" dirty="0"/>
              <a:t>x</a:t>
            </a:r>
            <a:r>
              <a:rPr lang="en-US" altLang="zh-CN" sz="2000" dirty="0"/>
              <a:t>3=1, </a:t>
            </a:r>
            <a:r>
              <a:rPr lang="en-US" altLang="zh-CN" sz="2000" i="1" dirty="0"/>
              <a:t>x</a:t>
            </a:r>
            <a:r>
              <a:rPr lang="en-US" altLang="zh-CN" sz="2000" dirty="0"/>
              <a:t>4=0 </a:t>
            </a:r>
            <a:r>
              <a:rPr lang="zh-CN" altLang="en-US" sz="2000" b="0" dirty="0"/>
              <a:t>；大学：</a:t>
            </a:r>
            <a:r>
              <a:rPr lang="en-US" altLang="zh-CN" sz="2000" i="1" dirty="0"/>
              <a:t>x</a:t>
            </a:r>
            <a:r>
              <a:rPr lang="en-US" altLang="zh-CN" sz="2000" dirty="0"/>
              <a:t>3=0, </a:t>
            </a:r>
            <a:r>
              <a:rPr lang="en-US" altLang="zh-CN" sz="2000" i="1" dirty="0"/>
              <a:t>x</a:t>
            </a:r>
            <a:r>
              <a:rPr lang="en-US" altLang="zh-CN" sz="2000" dirty="0"/>
              <a:t>4=1</a:t>
            </a:r>
            <a:r>
              <a:rPr lang="zh-CN" altLang="en-US" sz="2000" b="0" dirty="0"/>
              <a:t>；更高：</a:t>
            </a:r>
            <a:r>
              <a:rPr lang="en-US" altLang="zh-CN" sz="2000" i="1" dirty="0"/>
              <a:t>x</a:t>
            </a:r>
            <a:r>
              <a:rPr lang="en-US" altLang="zh-CN" sz="2000" dirty="0"/>
              <a:t>3=0, </a:t>
            </a:r>
            <a:r>
              <a:rPr lang="en-US" altLang="zh-CN" sz="2000" i="1" dirty="0"/>
              <a:t>x</a:t>
            </a:r>
            <a:r>
              <a:rPr lang="en-US" altLang="zh-CN" sz="2000" dirty="0"/>
              <a:t>4=0 </a:t>
            </a:r>
            <a:endParaRPr lang="zh-CN" altLang="en-US" sz="2000" b="0" dirty="0"/>
          </a:p>
        </p:txBody>
      </p:sp>
      <p:pic>
        <p:nvPicPr>
          <p:cNvPr id="2314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34" y="2636912"/>
            <a:ext cx="75533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71956" y="5615284"/>
            <a:ext cx="8104500" cy="830997"/>
          </a:xfrm>
          <a:prstGeom prst="rect">
            <a:avLst/>
          </a:prstGeom>
        </p:spPr>
        <p:txBody>
          <a:bodyPr wrap="square">
            <a:spAutoFit/>
          </a:bodyPr>
          <a:lstStyle/>
          <a:p>
            <a:r>
              <a:rPr lang="zh-CN" altLang="en-US" sz="2400" dirty="0" smtClean="0">
                <a:solidFill>
                  <a:srgbClr val="006600"/>
                </a:solidFill>
              </a:rPr>
              <a:t>大学</a:t>
            </a:r>
            <a:r>
              <a:rPr lang="zh-CN" altLang="en-US" sz="2400" dirty="0">
                <a:solidFill>
                  <a:srgbClr val="006600"/>
                </a:solidFill>
              </a:rPr>
              <a:t>程度管理人员比更高程度管理人员的薪金</a:t>
            </a:r>
            <a:r>
              <a:rPr lang="zh-CN" altLang="en-US" sz="2400" dirty="0" smtClean="0">
                <a:solidFill>
                  <a:srgbClr val="006600"/>
                </a:solidFill>
              </a:rPr>
              <a:t>高。</a:t>
            </a:r>
            <a:endParaRPr lang="zh-CN" altLang="en-US" sz="2400" dirty="0">
              <a:solidFill>
                <a:srgbClr val="006600"/>
              </a:solidFill>
            </a:endParaRPr>
          </a:p>
          <a:p>
            <a:r>
              <a:rPr lang="zh-CN" altLang="en-US" sz="2400" dirty="0">
                <a:solidFill>
                  <a:srgbClr val="006600"/>
                </a:solidFill>
              </a:rPr>
              <a:t>大学程度非管理人员比更高程度非管理人员的薪金略低</a:t>
            </a:r>
          </a:p>
        </p:txBody>
      </p:sp>
    </p:spTree>
    <p:extLst>
      <p:ext uri="{BB962C8B-B14F-4D97-AF65-F5344CB8AC3E}">
        <p14:creationId xmlns:p14="http://schemas.microsoft.com/office/powerpoint/2010/main" val="23991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4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9552" y="920099"/>
            <a:ext cx="8253990" cy="954107"/>
          </a:xfrm>
          <a:prstGeom prst="rect">
            <a:avLst/>
          </a:prstGeom>
        </p:spPr>
        <p:txBody>
          <a:bodyPr wrap="square">
            <a:spAutoFit/>
          </a:bodyPr>
          <a:lstStyle/>
          <a:p>
            <a:r>
              <a:rPr lang="en-US" altLang="zh-CN" sz="2800" b="0" dirty="0" smtClean="0"/>
              <a:t>1</a:t>
            </a:r>
            <a:r>
              <a:rPr lang="zh-CN" altLang="en-US" sz="2800" b="0" dirty="0" smtClean="0"/>
              <a:t>）对</a:t>
            </a:r>
            <a:r>
              <a:rPr lang="zh-CN" altLang="en-US" sz="2800" b="0" dirty="0"/>
              <a:t>定性因素</a:t>
            </a:r>
            <a:r>
              <a:rPr lang="en-US" altLang="zh-CN" sz="2800" b="0" dirty="0"/>
              <a:t>(</a:t>
            </a:r>
            <a:r>
              <a:rPr lang="zh-CN" altLang="en-US" sz="2800" b="0" dirty="0"/>
              <a:t>如管理、教育</a:t>
            </a:r>
            <a:r>
              <a:rPr lang="en-US" altLang="zh-CN" sz="2800" b="0" dirty="0"/>
              <a:t>)</a:t>
            </a:r>
            <a:r>
              <a:rPr lang="zh-CN" altLang="en-US" sz="2800" b="0" dirty="0"/>
              <a:t>，可以引入</a:t>
            </a:r>
            <a:r>
              <a:rPr lang="en-US" altLang="zh-CN" sz="2800" b="0" dirty="0">
                <a:solidFill>
                  <a:srgbClr val="FF0000"/>
                </a:solidFill>
              </a:rPr>
              <a:t>0-1</a:t>
            </a:r>
            <a:r>
              <a:rPr lang="zh-CN" altLang="en-US" sz="2800" b="0" dirty="0">
                <a:solidFill>
                  <a:srgbClr val="FF0000"/>
                </a:solidFill>
              </a:rPr>
              <a:t>变量</a:t>
            </a:r>
            <a:r>
              <a:rPr lang="zh-CN" altLang="en-US" sz="2800" b="0" dirty="0"/>
              <a:t>处理，</a:t>
            </a:r>
            <a:r>
              <a:rPr lang="en-US" altLang="zh-CN" sz="2800" dirty="0"/>
              <a:t>0</a:t>
            </a:r>
            <a:r>
              <a:rPr lang="en-US" altLang="zh-CN" sz="2800" b="0" dirty="0"/>
              <a:t>-</a:t>
            </a:r>
            <a:r>
              <a:rPr lang="en-US" altLang="zh-CN" sz="2800" dirty="0"/>
              <a:t>1</a:t>
            </a:r>
            <a:r>
              <a:rPr lang="zh-CN" altLang="en-US" sz="2800" b="0" dirty="0"/>
              <a:t>变量的个数应比定性因素的水平少</a:t>
            </a:r>
            <a:r>
              <a:rPr lang="en-US" altLang="zh-CN" sz="2800" dirty="0" smtClean="0"/>
              <a:t>1</a:t>
            </a:r>
            <a:r>
              <a:rPr lang="zh-CN" altLang="en-US" sz="2800" dirty="0" smtClean="0"/>
              <a:t>。</a:t>
            </a:r>
            <a:r>
              <a:rPr lang="en-US" altLang="zh-CN" sz="2800" dirty="0" smtClean="0"/>
              <a:t> </a:t>
            </a:r>
            <a:endParaRPr lang="zh-CN" altLang="en-US" sz="2800" b="0" dirty="0"/>
          </a:p>
        </p:txBody>
      </p:sp>
      <p:sp>
        <p:nvSpPr>
          <p:cNvPr id="3" name="矩形 2"/>
          <p:cNvSpPr/>
          <p:nvPr/>
        </p:nvSpPr>
        <p:spPr>
          <a:xfrm>
            <a:off x="539552" y="332656"/>
            <a:ext cx="1316386" cy="584775"/>
          </a:xfrm>
          <a:prstGeom prst="rect">
            <a:avLst/>
          </a:prstGeom>
        </p:spPr>
        <p:txBody>
          <a:bodyPr wrap="none">
            <a:spAutoFit/>
          </a:bodyPr>
          <a:lstStyle/>
          <a:p>
            <a:r>
              <a:rPr lang="en-US" altLang="zh-CN" dirty="0" smtClean="0">
                <a:solidFill>
                  <a:srgbClr val="FF0000"/>
                </a:solidFill>
              </a:rPr>
              <a:t>6.</a:t>
            </a:r>
            <a:r>
              <a:rPr lang="zh-CN" altLang="en-US" dirty="0" smtClean="0">
                <a:solidFill>
                  <a:srgbClr val="FF0000"/>
                </a:solidFill>
              </a:rPr>
              <a:t>评注</a:t>
            </a:r>
            <a:endParaRPr lang="zh-CN" altLang="en-US" dirty="0">
              <a:solidFill>
                <a:srgbClr val="FF0000"/>
              </a:solidFill>
            </a:endParaRPr>
          </a:p>
        </p:txBody>
      </p:sp>
      <p:sp>
        <p:nvSpPr>
          <p:cNvPr id="4" name="矩形 3"/>
          <p:cNvSpPr/>
          <p:nvPr/>
        </p:nvSpPr>
        <p:spPr>
          <a:xfrm>
            <a:off x="600654" y="2114853"/>
            <a:ext cx="8232888" cy="954107"/>
          </a:xfrm>
          <a:prstGeom prst="rect">
            <a:avLst/>
          </a:prstGeom>
        </p:spPr>
        <p:txBody>
          <a:bodyPr wrap="square">
            <a:spAutoFit/>
          </a:bodyPr>
          <a:lstStyle/>
          <a:p>
            <a:r>
              <a:rPr lang="en-US" altLang="zh-CN" sz="2800" b="0" dirty="0" smtClean="0"/>
              <a:t>2</a:t>
            </a:r>
            <a:r>
              <a:rPr lang="zh-CN" altLang="en-US" sz="2800" b="0" dirty="0" smtClean="0"/>
              <a:t>）</a:t>
            </a:r>
            <a:r>
              <a:rPr lang="zh-CN" altLang="en-US" sz="2800" b="0" dirty="0" smtClean="0">
                <a:solidFill>
                  <a:srgbClr val="FF0000"/>
                </a:solidFill>
              </a:rPr>
              <a:t>残差分析</a:t>
            </a:r>
            <a:r>
              <a:rPr lang="zh-CN" altLang="en-US" sz="2800" b="0" dirty="0">
                <a:solidFill>
                  <a:srgbClr val="FF0000"/>
                </a:solidFill>
              </a:rPr>
              <a:t>方法</a:t>
            </a:r>
            <a:r>
              <a:rPr lang="zh-CN" altLang="en-US" sz="2800" b="0" dirty="0"/>
              <a:t>可以发现模型的缺陷，引入交互作用项常常能够改善</a:t>
            </a:r>
            <a:r>
              <a:rPr lang="zh-CN" altLang="en-US" sz="2800" b="0" dirty="0" smtClean="0"/>
              <a:t>模型。</a:t>
            </a:r>
            <a:endParaRPr lang="zh-CN" altLang="en-US" sz="2800" dirty="0"/>
          </a:p>
        </p:txBody>
      </p:sp>
      <p:sp>
        <p:nvSpPr>
          <p:cNvPr id="5" name="矩形 4"/>
          <p:cNvSpPr/>
          <p:nvPr/>
        </p:nvSpPr>
        <p:spPr>
          <a:xfrm>
            <a:off x="649890" y="3337828"/>
            <a:ext cx="8183651" cy="523220"/>
          </a:xfrm>
          <a:prstGeom prst="rect">
            <a:avLst/>
          </a:prstGeom>
        </p:spPr>
        <p:txBody>
          <a:bodyPr wrap="square">
            <a:spAutoFit/>
          </a:bodyPr>
          <a:lstStyle/>
          <a:p>
            <a:r>
              <a:rPr lang="en-US" altLang="zh-CN" sz="2800" b="0" dirty="0" smtClean="0"/>
              <a:t>3</a:t>
            </a:r>
            <a:r>
              <a:rPr lang="zh-CN" altLang="en-US" sz="2800" b="0" dirty="0" smtClean="0"/>
              <a:t>）</a:t>
            </a:r>
            <a:r>
              <a:rPr lang="zh-CN" altLang="en-US" sz="2800" b="0" dirty="0" smtClean="0">
                <a:solidFill>
                  <a:srgbClr val="FF0000"/>
                </a:solidFill>
              </a:rPr>
              <a:t>剔除</a:t>
            </a:r>
            <a:r>
              <a:rPr lang="zh-CN" altLang="en-US" sz="2800" b="0" dirty="0">
                <a:solidFill>
                  <a:srgbClr val="FF0000"/>
                </a:solidFill>
              </a:rPr>
              <a:t>异常数据</a:t>
            </a:r>
            <a:r>
              <a:rPr lang="zh-CN" altLang="en-US" sz="2800" b="0" dirty="0"/>
              <a:t>，有助于得到更好的结果</a:t>
            </a:r>
            <a:endParaRPr lang="zh-CN" altLang="en-US" sz="2800" dirty="0"/>
          </a:p>
        </p:txBody>
      </p:sp>
      <p:sp>
        <p:nvSpPr>
          <p:cNvPr id="6" name="矩形 5"/>
          <p:cNvSpPr/>
          <p:nvPr/>
        </p:nvSpPr>
        <p:spPr>
          <a:xfrm>
            <a:off x="600653" y="4345940"/>
            <a:ext cx="8232887" cy="523220"/>
          </a:xfrm>
          <a:prstGeom prst="rect">
            <a:avLst/>
          </a:prstGeom>
        </p:spPr>
        <p:txBody>
          <a:bodyPr wrap="square">
            <a:spAutoFit/>
          </a:bodyPr>
          <a:lstStyle/>
          <a:p>
            <a:r>
              <a:rPr lang="zh-CN" altLang="en-US" sz="2800" b="0" dirty="0" smtClean="0">
                <a:solidFill>
                  <a:srgbClr val="990099"/>
                </a:solidFill>
              </a:rPr>
              <a:t>注</a:t>
            </a:r>
            <a:r>
              <a:rPr lang="zh-CN" altLang="en-US" sz="2800" b="0" dirty="0">
                <a:solidFill>
                  <a:srgbClr val="990099"/>
                </a:solidFill>
              </a:rPr>
              <a:t>：可以直接对</a:t>
            </a:r>
            <a:r>
              <a:rPr lang="en-US" altLang="zh-CN" sz="2800" dirty="0">
                <a:solidFill>
                  <a:srgbClr val="990099"/>
                </a:solidFill>
              </a:rPr>
              <a:t>6</a:t>
            </a:r>
            <a:r>
              <a:rPr lang="zh-CN" altLang="en-US" sz="2800" b="0" dirty="0">
                <a:solidFill>
                  <a:srgbClr val="990099"/>
                </a:solidFill>
              </a:rPr>
              <a:t>种管理</a:t>
            </a:r>
            <a:r>
              <a:rPr lang="en-US" altLang="zh-CN" sz="2800" dirty="0">
                <a:solidFill>
                  <a:srgbClr val="990099"/>
                </a:solidFill>
              </a:rPr>
              <a:t>—</a:t>
            </a:r>
            <a:r>
              <a:rPr lang="zh-CN" altLang="en-US" sz="2800" b="0" dirty="0">
                <a:solidFill>
                  <a:srgbClr val="990099"/>
                </a:solidFill>
              </a:rPr>
              <a:t>教育组合引入</a:t>
            </a:r>
            <a:r>
              <a:rPr lang="en-US" altLang="zh-CN" sz="2800" dirty="0">
                <a:solidFill>
                  <a:srgbClr val="990099"/>
                </a:solidFill>
              </a:rPr>
              <a:t>5</a:t>
            </a:r>
            <a:r>
              <a:rPr lang="zh-CN" altLang="en-US" sz="2800" b="0" dirty="0">
                <a:solidFill>
                  <a:srgbClr val="990099"/>
                </a:solidFill>
              </a:rPr>
              <a:t>个</a:t>
            </a:r>
            <a:r>
              <a:rPr lang="en-US" altLang="zh-CN" sz="2800" dirty="0">
                <a:solidFill>
                  <a:srgbClr val="990099"/>
                </a:solidFill>
              </a:rPr>
              <a:t>0</a:t>
            </a:r>
            <a:r>
              <a:rPr lang="en-US" altLang="zh-CN" sz="2800" b="0" dirty="0">
                <a:solidFill>
                  <a:srgbClr val="990099"/>
                </a:solidFill>
              </a:rPr>
              <a:t>-</a:t>
            </a:r>
            <a:r>
              <a:rPr lang="en-US" altLang="zh-CN" sz="2800" dirty="0">
                <a:solidFill>
                  <a:srgbClr val="990099"/>
                </a:solidFill>
              </a:rPr>
              <a:t>1</a:t>
            </a:r>
            <a:r>
              <a:rPr lang="zh-CN" altLang="en-US" sz="2800" b="0" dirty="0">
                <a:solidFill>
                  <a:srgbClr val="990099"/>
                </a:solidFill>
              </a:rPr>
              <a:t>变量</a:t>
            </a:r>
            <a:endParaRPr lang="zh-CN" altLang="en-US" sz="2800" dirty="0">
              <a:solidFill>
                <a:srgbClr val="990099"/>
              </a:solidFill>
            </a:endParaRPr>
          </a:p>
        </p:txBody>
      </p:sp>
    </p:spTree>
    <p:extLst>
      <p:ext uri="{BB962C8B-B14F-4D97-AF65-F5344CB8AC3E}">
        <p14:creationId xmlns:p14="http://schemas.microsoft.com/office/powerpoint/2010/main" val="6836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bwMode="auto">
          <a:xfrm>
            <a:off x="395536" y="332656"/>
            <a:ext cx="8229600" cy="647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t>例</a:t>
            </a:r>
            <a:r>
              <a:rPr lang="en-US" altLang="zh-CN" b="1" dirty="0" smtClean="0"/>
              <a:t>3:</a:t>
            </a:r>
            <a:r>
              <a:rPr lang="zh-CN" altLang="en-US" b="1" dirty="0" smtClean="0">
                <a:solidFill>
                  <a:srgbClr val="0000FF"/>
                </a:solidFill>
              </a:rPr>
              <a:t>酶催化反应</a:t>
            </a:r>
            <a:endParaRPr lang="zh-CN" altLang="en-US" b="1" dirty="0">
              <a:solidFill>
                <a:srgbClr val="0000FF"/>
              </a:solidFill>
            </a:endParaRPr>
          </a:p>
        </p:txBody>
      </p:sp>
      <p:sp>
        <p:nvSpPr>
          <p:cNvPr id="3" name="矩形 2"/>
          <p:cNvSpPr/>
          <p:nvPr/>
        </p:nvSpPr>
        <p:spPr>
          <a:xfrm>
            <a:off x="505668" y="980728"/>
            <a:ext cx="1313180" cy="584775"/>
          </a:xfrm>
          <a:prstGeom prst="rect">
            <a:avLst/>
          </a:prstGeom>
        </p:spPr>
        <p:txBody>
          <a:bodyPr wrap="none">
            <a:spAutoFit/>
          </a:bodyPr>
          <a:lstStyle/>
          <a:p>
            <a:r>
              <a:rPr lang="en-US" altLang="zh-CN" dirty="0" smtClean="0">
                <a:solidFill>
                  <a:srgbClr val="FF0000"/>
                </a:solidFill>
              </a:rPr>
              <a:t>1.</a:t>
            </a:r>
            <a:r>
              <a:rPr lang="zh-CN" altLang="en-US" dirty="0" smtClean="0">
                <a:solidFill>
                  <a:srgbClr val="FF0000"/>
                </a:solidFill>
              </a:rPr>
              <a:t>问题</a:t>
            </a:r>
            <a:endParaRPr lang="zh-CN" altLang="en-US" dirty="0">
              <a:solidFill>
                <a:srgbClr val="FF0000"/>
              </a:solidFill>
            </a:endParaRPr>
          </a:p>
        </p:txBody>
      </p:sp>
      <p:sp>
        <p:nvSpPr>
          <p:cNvPr id="4" name="矩形 3"/>
          <p:cNvSpPr/>
          <p:nvPr/>
        </p:nvSpPr>
        <p:spPr>
          <a:xfrm>
            <a:off x="505668" y="1412776"/>
            <a:ext cx="8170788" cy="2677656"/>
          </a:xfrm>
          <a:prstGeom prst="rect">
            <a:avLst/>
          </a:prstGeom>
        </p:spPr>
        <p:txBody>
          <a:bodyPr wrap="square">
            <a:spAutoFit/>
          </a:bodyPr>
          <a:lstStyle/>
          <a:p>
            <a:pPr>
              <a:lnSpc>
                <a:spcPct val="150000"/>
              </a:lnSpc>
            </a:pPr>
            <a:r>
              <a:rPr lang="zh-CN" altLang="en-US" sz="2800" b="0" dirty="0" smtClean="0"/>
              <a:t>        </a:t>
            </a:r>
            <a:r>
              <a:rPr lang="zh-CN" altLang="en-US" sz="2800" b="0" dirty="0" smtClean="0"/>
              <a:t>研究酶催化反应中</a:t>
            </a:r>
            <a:r>
              <a:rPr lang="zh-CN" altLang="en-US" sz="2800" b="0" dirty="0"/>
              <a:t>嘌呤霉素对反应速度</a:t>
            </a:r>
            <a:r>
              <a:rPr lang="zh-CN" altLang="en-US" sz="2800" b="0" dirty="0" smtClean="0"/>
              <a:t>与反应物浓度</a:t>
            </a:r>
            <a:r>
              <a:rPr lang="zh-CN" altLang="en-US" sz="2800" b="0" dirty="0"/>
              <a:t>之间关系的</a:t>
            </a:r>
            <a:r>
              <a:rPr lang="zh-CN" altLang="en-US" sz="2800" b="0" dirty="0" smtClean="0"/>
              <a:t>影响。</a:t>
            </a:r>
            <a:r>
              <a:rPr lang="zh-CN" altLang="en-US" sz="2800" b="0" dirty="0"/>
              <a:t>建立数学模型，反映该</a:t>
            </a:r>
            <a:r>
              <a:rPr lang="zh-CN" altLang="en-US" sz="2800" b="0" dirty="0" smtClean="0"/>
              <a:t>酶催化反应</a:t>
            </a:r>
            <a:r>
              <a:rPr lang="zh-CN" altLang="en-US" sz="2800" b="0" dirty="0"/>
              <a:t>的速度</a:t>
            </a:r>
            <a:r>
              <a:rPr lang="zh-CN" altLang="en-US" sz="2800" b="0" dirty="0" smtClean="0"/>
              <a:t>与反应物</a:t>
            </a:r>
            <a:r>
              <a:rPr lang="zh-CN" altLang="en-US" sz="2800" b="0" dirty="0"/>
              <a:t>浓度以及经嘌呤霉素处理与否之间的</a:t>
            </a:r>
            <a:r>
              <a:rPr lang="zh-CN" altLang="en-US" sz="2800" b="0" dirty="0" smtClean="0"/>
              <a:t>关系。</a:t>
            </a:r>
            <a:endParaRPr lang="zh-CN" altLang="en-US" sz="2800" b="0" dirty="0"/>
          </a:p>
        </p:txBody>
      </p:sp>
      <p:sp>
        <p:nvSpPr>
          <p:cNvPr id="6" name="矩形 5"/>
          <p:cNvSpPr/>
          <p:nvPr/>
        </p:nvSpPr>
        <p:spPr>
          <a:xfrm>
            <a:off x="514727" y="4212377"/>
            <a:ext cx="1313180" cy="584775"/>
          </a:xfrm>
          <a:prstGeom prst="rect">
            <a:avLst/>
          </a:prstGeom>
        </p:spPr>
        <p:txBody>
          <a:bodyPr wrap="none">
            <a:spAutoFit/>
          </a:bodyPr>
          <a:lstStyle/>
          <a:p>
            <a:r>
              <a:rPr lang="en-US" altLang="zh-CN" dirty="0">
                <a:solidFill>
                  <a:srgbClr val="FF0000"/>
                </a:solidFill>
              </a:rPr>
              <a:t>2.</a:t>
            </a:r>
            <a:r>
              <a:rPr lang="zh-CN" altLang="en-US" dirty="0">
                <a:solidFill>
                  <a:srgbClr val="FF0000"/>
                </a:solidFill>
              </a:rPr>
              <a:t>方案</a:t>
            </a:r>
          </a:p>
        </p:txBody>
      </p:sp>
      <p:sp>
        <p:nvSpPr>
          <p:cNvPr id="7" name="矩形 6"/>
          <p:cNvSpPr/>
          <p:nvPr/>
        </p:nvSpPr>
        <p:spPr>
          <a:xfrm>
            <a:off x="611560" y="4851157"/>
            <a:ext cx="8064896" cy="1303177"/>
          </a:xfrm>
          <a:prstGeom prst="rect">
            <a:avLst/>
          </a:prstGeom>
        </p:spPr>
        <p:txBody>
          <a:bodyPr wrap="square">
            <a:spAutoFit/>
          </a:bodyPr>
          <a:lstStyle/>
          <a:p>
            <a:pPr>
              <a:lnSpc>
                <a:spcPct val="150000"/>
              </a:lnSpc>
            </a:pPr>
            <a:r>
              <a:rPr lang="zh-CN" altLang="en-US" sz="2800" b="0" dirty="0" smtClean="0"/>
              <a:t>        设计</a:t>
            </a:r>
            <a:r>
              <a:rPr lang="zh-CN" altLang="en-US" sz="2800" b="0" dirty="0"/>
              <a:t>了两个实验：酶经过嘌呤霉素处理；酶未经嘌呤霉素处理。</a:t>
            </a:r>
          </a:p>
        </p:txBody>
      </p:sp>
    </p:spTree>
    <p:extLst>
      <p:ext uri="{BB962C8B-B14F-4D97-AF65-F5344CB8AC3E}">
        <p14:creationId xmlns:p14="http://schemas.microsoft.com/office/powerpoint/2010/main" val="197306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458406"/>
            <a:ext cx="2441694" cy="461665"/>
          </a:xfrm>
          <a:prstGeom prst="rect">
            <a:avLst/>
          </a:prstGeom>
        </p:spPr>
        <p:txBody>
          <a:bodyPr wrap="none">
            <a:spAutoFit/>
          </a:bodyPr>
          <a:lstStyle/>
          <a:p>
            <a:r>
              <a:rPr lang="zh-CN" altLang="en-US" sz="2400" b="0" dirty="0"/>
              <a:t>实验数据见下表</a:t>
            </a:r>
            <a:r>
              <a:rPr lang="en-US" altLang="zh-CN" sz="2400" dirty="0"/>
              <a:t>:</a:t>
            </a:r>
            <a:endParaRPr lang="zh-CN" altLang="en-US" sz="2400" b="0" dirty="0"/>
          </a:p>
        </p:txBody>
      </p:sp>
      <p:pic>
        <p:nvPicPr>
          <p:cNvPr id="23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20071"/>
            <a:ext cx="8856984"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7858" y="3107993"/>
            <a:ext cx="2249334" cy="523220"/>
          </a:xfrm>
          <a:prstGeom prst="rect">
            <a:avLst/>
          </a:prstGeom>
        </p:spPr>
        <p:txBody>
          <a:bodyPr wrap="none">
            <a:spAutoFit/>
          </a:bodyPr>
          <a:lstStyle/>
          <a:p>
            <a:r>
              <a:rPr lang="en-US" altLang="zh-CN" sz="2800" dirty="0" smtClean="0">
                <a:solidFill>
                  <a:srgbClr val="FF0000"/>
                </a:solidFill>
              </a:rPr>
              <a:t>3.</a:t>
            </a:r>
            <a:r>
              <a:rPr lang="zh-CN" altLang="en-US" sz="2800" dirty="0" smtClean="0">
                <a:solidFill>
                  <a:srgbClr val="FF0000"/>
                </a:solidFill>
              </a:rPr>
              <a:t>线性化模型</a:t>
            </a:r>
            <a:endParaRPr lang="zh-CN" altLang="en-US" sz="2800" dirty="0">
              <a:solidFill>
                <a:srgbClr val="FF0000"/>
              </a:solidFill>
            </a:endParaRPr>
          </a:p>
        </p:txBody>
      </p:sp>
      <p:pic>
        <p:nvPicPr>
          <p:cNvPr id="232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3" y="3618017"/>
            <a:ext cx="1666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bwMode="auto">
          <a:xfrm>
            <a:off x="2121407" y="3861048"/>
            <a:ext cx="722401" cy="360040"/>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pic>
        <p:nvPicPr>
          <p:cNvPr id="2324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262" y="3612443"/>
            <a:ext cx="4229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61" y="4725144"/>
            <a:ext cx="23241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bwMode="auto">
          <a:xfrm>
            <a:off x="2771800" y="4869160"/>
            <a:ext cx="648072" cy="233363"/>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pic>
        <p:nvPicPr>
          <p:cNvPr id="2324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7373" y="4701331"/>
            <a:ext cx="18859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4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24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24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476671"/>
            <a:ext cx="6120680" cy="461665"/>
          </a:xfrm>
          <a:prstGeom prst="rect">
            <a:avLst/>
          </a:prstGeom>
        </p:spPr>
        <p:txBody>
          <a:bodyPr wrap="square">
            <a:spAutoFit/>
          </a:bodyPr>
          <a:lstStyle/>
          <a:p>
            <a:r>
              <a:rPr lang="zh-CN" altLang="en-US" sz="2400" b="0" dirty="0" smtClean="0"/>
              <a:t>经</a:t>
            </a:r>
            <a:r>
              <a:rPr lang="zh-CN" altLang="en-US" sz="2400" b="0" dirty="0"/>
              <a:t>嘌呤霉素处理后实验数据的估计结果</a:t>
            </a:r>
            <a:endParaRPr lang="zh-CN" altLang="en-US" sz="2400" dirty="0"/>
          </a:p>
        </p:txBody>
      </p:sp>
      <p:pic>
        <p:nvPicPr>
          <p:cNvPr id="233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38336"/>
            <a:ext cx="72104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607558"/>
            <a:ext cx="30670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401" y="3598033"/>
            <a:ext cx="2895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31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4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60648"/>
            <a:ext cx="3877985" cy="584775"/>
          </a:xfrm>
          <a:prstGeom prst="rect">
            <a:avLst/>
          </a:prstGeom>
        </p:spPr>
        <p:txBody>
          <a:bodyPr wrap="none">
            <a:spAutoFit/>
          </a:bodyPr>
          <a:lstStyle/>
          <a:p>
            <a:r>
              <a:rPr lang="zh-CN" altLang="en-US" b="0" dirty="0"/>
              <a:t>线性化模型结果分析</a:t>
            </a:r>
          </a:p>
        </p:txBody>
      </p:sp>
      <p:pic>
        <p:nvPicPr>
          <p:cNvPr id="234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98" y="1117888"/>
            <a:ext cx="36480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5" y="4109838"/>
            <a:ext cx="30861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146557"/>
            <a:ext cx="36957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bwMode="auto">
          <a:xfrm>
            <a:off x="4230573" y="2060848"/>
            <a:ext cx="845483" cy="648072"/>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pic>
        <p:nvPicPr>
          <p:cNvPr id="2345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4109838"/>
            <a:ext cx="3505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0709" y="5013176"/>
            <a:ext cx="32861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05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5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4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5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4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50825" y="260350"/>
            <a:ext cx="4876800" cy="5191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ea typeface="幼圆" pitchFamily="49" charset="-122"/>
              </a:rPr>
              <a:t>1.2.2 </a:t>
            </a:r>
            <a:r>
              <a:rPr lang="zh-CN" altLang="en-US" sz="2800">
                <a:ea typeface="幼圆" pitchFamily="49" charset="-122"/>
              </a:rPr>
              <a:t>模型参数估计</a:t>
            </a:r>
            <a:endParaRPr lang="zh-CN" altLang="en-US" sz="2800">
              <a:solidFill>
                <a:srgbClr val="FFFFCC"/>
              </a:solidFill>
            </a:endParaRPr>
          </a:p>
        </p:txBody>
      </p:sp>
      <p:sp>
        <p:nvSpPr>
          <p:cNvPr id="8195" name="Text Box 3"/>
          <p:cNvSpPr txBox="1">
            <a:spLocks noChangeArrowheads="1"/>
          </p:cNvSpPr>
          <p:nvPr/>
        </p:nvSpPr>
        <p:spPr bwMode="auto">
          <a:xfrm>
            <a:off x="0" y="981075"/>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rgbClr val="800000"/>
                </a:solidFill>
              </a:rPr>
              <a:t>（</a:t>
            </a:r>
            <a:r>
              <a:rPr lang="en-US" altLang="zh-CN" sz="2400">
                <a:solidFill>
                  <a:srgbClr val="800000"/>
                </a:solidFill>
              </a:rPr>
              <a:t>1</a:t>
            </a:r>
            <a:r>
              <a:rPr lang="zh-CN" altLang="en-US" sz="2400">
                <a:solidFill>
                  <a:srgbClr val="800000"/>
                </a:solidFill>
              </a:rPr>
              <a:t>）回归系数的最小二乘估计</a:t>
            </a:r>
            <a:endParaRPr lang="zh-CN" altLang="en-US" sz="2400"/>
          </a:p>
        </p:txBody>
      </p:sp>
      <p:graphicFrame>
        <p:nvGraphicFramePr>
          <p:cNvPr id="132100" name="Object 4"/>
          <p:cNvGraphicFramePr>
            <a:graphicFrameLocks noChangeAspect="1"/>
          </p:cNvGraphicFramePr>
          <p:nvPr>
            <p:extLst>
              <p:ext uri="{D42A27DB-BD31-4B8C-83A1-F6EECF244321}">
                <p14:modId xmlns:p14="http://schemas.microsoft.com/office/powerpoint/2010/main" val="358424936"/>
              </p:ext>
            </p:extLst>
          </p:nvPr>
        </p:nvGraphicFramePr>
        <p:xfrm>
          <a:off x="331788" y="1482725"/>
          <a:ext cx="8370887" cy="5042619"/>
        </p:xfrm>
        <a:graphic>
          <a:graphicData uri="http://schemas.openxmlformats.org/presentationml/2006/ole">
            <mc:AlternateContent xmlns:mc="http://schemas.openxmlformats.org/markup-compatibility/2006">
              <mc:Choice xmlns:v="urn:schemas-microsoft-com:vml" Requires="v">
                <p:oleObj spid="_x0000_s8218" name="Document" r:id="rId3" imgW="3372732" imgH="2181318" progId="Word.Document.8">
                  <p:embed/>
                </p:oleObj>
              </mc:Choice>
              <mc:Fallback>
                <p:oleObj name="Document" r:id="rId3" imgW="3372732" imgH="218131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1482725"/>
                        <a:ext cx="8370887" cy="5042619"/>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box(out)">
                                      <p:cBhvr>
                                        <p:cTn id="7"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4185761" cy="584775"/>
          </a:xfrm>
          <a:prstGeom prst="rect">
            <a:avLst/>
          </a:prstGeom>
        </p:spPr>
        <p:txBody>
          <a:bodyPr wrap="none">
            <a:spAutoFit/>
          </a:bodyPr>
          <a:lstStyle/>
          <a:p>
            <a:r>
              <a:rPr lang="en-US" altLang="zh-CN" dirty="0" smtClean="0">
                <a:solidFill>
                  <a:srgbClr val="FF0000"/>
                </a:solidFill>
              </a:rPr>
              <a:t>4.</a:t>
            </a:r>
            <a:r>
              <a:rPr lang="zh-CN" altLang="en-US" dirty="0" smtClean="0">
                <a:solidFill>
                  <a:srgbClr val="FF0000"/>
                </a:solidFill>
              </a:rPr>
              <a:t>非线性模型</a:t>
            </a:r>
            <a:r>
              <a:rPr lang="zh-CN" altLang="en-US" dirty="0">
                <a:solidFill>
                  <a:srgbClr val="FF0000"/>
                </a:solidFill>
              </a:rPr>
              <a:t>参数估计</a:t>
            </a:r>
          </a:p>
        </p:txBody>
      </p:sp>
      <p:sp>
        <p:nvSpPr>
          <p:cNvPr id="3" name="矩形 2"/>
          <p:cNvSpPr/>
          <p:nvPr/>
        </p:nvSpPr>
        <p:spPr>
          <a:xfrm>
            <a:off x="467544" y="1124744"/>
            <a:ext cx="8424936" cy="584775"/>
          </a:xfrm>
          <a:prstGeom prst="rect">
            <a:avLst/>
          </a:prstGeom>
        </p:spPr>
        <p:txBody>
          <a:bodyPr wrap="square">
            <a:spAutoFit/>
          </a:bodyPr>
          <a:lstStyle/>
          <a:p>
            <a:r>
              <a:rPr lang="en-US" altLang="zh-CN" dirty="0" smtClean="0"/>
              <a:t>[</a:t>
            </a:r>
            <a:r>
              <a:rPr lang="en-US" altLang="zh-CN" dirty="0" err="1"/>
              <a:t>beta,R,J</a:t>
            </a:r>
            <a:r>
              <a:rPr lang="en-US" altLang="zh-CN" dirty="0"/>
              <a:t>] = </a:t>
            </a:r>
            <a:r>
              <a:rPr lang="en-US" altLang="zh-CN" dirty="0" err="1"/>
              <a:t>nlinfit</a:t>
            </a:r>
            <a:r>
              <a:rPr lang="en-US" altLang="zh-CN" dirty="0"/>
              <a:t>(x,y,’model’,beta0) </a:t>
            </a:r>
            <a:endParaRPr lang="zh-CN" altLang="en-US" dirty="0"/>
          </a:p>
        </p:txBody>
      </p:sp>
      <p:sp>
        <p:nvSpPr>
          <p:cNvPr id="4" name="矩形 3"/>
          <p:cNvSpPr/>
          <p:nvPr/>
        </p:nvSpPr>
        <p:spPr>
          <a:xfrm>
            <a:off x="4605293" y="2818964"/>
            <a:ext cx="1261884" cy="523220"/>
          </a:xfrm>
          <a:prstGeom prst="rect">
            <a:avLst/>
          </a:prstGeom>
        </p:spPr>
        <p:txBody>
          <a:bodyPr wrap="none">
            <a:spAutoFit/>
          </a:bodyPr>
          <a:lstStyle/>
          <a:p>
            <a:r>
              <a:rPr lang="zh-CN" altLang="en-US" sz="2800" b="0" dirty="0" smtClean="0">
                <a:solidFill>
                  <a:srgbClr val="0000FF"/>
                </a:solidFill>
              </a:rPr>
              <a:t>输入：</a:t>
            </a:r>
            <a:endParaRPr lang="zh-CN" altLang="en-US" sz="2800" b="0" dirty="0">
              <a:solidFill>
                <a:srgbClr val="0000FF"/>
              </a:solidFill>
            </a:endParaRPr>
          </a:p>
        </p:txBody>
      </p:sp>
      <p:sp>
        <p:nvSpPr>
          <p:cNvPr id="5" name="矩形 4"/>
          <p:cNvSpPr/>
          <p:nvPr/>
        </p:nvSpPr>
        <p:spPr>
          <a:xfrm>
            <a:off x="4680012" y="3327938"/>
            <a:ext cx="4546170" cy="707886"/>
          </a:xfrm>
          <a:prstGeom prst="rect">
            <a:avLst/>
          </a:prstGeom>
        </p:spPr>
        <p:txBody>
          <a:bodyPr wrap="square">
            <a:spAutoFit/>
          </a:bodyPr>
          <a:lstStyle/>
          <a:p>
            <a:r>
              <a:rPr lang="en-US" altLang="zh-CN" sz="2000" dirty="0"/>
              <a:t>x~</a:t>
            </a:r>
            <a:r>
              <a:rPr lang="zh-CN" altLang="en-US" sz="2000" b="0" dirty="0"/>
              <a:t>自变量</a:t>
            </a:r>
            <a:r>
              <a:rPr lang="zh-CN" altLang="en-US" sz="2000" b="0" dirty="0" smtClean="0"/>
              <a:t>数据</a:t>
            </a:r>
            <a:endParaRPr lang="en-US" altLang="zh-CN" sz="2000" b="0" dirty="0" smtClean="0"/>
          </a:p>
          <a:p>
            <a:r>
              <a:rPr lang="zh-CN" altLang="en-US" sz="2000" b="0" dirty="0" smtClean="0"/>
              <a:t>矩阵</a:t>
            </a:r>
            <a:r>
              <a:rPr lang="en-US" altLang="zh-CN" sz="2000" dirty="0"/>
              <a:t>y ~</a:t>
            </a:r>
            <a:r>
              <a:rPr lang="zh-CN" altLang="en-US" sz="2000" b="0" dirty="0"/>
              <a:t>因变量数据向量</a:t>
            </a:r>
          </a:p>
        </p:txBody>
      </p:sp>
      <p:sp>
        <p:nvSpPr>
          <p:cNvPr id="6" name="矩形 5"/>
          <p:cNvSpPr/>
          <p:nvPr/>
        </p:nvSpPr>
        <p:spPr>
          <a:xfrm>
            <a:off x="4680520" y="4149080"/>
            <a:ext cx="4572000" cy="400110"/>
          </a:xfrm>
          <a:prstGeom prst="rect">
            <a:avLst/>
          </a:prstGeom>
        </p:spPr>
        <p:txBody>
          <a:bodyPr>
            <a:spAutoFit/>
          </a:bodyPr>
          <a:lstStyle/>
          <a:p>
            <a:r>
              <a:rPr lang="en-US" altLang="zh-CN" sz="2000" dirty="0" smtClean="0"/>
              <a:t>model </a:t>
            </a:r>
            <a:r>
              <a:rPr lang="en-US" altLang="zh-CN" sz="2000" dirty="0"/>
              <a:t>~</a:t>
            </a:r>
            <a:r>
              <a:rPr lang="zh-CN" altLang="en-US" sz="2000" b="0" dirty="0"/>
              <a:t>模型的函数</a:t>
            </a:r>
            <a:r>
              <a:rPr lang="en-US" altLang="zh-CN" sz="2000" dirty="0"/>
              <a:t>M</a:t>
            </a:r>
            <a:r>
              <a:rPr lang="zh-CN" altLang="en-US" sz="2000" b="0" dirty="0" smtClean="0"/>
              <a:t>文件名</a:t>
            </a:r>
            <a:endParaRPr lang="en-US" altLang="zh-CN" sz="2000" b="0" dirty="0" smtClean="0"/>
          </a:p>
        </p:txBody>
      </p:sp>
      <p:pic>
        <p:nvPicPr>
          <p:cNvPr id="235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740" y="1857230"/>
            <a:ext cx="1619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857230"/>
            <a:ext cx="19907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08012" y="2714480"/>
            <a:ext cx="1261884" cy="523220"/>
          </a:xfrm>
          <a:prstGeom prst="rect">
            <a:avLst/>
          </a:prstGeom>
        </p:spPr>
        <p:txBody>
          <a:bodyPr wrap="none">
            <a:spAutoFit/>
          </a:bodyPr>
          <a:lstStyle/>
          <a:p>
            <a:r>
              <a:rPr lang="zh-CN" altLang="en-US" sz="2800" b="0" dirty="0" smtClean="0">
                <a:solidFill>
                  <a:srgbClr val="0000FF"/>
                </a:solidFill>
              </a:rPr>
              <a:t>输出：</a:t>
            </a:r>
            <a:endParaRPr lang="zh-CN" altLang="en-US" sz="2800" b="0" dirty="0">
              <a:solidFill>
                <a:srgbClr val="0000FF"/>
              </a:solidFill>
            </a:endParaRPr>
          </a:p>
        </p:txBody>
      </p:sp>
      <p:sp>
        <p:nvSpPr>
          <p:cNvPr id="8" name="矩形 7"/>
          <p:cNvSpPr/>
          <p:nvPr/>
        </p:nvSpPr>
        <p:spPr>
          <a:xfrm>
            <a:off x="108012" y="3327938"/>
            <a:ext cx="4572000" cy="1015663"/>
          </a:xfrm>
          <a:prstGeom prst="rect">
            <a:avLst/>
          </a:prstGeom>
        </p:spPr>
        <p:txBody>
          <a:bodyPr>
            <a:spAutoFit/>
          </a:bodyPr>
          <a:lstStyle/>
          <a:p>
            <a:r>
              <a:rPr lang="en-US" altLang="zh-CN" sz="2000" dirty="0"/>
              <a:t>beta ~</a:t>
            </a:r>
            <a:r>
              <a:rPr lang="zh-CN" altLang="en-US" sz="2000" b="0" dirty="0"/>
              <a:t>参数的</a:t>
            </a:r>
            <a:r>
              <a:rPr lang="zh-CN" altLang="en-US" sz="2000" b="0" dirty="0" smtClean="0"/>
              <a:t>估计值</a:t>
            </a:r>
            <a:endParaRPr lang="en-US" altLang="zh-CN" sz="2000" b="0" dirty="0" smtClean="0"/>
          </a:p>
          <a:p>
            <a:r>
              <a:rPr lang="en-US" altLang="zh-CN" sz="2000" dirty="0" smtClean="0"/>
              <a:t>R </a:t>
            </a:r>
            <a:r>
              <a:rPr lang="en-US" altLang="zh-CN" sz="2000" dirty="0"/>
              <a:t>~</a:t>
            </a:r>
            <a:r>
              <a:rPr lang="zh-CN" altLang="en-US" sz="2000" b="0" dirty="0" smtClean="0"/>
              <a:t>残差</a:t>
            </a:r>
            <a:endParaRPr lang="en-US" altLang="zh-CN" sz="2000" b="0" dirty="0" smtClean="0"/>
          </a:p>
          <a:p>
            <a:r>
              <a:rPr lang="en-US" altLang="zh-CN" sz="2000" dirty="0" smtClean="0"/>
              <a:t>J </a:t>
            </a:r>
            <a:r>
              <a:rPr lang="en-US" altLang="zh-CN" sz="2000" dirty="0"/>
              <a:t>~</a:t>
            </a:r>
            <a:r>
              <a:rPr lang="zh-CN" altLang="en-US" sz="2000" b="0" dirty="0"/>
              <a:t>估计预测误差的</a:t>
            </a:r>
            <a:r>
              <a:rPr lang="en-US" altLang="zh-CN" sz="2000" dirty="0"/>
              <a:t>Jacobi</a:t>
            </a:r>
            <a:r>
              <a:rPr lang="zh-CN" altLang="en-US" sz="2000" b="0" dirty="0"/>
              <a:t>矩阵</a:t>
            </a:r>
          </a:p>
        </p:txBody>
      </p:sp>
      <p:sp>
        <p:nvSpPr>
          <p:cNvPr id="9" name="矩形 8"/>
          <p:cNvSpPr/>
          <p:nvPr/>
        </p:nvSpPr>
        <p:spPr>
          <a:xfrm>
            <a:off x="5654183" y="4646934"/>
            <a:ext cx="3401260" cy="707886"/>
          </a:xfrm>
          <a:prstGeom prst="rect">
            <a:avLst/>
          </a:prstGeom>
        </p:spPr>
        <p:txBody>
          <a:bodyPr wrap="square">
            <a:spAutoFit/>
          </a:bodyPr>
          <a:lstStyle/>
          <a:p>
            <a:r>
              <a:rPr lang="en-US" altLang="zh-CN" sz="2000" dirty="0" smtClean="0">
                <a:solidFill>
                  <a:srgbClr val="0000FF"/>
                </a:solidFill>
              </a:rPr>
              <a:t>function </a:t>
            </a:r>
            <a:r>
              <a:rPr lang="en-US" altLang="zh-CN" sz="2000" dirty="0">
                <a:solidFill>
                  <a:srgbClr val="0000FF"/>
                </a:solidFill>
              </a:rPr>
              <a:t>y=f1(beta, x)</a:t>
            </a:r>
            <a:endParaRPr lang="en-US" altLang="zh-CN" sz="2000" b="0" dirty="0">
              <a:solidFill>
                <a:srgbClr val="0000FF"/>
              </a:solidFill>
            </a:endParaRPr>
          </a:p>
          <a:p>
            <a:r>
              <a:rPr lang="en-US" altLang="zh-CN" sz="2000" dirty="0">
                <a:solidFill>
                  <a:srgbClr val="0000FF"/>
                </a:solidFill>
              </a:rPr>
              <a:t>y=beta(1)*x./(beta(2)+x);</a:t>
            </a:r>
            <a:endParaRPr lang="zh-CN" altLang="en-US" sz="2000" dirty="0">
              <a:solidFill>
                <a:srgbClr val="0000FF"/>
              </a:solidFill>
            </a:endParaRPr>
          </a:p>
        </p:txBody>
      </p:sp>
      <p:sp>
        <p:nvSpPr>
          <p:cNvPr id="10" name="矩形 9"/>
          <p:cNvSpPr/>
          <p:nvPr/>
        </p:nvSpPr>
        <p:spPr>
          <a:xfrm>
            <a:off x="4680520" y="5428596"/>
            <a:ext cx="2775119" cy="400110"/>
          </a:xfrm>
          <a:prstGeom prst="rect">
            <a:avLst/>
          </a:prstGeom>
        </p:spPr>
        <p:txBody>
          <a:bodyPr wrap="none">
            <a:spAutoFit/>
          </a:bodyPr>
          <a:lstStyle/>
          <a:p>
            <a:r>
              <a:rPr lang="en-US" altLang="zh-CN" sz="2000" dirty="0"/>
              <a:t>beta0 ~</a:t>
            </a:r>
            <a:r>
              <a:rPr lang="zh-CN" altLang="en-US" sz="2000" b="0" dirty="0"/>
              <a:t>给定的参数初值</a:t>
            </a:r>
            <a:endParaRPr lang="zh-CN" altLang="en-US" sz="2000" dirty="0"/>
          </a:p>
        </p:txBody>
      </p:sp>
    </p:spTree>
    <p:extLst>
      <p:ext uri="{BB962C8B-B14F-4D97-AF65-F5344CB8AC3E}">
        <p14:creationId xmlns:p14="http://schemas.microsoft.com/office/powerpoint/2010/main" val="401854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1556792"/>
            <a:ext cx="4572000" cy="1323439"/>
          </a:xfrm>
          <a:prstGeom prst="rect">
            <a:avLst/>
          </a:prstGeom>
        </p:spPr>
        <p:txBody>
          <a:bodyPr>
            <a:spAutoFit/>
          </a:bodyPr>
          <a:lstStyle/>
          <a:p>
            <a:r>
              <a:rPr lang="en-US" altLang="zh-CN" sz="2000" dirty="0" smtClean="0"/>
              <a:t>x</a:t>
            </a:r>
            <a:r>
              <a:rPr lang="en-US" altLang="zh-CN" sz="2000" dirty="0"/>
              <a:t>= </a:t>
            </a:r>
            <a:r>
              <a:rPr lang="en-US" altLang="zh-CN" sz="2000" dirty="0" smtClean="0"/>
              <a:t>    ;     </a:t>
            </a:r>
            <a:r>
              <a:rPr lang="en-US" altLang="zh-CN" sz="2000" dirty="0"/>
              <a:t>y= </a:t>
            </a:r>
            <a:r>
              <a:rPr lang="en-US" altLang="zh-CN" sz="2000" dirty="0" smtClean="0"/>
              <a:t>      ;</a:t>
            </a:r>
            <a:endParaRPr lang="en-US" altLang="zh-CN" sz="2000" b="0" dirty="0"/>
          </a:p>
          <a:p>
            <a:r>
              <a:rPr lang="en-US" altLang="zh-CN" sz="2000" dirty="0"/>
              <a:t>beta0=[195.8027 0.04841];</a:t>
            </a:r>
            <a:endParaRPr lang="en-US" altLang="zh-CN" sz="2000" b="0" dirty="0"/>
          </a:p>
          <a:p>
            <a:r>
              <a:rPr lang="en-US" altLang="zh-CN" sz="2000" dirty="0"/>
              <a:t>[</a:t>
            </a:r>
            <a:r>
              <a:rPr lang="en-US" altLang="zh-CN" sz="2000" dirty="0" err="1"/>
              <a:t>beta,R,J</a:t>
            </a:r>
            <a:r>
              <a:rPr lang="en-US" altLang="zh-CN" sz="2000" dirty="0"/>
              <a:t>]=</a:t>
            </a:r>
            <a:r>
              <a:rPr lang="en-US" altLang="zh-CN" sz="2000" dirty="0" err="1"/>
              <a:t>nlinfit</a:t>
            </a:r>
            <a:r>
              <a:rPr lang="en-US" altLang="zh-CN" sz="2000" dirty="0"/>
              <a:t>(x,y,’f1’,beta0);</a:t>
            </a:r>
            <a:endParaRPr lang="en-US" altLang="zh-CN" sz="2000" b="0" dirty="0"/>
          </a:p>
          <a:p>
            <a:r>
              <a:rPr lang="en-US" altLang="zh-CN" sz="2000" dirty="0" err="1"/>
              <a:t>betaci</a:t>
            </a:r>
            <a:r>
              <a:rPr lang="en-US" altLang="zh-CN" sz="2000" dirty="0"/>
              <a:t>=</a:t>
            </a:r>
            <a:r>
              <a:rPr lang="en-US" altLang="zh-CN" sz="2000" dirty="0" err="1"/>
              <a:t>nlparci</a:t>
            </a:r>
            <a:r>
              <a:rPr lang="en-US" altLang="zh-CN" sz="2000" dirty="0"/>
              <a:t>(</a:t>
            </a:r>
            <a:r>
              <a:rPr lang="en-US" altLang="zh-CN" sz="2000" dirty="0" err="1"/>
              <a:t>beta,R,J</a:t>
            </a:r>
            <a:r>
              <a:rPr lang="en-US" altLang="zh-CN" sz="2000" dirty="0"/>
              <a:t>);</a:t>
            </a:r>
            <a:endParaRPr lang="zh-CN" altLang="en-US" sz="2000" dirty="0"/>
          </a:p>
        </p:txBody>
      </p:sp>
      <p:sp>
        <p:nvSpPr>
          <p:cNvPr id="3" name="矩形 2"/>
          <p:cNvSpPr/>
          <p:nvPr/>
        </p:nvSpPr>
        <p:spPr>
          <a:xfrm>
            <a:off x="495295" y="476672"/>
            <a:ext cx="4572000" cy="954107"/>
          </a:xfrm>
          <a:prstGeom prst="rect">
            <a:avLst/>
          </a:prstGeom>
        </p:spPr>
        <p:txBody>
          <a:bodyPr>
            <a:spAutoFit/>
          </a:bodyPr>
          <a:lstStyle/>
          <a:p>
            <a:r>
              <a:rPr lang="en-US" altLang="zh-CN" sz="2800" dirty="0"/>
              <a:t>beta</a:t>
            </a:r>
            <a:r>
              <a:rPr lang="zh-CN" altLang="en-US" sz="2800" b="0" dirty="0"/>
              <a:t>的置信区间</a:t>
            </a:r>
            <a:r>
              <a:rPr lang="en-US" altLang="zh-CN" sz="2800" dirty="0" err="1"/>
              <a:t>betaci</a:t>
            </a:r>
            <a:r>
              <a:rPr lang="en-US" altLang="zh-CN" sz="2800" dirty="0"/>
              <a:t>=</a:t>
            </a:r>
            <a:r>
              <a:rPr lang="en-US" altLang="zh-CN" sz="2800" dirty="0" err="1"/>
              <a:t>nlparci</a:t>
            </a:r>
            <a:r>
              <a:rPr lang="en-US" altLang="zh-CN" sz="2800" dirty="0"/>
              <a:t>(</a:t>
            </a:r>
            <a:r>
              <a:rPr lang="en-US" altLang="zh-CN" sz="2800" dirty="0" err="1"/>
              <a:t>beta,R,J</a:t>
            </a:r>
            <a:r>
              <a:rPr lang="en-US" altLang="zh-CN" sz="2800" dirty="0"/>
              <a:t>) </a:t>
            </a:r>
            <a:endParaRPr lang="en-US" altLang="zh-CN" sz="2800" b="0" dirty="0"/>
          </a:p>
        </p:txBody>
      </p:sp>
    </p:spTree>
    <p:extLst>
      <p:ext uri="{BB962C8B-B14F-4D97-AF65-F5344CB8AC3E}">
        <p14:creationId xmlns:p14="http://schemas.microsoft.com/office/powerpoint/2010/main" val="37503578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5295" y="332656"/>
            <a:ext cx="2964273" cy="584775"/>
          </a:xfrm>
          <a:prstGeom prst="rect">
            <a:avLst/>
          </a:prstGeom>
        </p:spPr>
        <p:txBody>
          <a:bodyPr wrap="none">
            <a:spAutoFit/>
          </a:bodyPr>
          <a:lstStyle/>
          <a:p>
            <a:r>
              <a:rPr lang="en-US" altLang="zh-CN" dirty="0" smtClean="0">
                <a:solidFill>
                  <a:srgbClr val="FF0000"/>
                </a:solidFill>
              </a:rPr>
              <a:t>5.</a:t>
            </a:r>
            <a:r>
              <a:rPr lang="zh-CN" altLang="en-US" dirty="0" smtClean="0">
                <a:solidFill>
                  <a:srgbClr val="FF0000"/>
                </a:solidFill>
              </a:rPr>
              <a:t>混合</a:t>
            </a:r>
            <a:r>
              <a:rPr lang="zh-CN" altLang="en-US" dirty="0">
                <a:solidFill>
                  <a:srgbClr val="FF0000"/>
                </a:solidFill>
              </a:rPr>
              <a:t>反应模型</a:t>
            </a:r>
          </a:p>
        </p:txBody>
      </p:sp>
      <p:sp>
        <p:nvSpPr>
          <p:cNvPr id="6" name="矩形 5"/>
          <p:cNvSpPr/>
          <p:nvPr/>
        </p:nvSpPr>
        <p:spPr>
          <a:xfrm>
            <a:off x="899592" y="954998"/>
            <a:ext cx="7848872" cy="461665"/>
          </a:xfrm>
          <a:prstGeom prst="rect">
            <a:avLst/>
          </a:prstGeom>
        </p:spPr>
        <p:txBody>
          <a:bodyPr wrap="square">
            <a:spAutoFit/>
          </a:bodyPr>
          <a:lstStyle/>
          <a:p>
            <a:r>
              <a:rPr lang="zh-CN" altLang="en-US" sz="2400" b="0" dirty="0"/>
              <a:t>在同一模型中考虑嘌呤霉素处理的影响</a:t>
            </a:r>
          </a:p>
        </p:txBody>
      </p:sp>
      <p:pic>
        <p:nvPicPr>
          <p:cNvPr id="236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13" y="1907645"/>
            <a:ext cx="16573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bwMode="auto">
          <a:xfrm>
            <a:off x="3459568" y="2051661"/>
            <a:ext cx="590120" cy="432048"/>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pic>
        <p:nvPicPr>
          <p:cNvPr id="236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145" y="1860020"/>
            <a:ext cx="25622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9167" y="2852936"/>
            <a:ext cx="8136904" cy="3346237"/>
          </a:xfrm>
          <a:prstGeom prst="rect">
            <a:avLst/>
          </a:prstGeom>
        </p:spPr>
        <p:txBody>
          <a:bodyPr wrap="square">
            <a:spAutoFit/>
          </a:bodyPr>
          <a:lstStyle/>
          <a:p>
            <a:pPr>
              <a:lnSpc>
                <a:spcPct val="150000"/>
              </a:lnSpc>
            </a:pPr>
            <a:r>
              <a:rPr lang="en-US" altLang="zh-CN" sz="2400" i="1" dirty="0">
                <a:solidFill>
                  <a:srgbClr val="996633"/>
                </a:solidFill>
              </a:rPr>
              <a:t>x</a:t>
            </a:r>
            <a:r>
              <a:rPr lang="en-US" altLang="zh-CN" sz="2400" dirty="0">
                <a:solidFill>
                  <a:srgbClr val="996633"/>
                </a:solidFill>
              </a:rPr>
              <a:t>1</a:t>
            </a:r>
            <a:r>
              <a:rPr lang="zh-CN" altLang="en-US" sz="2400" b="0" dirty="0">
                <a:solidFill>
                  <a:srgbClr val="996633"/>
                </a:solidFill>
              </a:rPr>
              <a:t>为底物浓度</a:t>
            </a:r>
            <a:r>
              <a:rPr lang="zh-CN" altLang="en-US" sz="2400" b="0" dirty="0" smtClean="0">
                <a:solidFill>
                  <a:srgbClr val="996633"/>
                </a:solidFill>
              </a:rPr>
              <a:t>，</a:t>
            </a:r>
            <a:endParaRPr lang="en-US" altLang="zh-CN" sz="2400" b="0" dirty="0" smtClean="0">
              <a:solidFill>
                <a:srgbClr val="996633"/>
              </a:solidFill>
            </a:endParaRPr>
          </a:p>
          <a:p>
            <a:pPr>
              <a:lnSpc>
                <a:spcPct val="150000"/>
              </a:lnSpc>
            </a:pPr>
            <a:r>
              <a:rPr lang="en-US" altLang="zh-CN" sz="2400" i="1" dirty="0" smtClean="0">
                <a:solidFill>
                  <a:srgbClr val="996633"/>
                </a:solidFill>
              </a:rPr>
              <a:t>x</a:t>
            </a:r>
            <a:r>
              <a:rPr lang="en-US" altLang="zh-CN" sz="2400" dirty="0" smtClean="0">
                <a:solidFill>
                  <a:srgbClr val="996633"/>
                </a:solidFill>
              </a:rPr>
              <a:t>2</a:t>
            </a:r>
            <a:r>
              <a:rPr lang="zh-CN" altLang="en-US" sz="2400" b="0" dirty="0">
                <a:solidFill>
                  <a:srgbClr val="996633"/>
                </a:solidFill>
              </a:rPr>
              <a:t>为一示性</a:t>
            </a:r>
            <a:r>
              <a:rPr lang="zh-CN" altLang="en-US" sz="2400" b="0" dirty="0" smtClean="0">
                <a:solidFill>
                  <a:srgbClr val="996633"/>
                </a:solidFill>
              </a:rPr>
              <a:t>变量，</a:t>
            </a:r>
            <a:r>
              <a:rPr lang="en-US" altLang="zh-CN" sz="2400" i="1" dirty="0" smtClean="0">
                <a:solidFill>
                  <a:srgbClr val="996633"/>
                </a:solidFill>
              </a:rPr>
              <a:t>x</a:t>
            </a:r>
            <a:r>
              <a:rPr lang="en-US" altLang="zh-CN" sz="2400" dirty="0" smtClean="0">
                <a:solidFill>
                  <a:srgbClr val="996633"/>
                </a:solidFill>
              </a:rPr>
              <a:t>2=1</a:t>
            </a:r>
            <a:r>
              <a:rPr lang="zh-CN" altLang="en-US" sz="2400" b="0" dirty="0">
                <a:solidFill>
                  <a:srgbClr val="996633"/>
                </a:solidFill>
              </a:rPr>
              <a:t>表示经过处理，</a:t>
            </a:r>
            <a:r>
              <a:rPr lang="en-US" altLang="zh-CN" sz="2400" i="1" dirty="0">
                <a:solidFill>
                  <a:srgbClr val="996633"/>
                </a:solidFill>
              </a:rPr>
              <a:t>x</a:t>
            </a:r>
            <a:r>
              <a:rPr lang="en-US" altLang="zh-CN" sz="2400" dirty="0">
                <a:solidFill>
                  <a:srgbClr val="996633"/>
                </a:solidFill>
              </a:rPr>
              <a:t>2=0</a:t>
            </a:r>
            <a:r>
              <a:rPr lang="zh-CN" altLang="en-US" sz="2400" b="0" dirty="0">
                <a:solidFill>
                  <a:srgbClr val="996633"/>
                </a:solidFill>
              </a:rPr>
              <a:t>表示未经处理</a:t>
            </a:r>
            <a:r>
              <a:rPr lang="en-US" altLang="zh-CN" sz="2400" b="0" dirty="0">
                <a:solidFill>
                  <a:srgbClr val="996633"/>
                </a:solidFill>
              </a:rPr>
              <a:t>β</a:t>
            </a:r>
            <a:r>
              <a:rPr lang="en-US" altLang="zh-CN" sz="2400" dirty="0">
                <a:solidFill>
                  <a:srgbClr val="996633"/>
                </a:solidFill>
              </a:rPr>
              <a:t>1</a:t>
            </a:r>
            <a:r>
              <a:rPr lang="zh-CN" altLang="en-US" sz="2400" b="0" dirty="0">
                <a:solidFill>
                  <a:srgbClr val="996633"/>
                </a:solidFill>
              </a:rPr>
              <a:t>是未经处理的最终反应</a:t>
            </a:r>
            <a:r>
              <a:rPr lang="zh-CN" altLang="en-US" sz="2400" b="0" dirty="0" smtClean="0">
                <a:solidFill>
                  <a:srgbClr val="996633"/>
                </a:solidFill>
              </a:rPr>
              <a:t>速度</a:t>
            </a:r>
            <a:endParaRPr lang="en-US" altLang="zh-CN" sz="2400" b="0" dirty="0" smtClean="0">
              <a:solidFill>
                <a:srgbClr val="996633"/>
              </a:solidFill>
            </a:endParaRPr>
          </a:p>
          <a:p>
            <a:pPr>
              <a:lnSpc>
                <a:spcPct val="150000"/>
              </a:lnSpc>
            </a:pPr>
            <a:r>
              <a:rPr lang="en-US" altLang="zh-CN" sz="2400" b="0" dirty="0" smtClean="0">
                <a:solidFill>
                  <a:srgbClr val="996633"/>
                </a:solidFill>
              </a:rPr>
              <a:t>γ</a:t>
            </a:r>
            <a:r>
              <a:rPr lang="en-US" altLang="zh-CN" sz="2400" dirty="0" smtClean="0">
                <a:solidFill>
                  <a:srgbClr val="996633"/>
                </a:solidFill>
              </a:rPr>
              <a:t>1</a:t>
            </a:r>
            <a:r>
              <a:rPr lang="zh-CN" altLang="en-US" sz="2400" b="0" dirty="0">
                <a:solidFill>
                  <a:srgbClr val="996633"/>
                </a:solidFill>
              </a:rPr>
              <a:t>是经处理后最终反应速度的增长</a:t>
            </a:r>
            <a:r>
              <a:rPr lang="zh-CN" altLang="en-US" sz="2400" b="0" dirty="0" smtClean="0">
                <a:solidFill>
                  <a:srgbClr val="996633"/>
                </a:solidFill>
              </a:rPr>
              <a:t>值</a:t>
            </a:r>
            <a:endParaRPr lang="en-US" altLang="zh-CN" sz="2400" b="0" dirty="0" smtClean="0">
              <a:solidFill>
                <a:srgbClr val="996633"/>
              </a:solidFill>
            </a:endParaRPr>
          </a:p>
          <a:p>
            <a:pPr>
              <a:lnSpc>
                <a:spcPct val="150000"/>
              </a:lnSpc>
            </a:pPr>
            <a:r>
              <a:rPr lang="en-US" altLang="zh-CN" sz="2400" b="0" dirty="0" smtClean="0">
                <a:solidFill>
                  <a:srgbClr val="996633"/>
                </a:solidFill>
              </a:rPr>
              <a:t>β</a:t>
            </a:r>
            <a:r>
              <a:rPr lang="en-US" altLang="zh-CN" sz="2400" dirty="0" smtClean="0">
                <a:solidFill>
                  <a:srgbClr val="996633"/>
                </a:solidFill>
              </a:rPr>
              <a:t>2</a:t>
            </a:r>
            <a:r>
              <a:rPr lang="zh-CN" altLang="en-US" sz="2400" b="0" dirty="0">
                <a:solidFill>
                  <a:srgbClr val="996633"/>
                </a:solidFill>
              </a:rPr>
              <a:t>是未经处理的反应的半速度</a:t>
            </a:r>
            <a:r>
              <a:rPr lang="zh-CN" altLang="en-US" sz="2400" b="0" dirty="0" smtClean="0">
                <a:solidFill>
                  <a:srgbClr val="996633"/>
                </a:solidFill>
              </a:rPr>
              <a:t>点</a:t>
            </a:r>
            <a:endParaRPr lang="en-US" altLang="zh-CN" sz="2400" b="0" dirty="0" smtClean="0">
              <a:solidFill>
                <a:srgbClr val="996633"/>
              </a:solidFill>
            </a:endParaRPr>
          </a:p>
          <a:p>
            <a:pPr>
              <a:lnSpc>
                <a:spcPct val="150000"/>
              </a:lnSpc>
            </a:pPr>
            <a:r>
              <a:rPr lang="en-US" altLang="zh-CN" sz="2400" b="0" dirty="0" smtClean="0">
                <a:solidFill>
                  <a:srgbClr val="996633"/>
                </a:solidFill>
              </a:rPr>
              <a:t>γ</a:t>
            </a:r>
            <a:r>
              <a:rPr lang="en-US" altLang="zh-CN" sz="2400" dirty="0" smtClean="0">
                <a:solidFill>
                  <a:srgbClr val="996633"/>
                </a:solidFill>
              </a:rPr>
              <a:t>2</a:t>
            </a:r>
            <a:r>
              <a:rPr lang="zh-CN" altLang="en-US" sz="2400" b="0" dirty="0">
                <a:solidFill>
                  <a:srgbClr val="996633"/>
                </a:solidFill>
              </a:rPr>
              <a:t>是经处理后反应的半速度点的增长值</a:t>
            </a:r>
          </a:p>
        </p:txBody>
      </p:sp>
    </p:spTree>
    <p:extLst>
      <p:ext uri="{BB962C8B-B14F-4D97-AF65-F5344CB8AC3E}">
        <p14:creationId xmlns:p14="http://schemas.microsoft.com/office/powerpoint/2010/main" val="37260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1683" y="332656"/>
            <a:ext cx="2646878" cy="584775"/>
          </a:xfrm>
          <a:prstGeom prst="rect">
            <a:avLst/>
          </a:prstGeom>
        </p:spPr>
        <p:txBody>
          <a:bodyPr wrap="none">
            <a:spAutoFit/>
          </a:bodyPr>
          <a:lstStyle/>
          <a:p>
            <a:r>
              <a:rPr lang="zh-CN" altLang="en-US" dirty="0">
                <a:solidFill>
                  <a:srgbClr val="996633"/>
                </a:solidFill>
              </a:rPr>
              <a:t>混合模型求解</a:t>
            </a:r>
          </a:p>
        </p:txBody>
      </p:sp>
      <p:pic>
        <p:nvPicPr>
          <p:cNvPr id="237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61" y="960079"/>
            <a:ext cx="23336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779912" y="1050833"/>
            <a:ext cx="4572000" cy="523220"/>
          </a:xfrm>
          <a:prstGeom prst="rect">
            <a:avLst/>
          </a:prstGeom>
        </p:spPr>
        <p:txBody>
          <a:bodyPr>
            <a:spAutoFit/>
          </a:bodyPr>
          <a:lstStyle/>
          <a:p>
            <a:r>
              <a:rPr lang="zh-CN" altLang="en-US" sz="2800" b="0" dirty="0" smtClean="0"/>
              <a:t>用</a:t>
            </a:r>
            <a:r>
              <a:rPr lang="en-US" altLang="zh-CN" sz="2800" dirty="0" err="1"/>
              <a:t>nlinfit</a:t>
            </a:r>
            <a:r>
              <a:rPr lang="zh-CN" altLang="en-US" sz="2800" b="0" dirty="0"/>
              <a:t>和</a:t>
            </a:r>
            <a:r>
              <a:rPr lang="en-US" altLang="zh-CN" sz="2800" dirty="0" err="1"/>
              <a:t>nlintool</a:t>
            </a:r>
            <a:r>
              <a:rPr lang="zh-CN" altLang="en-US" sz="2800" b="0" dirty="0"/>
              <a:t>命令</a:t>
            </a:r>
            <a:endParaRPr lang="zh-CN" altLang="en-US" sz="2800" dirty="0"/>
          </a:p>
        </p:txBody>
      </p:sp>
      <p:sp>
        <p:nvSpPr>
          <p:cNvPr id="4" name="矩形 3"/>
          <p:cNvSpPr/>
          <p:nvPr/>
        </p:nvSpPr>
        <p:spPr>
          <a:xfrm>
            <a:off x="649308" y="1799238"/>
            <a:ext cx="4572000" cy="523220"/>
          </a:xfrm>
          <a:prstGeom prst="rect">
            <a:avLst/>
          </a:prstGeom>
        </p:spPr>
        <p:txBody>
          <a:bodyPr>
            <a:spAutoFit/>
          </a:bodyPr>
          <a:lstStyle/>
          <a:p>
            <a:r>
              <a:rPr lang="zh-CN" altLang="en-US" sz="2800" b="0" dirty="0"/>
              <a:t>参数初值</a:t>
            </a:r>
            <a:r>
              <a:rPr lang="en-US" altLang="zh-CN" sz="2800" dirty="0"/>
              <a:t>(</a:t>
            </a:r>
            <a:r>
              <a:rPr lang="zh-CN" altLang="en-US" sz="2800" b="0" dirty="0"/>
              <a:t>基于对数据的分析</a:t>
            </a:r>
            <a:r>
              <a:rPr lang="en-US" altLang="zh-CN" sz="2800" dirty="0"/>
              <a:t>)</a:t>
            </a:r>
            <a:endParaRPr lang="zh-CN" altLang="en-US" sz="2800" b="0" dirty="0"/>
          </a:p>
        </p:txBody>
      </p:sp>
      <p:pic>
        <p:nvPicPr>
          <p:cNvPr id="237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87" y="2322458"/>
            <a:ext cx="40481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68699" y="2776791"/>
            <a:ext cx="2698175" cy="523220"/>
          </a:xfrm>
          <a:prstGeom prst="rect">
            <a:avLst/>
          </a:prstGeom>
        </p:spPr>
        <p:txBody>
          <a:bodyPr wrap="none">
            <a:spAutoFit/>
          </a:bodyPr>
          <a:lstStyle/>
          <a:p>
            <a:r>
              <a:rPr lang="zh-CN" altLang="en-US" sz="2800" b="0" dirty="0"/>
              <a:t>估计结果和预测</a:t>
            </a:r>
          </a:p>
        </p:txBody>
      </p:sp>
      <p:graphicFrame>
        <p:nvGraphicFramePr>
          <p:cNvPr id="7" name="表格 6"/>
          <p:cNvGraphicFramePr>
            <a:graphicFrameLocks noGrp="1"/>
          </p:cNvGraphicFramePr>
          <p:nvPr>
            <p:extLst>
              <p:ext uri="{D42A27DB-BD31-4B8C-83A1-F6EECF244321}">
                <p14:modId xmlns:p14="http://schemas.microsoft.com/office/powerpoint/2010/main" val="2050421854"/>
              </p:ext>
            </p:extLst>
          </p:nvPr>
        </p:nvGraphicFramePr>
        <p:xfrm>
          <a:off x="649308" y="3322249"/>
          <a:ext cx="7773948" cy="1854200"/>
        </p:xfrm>
        <a:graphic>
          <a:graphicData uri="http://schemas.openxmlformats.org/drawingml/2006/table">
            <a:tbl>
              <a:tblPr firstRow="1" bandRow="1">
                <a:tableStyleId>{073A0DAA-6AF3-43AB-8588-CEC1D06C72B9}</a:tableStyleId>
              </a:tblPr>
              <a:tblGrid>
                <a:gridCol w="2591316"/>
                <a:gridCol w="2591316"/>
                <a:gridCol w="2591316"/>
              </a:tblGrid>
              <a:tr h="370840">
                <a:tc>
                  <a:txBody>
                    <a:bodyPr/>
                    <a:lstStyle/>
                    <a:p>
                      <a:r>
                        <a:rPr lang="zh-CN" altLang="en-US" sz="1800" b="0" dirty="0" smtClean="0">
                          <a:solidFill>
                            <a:schemeClr val="tx1"/>
                          </a:solidFill>
                        </a:rPr>
                        <a:t>参数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b="0" dirty="0" smtClean="0">
                          <a:solidFill>
                            <a:schemeClr val="tx1"/>
                          </a:solidFill>
                        </a:rPr>
                        <a:t>参数估计值</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b="0" dirty="0" smtClean="0">
                          <a:solidFill>
                            <a:schemeClr val="tx1"/>
                          </a:solidFill>
                        </a:rPr>
                        <a:t>置信区间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sz="1800" b="0" dirty="0" smtClean="0"/>
                        <a:t>β1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160.2802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[145.8466</a:t>
                      </a:r>
                      <a:r>
                        <a:rPr lang="zh-CN" altLang="en-US" sz="1800" dirty="0" smtClean="0"/>
                        <a:t>，</a:t>
                      </a:r>
                      <a:r>
                        <a:rPr lang="en-US" altLang="zh-CN" sz="1800" dirty="0" smtClean="0"/>
                        <a:t>174.7137]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sz="1800" b="0" dirty="0" smtClean="0"/>
                        <a:t>β</a:t>
                      </a:r>
                      <a:r>
                        <a:rPr lang="en-US" altLang="zh-CN" sz="1800" dirty="0" smtClean="0"/>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0.0477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[0.0304 </a:t>
                      </a:r>
                      <a:r>
                        <a:rPr lang="zh-CN" altLang="en-US" sz="1800" dirty="0" smtClean="0"/>
                        <a:t>，</a:t>
                      </a:r>
                      <a:r>
                        <a:rPr lang="en-US" altLang="zh-CN" sz="1800" dirty="0" smtClean="0"/>
                        <a:t>0.0650 ]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sz="1800" b="0" dirty="0" smtClean="0"/>
                        <a:t>γ</a:t>
                      </a:r>
                      <a:r>
                        <a:rPr lang="en-US" altLang="zh-CN" sz="1800" dirty="0" smtClean="0"/>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52.4035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[32.4130</a:t>
                      </a:r>
                      <a:r>
                        <a:rPr lang="zh-CN" altLang="en-US" sz="1800" dirty="0" smtClean="0"/>
                        <a:t>，</a:t>
                      </a:r>
                      <a:r>
                        <a:rPr lang="en-US" altLang="zh-CN" sz="1800" dirty="0" smtClean="0"/>
                        <a:t> 72.3941 ]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sz="1800" b="0" dirty="0" smtClean="0"/>
                        <a:t>γ</a:t>
                      </a:r>
                      <a:r>
                        <a:rPr lang="en-US" altLang="zh-CN" sz="1800" dirty="0" smtClean="0"/>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smtClean="0"/>
                        <a:t>0.0164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[-0.007</a:t>
                      </a:r>
                      <a:r>
                        <a:rPr lang="zh-CN" altLang="en-US" sz="1800" dirty="0" smtClean="0"/>
                        <a:t>，</a:t>
                      </a:r>
                      <a:r>
                        <a:rPr lang="en-US" altLang="zh-CN" sz="1800" dirty="0" smtClean="0"/>
                        <a:t>0.0403]</a:t>
                      </a:r>
                      <a:endParaRPr lang="zh-CN" altLang="en-US" sz="18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矩形 8"/>
          <p:cNvSpPr/>
          <p:nvPr/>
        </p:nvSpPr>
        <p:spPr>
          <a:xfrm>
            <a:off x="601683" y="5445224"/>
            <a:ext cx="7382149" cy="461665"/>
          </a:xfrm>
          <a:prstGeom prst="rect">
            <a:avLst/>
          </a:prstGeom>
        </p:spPr>
        <p:txBody>
          <a:bodyPr wrap="none">
            <a:spAutoFit/>
          </a:bodyPr>
          <a:lstStyle/>
          <a:p>
            <a:r>
              <a:rPr lang="zh-CN" altLang="en-US" sz="2400" b="0" dirty="0"/>
              <a:t>置信区间包含</a:t>
            </a:r>
            <a:r>
              <a:rPr lang="zh-CN" altLang="en-US" sz="2400" b="0" dirty="0" smtClean="0"/>
              <a:t>零点，表明</a:t>
            </a:r>
            <a:r>
              <a:rPr lang="en-US" altLang="zh-CN" sz="2400" b="0" dirty="0"/>
              <a:t>γ</a:t>
            </a:r>
            <a:r>
              <a:rPr lang="en-US" altLang="zh-CN" sz="2400" dirty="0"/>
              <a:t>2</a:t>
            </a:r>
            <a:r>
              <a:rPr lang="zh-CN" altLang="en-US" sz="2400" b="0" dirty="0"/>
              <a:t>对因变量</a:t>
            </a:r>
            <a:r>
              <a:rPr lang="en-US" altLang="zh-CN" sz="2400" i="1" dirty="0"/>
              <a:t>y</a:t>
            </a:r>
            <a:r>
              <a:rPr lang="zh-CN" altLang="en-US" sz="2400" b="0" dirty="0"/>
              <a:t>的影响不</a:t>
            </a:r>
            <a:r>
              <a:rPr lang="zh-CN" altLang="en-US" sz="2400" b="0" dirty="0" smtClean="0"/>
              <a:t>显著。</a:t>
            </a:r>
            <a:endParaRPr lang="zh-CN" altLang="en-US" sz="2400" b="0" dirty="0"/>
          </a:p>
        </p:txBody>
      </p:sp>
      <p:sp>
        <p:nvSpPr>
          <p:cNvPr id="10" name="矩形 9"/>
          <p:cNvSpPr/>
          <p:nvPr/>
        </p:nvSpPr>
        <p:spPr>
          <a:xfrm>
            <a:off x="1393771" y="5944981"/>
            <a:ext cx="7750229" cy="461665"/>
          </a:xfrm>
          <a:prstGeom prst="rect">
            <a:avLst/>
          </a:prstGeom>
        </p:spPr>
        <p:txBody>
          <a:bodyPr wrap="square">
            <a:spAutoFit/>
          </a:bodyPr>
          <a:lstStyle/>
          <a:p>
            <a:r>
              <a:rPr lang="zh-CN" altLang="en-US" sz="2400" b="0" dirty="0"/>
              <a:t>经嘌呤霉素处理的作用不影响半速度点参数</a:t>
            </a:r>
          </a:p>
        </p:txBody>
      </p:sp>
      <p:sp>
        <p:nvSpPr>
          <p:cNvPr id="11" name="右箭头 10"/>
          <p:cNvSpPr/>
          <p:nvPr/>
        </p:nvSpPr>
        <p:spPr bwMode="auto">
          <a:xfrm>
            <a:off x="899592" y="5911096"/>
            <a:ext cx="360040" cy="461665"/>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spTree>
    <p:extLst>
      <p:ext uri="{BB962C8B-B14F-4D97-AF65-F5344CB8AC3E}">
        <p14:creationId xmlns:p14="http://schemas.microsoft.com/office/powerpoint/2010/main" val="422349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75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0" grpId="0"/>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3068469" cy="584775"/>
          </a:xfrm>
          <a:prstGeom prst="rect">
            <a:avLst/>
          </a:prstGeom>
        </p:spPr>
        <p:txBody>
          <a:bodyPr wrap="none">
            <a:spAutoFit/>
          </a:bodyPr>
          <a:lstStyle/>
          <a:p>
            <a:r>
              <a:rPr lang="zh-CN" altLang="en-US" dirty="0" smtClean="0">
                <a:solidFill>
                  <a:srgbClr val="006600"/>
                </a:solidFill>
              </a:rPr>
              <a:t>简化</a:t>
            </a:r>
            <a:r>
              <a:rPr lang="zh-CN" altLang="en-US" dirty="0">
                <a:solidFill>
                  <a:srgbClr val="006600"/>
                </a:solidFill>
              </a:rPr>
              <a:t>的混合模型</a:t>
            </a:r>
          </a:p>
        </p:txBody>
      </p:sp>
      <p:pic>
        <p:nvPicPr>
          <p:cNvPr id="238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2247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bwMode="auto">
          <a:xfrm>
            <a:off x="3347864" y="1412776"/>
            <a:ext cx="720080" cy="432048"/>
          </a:xfrm>
          <a:prstGeom prst="rightArrow">
            <a:avLst/>
          </a:prstGeom>
          <a:solidFill>
            <a:srgbClr val="00B0F0"/>
          </a:solidFill>
          <a:ln>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1" i="0" u="none" strike="noStrike" cap="none" normalizeH="0" baseline="0" smtClean="0">
              <a:ln>
                <a:noFill/>
              </a:ln>
              <a:solidFill>
                <a:srgbClr val="0000FF"/>
              </a:solidFill>
              <a:effectLst/>
              <a:latin typeface="Times New Roman" pitchFamily="18" charset="0"/>
              <a:ea typeface="宋体" pitchFamily="2" charset="-122"/>
            </a:endParaRPr>
          </a:p>
        </p:txBody>
      </p:sp>
      <p:pic>
        <p:nvPicPr>
          <p:cNvPr id="2385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225327"/>
            <a:ext cx="23145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0657" y="2844225"/>
            <a:ext cx="3376245" cy="584775"/>
          </a:xfrm>
          <a:prstGeom prst="rect">
            <a:avLst/>
          </a:prstGeom>
        </p:spPr>
        <p:txBody>
          <a:bodyPr wrap="none">
            <a:spAutoFit/>
          </a:bodyPr>
          <a:lstStyle/>
          <a:p>
            <a:r>
              <a:rPr lang="en-US" altLang="zh-CN" dirty="0" smtClean="0">
                <a:solidFill>
                  <a:srgbClr val="FF0000"/>
                </a:solidFill>
              </a:rPr>
              <a:t>6.</a:t>
            </a:r>
            <a:r>
              <a:rPr lang="zh-CN" altLang="en-US" dirty="0" smtClean="0">
                <a:solidFill>
                  <a:srgbClr val="FF0000"/>
                </a:solidFill>
              </a:rPr>
              <a:t>估计</a:t>
            </a:r>
            <a:r>
              <a:rPr lang="zh-CN" altLang="en-US" dirty="0">
                <a:solidFill>
                  <a:srgbClr val="FF0000"/>
                </a:solidFill>
              </a:rPr>
              <a:t>结果和预测</a:t>
            </a:r>
          </a:p>
        </p:txBody>
      </p:sp>
      <p:pic>
        <p:nvPicPr>
          <p:cNvPr id="2385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573016"/>
            <a:ext cx="46958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444752" y="4149080"/>
            <a:ext cx="3657103" cy="830997"/>
          </a:xfrm>
          <a:prstGeom prst="rect">
            <a:avLst/>
          </a:prstGeom>
        </p:spPr>
        <p:txBody>
          <a:bodyPr wrap="square">
            <a:spAutoFit/>
          </a:bodyPr>
          <a:lstStyle/>
          <a:p>
            <a:r>
              <a:rPr lang="zh-CN" altLang="en-US" sz="2400" b="0" dirty="0">
                <a:solidFill>
                  <a:srgbClr val="0000FF"/>
                </a:solidFill>
              </a:rPr>
              <a:t>简化的混合模型形式简单，参数置信区间不含零点</a:t>
            </a:r>
          </a:p>
        </p:txBody>
      </p:sp>
      <p:sp>
        <p:nvSpPr>
          <p:cNvPr id="6" name="矩形 5"/>
          <p:cNvSpPr/>
          <p:nvPr/>
        </p:nvSpPr>
        <p:spPr>
          <a:xfrm>
            <a:off x="5413742" y="5157192"/>
            <a:ext cx="3622754" cy="830997"/>
          </a:xfrm>
          <a:prstGeom prst="rect">
            <a:avLst/>
          </a:prstGeom>
        </p:spPr>
        <p:txBody>
          <a:bodyPr wrap="square">
            <a:spAutoFit/>
          </a:bodyPr>
          <a:lstStyle/>
          <a:p>
            <a:r>
              <a:rPr lang="zh-CN" altLang="en-US" sz="2400" b="0" dirty="0" smtClean="0">
                <a:solidFill>
                  <a:srgbClr val="0000FF"/>
                </a:solidFill>
              </a:rPr>
              <a:t>剩余标准差</a:t>
            </a:r>
            <a:r>
              <a:rPr lang="en-US" altLang="zh-CN" sz="2400" i="1" dirty="0">
                <a:solidFill>
                  <a:srgbClr val="0000FF"/>
                </a:solidFill>
              </a:rPr>
              <a:t>s</a:t>
            </a:r>
            <a:r>
              <a:rPr lang="en-US" altLang="zh-CN" sz="2400" dirty="0">
                <a:solidFill>
                  <a:srgbClr val="0000FF"/>
                </a:solidFill>
              </a:rPr>
              <a:t>= 10.5851</a:t>
            </a:r>
            <a:r>
              <a:rPr lang="zh-CN" altLang="en-US" sz="2400" b="0" dirty="0">
                <a:solidFill>
                  <a:srgbClr val="0000FF"/>
                </a:solidFill>
              </a:rPr>
              <a:t>，比一般混合模型略大</a:t>
            </a:r>
            <a:endParaRPr lang="zh-CN" altLang="en-US" sz="2400" dirty="0">
              <a:solidFill>
                <a:srgbClr val="0000FF"/>
              </a:solidFill>
            </a:endParaRPr>
          </a:p>
        </p:txBody>
      </p:sp>
    </p:spTree>
    <p:extLst>
      <p:ext uri="{BB962C8B-B14F-4D97-AF65-F5344CB8AC3E}">
        <p14:creationId xmlns:p14="http://schemas.microsoft.com/office/powerpoint/2010/main" val="221764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5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571500"/>
            <a:ext cx="836295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649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subTitle" idx="1"/>
          </p:nvPr>
        </p:nvSpPr>
        <p:spPr bwMode="auto">
          <a:xfrm>
            <a:off x="1403350" y="476250"/>
            <a:ext cx="7273106" cy="10874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6000" dirty="0" smtClean="0">
                <a:solidFill>
                  <a:srgbClr val="0000FF"/>
                </a:solidFill>
                <a:ea typeface="汉鼎繁特宋" pitchFamily="49" charset="-122"/>
              </a:rPr>
              <a:t>§2. </a:t>
            </a:r>
            <a:r>
              <a:rPr lang="zh-CN" altLang="en-US" sz="6000" dirty="0" smtClean="0">
                <a:solidFill>
                  <a:srgbClr val="0000FF"/>
                </a:solidFill>
                <a:ea typeface="汉鼎繁特宋" pitchFamily="49" charset="-122"/>
              </a:rPr>
              <a:t>插值与拟合方法</a:t>
            </a:r>
          </a:p>
        </p:txBody>
      </p:sp>
      <p:sp>
        <p:nvSpPr>
          <p:cNvPr id="217091" name="Text Box 3"/>
          <p:cNvSpPr txBox="1">
            <a:spLocks noChangeArrowheads="1"/>
          </p:cNvSpPr>
          <p:nvPr/>
        </p:nvSpPr>
        <p:spPr bwMode="auto">
          <a:xfrm>
            <a:off x="323850" y="2060575"/>
            <a:ext cx="8208963"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nSpc>
                <a:spcPct val="120000"/>
              </a:lnSpc>
            </a:pPr>
            <a:r>
              <a:rPr kumimoji="0" lang="en-US" altLang="zh-CN" sz="2400" dirty="0"/>
              <a:t>        </a:t>
            </a:r>
            <a:r>
              <a:rPr kumimoji="0" lang="zh-CN" altLang="en-US" sz="2400" dirty="0">
                <a:solidFill>
                  <a:srgbClr val="000000"/>
                </a:solidFill>
              </a:rPr>
              <a:t>在生产和实验中，常常需要根据一张表格表示的函数推算该表中没有的函数值</a:t>
            </a:r>
            <a:r>
              <a:rPr kumimoji="0" lang="en-US" altLang="zh-CN" sz="2400" dirty="0">
                <a:solidFill>
                  <a:srgbClr val="000000"/>
                </a:solidFill>
              </a:rPr>
              <a:t>. </a:t>
            </a:r>
            <a:r>
              <a:rPr kumimoji="0" lang="zh-CN" altLang="en-US" sz="2400" dirty="0">
                <a:solidFill>
                  <a:srgbClr val="000000"/>
                </a:solidFill>
              </a:rPr>
              <a:t>解决此类问题的简单途径之一利用插值法。</a:t>
            </a:r>
          </a:p>
        </p:txBody>
      </p:sp>
      <p:sp>
        <p:nvSpPr>
          <p:cNvPr id="217092" name="Rectangle 4"/>
          <p:cNvSpPr>
            <a:spLocks noChangeArrowheads="1"/>
          </p:cNvSpPr>
          <p:nvPr/>
        </p:nvSpPr>
        <p:spPr bwMode="auto">
          <a:xfrm>
            <a:off x="273458" y="3482503"/>
            <a:ext cx="84978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kumimoji="0" lang="en-US" altLang="zh-CN" sz="2400" dirty="0"/>
              <a:t>       </a:t>
            </a:r>
            <a:r>
              <a:rPr kumimoji="0" lang="zh-CN" altLang="en-US" sz="2400" dirty="0"/>
              <a:t>插值在数学发展史上是一个老问题，它与</a:t>
            </a:r>
            <a:r>
              <a:rPr kumimoji="0" lang="en-US" altLang="zh-CN" sz="2400" dirty="0"/>
              <a:t>Gauss, </a:t>
            </a:r>
            <a:r>
              <a:rPr kumimoji="0" lang="en-US" altLang="zh-CN" sz="2400" dirty="0" smtClean="0"/>
              <a:t>Newton, Lagrange </a:t>
            </a:r>
            <a:r>
              <a:rPr kumimoji="0" lang="zh-CN" altLang="en-US" sz="2400" dirty="0" smtClean="0"/>
              <a:t>等</a:t>
            </a:r>
            <a:r>
              <a:rPr kumimoji="0" lang="zh-CN" altLang="en-US" sz="2400" dirty="0"/>
              <a:t>在著名数学家连在一起。最初来源于天体计算</a:t>
            </a:r>
            <a:r>
              <a:rPr kumimoji="0" lang="en-US" altLang="zh-CN" sz="2400" dirty="0"/>
              <a:t>——</a:t>
            </a:r>
            <a:r>
              <a:rPr kumimoji="0" lang="zh-CN" altLang="en-US" sz="2400" dirty="0"/>
              <a:t>由若干观测值计算某一时刻星球的位置。现在，插值法在工程技术和数据处理有许多直接应用，而且也是数值积分、数值微分的基础。</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70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9750" y="333375"/>
            <a:ext cx="6767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4000" dirty="0" smtClean="0">
                <a:solidFill>
                  <a:srgbClr val="000000"/>
                </a:solidFill>
              </a:rPr>
              <a:t>§2.1 </a:t>
            </a:r>
            <a:r>
              <a:rPr lang="zh-CN" altLang="en-US" sz="4000" dirty="0">
                <a:solidFill>
                  <a:srgbClr val="000000"/>
                </a:solidFill>
              </a:rPr>
              <a:t>插值概念与基础理论</a:t>
            </a:r>
          </a:p>
        </p:txBody>
      </p:sp>
      <p:sp>
        <p:nvSpPr>
          <p:cNvPr id="219139" name="Text Box 3"/>
          <p:cNvSpPr txBox="1">
            <a:spLocks noChangeArrowheads="1"/>
          </p:cNvSpPr>
          <p:nvPr/>
        </p:nvSpPr>
        <p:spPr bwMode="auto">
          <a:xfrm>
            <a:off x="1116013" y="1268413"/>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en-US" altLang="zh-CN" sz="2400" b="0">
                <a:solidFill>
                  <a:srgbClr val="000000"/>
                </a:solidFill>
              </a:rPr>
              <a:t>2.1.1 </a:t>
            </a:r>
            <a:r>
              <a:rPr kumimoji="0" lang="zh-CN" altLang="en-US" sz="2400" b="0">
                <a:solidFill>
                  <a:srgbClr val="000000"/>
                </a:solidFill>
              </a:rPr>
              <a:t>插值问题的提法</a:t>
            </a:r>
          </a:p>
        </p:txBody>
      </p:sp>
      <p:sp>
        <p:nvSpPr>
          <p:cNvPr id="219140" name="Text Box 4"/>
          <p:cNvSpPr txBox="1">
            <a:spLocks noChangeArrowheads="1"/>
          </p:cNvSpPr>
          <p:nvPr/>
        </p:nvSpPr>
        <p:spPr bwMode="auto">
          <a:xfrm>
            <a:off x="1979613" y="1773238"/>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b="0">
                <a:solidFill>
                  <a:srgbClr val="000000"/>
                </a:solidFill>
              </a:rPr>
              <a:t>对于给定的函数表</a:t>
            </a:r>
          </a:p>
        </p:txBody>
      </p:sp>
      <p:graphicFrame>
        <p:nvGraphicFramePr>
          <p:cNvPr id="219141" name="Group 5"/>
          <p:cNvGraphicFramePr>
            <a:graphicFrameLocks noGrp="1"/>
          </p:cNvGraphicFramePr>
          <p:nvPr/>
        </p:nvGraphicFramePr>
        <p:xfrm>
          <a:off x="2268538" y="2349500"/>
          <a:ext cx="4416425" cy="1036638"/>
        </p:xfrm>
        <a:graphic>
          <a:graphicData uri="http://schemas.openxmlformats.org/drawingml/2006/table">
            <a:tbl>
              <a:tblPr/>
              <a:tblGrid>
                <a:gridCol w="1079500"/>
                <a:gridCol w="687387"/>
                <a:gridCol w="882650"/>
                <a:gridCol w="882650"/>
                <a:gridCol w="884238"/>
              </a:tblGrid>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x</a:t>
                      </a:r>
                      <a:r>
                        <a:rPr kumimoji="1" lang="en-US" altLang="zh-CN" sz="2800" b="0" i="0" u="none" strike="noStrike" cap="none" normalizeH="0" baseline="-25000" smtClean="0">
                          <a:ln>
                            <a:noFill/>
                          </a:ln>
                          <a:solidFill>
                            <a:srgbClr val="000000"/>
                          </a:solidFill>
                          <a:effectLst/>
                          <a:latin typeface="Constantia" pitchFamily="18" charset="0"/>
                          <a:ea typeface="宋体" pitchFamily="2" charset="-122"/>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x</a:t>
                      </a:r>
                      <a:r>
                        <a:rPr kumimoji="1" lang="en-US" altLang="zh-CN" sz="2800" b="0" i="0" u="none" strike="noStrike" cap="none" normalizeH="0" baseline="-25000" smtClean="0">
                          <a:ln>
                            <a:noFill/>
                          </a:ln>
                          <a:solidFill>
                            <a:srgbClr val="000000"/>
                          </a:solidFill>
                          <a:effectLst/>
                          <a:latin typeface="Constantia" pitchFamily="18" charset="0"/>
                          <a:ea typeface="宋体" pitchFamily="2" charset="-122"/>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x</a:t>
                      </a:r>
                      <a:r>
                        <a:rPr kumimoji="1" lang="en-US" altLang="zh-CN" sz="2800" b="0" i="0" u="none" strike="noStrike" cap="none" normalizeH="0" baseline="-25000" smtClean="0">
                          <a:ln>
                            <a:noFill/>
                          </a:ln>
                          <a:solidFill>
                            <a:srgbClr val="000000"/>
                          </a:solidFill>
                          <a:effectLst/>
                          <a:latin typeface="Constantia" pitchFamily="18" charset="0"/>
                          <a:ea typeface="宋体" pitchFamily="2" charset="-122"/>
                        </a:rPr>
                        <a:t>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Y=f(x)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y</a:t>
                      </a:r>
                      <a:r>
                        <a:rPr kumimoji="1" lang="en-US" altLang="zh-CN" sz="2800" b="0" i="0" u="none" strike="noStrike" cap="none" normalizeH="0" baseline="-25000" smtClean="0">
                          <a:ln>
                            <a:noFill/>
                          </a:ln>
                          <a:solidFill>
                            <a:srgbClr val="000000"/>
                          </a:solidFill>
                          <a:effectLst/>
                          <a:latin typeface="Constantia" pitchFamily="18" charset="0"/>
                          <a:ea typeface="宋体" pitchFamily="2" charset="-122"/>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y</a:t>
                      </a:r>
                      <a:r>
                        <a:rPr kumimoji="1" lang="en-US" altLang="zh-CN" sz="2800" b="0" i="0" u="none" strike="noStrike" cap="none" normalizeH="0" baseline="-25000" smtClean="0">
                          <a:ln>
                            <a:noFill/>
                          </a:ln>
                          <a:solidFill>
                            <a:srgbClr val="000000"/>
                          </a:solidFill>
                          <a:effectLst/>
                          <a:latin typeface="Constantia" pitchFamily="18" charset="0"/>
                          <a:ea typeface="宋体" pitchFamily="2" charset="-122"/>
                        </a:rPr>
                        <a:t>1</a:t>
                      </a:r>
                      <a:endParaRPr kumimoji="1" lang="en-US" altLang="zh-CN" sz="2800" b="0" i="0" u="none" strike="noStrike" cap="none" normalizeH="0" baseline="0" smtClean="0">
                        <a:ln>
                          <a:noFill/>
                        </a:ln>
                        <a:solidFill>
                          <a:srgbClr val="000000"/>
                        </a:solidFill>
                        <a:effectLst/>
                        <a:latin typeface="Constantia"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Constantia" pitchFamily="18" charset="0"/>
                          <a:ea typeface="宋体" pitchFamily="2" charset="-122"/>
                        </a:rPr>
                        <a:t>y</a:t>
                      </a:r>
                      <a:r>
                        <a:rPr kumimoji="1" lang="en-US" altLang="zh-CN" sz="2800" b="0" i="0" u="none" strike="noStrike" cap="none" normalizeH="0" baseline="-25000" smtClean="0">
                          <a:ln>
                            <a:noFill/>
                          </a:ln>
                          <a:solidFill>
                            <a:srgbClr val="000000"/>
                          </a:solidFill>
                          <a:effectLst/>
                          <a:latin typeface="Constantia" pitchFamily="18" charset="0"/>
                          <a:ea typeface="宋体" pitchFamily="2" charset="-122"/>
                        </a:rPr>
                        <a:t>n</a:t>
                      </a:r>
                      <a:endParaRPr kumimoji="1" lang="en-US" altLang="zh-CN" sz="2800" b="0" i="0" u="none" strike="noStrike" cap="none" normalizeH="0" baseline="0" smtClean="0">
                        <a:ln>
                          <a:noFill/>
                        </a:ln>
                        <a:solidFill>
                          <a:srgbClr val="000000"/>
                        </a:solidFill>
                        <a:effectLst/>
                        <a:latin typeface="Constantia"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组合 1"/>
          <p:cNvGrpSpPr>
            <a:grpSpLocks/>
          </p:cNvGrpSpPr>
          <p:nvPr/>
        </p:nvGrpSpPr>
        <p:grpSpPr bwMode="auto">
          <a:xfrm>
            <a:off x="971550" y="3644900"/>
            <a:ext cx="8172450" cy="822325"/>
            <a:chOff x="971550" y="3644900"/>
            <a:chExt cx="8172450" cy="822325"/>
          </a:xfrm>
        </p:grpSpPr>
        <p:sp>
          <p:nvSpPr>
            <p:cNvPr id="46109" name="Text Box 25"/>
            <p:cNvSpPr txBox="1">
              <a:spLocks noChangeArrowheads="1"/>
            </p:cNvSpPr>
            <p:nvPr/>
          </p:nvSpPr>
          <p:spPr bwMode="auto">
            <a:xfrm>
              <a:off x="971550" y="3644900"/>
              <a:ext cx="8172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en-US" altLang="zh-CN" sz="2400" dirty="0">
                  <a:solidFill>
                    <a:srgbClr val="000000"/>
                  </a:solidFill>
                </a:rPr>
                <a:t>(</a:t>
              </a:r>
              <a:r>
                <a:rPr kumimoji="0" lang="zh-CN" altLang="en-US" sz="2400" dirty="0">
                  <a:solidFill>
                    <a:srgbClr val="000000"/>
                  </a:solidFill>
                </a:rPr>
                <a:t>其中              在</a:t>
              </a:r>
              <a:r>
                <a:rPr kumimoji="0" lang="en-US" altLang="zh-CN" sz="2400" dirty="0">
                  <a:solidFill>
                    <a:srgbClr val="000000"/>
                  </a:solidFill>
                </a:rPr>
                <a:t>[</a:t>
              </a:r>
              <a:r>
                <a:rPr kumimoji="0" lang="en-US" altLang="zh-CN" sz="2400" dirty="0" err="1">
                  <a:solidFill>
                    <a:srgbClr val="000000"/>
                  </a:solidFill>
                </a:rPr>
                <a:t>a,b</a:t>
              </a:r>
              <a:r>
                <a:rPr kumimoji="0" lang="en-US" altLang="zh-CN" sz="2400" dirty="0">
                  <a:solidFill>
                    <a:srgbClr val="000000"/>
                  </a:solidFill>
                </a:rPr>
                <a:t>]</a:t>
              </a:r>
              <a:r>
                <a:rPr kumimoji="0" lang="zh-CN" altLang="en-US" sz="2400" dirty="0">
                  <a:solidFill>
                    <a:srgbClr val="000000"/>
                  </a:solidFill>
                </a:rPr>
                <a:t>上连续， </a:t>
              </a:r>
              <a:r>
                <a:rPr lang="en-US" altLang="zh-CN" sz="2400" dirty="0">
                  <a:solidFill>
                    <a:srgbClr val="000000"/>
                  </a:solidFill>
                </a:rPr>
                <a:t>x</a:t>
              </a:r>
              <a:r>
                <a:rPr lang="en-US" altLang="zh-CN" sz="2400" baseline="-25000" dirty="0">
                  <a:solidFill>
                    <a:srgbClr val="000000"/>
                  </a:solidFill>
                </a:rPr>
                <a:t>0</a:t>
              </a:r>
              <a:r>
                <a:rPr lang="zh-CN" altLang="en-US" sz="2400" baseline="-25000" dirty="0">
                  <a:solidFill>
                    <a:srgbClr val="000000"/>
                  </a:solidFill>
                </a:rPr>
                <a:t>，</a:t>
              </a:r>
              <a:r>
                <a:rPr lang="zh-CN" altLang="en-US" sz="2400" dirty="0">
                  <a:solidFill>
                    <a:srgbClr val="000000"/>
                  </a:solidFill>
                </a:rPr>
                <a:t>	</a:t>
              </a:r>
              <a:r>
                <a:rPr lang="en-US" altLang="zh-CN" sz="2400" dirty="0">
                  <a:solidFill>
                    <a:srgbClr val="000000"/>
                  </a:solidFill>
                </a:rPr>
                <a:t>x</a:t>
              </a:r>
              <a:r>
                <a:rPr lang="en-US" altLang="zh-CN" sz="2400" baseline="-25000" dirty="0">
                  <a:solidFill>
                    <a:srgbClr val="000000"/>
                  </a:solidFill>
                </a:rPr>
                <a:t>1</a:t>
              </a:r>
              <a:r>
                <a:rPr lang="zh-CN" altLang="en-US" sz="2400" baseline="-25000" dirty="0">
                  <a:solidFill>
                    <a:srgbClr val="000000"/>
                  </a:solidFill>
                </a:rPr>
                <a:t>，</a:t>
              </a:r>
              <a:r>
                <a:rPr lang="en-US" altLang="zh-CN" sz="2400" baseline="-25000" dirty="0">
                  <a:solidFill>
                    <a:srgbClr val="000000"/>
                  </a:solidFill>
                </a:rPr>
                <a:t>…</a:t>
              </a:r>
              <a:r>
                <a:rPr lang="zh-CN" altLang="en-US" sz="2400" baseline="-25000" dirty="0">
                  <a:solidFill>
                    <a:srgbClr val="000000"/>
                  </a:solidFill>
                </a:rPr>
                <a:t>，</a:t>
              </a:r>
              <a:r>
                <a:rPr lang="en-US" altLang="zh-CN" sz="2400" dirty="0" err="1">
                  <a:solidFill>
                    <a:srgbClr val="000000"/>
                  </a:solidFill>
                </a:rPr>
                <a:t>x</a:t>
              </a:r>
              <a:r>
                <a:rPr lang="en-US" altLang="zh-CN" sz="2400" baseline="-25000" dirty="0" err="1">
                  <a:solidFill>
                    <a:srgbClr val="000000"/>
                  </a:solidFill>
                </a:rPr>
                <a:t>n</a:t>
              </a:r>
              <a:r>
                <a:rPr kumimoji="0" lang="en-US" altLang="zh-CN" sz="2400" baseline="-25000" dirty="0">
                  <a:solidFill>
                    <a:srgbClr val="000000"/>
                  </a:solidFill>
                </a:rPr>
                <a:t> </a:t>
              </a:r>
              <a:r>
                <a:rPr kumimoji="0" lang="en-US" altLang="zh-CN" sz="2400" dirty="0">
                  <a:solidFill>
                    <a:srgbClr val="000000"/>
                  </a:solidFill>
                </a:rPr>
                <a:t> </a:t>
              </a:r>
              <a:r>
                <a:rPr kumimoji="0" lang="zh-CN" altLang="en-US" sz="2400" dirty="0">
                  <a:solidFill>
                    <a:srgbClr val="000000"/>
                  </a:solidFill>
                </a:rPr>
                <a:t>是 </a:t>
              </a:r>
              <a:r>
                <a:rPr kumimoji="0" lang="en-US" altLang="zh-CN" sz="2400" dirty="0">
                  <a:solidFill>
                    <a:srgbClr val="000000"/>
                  </a:solidFill>
                </a:rPr>
                <a:t>[</a:t>
              </a:r>
              <a:r>
                <a:rPr kumimoji="0" lang="en-US" altLang="zh-CN" sz="2400" dirty="0" err="1">
                  <a:solidFill>
                    <a:srgbClr val="000000"/>
                  </a:solidFill>
                </a:rPr>
                <a:t>a,b</a:t>
              </a:r>
              <a:r>
                <a:rPr kumimoji="0" lang="en-US" altLang="zh-CN" sz="2400" dirty="0">
                  <a:solidFill>
                    <a:srgbClr val="000000"/>
                  </a:solidFill>
                </a:rPr>
                <a:t>]</a:t>
              </a:r>
              <a:r>
                <a:rPr kumimoji="0" lang="zh-CN" altLang="en-US" sz="2400" dirty="0">
                  <a:solidFill>
                    <a:srgbClr val="000000"/>
                  </a:solidFill>
                </a:rPr>
                <a:t>上的 </a:t>
              </a:r>
              <a:r>
                <a:rPr kumimoji="0" lang="en-US" altLang="zh-CN" sz="2400" dirty="0">
                  <a:solidFill>
                    <a:srgbClr val="000000"/>
                  </a:solidFill>
                </a:rPr>
                <a:t>n+1</a:t>
              </a:r>
              <a:r>
                <a:rPr kumimoji="0" lang="zh-CN" altLang="en-US" sz="2400" dirty="0">
                  <a:solidFill>
                    <a:srgbClr val="000000"/>
                  </a:solidFill>
                </a:rPr>
                <a:t>个互异的点</a:t>
              </a:r>
              <a:r>
                <a:rPr kumimoji="0" lang="en-US" altLang="zh-CN" sz="2400" dirty="0">
                  <a:solidFill>
                    <a:srgbClr val="000000"/>
                  </a:solidFill>
                </a:rPr>
                <a:t>)</a:t>
              </a:r>
              <a:r>
                <a:rPr kumimoji="0" lang="zh-CN" altLang="en-US" sz="2400" dirty="0">
                  <a:solidFill>
                    <a:srgbClr val="000000"/>
                  </a:solidFill>
                </a:rPr>
                <a:t>，在某函数类</a:t>
              </a:r>
              <a:r>
                <a:rPr kumimoji="0" lang="en-US" altLang="zh-CN" sz="2400" dirty="0">
                  <a:solidFill>
                    <a:srgbClr val="000000"/>
                  </a:solidFill>
                </a:rPr>
                <a:t>{</a:t>
              </a:r>
              <a:r>
                <a:rPr lang="zh-CN" altLang="zh-CN" sz="2400" dirty="0">
                  <a:solidFill>
                    <a:srgbClr val="000000"/>
                  </a:solidFill>
                  <a:sym typeface="Symbol" pitchFamily="18" charset="2"/>
                </a:rPr>
                <a:t></a:t>
              </a:r>
              <a:r>
                <a:rPr lang="en-US" altLang="zh-CN" sz="2400" dirty="0">
                  <a:solidFill>
                    <a:srgbClr val="000000"/>
                  </a:solidFill>
                  <a:sym typeface="Symbol" pitchFamily="18" charset="2"/>
                </a:rPr>
                <a:t>(x)</a:t>
              </a:r>
              <a:r>
                <a:rPr lang="zh-CN" altLang="zh-CN" sz="2400" dirty="0">
                  <a:solidFill>
                    <a:srgbClr val="000000"/>
                  </a:solidFill>
                </a:rPr>
                <a:t> </a:t>
              </a:r>
              <a:r>
                <a:rPr kumimoji="0" lang="en-US" altLang="zh-CN" sz="2400" dirty="0">
                  <a:solidFill>
                    <a:srgbClr val="000000"/>
                  </a:solidFill>
                </a:rPr>
                <a:t>}</a:t>
              </a:r>
              <a:r>
                <a:rPr kumimoji="0" lang="zh-CN" altLang="en-US" sz="2400" dirty="0">
                  <a:solidFill>
                    <a:srgbClr val="000000"/>
                  </a:solidFill>
                </a:rPr>
                <a:t>中求一个函数</a:t>
              </a:r>
              <a:r>
                <a:rPr lang="zh-CN" altLang="zh-CN" sz="2400" dirty="0">
                  <a:solidFill>
                    <a:srgbClr val="000000"/>
                  </a:solidFill>
                  <a:sym typeface="Symbol" pitchFamily="18" charset="2"/>
                </a:rPr>
                <a:t></a:t>
              </a:r>
              <a:r>
                <a:rPr lang="en-US" altLang="zh-CN" sz="2400" dirty="0">
                  <a:solidFill>
                    <a:srgbClr val="000000"/>
                  </a:solidFill>
                  <a:sym typeface="Symbol" pitchFamily="18" charset="2"/>
                </a:rPr>
                <a:t>(x)</a:t>
              </a:r>
              <a:r>
                <a:rPr lang="zh-CN" altLang="zh-CN" sz="2400" dirty="0">
                  <a:solidFill>
                    <a:srgbClr val="000000"/>
                  </a:solidFill>
                </a:rPr>
                <a:t> </a:t>
              </a:r>
              <a:r>
                <a:rPr lang="zh-CN" altLang="en-US" sz="2400" dirty="0">
                  <a:solidFill>
                    <a:srgbClr val="000000"/>
                  </a:solidFill>
                </a:rPr>
                <a:t>，使</a:t>
              </a:r>
            </a:p>
          </p:txBody>
        </p:sp>
        <p:graphicFrame>
          <p:nvGraphicFramePr>
            <p:cNvPr id="46110" name="Object 26"/>
            <p:cNvGraphicFramePr>
              <a:graphicFrameLocks noChangeAspect="1"/>
            </p:cNvGraphicFramePr>
            <p:nvPr/>
          </p:nvGraphicFramePr>
          <p:xfrm>
            <a:off x="1763713" y="3646488"/>
            <a:ext cx="1150937" cy="374650"/>
          </p:xfrm>
          <a:graphic>
            <a:graphicData uri="http://schemas.openxmlformats.org/presentationml/2006/ole">
              <mc:AlternateContent xmlns:mc="http://schemas.openxmlformats.org/markup-compatibility/2006">
                <mc:Choice xmlns:v="urn:schemas-microsoft-com:vml" Requires="v">
                  <p:oleObj spid="_x0000_s46131" name="Equation" r:id="rId3" imgW="622030" imgH="203112" progId="Equation.DSMT4">
                    <p:embed/>
                  </p:oleObj>
                </mc:Choice>
                <mc:Fallback>
                  <p:oleObj name="Equation" r:id="rId3" imgW="622030" imgH="203112"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646488"/>
                          <a:ext cx="11509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9163" name="Rectangle 27"/>
          <p:cNvSpPr>
            <a:spLocks noChangeArrowheads="1"/>
          </p:cNvSpPr>
          <p:nvPr/>
        </p:nvSpPr>
        <p:spPr bwMode="auto">
          <a:xfrm>
            <a:off x="2771775" y="4581525"/>
            <a:ext cx="590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sym typeface="Symbol" pitchFamily="18" charset="2"/>
              </a:rPr>
              <a:t>(x</a:t>
            </a:r>
            <a:r>
              <a:rPr lang="en-US" altLang="zh-CN" sz="2400" baseline="-25000">
                <a:solidFill>
                  <a:srgbClr val="000000"/>
                </a:solidFill>
                <a:sym typeface="Symbol" pitchFamily="18" charset="2"/>
              </a:rPr>
              <a:t>i</a:t>
            </a:r>
            <a:r>
              <a:rPr lang="en-US" altLang="zh-CN" sz="2400">
                <a:solidFill>
                  <a:srgbClr val="000000"/>
                </a:solidFill>
                <a:sym typeface="Symbol" pitchFamily="18" charset="2"/>
              </a:rPr>
              <a:t>)=y</a:t>
            </a:r>
            <a:r>
              <a:rPr lang="en-US" altLang="zh-CN" sz="2400" baseline="-25000">
                <a:solidFill>
                  <a:srgbClr val="000000"/>
                </a:solidFill>
                <a:sym typeface="Symbol" pitchFamily="18" charset="2"/>
              </a:rPr>
              <a:t>i</a:t>
            </a:r>
            <a:r>
              <a:rPr lang="en-US" altLang="zh-CN" sz="2400">
                <a:solidFill>
                  <a:srgbClr val="000000"/>
                </a:solidFill>
                <a:sym typeface="Symbol" pitchFamily="18" charset="2"/>
              </a:rPr>
              <a:t> ,        (i=0,1,2,…,n)                   (2)</a:t>
            </a:r>
          </a:p>
        </p:txBody>
      </p:sp>
      <p:sp>
        <p:nvSpPr>
          <p:cNvPr id="219164" name="Text Box 28"/>
          <p:cNvSpPr txBox="1">
            <a:spLocks noChangeArrowheads="1"/>
          </p:cNvSpPr>
          <p:nvPr/>
        </p:nvSpPr>
        <p:spPr bwMode="auto">
          <a:xfrm>
            <a:off x="7380288" y="2636838"/>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t>（</a:t>
            </a:r>
            <a:r>
              <a:rPr kumimoji="0" lang="en-US" altLang="zh-CN" sz="2400"/>
              <a:t>1</a:t>
            </a:r>
            <a:r>
              <a:rPr kumimoji="0" lang="zh-CN" altLang="en-US" sz="2400"/>
              <a:t>）</a:t>
            </a:r>
          </a:p>
        </p:txBody>
      </p:sp>
      <p:sp>
        <p:nvSpPr>
          <p:cNvPr id="219165" name="Rectangle 29"/>
          <p:cNvSpPr>
            <a:spLocks noChangeArrowheads="1"/>
          </p:cNvSpPr>
          <p:nvPr/>
        </p:nvSpPr>
        <p:spPr bwMode="auto">
          <a:xfrm>
            <a:off x="827088" y="5157788"/>
            <a:ext cx="76327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pPr>
            <a:r>
              <a:rPr lang="zh-CN" altLang="en-US" sz="2400">
                <a:solidFill>
                  <a:srgbClr val="000000"/>
                </a:solidFill>
              </a:rPr>
              <a:t>并用</a:t>
            </a:r>
            <a:r>
              <a:rPr lang="zh-CN" altLang="zh-CN" sz="2400">
                <a:solidFill>
                  <a:srgbClr val="000000"/>
                </a:solidFill>
              </a:rPr>
              <a:t>函数</a:t>
            </a:r>
            <a:r>
              <a:rPr lang="zh-CN" altLang="zh-CN" sz="2400">
                <a:solidFill>
                  <a:srgbClr val="000000"/>
                </a:solidFill>
                <a:sym typeface="Symbol" pitchFamily="18" charset="2"/>
              </a:rPr>
              <a:t></a:t>
            </a:r>
            <a:r>
              <a:rPr lang="en-US" altLang="zh-CN" sz="2400">
                <a:solidFill>
                  <a:srgbClr val="000000"/>
                </a:solidFill>
                <a:sym typeface="Symbol" pitchFamily="18" charset="2"/>
              </a:rPr>
              <a:t>(x)</a:t>
            </a:r>
            <a:r>
              <a:rPr lang="zh-CN" altLang="zh-CN" sz="2400">
                <a:solidFill>
                  <a:srgbClr val="000000"/>
                </a:solidFill>
              </a:rPr>
              <a:t> </a:t>
            </a:r>
            <a:r>
              <a:rPr lang="en-US" altLang="zh-CN" sz="2400">
                <a:solidFill>
                  <a:srgbClr val="000000"/>
                </a:solidFill>
                <a:sym typeface="Symbol" pitchFamily="18" charset="2"/>
              </a:rPr>
              <a:t> </a:t>
            </a:r>
            <a:r>
              <a:rPr lang="zh-CN" altLang="zh-CN" sz="2400">
                <a:solidFill>
                  <a:srgbClr val="000000"/>
                </a:solidFill>
                <a:sym typeface="Symbol" pitchFamily="18" charset="2"/>
              </a:rPr>
              <a:t>作为函数</a:t>
            </a:r>
            <a:r>
              <a:rPr lang="zh-CN" altLang="en-US" sz="2400">
                <a:solidFill>
                  <a:srgbClr val="000000"/>
                </a:solidFill>
                <a:sym typeface="Symbol" pitchFamily="18" charset="2"/>
              </a:rPr>
              <a:t> </a:t>
            </a:r>
            <a:r>
              <a:rPr lang="en-US" altLang="zh-CN" sz="2400">
                <a:solidFill>
                  <a:srgbClr val="000000"/>
                </a:solidFill>
                <a:sym typeface="Symbol" pitchFamily="18" charset="2"/>
              </a:rPr>
              <a:t>y=f(x) </a:t>
            </a:r>
            <a:r>
              <a:rPr lang="zh-CN" altLang="zh-CN" sz="2400">
                <a:solidFill>
                  <a:srgbClr val="000000"/>
                </a:solidFill>
                <a:sym typeface="Symbol" pitchFamily="18" charset="2"/>
              </a:rPr>
              <a:t>的近似</a:t>
            </a:r>
            <a:r>
              <a:rPr lang="zh-CN" altLang="en-US" sz="2400">
                <a:solidFill>
                  <a:srgbClr val="000000"/>
                </a:solidFill>
                <a:sym typeface="Symbol" pitchFamily="18" charset="2"/>
              </a:rPr>
              <a:t>函数，即</a:t>
            </a:r>
            <a:endParaRPr lang="zh-CN" altLang="zh-CN" sz="2400">
              <a:solidFill>
                <a:srgbClr val="000000"/>
              </a:solidFill>
              <a:sym typeface="Symbol" pitchFamily="18" charset="2"/>
            </a:endParaRPr>
          </a:p>
          <a:p>
            <a:pPr eaLnBrk="0" hangingPunct="0">
              <a:lnSpc>
                <a:spcPct val="130000"/>
              </a:lnSpc>
            </a:pPr>
            <a:r>
              <a:rPr lang="zh-CN" altLang="zh-CN" sz="2400">
                <a:solidFill>
                  <a:srgbClr val="000000"/>
                </a:solidFill>
                <a:sym typeface="Symbol" pitchFamily="18" charset="2"/>
              </a:rPr>
              <a:t>		</a:t>
            </a:r>
            <a:r>
              <a:rPr lang="en-US" altLang="zh-CN" sz="2400">
                <a:solidFill>
                  <a:srgbClr val="000000"/>
                </a:solidFill>
                <a:sym typeface="Symbol" pitchFamily="18" charset="2"/>
              </a:rPr>
              <a:t>y= f(x)  (x) ,     ( x∈[a,b]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91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1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916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9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p:bldP spid="219140" grpId="0"/>
      <p:bldP spid="219163" grpId="0"/>
      <p:bldP spid="219164" grpId="0"/>
      <p:bldP spid="21916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250825" y="692150"/>
            <a:ext cx="8716963"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en-US" altLang="zh-CN" sz="2400" dirty="0">
                <a:solidFill>
                  <a:srgbClr val="0000FF"/>
                </a:solidFill>
                <a:latin typeface="Arial" charset="0"/>
                <a:sym typeface="Symbol" pitchFamily="18" charset="2"/>
              </a:rPr>
              <a:t>       </a:t>
            </a:r>
            <a:r>
              <a:rPr lang="zh-CN" altLang="en-US" sz="2400" dirty="0">
                <a:solidFill>
                  <a:srgbClr val="000000"/>
                </a:solidFill>
                <a:latin typeface="Arial" charset="0"/>
                <a:sym typeface="Symbol" pitchFamily="18" charset="2"/>
              </a:rPr>
              <a:t>这类问题称为</a:t>
            </a:r>
            <a:r>
              <a:rPr lang="zh-CN" altLang="en-US" sz="2400" u="sng" dirty="0">
                <a:solidFill>
                  <a:srgbClr val="FF3399"/>
                </a:solidFill>
                <a:latin typeface="Arial" charset="0"/>
                <a:sym typeface="Symbol" pitchFamily="18" charset="2"/>
              </a:rPr>
              <a:t>插值问题</a:t>
            </a:r>
            <a:r>
              <a:rPr lang="zh-CN" altLang="en-US" sz="2400" dirty="0">
                <a:solidFill>
                  <a:srgbClr val="000000"/>
                </a:solidFill>
                <a:latin typeface="Arial" charset="0"/>
                <a:sym typeface="Symbol" pitchFamily="18" charset="2"/>
              </a:rPr>
              <a:t>。 </a:t>
            </a:r>
            <a:r>
              <a:rPr lang="en-US" altLang="zh-CN" sz="2400" dirty="0">
                <a:solidFill>
                  <a:srgbClr val="000000"/>
                </a:solidFill>
                <a:latin typeface="Arial" charset="0"/>
                <a:sym typeface="Symbol" pitchFamily="18" charset="2"/>
              </a:rPr>
              <a:t>[</a:t>
            </a:r>
            <a:r>
              <a:rPr lang="en-US" altLang="zh-CN" sz="2400" dirty="0" err="1">
                <a:solidFill>
                  <a:srgbClr val="000000"/>
                </a:solidFill>
                <a:latin typeface="Arial" charset="0"/>
                <a:sym typeface="Symbol" pitchFamily="18" charset="2"/>
              </a:rPr>
              <a:t>a,b</a:t>
            </a:r>
            <a:r>
              <a:rPr lang="en-US" altLang="zh-CN" sz="2400" dirty="0">
                <a:solidFill>
                  <a:srgbClr val="000000"/>
                </a:solidFill>
                <a:latin typeface="Arial" charset="0"/>
                <a:sym typeface="Symbol" pitchFamily="18" charset="2"/>
              </a:rPr>
              <a:t>]</a:t>
            </a:r>
            <a:r>
              <a:rPr lang="zh-CN" altLang="en-US" sz="2400" dirty="0">
                <a:solidFill>
                  <a:srgbClr val="000000"/>
                </a:solidFill>
                <a:latin typeface="Arial" charset="0"/>
                <a:sym typeface="Symbol" pitchFamily="18" charset="2"/>
              </a:rPr>
              <a:t>称为</a:t>
            </a:r>
            <a:r>
              <a:rPr lang="zh-CN" altLang="en-US" sz="2400" u="sng" dirty="0">
                <a:solidFill>
                  <a:srgbClr val="FF3399"/>
                </a:solidFill>
                <a:latin typeface="Arial" charset="0"/>
                <a:sym typeface="Symbol" pitchFamily="18" charset="2"/>
              </a:rPr>
              <a:t>插值区间</a:t>
            </a:r>
            <a:r>
              <a:rPr lang="zh-CN" altLang="en-US" sz="2400" dirty="0">
                <a:solidFill>
                  <a:srgbClr val="000000"/>
                </a:solidFill>
                <a:latin typeface="Arial" charset="0"/>
                <a:sym typeface="Symbol" pitchFamily="18" charset="2"/>
              </a:rPr>
              <a:t>， </a:t>
            </a:r>
            <a:r>
              <a:rPr lang="en-US" altLang="en-US" sz="2400" dirty="0">
                <a:solidFill>
                  <a:srgbClr val="000000"/>
                </a:solidFill>
              </a:rPr>
              <a:t>x</a:t>
            </a:r>
            <a:r>
              <a:rPr lang="en-US" altLang="en-US" sz="2400" baseline="-25000" dirty="0">
                <a:solidFill>
                  <a:srgbClr val="000000"/>
                </a:solidFill>
              </a:rPr>
              <a:t>0</a:t>
            </a:r>
            <a:r>
              <a:rPr lang="en-US" altLang="en-US" sz="2400" dirty="0">
                <a:solidFill>
                  <a:srgbClr val="000000"/>
                </a:solidFill>
              </a:rPr>
              <a:t> , x</a:t>
            </a:r>
            <a:r>
              <a:rPr lang="en-US" altLang="en-US" sz="2400" baseline="-25000" dirty="0">
                <a:solidFill>
                  <a:srgbClr val="000000"/>
                </a:solidFill>
              </a:rPr>
              <a:t>1</a:t>
            </a:r>
            <a:r>
              <a:rPr lang="en-US" altLang="en-US" sz="2400" dirty="0">
                <a:solidFill>
                  <a:srgbClr val="000000"/>
                </a:solidFill>
              </a:rPr>
              <a:t>, ... , </a:t>
            </a:r>
            <a:r>
              <a:rPr lang="en-US" altLang="en-US" sz="2400" dirty="0" err="1">
                <a:solidFill>
                  <a:srgbClr val="000000"/>
                </a:solidFill>
              </a:rPr>
              <a:t>x</a:t>
            </a:r>
            <a:r>
              <a:rPr lang="en-US" altLang="en-US" sz="2400" baseline="-25000" dirty="0" err="1">
                <a:solidFill>
                  <a:srgbClr val="000000"/>
                </a:solidFill>
              </a:rPr>
              <a:t>n</a:t>
            </a:r>
            <a:r>
              <a:rPr lang="en-US" altLang="en-US" sz="2400" dirty="0">
                <a:solidFill>
                  <a:srgbClr val="000000"/>
                </a:solidFill>
              </a:rPr>
              <a:t>  </a:t>
            </a:r>
            <a:r>
              <a:rPr lang="zh-CN" altLang="en-US" sz="2400" dirty="0">
                <a:solidFill>
                  <a:srgbClr val="000000"/>
                </a:solidFill>
              </a:rPr>
              <a:t>称为</a:t>
            </a:r>
            <a:r>
              <a:rPr lang="zh-CN" altLang="en-US" sz="2400" u="sng" dirty="0">
                <a:solidFill>
                  <a:srgbClr val="FF3399"/>
                </a:solidFill>
                <a:latin typeface="Arial" charset="0"/>
              </a:rPr>
              <a:t>插值节点</a:t>
            </a:r>
            <a:r>
              <a:rPr lang="zh-CN" altLang="en-US" sz="2400" u="sng" dirty="0">
                <a:solidFill>
                  <a:srgbClr val="000000"/>
                </a:solidFill>
              </a:rPr>
              <a:t>，（</a:t>
            </a:r>
            <a:r>
              <a:rPr lang="en-US" altLang="zh-CN" sz="2400" u="sng" dirty="0">
                <a:solidFill>
                  <a:srgbClr val="000000"/>
                </a:solidFill>
              </a:rPr>
              <a:t>2</a:t>
            </a:r>
            <a:r>
              <a:rPr lang="zh-CN" altLang="en-US" sz="2400" u="sng" dirty="0">
                <a:solidFill>
                  <a:srgbClr val="000000"/>
                </a:solidFill>
              </a:rPr>
              <a:t>）称为</a:t>
            </a:r>
            <a:r>
              <a:rPr lang="zh-CN" altLang="en-US" sz="2400" u="sng" dirty="0">
                <a:solidFill>
                  <a:srgbClr val="FF3399"/>
                </a:solidFill>
                <a:latin typeface="Arial" charset="0"/>
              </a:rPr>
              <a:t>插值条件</a:t>
            </a:r>
            <a:r>
              <a:rPr lang="zh-CN" altLang="en-US" sz="2400" u="sng" dirty="0">
                <a:solidFill>
                  <a:srgbClr val="000000"/>
                </a:solidFill>
              </a:rPr>
              <a:t>，插值条件是选择近似函数的标准，满足此条件的近似函数</a:t>
            </a:r>
            <a:r>
              <a:rPr lang="zh-CN" altLang="en-US" sz="2400" dirty="0">
                <a:solidFill>
                  <a:srgbClr val="000000"/>
                </a:solidFill>
              </a:rPr>
              <a:t> </a:t>
            </a:r>
            <a:r>
              <a:rPr lang="zh-CN" altLang="en-US" sz="2400" dirty="0">
                <a:solidFill>
                  <a:srgbClr val="000000"/>
                </a:solidFill>
                <a:latin typeface="Arial" charset="0"/>
                <a:sym typeface="Symbol" pitchFamily="18" charset="2"/>
              </a:rPr>
              <a:t></a:t>
            </a:r>
            <a:r>
              <a:rPr lang="en-US" altLang="zh-CN" sz="2400" dirty="0">
                <a:solidFill>
                  <a:srgbClr val="000000"/>
                </a:solidFill>
                <a:latin typeface="Arial" charset="0"/>
                <a:sym typeface="Symbol" pitchFamily="18" charset="2"/>
              </a:rPr>
              <a:t>(x) </a:t>
            </a:r>
            <a:r>
              <a:rPr lang="zh-CN" altLang="zh-CN" sz="2400" dirty="0">
                <a:solidFill>
                  <a:srgbClr val="000000"/>
                </a:solidFill>
                <a:latin typeface="Arial" charset="0"/>
                <a:sym typeface="Symbol" pitchFamily="18" charset="2"/>
              </a:rPr>
              <a:t>称为</a:t>
            </a:r>
            <a:r>
              <a:rPr lang="zh-CN" altLang="zh-CN" sz="2400" u="sng" dirty="0">
                <a:solidFill>
                  <a:srgbClr val="FF3399"/>
                </a:solidFill>
                <a:latin typeface="Arial" charset="0"/>
                <a:sym typeface="Symbol" pitchFamily="18" charset="2"/>
              </a:rPr>
              <a:t>插值函数</a:t>
            </a:r>
            <a:r>
              <a:rPr lang="zh-CN" altLang="zh-CN" sz="2400" dirty="0">
                <a:solidFill>
                  <a:srgbClr val="000000"/>
                </a:solidFill>
                <a:latin typeface="Arial" charset="0"/>
                <a:sym typeface="Symbol" pitchFamily="18" charset="2"/>
              </a:rPr>
              <a:t>， </a:t>
            </a:r>
            <a:r>
              <a:rPr lang="en-US" altLang="zh-CN" sz="2400" dirty="0">
                <a:solidFill>
                  <a:srgbClr val="000000"/>
                </a:solidFill>
                <a:sym typeface="Symbol" pitchFamily="18" charset="2"/>
              </a:rPr>
              <a:t>f(x) </a:t>
            </a:r>
            <a:r>
              <a:rPr lang="zh-CN" altLang="zh-CN" sz="2400" dirty="0">
                <a:solidFill>
                  <a:srgbClr val="000000"/>
                </a:solidFill>
                <a:sym typeface="Symbol" pitchFamily="18" charset="2"/>
              </a:rPr>
              <a:t>称为</a:t>
            </a:r>
            <a:r>
              <a:rPr lang="zh-CN" altLang="zh-CN" sz="2400" u="sng" dirty="0">
                <a:solidFill>
                  <a:srgbClr val="FF3399"/>
                </a:solidFill>
                <a:latin typeface="Arial" charset="0"/>
                <a:sym typeface="Symbol" pitchFamily="18" charset="2"/>
              </a:rPr>
              <a:t>被插值函数</a:t>
            </a:r>
            <a:r>
              <a:rPr lang="zh-CN" altLang="en-US" sz="2400" dirty="0">
                <a:solidFill>
                  <a:srgbClr val="000000"/>
                </a:solidFill>
                <a:sym typeface="Symbol" pitchFamily="18" charset="2"/>
              </a:rPr>
              <a:t>。</a:t>
            </a:r>
            <a:r>
              <a:rPr kumimoji="0" lang="zh-CN" altLang="en-US" sz="2400" dirty="0"/>
              <a:t>         </a:t>
            </a:r>
            <a:endParaRPr lang="zh-CN" altLang="en-US" sz="2400" dirty="0">
              <a:solidFill>
                <a:srgbClr val="0000FF"/>
              </a:solidFill>
              <a:latin typeface="Arial" charset="0"/>
            </a:endParaRPr>
          </a:p>
        </p:txBody>
      </p:sp>
      <p:sp>
        <p:nvSpPr>
          <p:cNvPr id="220163" name="Rectangle 3"/>
          <p:cNvSpPr>
            <a:spLocks noChangeArrowheads="1"/>
          </p:cNvSpPr>
          <p:nvPr/>
        </p:nvSpPr>
        <p:spPr bwMode="auto">
          <a:xfrm>
            <a:off x="250825" y="3068638"/>
            <a:ext cx="8713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b="0" dirty="0"/>
              <a:t>        </a:t>
            </a:r>
            <a:r>
              <a:rPr kumimoji="0" lang="zh-CN" altLang="en-US" sz="2400" dirty="0">
                <a:solidFill>
                  <a:srgbClr val="000000"/>
                </a:solidFill>
              </a:rPr>
              <a:t>函数类</a:t>
            </a:r>
            <a:r>
              <a:rPr kumimoji="0" lang="en-US" altLang="zh-CN" sz="2400" dirty="0">
                <a:solidFill>
                  <a:srgbClr val="000000"/>
                </a:solidFill>
              </a:rPr>
              <a:t>{</a:t>
            </a:r>
            <a:r>
              <a:rPr lang="zh-CN" altLang="zh-CN" sz="2400" dirty="0">
                <a:solidFill>
                  <a:srgbClr val="000000"/>
                </a:solidFill>
                <a:sym typeface="Symbol" pitchFamily="18" charset="2"/>
              </a:rPr>
              <a:t></a:t>
            </a:r>
            <a:r>
              <a:rPr lang="en-US" altLang="zh-CN" sz="2400" dirty="0">
                <a:solidFill>
                  <a:srgbClr val="000000"/>
                </a:solidFill>
                <a:sym typeface="Symbol" pitchFamily="18" charset="2"/>
              </a:rPr>
              <a:t>(x)</a:t>
            </a:r>
            <a:r>
              <a:rPr lang="zh-CN" altLang="zh-CN" sz="2400" dirty="0">
                <a:solidFill>
                  <a:srgbClr val="000000"/>
                </a:solidFill>
              </a:rPr>
              <a:t> </a:t>
            </a:r>
            <a:r>
              <a:rPr kumimoji="0" lang="en-US" altLang="zh-CN" sz="2400" dirty="0">
                <a:solidFill>
                  <a:srgbClr val="000000"/>
                </a:solidFill>
              </a:rPr>
              <a:t>}</a:t>
            </a:r>
            <a:r>
              <a:rPr kumimoji="0" lang="zh-CN" altLang="en-US" sz="2400" dirty="0">
                <a:solidFill>
                  <a:srgbClr val="000000"/>
                </a:solidFill>
              </a:rPr>
              <a:t>有多种取法，常用的有代数多项式、三角函数和有理函数。</a:t>
            </a:r>
            <a:endParaRPr lang="zh-CN" altLang="en-US" sz="2400" dirty="0">
              <a:solidFill>
                <a:srgbClr val="000000"/>
              </a:solidFill>
            </a:endParaRPr>
          </a:p>
        </p:txBody>
      </p:sp>
      <p:sp>
        <p:nvSpPr>
          <p:cNvPr id="220165" name="Rectangle 5"/>
          <p:cNvSpPr>
            <a:spLocks noChangeArrowheads="1"/>
          </p:cNvSpPr>
          <p:nvPr/>
        </p:nvSpPr>
        <p:spPr bwMode="auto">
          <a:xfrm>
            <a:off x="323850" y="4437063"/>
            <a:ext cx="882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solidFill>
                  <a:srgbClr val="0000FF"/>
                </a:solidFill>
              </a:rPr>
              <a:t>       </a:t>
            </a:r>
            <a:r>
              <a:rPr lang="zh-CN" altLang="en-US" sz="2400" dirty="0">
                <a:solidFill>
                  <a:srgbClr val="000000"/>
                </a:solidFill>
              </a:rPr>
              <a:t>最简单的插值函数是代数多项式</a:t>
            </a:r>
            <a:r>
              <a:rPr kumimoji="0" lang="zh-CN" altLang="en-US" sz="2400" b="0" dirty="0">
                <a:solidFill>
                  <a:srgbClr val="000000"/>
                </a:solidFill>
              </a:rPr>
              <a:t>，相应的插值问题称为</a:t>
            </a:r>
            <a:r>
              <a:rPr lang="zh-CN" altLang="zh-CN" sz="2400" u="sng" dirty="0">
                <a:solidFill>
                  <a:srgbClr val="FF3399"/>
                </a:solidFill>
                <a:latin typeface="Arial" charset="0"/>
              </a:rPr>
              <a:t>多项式</a:t>
            </a:r>
            <a:r>
              <a:rPr lang="zh-CN" altLang="en-US" sz="2400" u="sng" dirty="0">
                <a:solidFill>
                  <a:srgbClr val="FF3399"/>
                </a:solidFill>
                <a:latin typeface="Arial" charset="0"/>
              </a:rPr>
              <a:t>插值</a:t>
            </a:r>
            <a:r>
              <a:rPr lang="zh-CN" altLang="zh-CN" sz="2400" dirty="0">
                <a:solidFill>
                  <a:srgbClr val="000000"/>
                </a:solidFill>
              </a:rPr>
              <a:t>。</a:t>
            </a:r>
            <a:endParaRPr lang="zh-CN" altLang="en-US" sz="2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827088" y="1412875"/>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solidFill>
                  <a:srgbClr val="0000FF"/>
                </a:solidFill>
              </a:rPr>
              <a:t>       </a:t>
            </a:r>
            <a:r>
              <a:rPr lang="zh-CN" altLang="en-US" sz="2400">
                <a:solidFill>
                  <a:srgbClr val="000000"/>
                </a:solidFill>
              </a:rPr>
              <a:t>根据所给函数表（</a:t>
            </a:r>
            <a:r>
              <a:rPr lang="en-US" altLang="zh-CN" sz="2400">
                <a:solidFill>
                  <a:srgbClr val="000000"/>
                </a:solidFill>
              </a:rPr>
              <a:t>1</a:t>
            </a:r>
            <a:r>
              <a:rPr lang="zh-CN" altLang="en-US" sz="2400">
                <a:solidFill>
                  <a:srgbClr val="000000"/>
                </a:solidFill>
              </a:rPr>
              <a:t>），求一个次数不高于</a:t>
            </a:r>
            <a:r>
              <a:rPr lang="en-US" altLang="zh-CN" sz="2400">
                <a:solidFill>
                  <a:srgbClr val="000000"/>
                </a:solidFill>
              </a:rPr>
              <a:t>n</a:t>
            </a:r>
            <a:r>
              <a:rPr lang="zh-CN" altLang="en-US" sz="2400">
                <a:solidFill>
                  <a:srgbClr val="000000"/>
                </a:solidFill>
              </a:rPr>
              <a:t>的多项式</a:t>
            </a:r>
          </a:p>
        </p:txBody>
      </p:sp>
      <p:sp>
        <p:nvSpPr>
          <p:cNvPr id="221187" name="Rectangle 3"/>
          <p:cNvSpPr>
            <a:spLocks noChangeArrowheads="1"/>
          </p:cNvSpPr>
          <p:nvPr/>
        </p:nvSpPr>
        <p:spPr bwMode="auto">
          <a:xfrm>
            <a:off x="1187450" y="2276475"/>
            <a:ext cx="6865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a:solidFill>
                  <a:srgbClr val="000000"/>
                </a:solidFill>
              </a:rPr>
              <a:t>P</a:t>
            </a:r>
            <a:r>
              <a:rPr lang="en-US" altLang="zh-CN" baseline="-25000">
                <a:solidFill>
                  <a:srgbClr val="000000"/>
                </a:solidFill>
              </a:rPr>
              <a:t>n</a:t>
            </a:r>
            <a:r>
              <a:rPr lang="en-US" altLang="zh-CN">
                <a:solidFill>
                  <a:srgbClr val="000000"/>
                </a:solidFill>
              </a:rPr>
              <a:t>(x)=a</a:t>
            </a:r>
            <a:r>
              <a:rPr lang="en-US" altLang="zh-CN" baseline="-25000">
                <a:solidFill>
                  <a:srgbClr val="000000"/>
                </a:solidFill>
              </a:rPr>
              <a:t>0</a:t>
            </a:r>
            <a:r>
              <a:rPr lang="en-US" altLang="zh-CN">
                <a:solidFill>
                  <a:srgbClr val="000000"/>
                </a:solidFill>
              </a:rPr>
              <a:t>+a</a:t>
            </a:r>
            <a:r>
              <a:rPr lang="en-US" altLang="zh-CN" baseline="-25000">
                <a:solidFill>
                  <a:srgbClr val="000000"/>
                </a:solidFill>
              </a:rPr>
              <a:t>1</a:t>
            </a:r>
            <a:r>
              <a:rPr lang="en-US" altLang="zh-CN">
                <a:solidFill>
                  <a:srgbClr val="000000"/>
                </a:solidFill>
              </a:rPr>
              <a:t>x+…+a</a:t>
            </a:r>
            <a:r>
              <a:rPr lang="en-US" altLang="zh-CN" baseline="-25000">
                <a:solidFill>
                  <a:srgbClr val="000000"/>
                </a:solidFill>
              </a:rPr>
              <a:t>n</a:t>
            </a:r>
            <a:r>
              <a:rPr lang="en-US" altLang="zh-CN">
                <a:solidFill>
                  <a:srgbClr val="000000"/>
                </a:solidFill>
              </a:rPr>
              <a:t>x</a:t>
            </a:r>
            <a:r>
              <a:rPr lang="en-US" altLang="zh-CN" baseline="30000">
                <a:solidFill>
                  <a:srgbClr val="000000"/>
                </a:solidFill>
              </a:rPr>
              <a:t>n</a:t>
            </a:r>
            <a:r>
              <a:rPr lang="en-US" altLang="zh-CN">
                <a:solidFill>
                  <a:srgbClr val="000000"/>
                </a:solidFill>
              </a:rPr>
              <a:t>,                   (3)	</a:t>
            </a:r>
          </a:p>
        </p:txBody>
      </p:sp>
      <p:sp>
        <p:nvSpPr>
          <p:cNvPr id="221188" name="Text Box 4"/>
          <p:cNvSpPr txBox="1">
            <a:spLocks noChangeArrowheads="1"/>
          </p:cNvSpPr>
          <p:nvPr/>
        </p:nvSpPr>
        <p:spPr bwMode="auto">
          <a:xfrm>
            <a:off x="900113" y="29972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b="0">
                <a:solidFill>
                  <a:srgbClr val="000000"/>
                </a:solidFill>
              </a:rPr>
              <a:t>使</a:t>
            </a:r>
          </a:p>
        </p:txBody>
      </p:sp>
      <p:sp>
        <p:nvSpPr>
          <p:cNvPr id="221189" name="Rectangle 5"/>
          <p:cNvSpPr>
            <a:spLocks noChangeArrowheads="1"/>
          </p:cNvSpPr>
          <p:nvPr/>
        </p:nvSpPr>
        <p:spPr bwMode="auto">
          <a:xfrm>
            <a:off x="1331913" y="3454400"/>
            <a:ext cx="67214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a:solidFill>
                  <a:srgbClr val="000000"/>
                </a:solidFill>
              </a:rPr>
              <a:t>p</a:t>
            </a:r>
            <a:r>
              <a:rPr lang="en-US" altLang="en-US" baseline="-25000">
                <a:solidFill>
                  <a:srgbClr val="000000"/>
                </a:solidFill>
              </a:rPr>
              <a:t>n</a:t>
            </a:r>
            <a:r>
              <a:rPr lang="en-US" altLang="en-US">
                <a:solidFill>
                  <a:srgbClr val="000000"/>
                </a:solidFill>
              </a:rPr>
              <a:t>(x</a:t>
            </a:r>
            <a:r>
              <a:rPr lang="en-US" altLang="en-US" baseline="-25000">
                <a:solidFill>
                  <a:srgbClr val="000000"/>
                </a:solidFill>
              </a:rPr>
              <a:t>i</a:t>
            </a:r>
            <a:r>
              <a:rPr lang="en-US" altLang="en-US">
                <a:solidFill>
                  <a:srgbClr val="000000"/>
                </a:solidFill>
              </a:rPr>
              <a:t>)=y</a:t>
            </a:r>
            <a:r>
              <a:rPr lang="en-US" altLang="en-US" baseline="-25000">
                <a:solidFill>
                  <a:srgbClr val="000000"/>
                </a:solidFill>
              </a:rPr>
              <a:t>i</a:t>
            </a:r>
            <a:r>
              <a:rPr lang="en-US" altLang="en-US">
                <a:solidFill>
                  <a:srgbClr val="000000"/>
                </a:solidFill>
              </a:rPr>
              <a:t>,,   </a:t>
            </a:r>
            <a:r>
              <a:rPr lang="en-US" altLang="zh-CN">
                <a:solidFill>
                  <a:srgbClr val="000000"/>
                </a:solidFill>
              </a:rPr>
              <a:t>  </a:t>
            </a:r>
            <a:r>
              <a:rPr lang="zh-CN" altLang="en-US">
                <a:solidFill>
                  <a:srgbClr val="000000"/>
                </a:solidFill>
              </a:rPr>
              <a:t>（</a:t>
            </a:r>
            <a:r>
              <a:rPr lang="en-US" altLang="en-US">
                <a:solidFill>
                  <a:srgbClr val="000000"/>
                </a:solidFill>
              </a:rPr>
              <a:t> i= 0,1,2,…</a:t>
            </a:r>
            <a:r>
              <a:rPr lang="zh-CN" altLang="en-US">
                <a:solidFill>
                  <a:srgbClr val="000000"/>
                </a:solidFill>
              </a:rPr>
              <a:t>，</a:t>
            </a:r>
            <a:r>
              <a:rPr lang="en-US" altLang="zh-CN">
                <a:solidFill>
                  <a:srgbClr val="000000"/>
                </a:solidFill>
              </a:rPr>
              <a:t>n</a:t>
            </a:r>
            <a:r>
              <a:rPr lang="zh-CN" altLang="en-US">
                <a:solidFill>
                  <a:srgbClr val="000000"/>
                </a:solidFill>
              </a:rPr>
              <a:t>）   </a:t>
            </a:r>
            <a:r>
              <a:rPr lang="en-US" altLang="zh-CN">
                <a:solidFill>
                  <a:srgbClr val="000000"/>
                </a:solidFill>
              </a:rPr>
              <a:t>(4)</a:t>
            </a:r>
          </a:p>
        </p:txBody>
      </p:sp>
      <p:sp>
        <p:nvSpPr>
          <p:cNvPr id="221190" name="Rectangle 6"/>
          <p:cNvSpPr>
            <a:spLocks noChangeArrowheads="1"/>
          </p:cNvSpPr>
          <p:nvPr/>
        </p:nvSpPr>
        <p:spPr bwMode="auto">
          <a:xfrm>
            <a:off x="539750" y="4652963"/>
            <a:ext cx="8280400" cy="130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pPr>
            <a:r>
              <a:rPr lang="zh-CN" altLang="en-US" sz="2800">
                <a:solidFill>
                  <a:srgbClr val="000000"/>
                </a:solidFill>
              </a:rPr>
              <a:t>满足插值条件（</a:t>
            </a:r>
            <a:r>
              <a:rPr lang="en-US" altLang="zh-CN" sz="2800">
                <a:solidFill>
                  <a:srgbClr val="000000"/>
                </a:solidFill>
              </a:rPr>
              <a:t>4</a:t>
            </a:r>
            <a:r>
              <a:rPr lang="zh-CN" altLang="en-US" sz="2800">
                <a:solidFill>
                  <a:srgbClr val="000000"/>
                </a:solidFill>
              </a:rPr>
              <a:t>）的多项式（</a:t>
            </a:r>
            <a:r>
              <a:rPr lang="en-US" altLang="zh-CN" sz="2800">
                <a:solidFill>
                  <a:srgbClr val="000000"/>
                </a:solidFill>
              </a:rPr>
              <a:t>3</a:t>
            </a:r>
            <a:r>
              <a:rPr lang="zh-CN" altLang="en-US" sz="2800">
                <a:solidFill>
                  <a:srgbClr val="000000"/>
                </a:solidFill>
              </a:rPr>
              <a:t>），</a:t>
            </a:r>
            <a:r>
              <a:rPr lang="zh-CN" altLang="en-US" sz="2800">
                <a:solidFill>
                  <a:srgbClr val="0000FF"/>
                </a:solidFill>
              </a:rPr>
              <a:t>称为函数</a:t>
            </a:r>
            <a:r>
              <a:rPr lang="en-US" altLang="zh-CN" sz="2800">
                <a:solidFill>
                  <a:srgbClr val="0000FF"/>
                </a:solidFill>
              </a:rPr>
              <a:t>y=</a:t>
            </a:r>
            <a:r>
              <a:rPr lang="en-US" altLang="zh-CN" sz="2800">
                <a:solidFill>
                  <a:srgbClr val="0000FF"/>
                </a:solidFill>
                <a:sym typeface="Symbol" pitchFamily="18" charset="2"/>
              </a:rPr>
              <a:t>f(x) </a:t>
            </a:r>
            <a:r>
              <a:rPr lang="zh-CN" altLang="en-US" sz="2800">
                <a:solidFill>
                  <a:srgbClr val="0000FF"/>
                </a:solidFill>
                <a:sym typeface="Symbol" pitchFamily="18" charset="2"/>
              </a:rPr>
              <a:t>在节点</a:t>
            </a:r>
            <a:r>
              <a:rPr lang="en-US" altLang="zh-CN" sz="2800" b="0"/>
              <a:t>x</a:t>
            </a:r>
            <a:r>
              <a:rPr lang="en-US" altLang="zh-CN" sz="2800" b="0" baseline="-25000"/>
              <a:t>0</a:t>
            </a:r>
            <a:r>
              <a:rPr lang="zh-CN" altLang="en-US" sz="2800" b="0"/>
              <a:t>，</a:t>
            </a:r>
            <a:r>
              <a:rPr lang="en-US" altLang="zh-CN" sz="2800" b="0"/>
              <a:t>x</a:t>
            </a:r>
            <a:r>
              <a:rPr lang="en-US" altLang="zh-CN" sz="2800" b="0" baseline="-25000"/>
              <a:t>1</a:t>
            </a:r>
            <a:r>
              <a:rPr lang="zh-CN" altLang="en-US" sz="2800" b="0"/>
              <a:t>，</a:t>
            </a:r>
            <a:r>
              <a:rPr lang="en-US" altLang="zh-CN" sz="2800" b="0"/>
              <a:t>…</a:t>
            </a:r>
            <a:r>
              <a:rPr lang="zh-CN" altLang="en-US" sz="2800" b="0"/>
              <a:t>，</a:t>
            </a:r>
            <a:r>
              <a:rPr lang="en-US" altLang="zh-CN" sz="2800" b="0"/>
              <a:t>x</a:t>
            </a:r>
            <a:r>
              <a:rPr lang="en-US" altLang="zh-CN" sz="2800" b="0" baseline="-25000"/>
              <a:t>n</a:t>
            </a:r>
            <a:r>
              <a:rPr lang="zh-CN" altLang="en-US" sz="2800" b="0"/>
              <a:t>处的</a:t>
            </a:r>
            <a:r>
              <a:rPr lang="en-US" altLang="zh-CN" sz="2800" b="0"/>
              <a:t>n</a:t>
            </a:r>
            <a:r>
              <a:rPr lang="zh-CN" altLang="en-US" sz="2800" b="0"/>
              <a:t>次插值多项式。</a:t>
            </a:r>
            <a:r>
              <a:rPr lang="zh-CN" altLang="en-US" sz="2800" b="0">
                <a:sym typeface="Symbol" pitchFamily="18" charset="2"/>
              </a:rPr>
              <a:t> </a:t>
            </a:r>
          </a:p>
        </p:txBody>
      </p:sp>
      <p:sp>
        <p:nvSpPr>
          <p:cNvPr id="48135" name="Rectangle 7"/>
          <p:cNvSpPr>
            <a:spLocks noChangeArrowheads="1"/>
          </p:cNvSpPr>
          <p:nvPr/>
        </p:nvSpPr>
        <p:spPr bwMode="auto">
          <a:xfrm>
            <a:off x="323850" y="404813"/>
            <a:ext cx="5329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solidFill>
                  <a:srgbClr val="0000FF"/>
                </a:solidFill>
              </a:rPr>
              <a:t>2.1.2  </a:t>
            </a:r>
            <a:r>
              <a:rPr lang="zh-CN" altLang="zh-CN" sz="2800">
                <a:solidFill>
                  <a:srgbClr val="0000FF"/>
                </a:solidFill>
              </a:rPr>
              <a:t>多项式</a:t>
            </a:r>
            <a:r>
              <a:rPr lang="zh-CN" altLang="en-US" sz="2800">
                <a:solidFill>
                  <a:srgbClr val="0000FF"/>
                </a:solidFill>
              </a:rPr>
              <a:t>插值的理论基础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P spid="221187" grpId="0"/>
      <p:bldP spid="221188" grpId="0"/>
      <p:bldP spid="221189" grpId="0"/>
      <p:bldP spid="22119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7" name="Rectangle 7"/>
          <p:cNvSpPr>
            <a:spLocks noChangeArrowheads="1"/>
          </p:cNvSpPr>
          <p:nvPr/>
        </p:nvSpPr>
        <p:spPr bwMode="auto">
          <a:xfrm>
            <a:off x="250825" y="522922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latin typeface="宋体" pitchFamily="2" charset="-122"/>
                <a:cs typeface="Times New Roman" pitchFamily="18" charset="0"/>
              </a:rPr>
              <a:t>其中</a:t>
            </a:r>
            <a:endParaRPr lang="zh-CN" altLang="en-US" sz="2400">
              <a:cs typeface="Times New Roman" pitchFamily="18" charset="0"/>
            </a:endParaRPr>
          </a:p>
        </p:txBody>
      </p:sp>
      <p:graphicFrame>
        <p:nvGraphicFramePr>
          <p:cNvPr id="133128" name="Object 8"/>
          <p:cNvGraphicFramePr>
            <a:graphicFrameLocks noChangeAspect="1"/>
          </p:cNvGraphicFramePr>
          <p:nvPr/>
        </p:nvGraphicFramePr>
        <p:xfrm>
          <a:off x="611188" y="5661025"/>
          <a:ext cx="3457575" cy="1003300"/>
        </p:xfrm>
        <a:graphic>
          <a:graphicData uri="http://schemas.openxmlformats.org/presentationml/2006/ole">
            <mc:AlternateContent xmlns:mc="http://schemas.openxmlformats.org/markup-compatibility/2006">
              <mc:Choice xmlns:v="urn:schemas-microsoft-com:vml" Requires="v">
                <p:oleObj spid="_x0000_s9368" name="Equation" r:id="rId3" imgW="1473200" imgH="431800" progId="Equation.DSMT4">
                  <p:embed/>
                </p:oleObj>
              </mc:Choice>
              <mc:Fallback>
                <p:oleObj name="Equation" r:id="rId3" imgW="1473200" imgH="431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661025"/>
                        <a:ext cx="34575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30" name="Object 10"/>
          <p:cNvGraphicFramePr>
            <a:graphicFrameLocks noChangeAspect="1"/>
          </p:cNvGraphicFramePr>
          <p:nvPr/>
        </p:nvGraphicFramePr>
        <p:xfrm>
          <a:off x="4500563" y="5805488"/>
          <a:ext cx="3527425" cy="849312"/>
        </p:xfrm>
        <a:graphic>
          <a:graphicData uri="http://schemas.openxmlformats.org/presentationml/2006/ole">
            <mc:AlternateContent xmlns:mc="http://schemas.openxmlformats.org/markup-compatibility/2006">
              <mc:Choice xmlns:v="urn:schemas-microsoft-com:vml" Requires="v">
                <p:oleObj spid="_x0000_s9369" name="Equation" r:id="rId5" imgW="1777229" imgH="431613" progId="Equation.DSMT4">
                  <p:embed/>
                </p:oleObj>
              </mc:Choice>
              <mc:Fallback>
                <p:oleObj name="Equation" r:id="rId5" imgW="1777229" imgH="431613"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5805488"/>
                        <a:ext cx="3527425"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Rectangle 11"/>
          <p:cNvSpPr>
            <a:spLocks noChangeArrowheads="1"/>
          </p:cNvSpPr>
          <p:nvPr/>
        </p:nvSpPr>
        <p:spPr bwMode="auto">
          <a:xfrm>
            <a:off x="3681413" y="3284538"/>
            <a:ext cx="2190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ea typeface="隶书" pitchFamily="49" charset="-122"/>
              </a:rPr>
              <a:t> </a:t>
            </a:r>
            <a:endParaRPr lang="en-US" altLang="zh-CN" sz="2400" b="0">
              <a:ea typeface="隶书" pitchFamily="49" charset="-122"/>
            </a:endParaRPr>
          </a:p>
        </p:txBody>
      </p:sp>
      <p:graphicFrame>
        <p:nvGraphicFramePr>
          <p:cNvPr id="133132" name="Object 12"/>
          <p:cNvGraphicFramePr>
            <a:graphicFrameLocks noChangeAspect="1"/>
          </p:cNvGraphicFramePr>
          <p:nvPr/>
        </p:nvGraphicFramePr>
        <p:xfrm>
          <a:off x="323850" y="3213100"/>
          <a:ext cx="5041900" cy="574675"/>
        </p:xfrm>
        <a:graphic>
          <a:graphicData uri="http://schemas.openxmlformats.org/presentationml/2006/ole">
            <mc:AlternateContent xmlns:mc="http://schemas.openxmlformats.org/markup-compatibility/2006">
              <mc:Choice xmlns:v="urn:schemas-microsoft-com:vml" Requires="v">
                <p:oleObj spid="_x0000_s9370" name="Equation" r:id="rId7" imgW="2006600" imgH="228600" progId="Equation.DSMT4">
                  <p:embed/>
                </p:oleObj>
              </mc:Choice>
              <mc:Fallback>
                <p:oleObj name="Equation" r:id="rId7" imgW="200660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213100"/>
                        <a:ext cx="50419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13"/>
          <p:cNvGraphicFramePr>
            <a:graphicFrameLocks noChangeAspect="1"/>
          </p:cNvGraphicFramePr>
          <p:nvPr/>
        </p:nvGraphicFramePr>
        <p:xfrm>
          <a:off x="250825" y="333375"/>
          <a:ext cx="7343775" cy="654050"/>
        </p:xfrm>
        <a:graphic>
          <a:graphicData uri="http://schemas.openxmlformats.org/presentationml/2006/ole">
            <mc:AlternateContent xmlns:mc="http://schemas.openxmlformats.org/markup-compatibility/2006">
              <mc:Choice xmlns:v="urn:schemas-microsoft-com:vml" Requires="v">
                <p:oleObj spid="_x0000_s9371" name="Equation" r:id="rId9" imgW="2565400" imgH="228600" progId="Equation.DSMT4">
                  <p:embed/>
                </p:oleObj>
              </mc:Choice>
              <mc:Fallback>
                <p:oleObj name="Equation" r:id="rId9" imgW="25654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333375"/>
                        <a:ext cx="7343775"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4" name="Object 14"/>
          <p:cNvGraphicFramePr>
            <a:graphicFrameLocks noChangeAspect="1"/>
          </p:cNvGraphicFramePr>
          <p:nvPr/>
        </p:nvGraphicFramePr>
        <p:xfrm>
          <a:off x="971550" y="981075"/>
          <a:ext cx="4032250" cy="1976438"/>
        </p:xfrm>
        <a:graphic>
          <a:graphicData uri="http://schemas.openxmlformats.org/presentationml/2006/ole">
            <mc:AlternateContent xmlns:mc="http://schemas.openxmlformats.org/markup-compatibility/2006">
              <mc:Choice xmlns:v="urn:schemas-microsoft-com:vml" Requires="v">
                <p:oleObj spid="_x0000_s9372" name="Equation" r:id="rId11" imgW="1866900" imgH="914400" progId="Equation.DSMT4">
                  <p:embed/>
                </p:oleObj>
              </mc:Choice>
              <mc:Fallback>
                <p:oleObj name="Equation" r:id="rId11" imgW="1866900" imgH="9144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981075"/>
                        <a:ext cx="4032250"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37" name="Group 17"/>
          <p:cNvGrpSpPr>
            <a:grpSpLocks/>
          </p:cNvGrpSpPr>
          <p:nvPr/>
        </p:nvGrpSpPr>
        <p:grpSpPr bwMode="auto">
          <a:xfrm>
            <a:off x="1076325" y="3789363"/>
            <a:ext cx="6591300" cy="1522412"/>
            <a:chOff x="678" y="2387"/>
            <a:chExt cx="4152" cy="959"/>
          </a:xfrm>
        </p:grpSpPr>
        <p:graphicFrame>
          <p:nvGraphicFramePr>
            <p:cNvPr id="9226" name="Object 2"/>
            <p:cNvGraphicFramePr>
              <a:graphicFrameLocks noChangeAspect="1"/>
            </p:cNvGraphicFramePr>
            <p:nvPr/>
          </p:nvGraphicFramePr>
          <p:xfrm>
            <a:off x="678" y="2483"/>
            <a:ext cx="919" cy="756"/>
          </p:xfrm>
          <a:graphic>
            <a:graphicData uri="http://schemas.openxmlformats.org/presentationml/2006/ole">
              <mc:AlternateContent xmlns:mc="http://schemas.openxmlformats.org/markup-compatibility/2006">
                <mc:Choice xmlns:v="urn:schemas-microsoft-com:vml" Requires="v">
                  <p:oleObj spid="_x0000_s9373" name="Equation" r:id="rId13" imgW="787400" imgH="647700" progId="Equation.DSMT4">
                    <p:embed/>
                  </p:oleObj>
                </mc:Choice>
                <mc:Fallback>
                  <p:oleObj name="Equation" r:id="rId13" imgW="787400" imgH="647700" progId="Equation.DSMT4">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 y="2483"/>
                          <a:ext cx="91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7" name="Object 15"/>
            <p:cNvGraphicFramePr>
              <a:graphicFrameLocks noChangeAspect="1"/>
            </p:cNvGraphicFramePr>
            <p:nvPr/>
          </p:nvGraphicFramePr>
          <p:xfrm>
            <a:off x="2472" y="2387"/>
            <a:ext cx="2358" cy="959"/>
          </p:xfrm>
          <a:graphic>
            <a:graphicData uri="http://schemas.openxmlformats.org/presentationml/2006/ole">
              <mc:AlternateContent xmlns:mc="http://schemas.openxmlformats.org/markup-compatibility/2006">
                <mc:Choice xmlns:v="urn:schemas-microsoft-com:vml" Requires="v">
                  <p:oleObj spid="_x0000_s9374" name="Equation" r:id="rId15" imgW="2057400" imgH="838200" progId="Equation.DSMT4">
                    <p:embed/>
                  </p:oleObj>
                </mc:Choice>
                <mc:Fallback>
                  <p:oleObj name="Equation" r:id="rId15" imgW="2057400" imgH="8382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2" y="2387"/>
                          <a:ext cx="2358" cy="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2211" name="Object 3"/>
          <p:cNvGraphicFramePr>
            <a:graphicFrameLocks noChangeAspect="1"/>
          </p:cNvGraphicFramePr>
          <p:nvPr/>
        </p:nvGraphicFramePr>
        <p:xfrm>
          <a:off x="2627313" y="2636838"/>
          <a:ext cx="4681537" cy="4006850"/>
        </p:xfrm>
        <a:graphic>
          <a:graphicData uri="http://schemas.openxmlformats.org/presentationml/2006/ole">
            <mc:AlternateContent xmlns:mc="http://schemas.openxmlformats.org/markup-compatibility/2006">
              <mc:Choice xmlns:v="urn:schemas-microsoft-com:vml" Requires="v">
                <p:oleObj spid="_x0000_s49289" name="位图图像" r:id="rId3" imgW="3134162" imgH="2685714" progId="Paint.Picture">
                  <p:embed/>
                </p:oleObj>
              </mc:Choice>
              <mc:Fallback>
                <p:oleObj name="位图图像" r:id="rId3" imgW="3134162" imgH="268571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636838"/>
                        <a:ext cx="46815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2212" name="Group 4"/>
          <p:cNvGrpSpPr>
            <a:grpSpLocks/>
          </p:cNvGrpSpPr>
          <p:nvPr/>
        </p:nvGrpSpPr>
        <p:grpSpPr bwMode="auto">
          <a:xfrm>
            <a:off x="323850" y="565150"/>
            <a:ext cx="8496300" cy="1768475"/>
            <a:chOff x="703" y="2577"/>
            <a:chExt cx="4991" cy="1041"/>
          </a:xfrm>
        </p:grpSpPr>
        <p:sp>
          <p:nvSpPr>
            <p:cNvPr id="49157" name="Rectangle 5"/>
            <p:cNvSpPr>
              <a:spLocks noChangeArrowheads="1"/>
            </p:cNvSpPr>
            <p:nvPr/>
          </p:nvSpPr>
          <p:spPr bwMode="auto">
            <a:xfrm>
              <a:off x="1020" y="2624"/>
              <a:ext cx="35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CN" sz="1000" b="0"/>
                <a:t> </a:t>
              </a:r>
              <a:r>
                <a:rPr kumimoji="0" lang="en-US" altLang="zh-CN" sz="2400" b="0"/>
                <a:t> </a:t>
              </a:r>
              <a:r>
                <a:rPr kumimoji="0" lang="zh-CN" altLang="en-US" sz="2400" b="0">
                  <a:cs typeface="Times New Roman" pitchFamily="18" charset="0"/>
                </a:rPr>
                <a:t>求</a:t>
              </a:r>
              <a:endParaRPr kumimoji="0" lang="zh-CN" altLang="en-US" sz="2400" b="0"/>
            </a:p>
          </p:txBody>
        </p:sp>
        <p:graphicFrame>
          <p:nvGraphicFramePr>
            <p:cNvPr id="49158" name="Object 6"/>
            <p:cNvGraphicFramePr>
              <a:graphicFrameLocks noChangeAspect="1"/>
            </p:cNvGraphicFramePr>
            <p:nvPr/>
          </p:nvGraphicFramePr>
          <p:xfrm>
            <a:off x="1338" y="2659"/>
            <a:ext cx="363" cy="212"/>
          </p:xfrm>
          <a:graphic>
            <a:graphicData uri="http://schemas.openxmlformats.org/presentationml/2006/ole">
              <mc:AlternateContent xmlns:mc="http://schemas.openxmlformats.org/markup-compatibility/2006">
                <mc:Choice xmlns:v="urn:schemas-microsoft-com:vml" Requires="v">
                  <p:oleObj spid="_x0000_s49290" name="Equation" r:id="rId5" imgW="342751" imgH="203112" progId="Equation.DSMT4">
                    <p:embed/>
                  </p:oleObj>
                </mc:Choice>
                <mc:Fallback>
                  <p:oleObj name="Equation" r:id="rId5" imgW="342751"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659"/>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9" name="Rectangle 7"/>
            <p:cNvSpPr>
              <a:spLocks noChangeArrowheads="1"/>
            </p:cNvSpPr>
            <p:nvPr/>
          </p:nvSpPr>
          <p:spPr bwMode="auto">
            <a:xfrm>
              <a:off x="1701" y="2624"/>
              <a:ext cx="145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a:cs typeface="Times New Roman" pitchFamily="18" charset="0"/>
                </a:rPr>
                <a:t>的</a:t>
              </a:r>
              <a:r>
                <a:rPr kumimoji="0" lang="en-US" altLang="zh-CN" sz="2400" b="0">
                  <a:cs typeface="Times New Roman" pitchFamily="18" charset="0"/>
                </a:rPr>
                <a:t>n</a:t>
              </a:r>
              <a:r>
                <a:rPr kumimoji="0" lang="zh-CN" altLang="en-US" sz="2400" b="0">
                  <a:cs typeface="Times New Roman" pitchFamily="18" charset="0"/>
                </a:rPr>
                <a:t>次插值多项式</a:t>
              </a:r>
              <a:endParaRPr kumimoji="0" lang="zh-CN" altLang="en-US" sz="2400" b="0"/>
            </a:p>
          </p:txBody>
        </p:sp>
        <p:graphicFrame>
          <p:nvGraphicFramePr>
            <p:cNvPr id="49160" name="Object 8"/>
            <p:cNvGraphicFramePr>
              <a:graphicFrameLocks noChangeAspect="1"/>
            </p:cNvGraphicFramePr>
            <p:nvPr/>
          </p:nvGraphicFramePr>
          <p:xfrm>
            <a:off x="5057" y="2976"/>
            <a:ext cx="637" cy="215"/>
          </p:xfrm>
          <a:graphic>
            <a:graphicData uri="http://schemas.openxmlformats.org/presentationml/2006/ole">
              <mc:AlternateContent xmlns:mc="http://schemas.openxmlformats.org/markup-compatibility/2006">
                <mc:Choice xmlns:v="urn:schemas-microsoft-com:vml" Requires="v">
                  <p:oleObj spid="_x0000_s49291" name="Equation" r:id="rId7" imgW="660400" imgH="228600" progId="Equation.DSMT4">
                    <p:embed/>
                  </p:oleObj>
                </mc:Choice>
                <mc:Fallback>
                  <p:oleObj name="Equation" r:id="rId7" imgW="6604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7" y="2976"/>
                          <a:ext cx="6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1" name="Rectangle 9"/>
            <p:cNvSpPr>
              <a:spLocks noChangeArrowheads="1"/>
            </p:cNvSpPr>
            <p:nvPr/>
          </p:nvSpPr>
          <p:spPr bwMode="auto">
            <a:xfrm>
              <a:off x="3833" y="2577"/>
              <a:ext cx="154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a:cs typeface="Times New Roman" pitchFamily="18" charset="0"/>
                </a:rPr>
                <a:t>的几何意义，就是</a:t>
              </a:r>
              <a:endParaRPr kumimoji="0" lang="zh-CN" altLang="en-US" sz="2400" b="0"/>
            </a:p>
          </p:txBody>
        </p:sp>
        <p:graphicFrame>
          <p:nvGraphicFramePr>
            <p:cNvPr id="49162" name="Object 10"/>
            <p:cNvGraphicFramePr>
              <a:graphicFrameLocks noChangeAspect="1"/>
            </p:cNvGraphicFramePr>
            <p:nvPr/>
          </p:nvGraphicFramePr>
          <p:xfrm>
            <a:off x="2154" y="3385"/>
            <a:ext cx="635" cy="219"/>
          </p:xfrm>
          <a:graphic>
            <a:graphicData uri="http://schemas.openxmlformats.org/presentationml/2006/ole">
              <mc:AlternateContent xmlns:mc="http://schemas.openxmlformats.org/markup-compatibility/2006">
                <mc:Choice xmlns:v="urn:schemas-microsoft-com:vml" Requires="v">
                  <p:oleObj spid="_x0000_s49292" name="Equation" r:id="rId9" imgW="583947" imgH="203112" progId="Equation.DSMT4">
                    <p:embed/>
                  </p:oleObj>
                </mc:Choice>
                <mc:Fallback>
                  <p:oleObj name="Equation" r:id="rId9" imgW="583947" imgH="203112"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4" y="3385"/>
                          <a:ext cx="63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3" name="Rectangle 11"/>
            <p:cNvSpPr>
              <a:spLocks noChangeArrowheads="1"/>
            </p:cNvSpPr>
            <p:nvPr/>
          </p:nvSpPr>
          <p:spPr bwMode="auto">
            <a:xfrm>
              <a:off x="2109" y="2941"/>
              <a:ext cx="279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a:cs typeface="Times New Roman" pitchFamily="18" charset="0"/>
                </a:rPr>
                <a:t>上的若干个节点，作一条代数曲线</a:t>
              </a:r>
              <a:endParaRPr kumimoji="0" lang="zh-CN" altLang="en-US" sz="2400" b="0"/>
            </a:p>
          </p:txBody>
        </p:sp>
        <p:graphicFrame>
          <p:nvGraphicFramePr>
            <p:cNvPr id="49164" name="Object 12"/>
            <p:cNvGraphicFramePr>
              <a:graphicFrameLocks noChangeAspect="1"/>
            </p:cNvGraphicFramePr>
            <p:nvPr/>
          </p:nvGraphicFramePr>
          <p:xfrm>
            <a:off x="3243" y="2659"/>
            <a:ext cx="564" cy="194"/>
          </p:xfrm>
          <a:graphic>
            <a:graphicData uri="http://schemas.openxmlformats.org/presentationml/2006/ole">
              <mc:AlternateContent xmlns:mc="http://schemas.openxmlformats.org/markup-compatibility/2006">
                <mc:Choice xmlns:v="urn:schemas-microsoft-com:vml" Requires="v">
                  <p:oleObj spid="_x0000_s49293" name="Equation" r:id="rId11" imgW="660400" imgH="228600" progId="Equation.DSMT4">
                    <p:embed/>
                  </p:oleObj>
                </mc:Choice>
                <mc:Fallback>
                  <p:oleObj name="Equation" r:id="rId11" imgW="6604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3" y="2659"/>
                          <a:ext cx="5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5" name="Rectangle 13"/>
            <p:cNvSpPr>
              <a:spLocks noChangeArrowheads="1"/>
            </p:cNvSpPr>
            <p:nvPr/>
          </p:nvSpPr>
          <p:spPr bwMode="auto">
            <a:xfrm>
              <a:off x="703" y="3349"/>
              <a:ext cx="146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0" lang="zh-CN" altLang="en-US" sz="2400" b="0">
                  <a:cs typeface="Times New Roman" pitchFamily="18" charset="0"/>
                </a:rPr>
                <a:t>来近似代替曲线</a:t>
              </a:r>
              <a:endParaRPr kumimoji="0" lang="zh-CN" altLang="en-US" sz="2400" b="0"/>
            </a:p>
          </p:txBody>
        </p:sp>
        <p:graphicFrame>
          <p:nvGraphicFramePr>
            <p:cNvPr id="49166" name="Object 14"/>
            <p:cNvGraphicFramePr>
              <a:graphicFrameLocks noChangeAspect="1"/>
            </p:cNvGraphicFramePr>
            <p:nvPr/>
          </p:nvGraphicFramePr>
          <p:xfrm>
            <a:off x="1565" y="2976"/>
            <a:ext cx="544" cy="187"/>
          </p:xfrm>
          <a:graphic>
            <a:graphicData uri="http://schemas.openxmlformats.org/presentationml/2006/ole">
              <mc:AlternateContent xmlns:mc="http://schemas.openxmlformats.org/markup-compatibility/2006">
                <mc:Choice xmlns:v="urn:schemas-microsoft-com:vml" Requires="v">
                  <p:oleObj spid="_x0000_s49294" name="Equation" r:id="rId13" imgW="583947" imgH="203112" progId="Equation.DSMT4">
                    <p:embed/>
                  </p:oleObj>
                </mc:Choice>
                <mc:Fallback>
                  <p:oleObj name="Equation" r:id="rId13" imgW="583947" imgH="203112"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5" y="2976"/>
                          <a:ext cx="54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7" name="Rectangle 15"/>
            <p:cNvSpPr>
              <a:spLocks noChangeArrowheads="1"/>
            </p:cNvSpPr>
            <p:nvPr/>
          </p:nvSpPr>
          <p:spPr bwMode="auto">
            <a:xfrm>
              <a:off x="2835" y="3349"/>
              <a:ext cx="136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a:cs typeface="Times New Roman" pitchFamily="18" charset="0"/>
                </a:rPr>
                <a:t>。如图所示。</a:t>
              </a:r>
              <a:r>
                <a:rPr kumimoji="0" lang="zh-CN" altLang="en-US" sz="2400" b="0"/>
                <a:t>    </a:t>
              </a:r>
            </a:p>
          </p:txBody>
        </p:sp>
        <p:sp>
          <p:nvSpPr>
            <p:cNvPr id="49168" name="Rectangle 16"/>
            <p:cNvSpPr>
              <a:spLocks noChangeArrowheads="1"/>
            </p:cNvSpPr>
            <p:nvPr/>
          </p:nvSpPr>
          <p:spPr bwMode="auto">
            <a:xfrm>
              <a:off x="703" y="2931"/>
              <a:ext cx="8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400" b="0"/>
                <a:t>通过曲线</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22211"/>
                                        </p:tgtEl>
                                        <p:attrNameLst>
                                          <p:attrName>style.visibility</p:attrName>
                                        </p:attrNameLst>
                                      </p:cBhvr>
                                      <p:to>
                                        <p:strVal val="visible"/>
                                      </p:to>
                                    </p:set>
                                    <p:anim calcmode="lin" valueType="num">
                                      <p:cBhvr additive="base">
                                        <p:cTn id="11" dur="500" fill="hold"/>
                                        <p:tgtEl>
                                          <p:spTgt spid="222211"/>
                                        </p:tgtEl>
                                        <p:attrNameLst>
                                          <p:attrName>ppt_x</p:attrName>
                                        </p:attrNameLst>
                                      </p:cBhvr>
                                      <p:tavLst>
                                        <p:tav tm="0">
                                          <p:val>
                                            <p:strVal val="#ppt_x"/>
                                          </p:val>
                                        </p:tav>
                                        <p:tav tm="100000">
                                          <p:val>
                                            <p:strVal val="#ppt_x"/>
                                          </p:val>
                                        </p:tav>
                                      </p:tavLst>
                                    </p:anim>
                                    <p:anim calcmode="lin" valueType="num">
                                      <p:cBhvr additive="base">
                                        <p:cTn id="12" dur="500" fill="hold"/>
                                        <p:tgtEl>
                                          <p:spTgt spid="222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791200" y="5029200"/>
            <a:ext cx="7696200"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a:p>
            <a:pPr eaLnBrk="1" hangingPunct="1">
              <a:spcBef>
                <a:spcPct val="50000"/>
              </a:spcBef>
            </a:pPr>
            <a:endParaRPr lang="en-US" altLang="zh-CN" sz="2400" b="0"/>
          </a:p>
        </p:txBody>
      </p:sp>
      <p:grpSp>
        <p:nvGrpSpPr>
          <p:cNvPr id="223236" name="Group 4"/>
          <p:cNvGrpSpPr>
            <a:grpSpLocks/>
          </p:cNvGrpSpPr>
          <p:nvPr/>
        </p:nvGrpSpPr>
        <p:grpSpPr bwMode="auto">
          <a:xfrm>
            <a:off x="711200" y="3184525"/>
            <a:ext cx="7761288" cy="2449513"/>
            <a:chOff x="657" y="1933"/>
            <a:chExt cx="4752" cy="1323"/>
          </a:xfrm>
        </p:grpSpPr>
        <p:sp>
          <p:nvSpPr>
            <p:cNvPr id="50182" name="Text Box 5"/>
            <p:cNvSpPr txBox="1">
              <a:spLocks noChangeArrowheads="1"/>
            </p:cNvSpPr>
            <p:nvPr/>
          </p:nvSpPr>
          <p:spPr bwMode="auto">
            <a:xfrm>
              <a:off x="657" y="1933"/>
              <a:ext cx="4752"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400">
                  <a:solidFill>
                    <a:srgbClr val="0000FF"/>
                  </a:solidFill>
                  <a:ea typeface="仿宋_GB2312" pitchFamily="49" charset="-122"/>
                </a:rPr>
                <a:t>	</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0</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1</a:t>
              </a:r>
              <a:r>
                <a:rPr lang="en-US" altLang="en-US" sz="2400">
                  <a:solidFill>
                    <a:srgbClr val="000000"/>
                  </a:solidFill>
                  <a:ea typeface="仿宋_GB2312" pitchFamily="49" charset="-122"/>
                </a:rPr>
                <a:t>x</a:t>
              </a:r>
              <a:r>
                <a:rPr lang="en-US" altLang="en-US" sz="2400" baseline="-25000">
                  <a:solidFill>
                    <a:srgbClr val="000000"/>
                  </a:solidFill>
                  <a:ea typeface="仿宋_GB2312" pitchFamily="49" charset="-122"/>
                </a:rPr>
                <a:t>0</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n</a:t>
              </a:r>
              <a:r>
                <a:rPr lang="en-US" altLang="en-US" sz="2400">
                  <a:solidFill>
                    <a:srgbClr val="000000"/>
                  </a:solidFill>
                  <a:ea typeface="仿宋_GB2312" pitchFamily="49" charset="-122"/>
                </a:rPr>
                <a:t>x</a:t>
              </a:r>
              <a:r>
                <a:rPr lang="en-US" altLang="en-US" sz="2400" baseline="-25000">
                  <a:solidFill>
                    <a:srgbClr val="000000"/>
                  </a:solidFill>
                  <a:ea typeface="仿宋_GB2312" pitchFamily="49" charset="-122"/>
                </a:rPr>
                <a:t>0</a:t>
              </a:r>
              <a:r>
                <a:rPr lang="en-US" altLang="en-US" sz="2400" baseline="30000">
                  <a:solidFill>
                    <a:srgbClr val="000000"/>
                  </a:solidFill>
                  <a:ea typeface="仿宋_GB2312" pitchFamily="49" charset="-122"/>
                </a:rPr>
                <a:t>n</a:t>
              </a:r>
              <a:r>
                <a:rPr lang="en-US" altLang="en-US" sz="2400">
                  <a:solidFill>
                    <a:srgbClr val="000000"/>
                  </a:solidFill>
                  <a:ea typeface="仿宋_GB2312" pitchFamily="49" charset="-122"/>
                </a:rPr>
                <a:t>=y</a:t>
              </a:r>
              <a:r>
                <a:rPr lang="en-US" altLang="en-US" sz="2400" baseline="-25000">
                  <a:solidFill>
                    <a:srgbClr val="000000"/>
                  </a:solidFill>
                  <a:ea typeface="仿宋_GB2312" pitchFamily="49" charset="-122"/>
                </a:rPr>
                <a:t>0 </a:t>
              </a:r>
              <a:r>
                <a:rPr lang="en-US" altLang="en-US" sz="2400">
                  <a:solidFill>
                    <a:srgbClr val="000000"/>
                  </a:solidFill>
                  <a:ea typeface="仿宋_GB2312" pitchFamily="49" charset="-122"/>
                </a:rPr>
                <a:t> </a:t>
              </a:r>
              <a:endParaRPr kumimoji="0" lang="en-US" altLang="zh-CN" sz="2400">
                <a:solidFill>
                  <a:srgbClr val="000000"/>
                </a:solidFill>
                <a:ea typeface="仿宋_GB2312" pitchFamily="49" charset="-122"/>
              </a:endParaRPr>
            </a:p>
            <a:p>
              <a:pPr eaLnBrk="1" hangingPunct="1">
                <a:spcBef>
                  <a:spcPct val="50000"/>
                </a:spcBef>
              </a:pPr>
              <a:r>
                <a:rPr lang="en-US" altLang="en-US" sz="2400">
                  <a:solidFill>
                    <a:srgbClr val="000000"/>
                  </a:solidFill>
                  <a:ea typeface="仿宋_GB2312" pitchFamily="49" charset="-122"/>
                </a:rPr>
                <a:t>	a</a:t>
              </a:r>
              <a:r>
                <a:rPr lang="en-US" altLang="en-US" sz="2400" baseline="-25000">
                  <a:solidFill>
                    <a:srgbClr val="000000"/>
                  </a:solidFill>
                  <a:ea typeface="仿宋_GB2312" pitchFamily="49" charset="-122"/>
                </a:rPr>
                <a:t>0</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1</a:t>
              </a:r>
              <a:r>
                <a:rPr lang="en-US" altLang="en-US" sz="2400">
                  <a:solidFill>
                    <a:srgbClr val="000000"/>
                  </a:solidFill>
                  <a:ea typeface="仿宋_GB2312" pitchFamily="49" charset="-122"/>
                </a:rPr>
                <a:t>x</a:t>
              </a:r>
              <a:r>
                <a:rPr lang="en-US" altLang="en-US" sz="2400" baseline="-25000">
                  <a:solidFill>
                    <a:srgbClr val="000000"/>
                  </a:solidFill>
                  <a:ea typeface="仿宋_GB2312" pitchFamily="49" charset="-122"/>
                </a:rPr>
                <a:t>1</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n</a:t>
              </a:r>
              <a:r>
                <a:rPr lang="en-US" altLang="en-US" sz="2400">
                  <a:solidFill>
                    <a:srgbClr val="000000"/>
                  </a:solidFill>
                  <a:ea typeface="仿宋_GB2312" pitchFamily="49" charset="-122"/>
                </a:rPr>
                <a:t>x</a:t>
              </a:r>
              <a:r>
                <a:rPr lang="en-US" altLang="en-US" sz="2400" baseline="-25000">
                  <a:solidFill>
                    <a:srgbClr val="000000"/>
                  </a:solidFill>
                  <a:ea typeface="仿宋_GB2312" pitchFamily="49" charset="-122"/>
                </a:rPr>
                <a:t>1</a:t>
              </a:r>
              <a:r>
                <a:rPr lang="en-US" altLang="en-US" sz="2400" baseline="30000">
                  <a:solidFill>
                    <a:srgbClr val="000000"/>
                  </a:solidFill>
                  <a:ea typeface="仿宋_GB2312" pitchFamily="49" charset="-122"/>
                </a:rPr>
                <a:t>n</a:t>
              </a:r>
              <a:r>
                <a:rPr lang="en-US" altLang="en-US" sz="2400">
                  <a:solidFill>
                    <a:srgbClr val="000000"/>
                  </a:solidFill>
                  <a:ea typeface="仿宋_GB2312" pitchFamily="49" charset="-122"/>
                </a:rPr>
                <a:t>=y</a:t>
              </a:r>
              <a:r>
                <a:rPr lang="en-US" altLang="en-US" sz="2400" baseline="-25000">
                  <a:solidFill>
                    <a:srgbClr val="000000"/>
                  </a:solidFill>
                  <a:ea typeface="仿宋_GB2312" pitchFamily="49" charset="-122"/>
                </a:rPr>
                <a:t>1</a:t>
              </a:r>
              <a:r>
                <a:rPr lang="en-US" altLang="en-US" sz="2400">
                  <a:solidFill>
                    <a:srgbClr val="000000"/>
                  </a:solidFill>
                  <a:ea typeface="仿宋_GB2312" pitchFamily="49" charset="-122"/>
                </a:rPr>
                <a:t>  </a:t>
              </a:r>
            </a:p>
            <a:p>
              <a:pPr eaLnBrk="1" hangingPunct="1">
                <a:spcBef>
                  <a:spcPct val="50000"/>
                </a:spcBef>
              </a:pPr>
              <a:r>
                <a:rPr lang="en-US" altLang="en-US" sz="2400">
                  <a:solidFill>
                    <a:srgbClr val="000000"/>
                  </a:solidFill>
                  <a:ea typeface="仿宋_GB2312" pitchFamily="49" charset="-122"/>
                </a:rPr>
                <a:t>	…………………….</a:t>
              </a:r>
              <a:r>
                <a:rPr lang="en-US" altLang="zh-CN" sz="2400">
                  <a:solidFill>
                    <a:srgbClr val="000000"/>
                  </a:solidFill>
                  <a:ea typeface="仿宋_GB2312" pitchFamily="49" charset="-122"/>
                </a:rPr>
                <a:t>                                  </a:t>
              </a:r>
              <a:r>
                <a:rPr lang="en-US" altLang="en-US" sz="2400">
                  <a:solidFill>
                    <a:srgbClr val="000000"/>
                  </a:solidFill>
                </a:rPr>
                <a:t>(</a:t>
              </a:r>
              <a:r>
                <a:rPr lang="en-US" altLang="zh-CN" sz="2400">
                  <a:solidFill>
                    <a:srgbClr val="000000"/>
                  </a:solidFill>
                </a:rPr>
                <a:t>5</a:t>
              </a:r>
              <a:r>
                <a:rPr lang="en-US" altLang="en-US" sz="2400">
                  <a:solidFill>
                    <a:srgbClr val="000000"/>
                  </a:solidFill>
                </a:rPr>
                <a:t>)</a:t>
              </a:r>
              <a:endParaRPr lang="en-US" altLang="en-US" sz="2400">
                <a:solidFill>
                  <a:srgbClr val="000000"/>
                </a:solidFill>
                <a:ea typeface="仿宋_GB2312" pitchFamily="49" charset="-122"/>
              </a:endParaRPr>
            </a:p>
            <a:p>
              <a:pPr eaLnBrk="1" hangingPunct="1">
                <a:spcBef>
                  <a:spcPct val="50000"/>
                </a:spcBef>
              </a:pPr>
              <a:r>
                <a:rPr lang="en-US" altLang="en-US" sz="2400">
                  <a:solidFill>
                    <a:srgbClr val="000000"/>
                  </a:solidFill>
                  <a:ea typeface="仿宋_GB2312" pitchFamily="49" charset="-122"/>
                </a:rPr>
                <a:t>	a</a:t>
              </a:r>
              <a:r>
                <a:rPr lang="en-US" altLang="en-US" sz="2400" baseline="-25000">
                  <a:solidFill>
                    <a:srgbClr val="000000"/>
                  </a:solidFill>
                  <a:ea typeface="仿宋_GB2312" pitchFamily="49" charset="-122"/>
                </a:rPr>
                <a:t>0</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1</a:t>
              </a:r>
              <a:r>
                <a:rPr lang="en-US" altLang="en-US" sz="2400">
                  <a:solidFill>
                    <a:srgbClr val="000000"/>
                  </a:solidFill>
                  <a:ea typeface="仿宋_GB2312" pitchFamily="49" charset="-122"/>
                </a:rPr>
                <a:t>x</a:t>
              </a:r>
              <a:r>
                <a:rPr lang="en-US" altLang="en-US" sz="2400" baseline="-25000">
                  <a:solidFill>
                    <a:srgbClr val="000000"/>
                  </a:solidFill>
                  <a:ea typeface="仿宋_GB2312" pitchFamily="49" charset="-122"/>
                </a:rPr>
                <a:t>n</a:t>
              </a:r>
              <a:r>
                <a:rPr lang="en-US" altLang="en-US" sz="2400">
                  <a:solidFill>
                    <a:srgbClr val="000000"/>
                  </a:solidFill>
                  <a:ea typeface="仿宋_GB2312" pitchFamily="49" charset="-122"/>
                </a:rPr>
                <a:t>+…+a</a:t>
              </a:r>
              <a:r>
                <a:rPr lang="en-US" altLang="en-US" sz="2400" baseline="-25000">
                  <a:solidFill>
                    <a:srgbClr val="000000"/>
                  </a:solidFill>
                  <a:ea typeface="仿宋_GB2312" pitchFamily="49" charset="-122"/>
                </a:rPr>
                <a:t>n</a:t>
              </a:r>
              <a:r>
                <a:rPr lang="en-US" altLang="en-US" sz="2400">
                  <a:solidFill>
                    <a:srgbClr val="000000"/>
                  </a:solidFill>
                  <a:ea typeface="仿宋_GB2312" pitchFamily="49" charset="-122"/>
                </a:rPr>
                <a:t>x</a:t>
              </a:r>
              <a:r>
                <a:rPr lang="en-US" altLang="en-US" sz="2400" baseline="-25000">
                  <a:solidFill>
                    <a:srgbClr val="000000"/>
                  </a:solidFill>
                  <a:ea typeface="仿宋_GB2312" pitchFamily="49" charset="-122"/>
                </a:rPr>
                <a:t>n</a:t>
              </a:r>
              <a:r>
                <a:rPr lang="en-US" altLang="en-US" sz="2400" baseline="30000">
                  <a:solidFill>
                    <a:srgbClr val="000000"/>
                  </a:solidFill>
                  <a:ea typeface="仿宋_GB2312" pitchFamily="49" charset="-122"/>
                </a:rPr>
                <a:t>n</a:t>
              </a:r>
              <a:r>
                <a:rPr lang="en-US" altLang="en-US" sz="2400">
                  <a:solidFill>
                    <a:srgbClr val="000000"/>
                  </a:solidFill>
                  <a:ea typeface="仿宋_GB2312" pitchFamily="49" charset="-122"/>
                </a:rPr>
                <a:t>=y</a:t>
              </a:r>
              <a:r>
                <a:rPr lang="en-US" altLang="en-US" sz="2400" baseline="-25000">
                  <a:solidFill>
                    <a:srgbClr val="000000"/>
                  </a:solidFill>
                  <a:ea typeface="仿宋_GB2312" pitchFamily="49" charset="-122"/>
                </a:rPr>
                <a:t>n</a:t>
              </a:r>
              <a:r>
                <a:rPr lang="en-US" altLang="en-US" sz="2400">
                  <a:solidFill>
                    <a:srgbClr val="000000"/>
                  </a:solidFill>
                  <a:ea typeface="仿宋_GB2312" pitchFamily="49" charset="-122"/>
                </a:rPr>
                <a:t> 	</a:t>
              </a:r>
            </a:p>
          </p:txBody>
        </p:sp>
        <p:sp>
          <p:nvSpPr>
            <p:cNvPr id="50183" name="AutoShape 6"/>
            <p:cNvSpPr>
              <a:spLocks/>
            </p:cNvSpPr>
            <p:nvPr/>
          </p:nvSpPr>
          <p:spPr bwMode="auto">
            <a:xfrm>
              <a:off x="1111" y="2115"/>
              <a:ext cx="48" cy="1104"/>
            </a:xfrm>
            <a:prstGeom prst="leftBrace">
              <a:avLst>
                <a:gd name="adj1" fmla="val 1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80" name="Rectangle 7"/>
          <p:cNvSpPr>
            <a:spLocks noChangeArrowheads="1"/>
          </p:cNvSpPr>
          <p:nvPr/>
        </p:nvSpPr>
        <p:spPr bwMode="auto">
          <a:xfrm>
            <a:off x="684213" y="496888"/>
            <a:ext cx="4895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rPr>
              <a:t>插值多项式的存在唯一性</a:t>
            </a:r>
            <a:r>
              <a:rPr lang="en-US" altLang="zh-CN" sz="2800">
                <a:solidFill>
                  <a:srgbClr val="000000"/>
                </a:solidFill>
              </a:rPr>
              <a:t>.</a:t>
            </a:r>
          </a:p>
        </p:txBody>
      </p:sp>
      <p:sp>
        <p:nvSpPr>
          <p:cNvPr id="223240" name="Rectangle 8"/>
          <p:cNvSpPr>
            <a:spLocks noChangeArrowheads="1"/>
          </p:cNvSpPr>
          <p:nvPr/>
        </p:nvSpPr>
        <p:spPr bwMode="auto">
          <a:xfrm>
            <a:off x="684213" y="1196975"/>
            <a:ext cx="8002587"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pPr>
            <a:r>
              <a:rPr lang="en-US" altLang="zh-CN">
                <a:solidFill>
                  <a:srgbClr val="0000FF"/>
                </a:solidFill>
              </a:rPr>
              <a:t>      </a:t>
            </a:r>
            <a:r>
              <a:rPr lang="zh-CN" altLang="en-US">
                <a:solidFill>
                  <a:srgbClr val="000000"/>
                </a:solidFill>
              </a:rPr>
              <a:t>由插值条件（</a:t>
            </a:r>
            <a:r>
              <a:rPr lang="en-US" altLang="zh-CN">
                <a:solidFill>
                  <a:srgbClr val="000000"/>
                </a:solidFill>
              </a:rPr>
              <a:t>4</a:t>
            </a:r>
            <a:r>
              <a:rPr lang="zh-CN" altLang="en-US">
                <a:solidFill>
                  <a:srgbClr val="000000"/>
                </a:solidFill>
              </a:rPr>
              <a:t>）知，插值多项式</a:t>
            </a:r>
            <a:r>
              <a:rPr lang="en-US" altLang="zh-CN">
                <a:solidFill>
                  <a:srgbClr val="000000"/>
                </a:solidFill>
              </a:rPr>
              <a:t>P</a:t>
            </a:r>
            <a:r>
              <a:rPr lang="en-US" altLang="zh-CN" baseline="-25000">
                <a:solidFill>
                  <a:srgbClr val="000000"/>
                </a:solidFill>
              </a:rPr>
              <a:t>n</a:t>
            </a:r>
            <a:r>
              <a:rPr lang="en-US" altLang="zh-CN">
                <a:solidFill>
                  <a:srgbClr val="000000"/>
                </a:solidFill>
              </a:rPr>
              <a:t>(x)</a:t>
            </a:r>
            <a:r>
              <a:rPr lang="zh-CN" altLang="en-US">
                <a:solidFill>
                  <a:srgbClr val="000000"/>
                </a:solidFill>
              </a:rPr>
              <a:t>的系数</a:t>
            </a:r>
            <a:r>
              <a:rPr lang="en-US" altLang="zh-CN">
                <a:solidFill>
                  <a:srgbClr val="000000"/>
                </a:solidFill>
              </a:rPr>
              <a:t>a</a:t>
            </a:r>
            <a:r>
              <a:rPr lang="en-US" altLang="zh-CN" baseline="-25000">
                <a:solidFill>
                  <a:srgbClr val="000000"/>
                </a:solidFill>
              </a:rPr>
              <a:t>0</a:t>
            </a:r>
            <a:r>
              <a:rPr lang="en-US" altLang="zh-CN">
                <a:solidFill>
                  <a:srgbClr val="000000"/>
                </a:solidFill>
              </a:rPr>
              <a:t> ,a</a:t>
            </a:r>
            <a:r>
              <a:rPr lang="en-US" altLang="zh-CN" baseline="-25000">
                <a:solidFill>
                  <a:srgbClr val="000000"/>
                </a:solidFill>
              </a:rPr>
              <a:t>1</a:t>
            </a:r>
            <a:r>
              <a:rPr lang="en-US" altLang="zh-CN">
                <a:solidFill>
                  <a:srgbClr val="000000"/>
                </a:solidFill>
              </a:rPr>
              <a:t>,…, a</a:t>
            </a:r>
            <a:r>
              <a:rPr lang="en-US" altLang="zh-CN" baseline="-25000">
                <a:solidFill>
                  <a:srgbClr val="000000"/>
                </a:solidFill>
              </a:rPr>
              <a:t>n</a:t>
            </a:r>
            <a:r>
              <a:rPr lang="zh-CN" altLang="en-US">
                <a:solidFill>
                  <a:srgbClr val="000000"/>
                </a:solidFill>
              </a:rPr>
              <a:t>满足下列线性方程组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482600" y="3603625"/>
            <a:ext cx="83375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b="0" dirty="0">
                <a:solidFill>
                  <a:srgbClr val="0000FF"/>
                </a:solidFill>
                <a:ea typeface="仿宋_GB2312" pitchFamily="49" charset="-122"/>
                <a:sym typeface="Symbol" pitchFamily="18" charset="2"/>
              </a:rPr>
              <a:t>       </a:t>
            </a:r>
            <a:r>
              <a:rPr lang="zh-CN" altLang="en-US" b="0" dirty="0">
                <a:solidFill>
                  <a:srgbClr val="000000"/>
                </a:solidFill>
                <a:ea typeface="仿宋_GB2312" pitchFamily="49" charset="-122"/>
                <a:sym typeface="Symbol" pitchFamily="18" charset="2"/>
              </a:rPr>
              <a:t>由于</a:t>
            </a:r>
            <a:r>
              <a:rPr lang="en-US" altLang="en-US" b="0" dirty="0">
                <a:solidFill>
                  <a:srgbClr val="000000"/>
                </a:solidFill>
                <a:ea typeface="仿宋_GB2312" pitchFamily="49" charset="-122"/>
                <a:sym typeface="Symbol" pitchFamily="18" charset="2"/>
              </a:rPr>
              <a:t>x</a:t>
            </a:r>
            <a:r>
              <a:rPr lang="en-US" altLang="en-US" b="0" baseline="-25000" dirty="0">
                <a:solidFill>
                  <a:srgbClr val="000000"/>
                </a:solidFill>
                <a:ea typeface="仿宋_GB2312" pitchFamily="49" charset="-122"/>
                <a:sym typeface="Symbol" pitchFamily="18" charset="2"/>
              </a:rPr>
              <a:t>i</a:t>
            </a:r>
            <a:r>
              <a:rPr lang="zh-CN" altLang="en-US" b="0" dirty="0">
                <a:solidFill>
                  <a:srgbClr val="000000"/>
                </a:solidFill>
                <a:ea typeface="仿宋_GB2312" pitchFamily="49" charset="-122"/>
                <a:sym typeface="Symbol" pitchFamily="18" charset="2"/>
              </a:rPr>
              <a:t>互异，所以</a:t>
            </a:r>
            <a:r>
              <a:rPr lang="en-US" altLang="zh-CN" b="0" dirty="0">
                <a:solidFill>
                  <a:srgbClr val="000000"/>
                </a:solidFill>
                <a:ea typeface="仿宋_GB2312" pitchFamily="49" charset="-122"/>
                <a:sym typeface="Symbol" pitchFamily="18" charset="2"/>
              </a:rPr>
              <a:t>(6)</a:t>
            </a:r>
            <a:r>
              <a:rPr lang="zh-CN" altLang="en-US" b="0" dirty="0">
                <a:solidFill>
                  <a:srgbClr val="000000"/>
                </a:solidFill>
                <a:ea typeface="仿宋_GB2312" pitchFamily="49" charset="-122"/>
                <a:sym typeface="Symbol" pitchFamily="18" charset="2"/>
              </a:rPr>
              <a:t>右端不为零，从而方程组</a:t>
            </a:r>
            <a:r>
              <a:rPr lang="en-US" altLang="zh-CN" b="0" dirty="0">
                <a:solidFill>
                  <a:srgbClr val="000000"/>
                </a:solidFill>
                <a:ea typeface="仿宋_GB2312" pitchFamily="49" charset="-122"/>
                <a:sym typeface="Symbol" pitchFamily="18" charset="2"/>
              </a:rPr>
              <a:t>(5)</a:t>
            </a:r>
            <a:r>
              <a:rPr lang="zh-CN" altLang="en-US" b="0" dirty="0">
                <a:solidFill>
                  <a:srgbClr val="000000"/>
                </a:solidFill>
                <a:ea typeface="仿宋_GB2312" pitchFamily="49" charset="-122"/>
                <a:sym typeface="Symbol" pitchFamily="18" charset="2"/>
              </a:rPr>
              <a:t>的解 </a:t>
            </a:r>
            <a:r>
              <a:rPr lang="en-US" altLang="zh-CN" b="0" dirty="0">
                <a:solidFill>
                  <a:srgbClr val="000000"/>
                </a:solidFill>
                <a:ea typeface="仿宋_GB2312" pitchFamily="49" charset="-122"/>
                <a:sym typeface="Symbol" pitchFamily="18" charset="2"/>
              </a:rPr>
              <a:t>a</a:t>
            </a:r>
            <a:r>
              <a:rPr lang="en-US" altLang="zh-CN" b="0" baseline="-25000" dirty="0">
                <a:solidFill>
                  <a:srgbClr val="000000"/>
                </a:solidFill>
                <a:ea typeface="仿宋_GB2312" pitchFamily="49" charset="-122"/>
                <a:sym typeface="Symbol" pitchFamily="18" charset="2"/>
              </a:rPr>
              <a:t>0</a:t>
            </a:r>
            <a:r>
              <a:rPr lang="en-US" altLang="zh-CN" b="0" dirty="0">
                <a:solidFill>
                  <a:srgbClr val="000000"/>
                </a:solidFill>
                <a:ea typeface="仿宋_GB2312" pitchFamily="49" charset="-122"/>
                <a:sym typeface="Symbol" pitchFamily="18" charset="2"/>
              </a:rPr>
              <a:t> ,a</a:t>
            </a:r>
            <a:r>
              <a:rPr lang="en-US" altLang="zh-CN" b="0" baseline="-25000" dirty="0">
                <a:solidFill>
                  <a:srgbClr val="000000"/>
                </a:solidFill>
                <a:ea typeface="仿宋_GB2312" pitchFamily="49" charset="-122"/>
                <a:sym typeface="Symbol" pitchFamily="18" charset="2"/>
              </a:rPr>
              <a:t>1</a:t>
            </a:r>
            <a:r>
              <a:rPr lang="en-US" altLang="zh-CN" b="0" dirty="0">
                <a:solidFill>
                  <a:srgbClr val="000000"/>
                </a:solidFill>
                <a:ea typeface="仿宋_GB2312" pitchFamily="49" charset="-122"/>
                <a:sym typeface="Symbol" pitchFamily="18" charset="2"/>
              </a:rPr>
              <a:t> ,…a</a:t>
            </a:r>
            <a:r>
              <a:rPr lang="en-US" altLang="zh-CN" b="0" baseline="-25000" dirty="0">
                <a:solidFill>
                  <a:srgbClr val="000000"/>
                </a:solidFill>
                <a:ea typeface="仿宋_GB2312" pitchFamily="49" charset="-122"/>
                <a:sym typeface="Symbol" pitchFamily="18" charset="2"/>
              </a:rPr>
              <a:t>n</a:t>
            </a:r>
            <a:r>
              <a:rPr lang="en-US" altLang="zh-CN" b="0" dirty="0">
                <a:solidFill>
                  <a:srgbClr val="000000"/>
                </a:solidFill>
                <a:ea typeface="仿宋_GB2312" pitchFamily="49" charset="-122"/>
                <a:sym typeface="Symbol" pitchFamily="18" charset="2"/>
              </a:rPr>
              <a:t> </a:t>
            </a:r>
            <a:r>
              <a:rPr lang="zh-CN" altLang="zh-CN" b="0" dirty="0">
                <a:solidFill>
                  <a:srgbClr val="000000"/>
                </a:solidFill>
                <a:ea typeface="仿宋_GB2312" pitchFamily="49" charset="-122"/>
                <a:sym typeface="Symbol" pitchFamily="18" charset="2"/>
              </a:rPr>
              <a:t>存在且唯一。</a:t>
            </a:r>
            <a:r>
              <a:rPr lang="zh-CN" altLang="en-US" b="0" dirty="0">
                <a:solidFill>
                  <a:srgbClr val="000000"/>
                </a:solidFill>
                <a:ea typeface="仿宋_GB2312" pitchFamily="49" charset="-122"/>
                <a:sym typeface="Symbol" pitchFamily="18" charset="2"/>
              </a:rPr>
              <a:t>于是有 </a:t>
            </a:r>
            <a:r>
              <a:rPr lang="zh-CN" altLang="en-US" dirty="0">
                <a:solidFill>
                  <a:srgbClr val="000000"/>
                </a:solidFill>
                <a:ea typeface="仿宋_GB2312" pitchFamily="49" charset="-122"/>
                <a:sym typeface="Symbol" pitchFamily="18" charset="2"/>
              </a:rPr>
              <a:t>       </a:t>
            </a:r>
            <a:endParaRPr lang="zh-CN" altLang="en-US" b="0" dirty="0">
              <a:solidFill>
                <a:srgbClr val="000000"/>
              </a:solidFill>
            </a:endParaRPr>
          </a:p>
        </p:txBody>
      </p:sp>
      <p:graphicFrame>
        <p:nvGraphicFramePr>
          <p:cNvPr id="51203" name="Object 4"/>
          <p:cNvGraphicFramePr>
            <a:graphicFrameLocks noChangeAspect="1"/>
          </p:cNvGraphicFramePr>
          <p:nvPr/>
        </p:nvGraphicFramePr>
        <p:xfrm>
          <a:off x="4514850" y="3397250"/>
          <a:ext cx="112713" cy="214313"/>
        </p:xfrm>
        <a:graphic>
          <a:graphicData uri="http://schemas.openxmlformats.org/presentationml/2006/ole">
            <mc:AlternateContent xmlns:mc="http://schemas.openxmlformats.org/markup-compatibility/2006">
              <mc:Choice xmlns:v="urn:schemas-microsoft-com:vml" Requires="v">
                <p:oleObj spid="_x0000_s51307" name="Equation" r:id="rId3" imgW="114151" imgH="215619" progId="Equation.DSMT4">
                  <p:embed/>
                </p:oleObj>
              </mc:Choice>
              <mc:Fallback>
                <p:oleObj name="Equation" r:id="rId3" imgW="114151" imgH="21561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972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5"/>
          <p:cNvGraphicFramePr>
            <a:graphicFrameLocks noChangeAspect="1"/>
          </p:cNvGraphicFramePr>
          <p:nvPr/>
        </p:nvGraphicFramePr>
        <p:xfrm>
          <a:off x="2268538" y="1304925"/>
          <a:ext cx="3167062" cy="2003425"/>
        </p:xfrm>
        <a:graphic>
          <a:graphicData uri="http://schemas.openxmlformats.org/presentationml/2006/ole">
            <mc:AlternateContent xmlns:mc="http://schemas.openxmlformats.org/markup-compatibility/2006">
              <mc:Choice xmlns:v="urn:schemas-microsoft-com:vml" Requires="v">
                <p:oleObj spid="_x0000_s51308" name="Equation" r:id="rId5" imgW="1689100" imgH="1066800" progId="Equation.DSMT4">
                  <p:embed/>
                </p:oleObj>
              </mc:Choice>
              <mc:Fallback>
                <p:oleObj name="Equation" r:id="rId5" imgW="1689100" imgH="1066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304925"/>
                        <a:ext cx="316706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Object 6"/>
          <p:cNvGraphicFramePr>
            <a:graphicFrameLocks noChangeAspect="1"/>
          </p:cNvGraphicFramePr>
          <p:nvPr/>
        </p:nvGraphicFramePr>
        <p:xfrm>
          <a:off x="4514850" y="3397250"/>
          <a:ext cx="112713" cy="214313"/>
        </p:xfrm>
        <a:graphic>
          <a:graphicData uri="http://schemas.openxmlformats.org/presentationml/2006/ole">
            <mc:AlternateContent xmlns:mc="http://schemas.openxmlformats.org/markup-compatibility/2006">
              <mc:Choice xmlns:v="urn:schemas-microsoft-com:vml" Requires="v">
                <p:oleObj spid="_x0000_s51309" name="Equation" r:id="rId7" imgW="114151" imgH="215619" progId="Equation.DSMT4">
                  <p:embed/>
                </p:oleObj>
              </mc:Choice>
              <mc:Fallback>
                <p:oleObj name="Equation" r:id="rId7" imgW="114151" imgH="21561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972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7"/>
          <p:cNvGraphicFramePr>
            <a:graphicFrameLocks noChangeAspect="1"/>
          </p:cNvGraphicFramePr>
          <p:nvPr/>
        </p:nvGraphicFramePr>
        <p:xfrm>
          <a:off x="5508625" y="1931988"/>
          <a:ext cx="2106613" cy="811212"/>
        </p:xfrm>
        <a:graphic>
          <a:graphicData uri="http://schemas.openxmlformats.org/presentationml/2006/ole">
            <mc:AlternateContent xmlns:mc="http://schemas.openxmlformats.org/markup-compatibility/2006">
              <mc:Choice xmlns:v="urn:schemas-microsoft-com:vml" Requires="v">
                <p:oleObj spid="_x0000_s51310" name="Equation" r:id="rId8" imgW="1155199" imgH="444307" progId="Equation.DSMT4">
                  <p:embed/>
                </p:oleObj>
              </mc:Choice>
              <mc:Fallback>
                <p:oleObj name="Equation" r:id="rId8" imgW="1155199" imgH="444307"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1931988"/>
                        <a:ext cx="2106613"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7" name="Rectangle 8"/>
          <p:cNvSpPr>
            <a:spLocks noChangeArrowheads="1"/>
          </p:cNvSpPr>
          <p:nvPr/>
        </p:nvSpPr>
        <p:spPr bwMode="auto">
          <a:xfrm>
            <a:off x="395288" y="188913"/>
            <a:ext cx="8640762"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solidFill>
                  <a:srgbClr val="000000"/>
                </a:solidFill>
              </a:rPr>
              <a:t>而</a:t>
            </a:r>
            <a:r>
              <a:rPr lang="en-US" altLang="en-US">
                <a:solidFill>
                  <a:srgbClr val="000000"/>
                </a:solidFill>
              </a:rPr>
              <a:t>a</a:t>
            </a:r>
            <a:r>
              <a:rPr lang="en-US" altLang="en-US" baseline="-25000">
                <a:solidFill>
                  <a:srgbClr val="000000"/>
                </a:solidFill>
              </a:rPr>
              <a:t>i</a:t>
            </a:r>
            <a:r>
              <a:rPr lang="en-US" altLang="en-US">
                <a:solidFill>
                  <a:srgbClr val="000000"/>
                </a:solidFill>
              </a:rPr>
              <a:t>(i=0,1,2,…,n)</a:t>
            </a:r>
            <a:r>
              <a:rPr lang="zh-CN" altLang="en-US">
                <a:solidFill>
                  <a:srgbClr val="000000"/>
                </a:solidFill>
              </a:rPr>
              <a:t>的系数行列式是</a:t>
            </a:r>
            <a:r>
              <a:rPr lang="en-US" altLang="en-US">
                <a:solidFill>
                  <a:srgbClr val="000000"/>
                </a:solidFill>
              </a:rPr>
              <a:t>Vandermonde</a:t>
            </a:r>
            <a:r>
              <a:rPr lang="zh-CN" altLang="en-US">
                <a:solidFill>
                  <a:srgbClr val="000000"/>
                </a:solidFill>
              </a:rPr>
              <a:t>行列式</a:t>
            </a:r>
          </a:p>
        </p:txBody>
      </p:sp>
      <p:sp>
        <p:nvSpPr>
          <p:cNvPr id="51208" name="Rectangle 9"/>
          <p:cNvSpPr>
            <a:spLocks noChangeArrowheads="1"/>
          </p:cNvSpPr>
          <p:nvPr/>
        </p:nvSpPr>
        <p:spPr bwMode="auto">
          <a:xfrm>
            <a:off x="8047038" y="21336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zh-CN" sz="2400">
                <a:solidFill>
                  <a:srgbClr val="0000FF"/>
                </a:solidFill>
              </a:rPr>
              <a:t>(</a:t>
            </a:r>
            <a:r>
              <a:rPr lang="en-US" altLang="zh-CN" sz="2400">
                <a:solidFill>
                  <a:srgbClr val="0000FF"/>
                </a:solidFill>
              </a:rPr>
              <a:t>6</a:t>
            </a:r>
            <a:r>
              <a:rPr lang="zh-CN" altLang="zh-CN" sz="2400">
                <a:solidFill>
                  <a:srgbClr val="0000FF"/>
                </a:solidFill>
              </a:rPr>
              <a:t>)</a:t>
            </a:r>
            <a:endParaRPr lang="en-US" altLang="zh-CN" sz="2400">
              <a:solidFill>
                <a:srgbClr val="0000FF"/>
              </a:solidFill>
            </a:endParaRPr>
          </a:p>
        </p:txBody>
      </p:sp>
      <p:sp>
        <p:nvSpPr>
          <p:cNvPr id="224266" name="Rectangle 10"/>
          <p:cNvSpPr>
            <a:spLocks noChangeArrowheads="1"/>
          </p:cNvSpPr>
          <p:nvPr/>
        </p:nvSpPr>
        <p:spPr bwMode="auto">
          <a:xfrm>
            <a:off x="412750" y="5029200"/>
            <a:ext cx="77724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0" lang="en-US" altLang="zh-CN" sz="2400" dirty="0"/>
              <a:t>  </a:t>
            </a:r>
            <a:r>
              <a:rPr kumimoji="0" lang="zh-CN" altLang="en-US" dirty="0">
                <a:solidFill>
                  <a:srgbClr val="FF0000"/>
                </a:solidFill>
              </a:rPr>
              <a:t>定理</a:t>
            </a:r>
            <a:r>
              <a:rPr kumimoji="0" lang="en-US" altLang="zh-CN" dirty="0">
                <a:solidFill>
                  <a:srgbClr val="FF0000"/>
                </a:solidFill>
              </a:rPr>
              <a:t>1  </a:t>
            </a:r>
            <a:r>
              <a:rPr kumimoji="0" lang="zh-CN" altLang="en-US" b="0" dirty="0">
                <a:solidFill>
                  <a:srgbClr val="0000FF"/>
                </a:solidFill>
              </a:rPr>
              <a:t>满足插值条件（</a:t>
            </a:r>
            <a:r>
              <a:rPr kumimoji="0" lang="en-US" altLang="zh-CN" b="0" dirty="0">
                <a:solidFill>
                  <a:srgbClr val="0000FF"/>
                </a:solidFill>
              </a:rPr>
              <a:t>4</a:t>
            </a:r>
            <a:r>
              <a:rPr kumimoji="0" lang="zh-CN" altLang="en-US" b="0" dirty="0">
                <a:solidFill>
                  <a:srgbClr val="0000FF"/>
                </a:solidFill>
              </a:rPr>
              <a:t>）的</a:t>
            </a:r>
            <a:r>
              <a:rPr kumimoji="0" lang="en-US" altLang="zh-CN" b="0" dirty="0">
                <a:solidFill>
                  <a:srgbClr val="0000FF"/>
                </a:solidFill>
              </a:rPr>
              <a:t>n</a:t>
            </a:r>
            <a:r>
              <a:rPr kumimoji="0" lang="zh-CN" altLang="en-US" b="0" dirty="0">
                <a:solidFill>
                  <a:srgbClr val="0000FF"/>
                </a:solidFill>
              </a:rPr>
              <a:t>次次插值多项式是存在且唯一的。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116013" y="444500"/>
            <a:ext cx="24987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CN" sz="2400" b="0"/>
              <a:t> </a:t>
            </a:r>
            <a:r>
              <a:rPr kumimoji="0" lang="en-US" altLang="zh-CN" sz="2800" b="0">
                <a:solidFill>
                  <a:srgbClr val="000000"/>
                </a:solidFill>
              </a:rPr>
              <a:t>2.1.3</a:t>
            </a:r>
            <a:r>
              <a:rPr kumimoji="0" lang="zh-CN" altLang="en-US" sz="2800">
                <a:solidFill>
                  <a:srgbClr val="000000"/>
                </a:solidFill>
              </a:rPr>
              <a:t>误差估计</a:t>
            </a:r>
            <a:r>
              <a:rPr kumimoji="0" lang="zh-CN" altLang="en-US" sz="2400" b="0"/>
              <a:t> </a:t>
            </a:r>
          </a:p>
        </p:txBody>
      </p:sp>
      <p:grpSp>
        <p:nvGrpSpPr>
          <p:cNvPr id="225283" name="Group 3"/>
          <p:cNvGrpSpPr>
            <a:grpSpLocks/>
          </p:cNvGrpSpPr>
          <p:nvPr/>
        </p:nvGrpSpPr>
        <p:grpSpPr bwMode="auto">
          <a:xfrm>
            <a:off x="1116013" y="1268413"/>
            <a:ext cx="6411912" cy="1033462"/>
            <a:chOff x="703" y="799"/>
            <a:chExt cx="4039" cy="651"/>
          </a:xfrm>
        </p:grpSpPr>
        <p:graphicFrame>
          <p:nvGraphicFramePr>
            <p:cNvPr id="52264" name="Object 4"/>
            <p:cNvGraphicFramePr>
              <a:graphicFrameLocks noChangeAspect="1"/>
            </p:cNvGraphicFramePr>
            <p:nvPr/>
          </p:nvGraphicFramePr>
          <p:xfrm>
            <a:off x="4105" y="845"/>
            <a:ext cx="637" cy="215"/>
          </p:xfrm>
          <a:graphic>
            <a:graphicData uri="http://schemas.openxmlformats.org/presentationml/2006/ole">
              <mc:AlternateContent xmlns:mc="http://schemas.openxmlformats.org/markup-compatibility/2006">
                <mc:Choice xmlns:v="urn:schemas-microsoft-com:vml" Requires="v">
                  <p:oleObj spid="_x0000_s52686" name="Equation" r:id="rId3" imgW="660400" imgH="228600" progId="Equation.DSMT4">
                    <p:embed/>
                  </p:oleObj>
                </mc:Choice>
                <mc:Fallback>
                  <p:oleObj name="Equation" r:id="rId3" imgW="6604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 y="845"/>
                          <a:ext cx="6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65" name="Object 5"/>
            <p:cNvGraphicFramePr>
              <a:graphicFrameLocks noChangeAspect="1"/>
            </p:cNvGraphicFramePr>
            <p:nvPr/>
          </p:nvGraphicFramePr>
          <p:xfrm>
            <a:off x="2154" y="1207"/>
            <a:ext cx="635" cy="219"/>
          </p:xfrm>
          <a:graphic>
            <a:graphicData uri="http://schemas.openxmlformats.org/presentationml/2006/ole">
              <mc:AlternateContent xmlns:mc="http://schemas.openxmlformats.org/markup-compatibility/2006">
                <mc:Choice xmlns:v="urn:schemas-microsoft-com:vml" Requires="v">
                  <p:oleObj spid="_x0000_s52687" name="Equation" r:id="rId5" imgW="583947" imgH="203112" progId="Equation.DSMT4">
                    <p:embed/>
                  </p:oleObj>
                </mc:Choice>
                <mc:Fallback>
                  <p:oleObj name="Equation" r:id="rId5" imgW="583947"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 y="1207"/>
                          <a:ext cx="63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66" name="Rectangle 6"/>
            <p:cNvSpPr>
              <a:spLocks noChangeArrowheads="1"/>
            </p:cNvSpPr>
            <p:nvPr/>
          </p:nvSpPr>
          <p:spPr bwMode="auto">
            <a:xfrm>
              <a:off x="1111" y="799"/>
              <a:ext cx="2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a:solidFill>
                    <a:srgbClr val="000000"/>
                  </a:solidFill>
                  <a:cs typeface="Times New Roman" pitchFamily="18" charset="0"/>
                </a:rPr>
                <a:t>从前面的分析知道，用代数多项式</a:t>
              </a:r>
              <a:endParaRPr kumimoji="0" lang="zh-CN" altLang="en-US" sz="2400">
                <a:solidFill>
                  <a:srgbClr val="000000"/>
                </a:solidFill>
              </a:endParaRPr>
            </a:p>
          </p:txBody>
        </p:sp>
        <p:sp>
          <p:nvSpPr>
            <p:cNvPr id="52267" name="Rectangle 7"/>
            <p:cNvSpPr>
              <a:spLocks noChangeArrowheads="1"/>
            </p:cNvSpPr>
            <p:nvPr/>
          </p:nvSpPr>
          <p:spPr bwMode="auto">
            <a:xfrm>
              <a:off x="703" y="1162"/>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a:solidFill>
                    <a:srgbClr val="000000"/>
                  </a:solidFill>
                  <a:cs typeface="Times New Roman" pitchFamily="18" charset="0"/>
                </a:rPr>
                <a:t>来近似代替曲线</a:t>
              </a:r>
              <a:endParaRPr kumimoji="0" lang="zh-CN" altLang="en-US" sz="2400">
                <a:solidFill>
                  <a:srgbClr val="000000"/>
                </a:solidFill>
              </a:endParaRPr>
            </a:p>
          </p:txBody>
        </p:sp>
      </p:grpSp>
      <p:sp>
        <p:nvSpPr>
          <p:cNvPr id="225288" name="Rectangle 8"/>
          <p:cNvSpPr>
            <a:spLocks noChangeArrowheads="1"/>
          </p:cNvSpPr>
          <p:nvPr/>
        </p:nvSpPr>
        <p:spPr bwMode="auto">
          <a:xfrm>
            <a:off x="4427538" y="1844675"/>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dirty="0">
                <a:cs typeface="Times New Roman" pitchFamily="18" charset="0"/>
              </a:rPr>
              <a:t>。</a:t>
            </a:r>
            <a:r>
              <a:rPr kumimoji="0" lang="zh-CN" altLang="en-US" sz="2400" dirty="0">
                <a:solidFill>
                  <a:srgbClr val="000000"/>
                </a:solidFill>
                <a:cs typeface="Times New Roman" pitchFamily="18" charset="0"/>
              </a:rPr>
              <a:t>除了在节点处没有误差外，</a:t>
            </a:r>
            <a:endParaRPr kumimoji="0" lang="zh-CN" altLang="en-US" sz="2400" dirty="0">
              <a:solidFill>
                <a:srgbClr val="000000"/>
              </a:solidFill>
            </a:endParaRPr>
          </a:p>
        </p:txBody>
      </p:sp>
      <p:sp>
        <p:nvSpPr>
          <p:cNvPr id="225289" name="Text Box 9"/>
          <p:cNvSpPr txBox="1">
            <a:spLocks noChangeArrowheads="1"/>
          </p:cNvSpPr>
          <p:nvPr/>
        </p:nvSpPr>
        <p:spPr bwMode="auto">
          <a:xfrm>
            <a:off x="1116013" y="2276475"/>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dirty="0">
                <a:solidFill>
                  <a:srgbClr val="000000"/>
                </a:solidFill>
              </a:rPr>
              <a:t>在其它点上一般都有误差。若记</a:t>
            </a:r>
          </a:p>
        </p:txBody>
      </p:sp>
      <p:graphicFrame>
        <p:nvGraphicFramePr>
          <p:cNvPr id="225290" name="Object 10"/>
          <p:cNvGraphicFramePr>
            <a:graphicFrameLocks noChangeAspect="1"/>
          </p:cNvGraphicFramePr>
          <p:nvPr/>
        </p:nvGraphicFramePr>
        <p:xfrm>
          <a:off x="3059113" y="2781300"/>
          <a:ext cx="2305050" cy="415925"/>
        </p:xfrm>
        <a:graphic>
          <a:graphicData uri="http://schemas.openxmlformats.org/presentationml/2006/ole">
            <mc:AlternateContent xmlns:mc="http://schemas.openxmlformats.org/markup-compatibility/2006">
              <mc:Choice xmlns:v="urn:schemas-microsoft-com:vml" Requires="v">
                <p:oleObj spid="_x0000_s52688" name="Equation" r:id="rId7" imgW="1270000" imgH="228600" progId="Equation.DSMT4">
                  <p:embed/>
                </p:oleObj>
              </mc:Choice>
              <mc:Fallback>
                <p:oleObj name="Equation" r:id="rId7" imgW="12700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781300"/>
                        <a:ext cx="2305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291" name="Group 11"/>
          <p:cNvGrpSpPr>
            <a:grpSpLocks/>
          </p:cNvGrpSpPr>
          <p:nvPr/>
        </p:nvGrpSpPr>
        <p:grpSpPr bwMode="auto">
          <a:xfrm>
            <a:off x="1258888" y="3213100"/>
            <a:ext cx="7281862" cy="493713"/>
            <a:chOff x="793" y="2024"/>
            <a:chExt cx="4587" cy="311"/>
          </a:xfrm>
        </p:grpSpPr>
        <p:graphicFrame>
          <p:nvGraphicFramePr>
            <p:cNvPr id="52257" name="Object 12"/>
            <p:cNvGraphicFramePr>
              <a:graphicFrameLocks noChangeAspect="1"/>
            </p:cNvGraphicFramePr>
            <p:nvPr/>
          </p:nvGraphicFramePr>
          <p:xfrm>
            <a:off x="2018" y="2069"/>
            <a:ext cx="454" cy="266"/>
          </p:xfrm>
          <a:graphic>
            <a:graphicData uri="http://schemas.openxmlformats.org/presentationml/2006/ole">
              <mc:AlternateContent xmlns:mc="http://schemas.openxmlformats.org/markup-compatibility/2006">
                <mc:Choice xmlns:v="urn:schemas-microsoft-com:vml" Requires="v">
                  <p:oleObj spid="_x0000_s52689" name="Equation" r:id="rId9" imgW="393529" imgH="228501" progId="Equation.DSMT4">
                    <p:embed/>
                  </p:oleObj>
                </mc:Choice>
                <mc:Fallback>
                  <p:oleObj name="Equation" r:id="rId9" imgW="393529" imgH="228501"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2069"/>
                          <a:ext cx="4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8" name="Object 13"/>
            <p:cNvGraphicFramePr>
              <a:graphicFrameLocks noChangeAspect="1"/>
            </p:cNvGraphicFramePr>
            <p:nvPr/>
          </p:nvGraphicFramePr>
          <p:xfrm>
            <a:off x="2925" y="2069"/>
            <a:ext cx="363" cy="239"/>
          </p:xfrm>
          <a:graphic>
            <a:graphicData uri="http://schemas.openxmlformats.org/presentationml/2006/ole">
              <mc:AlternateContent xmlns:mc="http://schemas.openxmlformats.org/markup-compatibility/2006">
                <mc:Choice xmlns:v="urn:schemas-microsoft-com:vml" Requires="v">
                  <p:oleObj spid="_x0000_s52690" name="Equation" r:id="rId11" imgW="330057" imgH="215806" progId="Equation.DSMT4">
                    <p:embed/>
                  </p:oleObj>
                </mc:Choice>
                <mc:Fallback>
                  <p:oleObj name="Equation" r:id="rId11" imgW="330057" imgH="215806"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5" y="2069"/>
                          <a:ext cx="3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59" name="Rectangle 14"/>
            <p:cNvSpPr>
              <a:spLocks noChangeArrowheads="1"/>
            </p:cNvSpPr>
            <p:nvPr/>
          </p:nvSpPr>
          <p:spPr bwMode="auto">
            <a:xfrm>
              <a:off x="3152" y="2024"/>
              <a:ext cx="2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a:solidFill>
                    <a:srgbClr val="000000"/>
                  </a:solidFill>
                </a:rPr>
                <a:t>的截断误差（插值余项）</a:t>
              </a:r>
            </a:p>
          </p:txBody>
        </p:sp>
        <p:sp>
          <p:nvSpPr>
            <p:cNvPr id="52260" name="Text Box 15"/>
            <p:cNvSpPr txBox="1">
              <a:spLocks noChangeArrowheads="1"/>
            </p:cNvSpPr>
            <p:nvPr/>
          </p:nvSpPr>
          <p:spPr bwMode="auto">
            <a:xfrm>
              <a:off x="793" y="2024"/>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solidFill>
                    <a:srgbClr val="000000"/>
                  </a:solidFill>
                </a:rPr>
                <a:t>则</a:t>
              </a:r>
            </a:p>
          </p:txBody>
        </p:sp>
        <p:graphicFrame>
          <p:nvGraphicFramePr>
            <p:cNvPr id="52261" name="Object 16"/>
            <p:cNvGraphicFramePr>
              <a:graphicFrameLocks noChangeAspect="1"/>
            </p:cNvGraphicFramePr>
            <p:nvPr/>
          </p:nvGraphicFramePr>
          <p:xfrm>
            <a:off x="1066" y="2073"/>
            <a:ext cx="363" cy="202"/>
          </p:xfrm>
          <a:graphic>
            <a:graphicData uri="http://schemas.openxmlformats.org/presentationml/2006/ole">
              <mc:AlternateContent xmlns:mc="http://schemas.openxmlformats.org/markup-compatibility/2006">
                <mc:Choice xmlns:v="urn:schemas-microsoft-com:vml" Requires="v">
                  <p:oleObj spid="_x0000_s52691" name="Equation" r:id="rId13" imgW="457002" imgH="253890" progId="Equation.DSMT4">
                    <p:embed/>
                  </p:oleObj>
                </mc:Choice>
                <mc:Fallback>
                  <p:oleObj name="Equation" r:id="rId13" imgW="457002" imgH="25389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2073"/>
                          <a:ext cx="363"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62" name="Text Box 17"/>
            <p:cNvSpPr txBox="1">
              <a:spLocks noChangeArrowheads="1"/>
            </p:cNvSpPr>
            <p:nvPr/>
          </p:nvSpPr>
          <p:spPr bwMode="auto">
            <a:xfrm>
              <a:off x="1383" y="2024"/>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a:solidFill>
                    <a:srgbClr val="000000"/>
                  </a:solidFill>
                </a:rPr>
                <a:t>就是用</a:t>
              </a:r>
            </a:p>
          </p:txBody>
        </p:sp>
        <p:sp>
          <p:nvSpPr>
            <p:cNvPr id="52263" name="Text Box 18"/>
            <p:cNvSpPr txBox="1">
              <a:spLocks noChangeArrowheads="1"/>
            </p:cNvSpPr>
            <p:nvPr/>
          </p:nvSpPr>
          <p:spPr bwMode="auto">
            <a:xfrm>
              <a:off x="2459" y="202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a:solidFill>
                    <a:srgbClr val="000000"/>
                  </a:solidFill>
                </a:rPr>
                <a:t>代替</a:t>
              </a:r>
            </a:p>
          </p:txBody>
        </p:sp>
      </p:grpSp>
      <p:sp>
        <p:nvSpPr>
          <p:cNvPr id="225299" name="Rectangle 19"/>
          <p:cNvSpPr>
            <a:spLocks noChangeArrowheads="1"/>
          </p:cNvSpPr>
          <p:nvPr/>
        </p:nvSpPr>
        <p:spPr bwMode="auto">
          <a:xfrm>
            <a:off x="1258888" y="3931593"/>
            <a:ext cx="14205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dirty="0">
                <a:solidFill>
                  <a:srgbClr val="FF0000"/>
                </a:solidFill>
                <a:latin typeface="宋体" pitchFamily="2" charset="-122"/>
              </a:rPr>
              <a:t>定理</a:t>
            </a:r>
            <a:r>
              <a:rPr kumimoji="0" lang="en-US" altLang="zh-CN" sz="2400" dirty="0">
                <a:solidFill>
                  <a:srgbClr val="FF0000"/>
                </a:solidFill>
                <a:latin typeface="宋体" pitchFamily="2" charset="-122"/>
              </a:rPr>
              <a:t>2</a:t>
            </a:r>
            <a:r>
              <a:rPr kumimoji="0" lang="en-US" altLang="zh-CN" sz="2400" b="0" dirty="0">
                <a:solidFill>
                  <a:srgbClr val="FF0000"/>
                </a:solidFill>
                <a:ea typeface="黑体" pitchFamily="2" charset="-122"/>
              </a:rPr>
              <a:t> </a:t>
            </a:r>
            <a:r>
              <a:rPr kumimoji="0" lang="en-US" altLang="zh-CN" sz="2400" b="0" dirty="0">
                <a:solidFill>
                  <a:srgbClr val="FF0000"/>
                </a:solidFill>
              </a:rPr>
              <a:t> </a:t>
            </a:r>
            <a:r>
              <a:rPr kumimoji="0" lang="zh-CN" altLang="en-US" sz="2400" b="0" dirty="0"/>
              <a:t>设</a:t>
            </a:r>
          </a:p>
        </p:txBody>
      </p:sp>
      <p:graphicFrame>
        <p:nvGraphicFramePr>
          <p:cNvPr id="225300" name="Object 20"/>
          <p:cNvGraphicFramePr>
            <a:graphicFrameLocks noChangeAspect="1"/>
          </p:cNvGraphicFramePr>
          <p:nvPr/>
        </p:nvGraphicFramePr>
        <p:xfrm>
          <a:off x="2771775" y="3933825"/>
          <a:ext cx="1741488" cy="388938"/>
        </p:xfrm>
        <a:graphic>
          <a:graphicData uri="http://schemas.openxmlformats.org/presentationml/2006/ole">
            <mc:AlternateContent xmlns:mc="http://schemas.openxmlformats.org/markup-compatibility/2006">
              <mc:Choice xmlns:v="urn:schemas-microsoft-com:vml" Requires="v">
                <p:oleObj spid="_x0000_s52692" name="Equation" r:id="rId15" imgW="1155700" imgH="279400" progId="Equation.DSMT4">
                  <p:embed/>
                </p:oleObj>
              </mc:Choice>
              <mc:Fallback>
                <p:oleObj name="Equation" r:id="rId15" imgW="1155700" imgH="2794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3933825"/>
                        <a:ext cx="17414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4" name="Rectangle 21"/>
          <p:cNvSpPr>
            <a:spLocks noChangeArrowheads="1"/>
          </p:cNvSpPr>
          <p:nvPr/>
        </p:nvSpPr>
        <p:spPr bwMode="auto">
          <a:xfrm>
            <a:off x="0" y="78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5304" name="Object 24"/>
          <p:cNvGraphicFramePr>
            <a:graphicFrameLocks noChangeAspect="1"/>
          </p:cNvGraphicFramePr>
          <p:nvPr/>
        </p:nvGraphicFramePr>
        <p:xfrm>
          <a:off x="3276600" y="4437063"/>
          <a:ext cx="431800" cy="403225"/>
        </p:xfrm>
        <a:graphic>
          <a:graphicData uri="http://schemas.openxmlformats.org/presentationml/2006/ole">
            <mc:AlternateContent xmlns:mc="http://schemas.openxmlformats.org/markup-compatibility/2006">
              <mc:Choice xmlns:v="urn:schemas-microsoft-com:vml" Requires="v">
                <p:oleObj spid="_x0000_s52693" name="Equation" r:id="rId17" imgW="241300" imgH="228600" progId="Equation.DSMT4">
                  <p:embed/>
                </p:oleObj>
              </mc:Choice>
              <mc:Fallback>
                <p:oleObj name="Equation" r:id="rId17" imgW="241300" imgH="2286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4437063"/>
                        <a:ext cx="431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05" name="Object 25"/>
          <p:cNvGraphicFramePr>
            <a:graphicFrameLocks noChangeAspect="1"/>
          </p:cNvGraphicFramePr>
          <p:nvPr/>
        </p:nvGraphicFramePr>
        <p:xfrm>
          <a:off x="3708400" y="4437063"/>
          <a:ext cx="368300" cy="373062"/>
        </p:xfrm>
        <a:graphic>
          <a:graphicData uri="http://schemas.openxmlformats.org/presentationml/2006/ole">
            <mc:AlternateContent xmlns:mc="http://schemas.openxmlformats.org/markup-compatibility/2006">
              <mc:Choice xmlns:v="urn:schemas-microsoft-com:vml" Requires="v">
                <p:oleObj spid="_x0000_s52694" name="Equation" r:id="rId19" imgW="228600" imgH="228600" progId="Equation.DSMT4">
                  <p:embed/>
                </p:oleObj>
              </mc:Choice>
              <mc:Fallback>
                <p:oleObj name="Equation" r:id="rId19" imgW="228600" imgH="228600" progId="Equation.DSMT4">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4437063"/>
                        <a:ext cx="3683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06" name="Object 26"/>
          <p:cNvGraphicFramePr>
            <a:graphicFrameLocks noChangeAspect="1"/>
          </p:cNvGraphicFramePr>
          <p:nvPr/>
        </p:nvGraphicFramePr>
        <p:xfrm>
          <a:off x="4067175" y="4437063"/>
          <a:ext cx="404813" cy="381000"/>
        </p:xfrm>
        <a:graphic>
          <a:graphicData uri="http://schemas.openxmlformats.org/presentationml/2006/ole">
            <mc:AlternateContent xmlns:mc="http://schemas.openxmlformats.org/markup-compatibility/2006">
              <mc:Choice xmlns:v="urn:schemas-microsoft-com:vml" Requires="v">
                <p:oleObj spid="_x0000_s52695" name="Equation" r:id="rId21" imgW="241300" imgH="228600" progId="Equation.DSMT4">
                  <p:embed/>
                </p:oleObj>
              </mc:Choice>
              <mc:Fallback>
                <p:oleObj name="Equation" r:id="rId21" imgW="241300" imgH="228600" progId="Equation.DSMT4">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67175" y="4437063"/>
                        <a:ext cx="404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07" name="Object 27"/>
          <p:cNvGraphicFramePr>
            <a:graphicFrameLocks noChangeAspect="1"/>
          </p:cNvGraphicFramePr>
          <p:nvPr/>
        </p:nvGraphicFramePr>
        <p:xfrm>
          <a:off x="4427538" y="4437063"/>
          <a:ext cx="596900" cy="390525"/>
        </p:xfrm>
        <a:graphic>
          <a:graphicData uri="http://schemas.openxmlformats.org/presentationml/2006/ole">
            <mc:AlternateContent xmlns:mc="http://schemas.openxmlformats.org/markup-compatibility/2006">
              <mc:Choice xmlns:v="urn:schemas-microsoft-com:vml" Requires="v">
                <p:oleObj spid="_x0000_s52696" name="Equation" r:id="rId23" imgW="342751" imgH="228501" progId="Equation.DSMT4">
                  <p:embed/>
                </p:oleObj>
              </mc:Choice>
              <mc:Fallback>
                <p:oleObj name="Equation" r:id="rId23" imgW="342751" imgH="228501" progId="Equation.DSMT4">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27538" y="4437063"/>
                        <a:ext cx="596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08" name="Object 28"/>
          <p:cNvGraphicFramePr>
            <a:graphicFrameLocks noChangeAspect="1"/>
          </p:cNvGraphicFramePr>
          <p:nvPr/>
        </p:nvGraphicFramePr>
        <p:xfrm>
          <a:off x="8316913" y="3860800"/>
          <a:ext cx="647700" cy="379413"/>
        </p:xfrm>
        <a:graphic>
          <a:graphicData uri="http://schemas.openxmlformats.org/presentationml/2006/ole">
            <mc:AlternateContent xmlns:mc="http://schemas.openxmlformats.org/markup-compatibility/2006">
              <mc:Choice xmlns:v="urn:schemas-microsoft-com:vml" Requires="v">
                <p:oleObj spid="_x0000_s52697" name="Equation" r:id="rId25" imgW="393529" imgH="228501" progId="Equation.DSMT4">
                  <p:embed/>
                </p:oleObj>
              </mc:Choice>
              <mc:Fallback>
                <p:oleObj name="Equation" r:id="rId25" imgW="393529" imgH="228501"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6913" y="3860800"/>
                        <a:ext cx="6477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09" name="Object 29"/>
          <p:cNvGraphicFramePr>
            <a:graphicFrameLocks noChangeAspect="1"/>
          </p:cNvGraphicFramePr>
          <p:nvPr/>
        </p:nvGraphicFramePr>
        <p:xfrm>
          <a:off x="971550" y="4437063"/>
          <a:ext cx="504825" cy="331787"/>
        </p:xfrm>
        <a:graphic>
          <a:graphicData uri="http://schemas.openxmlformats.org/presentationml/2006/ole">
            <mc:AlternateContent xmlns:mc="http://schemas.openxmlformats.org/markup-compatibility/2006">
              <mc:Choice xmlns:v="urn:schemas-microsoft-com:vml" Requires="v">
                <p:oleObj spid="_x0000_s52698" name="Equation" r:id="rId26" imgW="330057" imgH="215806" progId="Equation.DSMT4">
                  <p:embed/>
                </p:oleObj>
              </mc:Choice>
              <mc:Fallback>
                <p:oleObj name="Equation" r:id="rId26" imgW="330057" imgH="215806"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4437063"/>
                        <a:ext cx="5048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10" name="Rectangle 30"/>
          <p:cNvSpPr>
            <a:spLocks noChangeArrowheads="1"/>
          </p:cNvSpPr>
          <p:nvPr/>
        </p:nvSpPr>
        <p:spPr bwMode="auto">
          <a:xfrm>
            <a:off x="611188" y="479519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dirty="0" smtClean="0"/>
              <a:t>任意</a:t>
            </a:r>
            <a:endParaRPr kumimoji="0" lang="zh-CN" altLang="en-US" sz="2400" b="0" dirty="0"/>
          </a:p>
        </p:txBody>
      </p:sp>
      <p:graphicFrame>
        <p:nvGraphicFramePr>
          <p:cNvPr id="225311" name="Object 31"/>
          <p:cNvGraphicFramePr>
            <a:graphicFrameLocks noChangeAspect="1"/>
          </p:cNvGraphicFramePr>
          <p:nvPr>
            <p:extLst>
              <p:ext uri="{D42A27DB-BD31-4B8C-83A1-F6EECF244321}">
                <p14:modId xmlns:p14="http://schemas.microsoft.com/office/powerpoint/2010/main" val="680502776"/>
              </p:ext>
            </p:extLst>
          </p:nvPr>
        </p:nvGraphicFramePr>
        <p:xfrm>
          <a:off x="1476375" y="4936332"/>
          <a:ext cx="935038" cy="322262"/>
        </p:xfrm>
        <a:graphic>
          <a:graphicData uri="http://schemas.openxmlformats.org/presentationml/2006/ole">
            <mc:AlternateContent xmlns:mc="http://schemas.openxmlformats.org/markup-compatibility/2006">
              <mc:Choice xmlns:v="urn:schemas-microsoft-com:vml" Requires="v">
                <p:oleObj spid="_x0000_s52699" name="Equation" r:id="rId27" imgW="583947" imgH="203112" progId="Equation.DSMT4">
                  <p:embed/>
                </p:oleObj>
              </mc:Choice>
              <mc:Fallback>
                <p:oleObj name="Equation" r:id="rId27" imgW="583947" imgH="203112"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76375" y="4936332"/>
                        <a:ext cx="9350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12" name="Text Box 32"/>
          <p:cNvSpPr txBox="1">
            <a:spLocks noChangeArrowheads="1"/>
          </p:cNvSpPr>
          <p:nvPr/>
        </p:nvSpPr>
        <p:spPr bwMode="auto">
          <a:xfrm>
            <a:off x="611188" y="43656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b="0"/>
              <a:t>为</a:t>
            </a:r>
          </a:p>
        </p:txBody>
      </p:sp>
      <p:sp>
        <p:nvSpPr>
          <p:cNvPr id="225313" name="Text Box 33"/>
          <p:cNvSpPr txBox="1">
            <a:spLocks noChangeArrowheads="1"/>
          </p:cNvSpPr>
          <p:nvPr/>
        </p:nvSpPr>
        <p:spPr bwMode="auto">
          <a:xfrm>
            <a:off x="1476375" y="4365625"/>
            <a:ext cx="187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b="0" dirty="0"/>
              <a:t>在</a:t>
            </a:r>
            <a:r>
              <a:rPr kumimoji="0" lang="en-US" altLang="zh-CN" sz="2400" b="0" dirty="0"/>
              <a:t>n+1</a:t>
            </a:r>
            <a:r>
              <a:rPr kumimoji="0" lang="zh-CN" altLang="en-US" sz="2400" b="0" dirty="0"/>
              <a:t>个节点</a:t>
            </a:r>
          </a:p>
        </p:txBody>
      </p:sp>
      <p:sp>
        <p:nvSpPr>
          <p:cNvPr id="225314" name="Rectangle 34"/>
          <p:cNvSpPr>
            <a:spLocks noChangeArrowheads="1"/>
          </p:cNvSpPr>
          <p:nvPr/>
        </p:nvSpPr>
        <p:spPr bwMode="auto">
          <a:xfrm>
            <a:off x="2416175" y="487544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400" b="0" dirty="0"/>
              <a:t>，有余项</a:t>
            </a:r>
          </a:p>
        </p:txBody>
      </p:sp>
      <p:sp>
        <p:nvSpPr>
          <p:cNvPr id="52246" name="Rectangle 3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5316" name="Object 36"/>
          <p:cNvGraphicFramePr>
            <a:graphicFrameLocks noChangeAspect="1"/>
          </p:cNvGraphicFramePr>
          <p:nvPr>
            <p:extLst>
              <p:ext uri="{D42A27DB-BD31-4B8C-83A1-F6EECF244321}">
                <p14:modId xmlns:p14="http://schemas.microsoft.com/office/powerpoint/2010/main" val="4257663137"/>
              </p:ext>
            </p:extLst>
          </p:nvPr>
        </p:nvGraphicFramePr>
        <p:xfrm>
          <a:off x="1992137" y="5247235"/>
          <a:ext cx="3384550" cy="792162"/>
        </p:xfrm>
        <a:graphic>
          <a:graphicData uri="http://schemas.openxmlformats.org/presentationml/2006/ole">
            <mc:AlternateContent xmlns:mc="http://schemas.openxmlformats.org/markup-compatibility/2006">
              <mc:Choice xmlns:v="urn:schemas-microsoft-com:vml" Requires="v">
                <p:oleObj spid="_x0000_s52700" name="Equation" r:id="rId29" imgW="2527300" imgH="444500" progId="Equation.DSMT4">
                  <p:embed/>
                </p:oleObj>
              </mc:Choice>
              <mc:Fallback>
                <p:oleObj name="Equation" r:id="rId29" imgW="2527300" imgH="444500" progId="Equation.DSMT4">
                  <p:embed/>
                  <p:pic>
                    <p:nvPicPr>
                      <p:cNvPr id="0" name="Object 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92137" y="5247235"/>
                        <a:ext cx="33845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17" name="Object 37"/>
          <p:cNvGraphicFramePr>
            <a:graphicFrameLocks noChangeAspect="1"/>
          </p:cNvGraphicFramePr>
          <p:nvPr>
            <p:extLst>
              <p:ext uri="{D42A27DB-BD31-4B8C-83A1-F6EECF244321}">
                <p14:modId xmlns:p14="http://schemas.microsoft.com/office/powerpoint/2010/main" val="3179146257"/>
              </p:ext>
            </p:extLst>
          </p:nvPr>
        </p:nvGraphicFramePr>
        <p:xfrm>
          <a:off x="6500813" y="5445125"/>
          <a:ext cx="1008063" cy="393700"/>
        </p:xfrm>
        <a:graphic>
          <a:graphicData uri="http://schemas.openxmlformats.org/presentationml/2006/ole">
            <mc:AlternateContent xmlns:mc="http://schemas.openxmlformats.org/markup-compatibility/2006">
              <mc:Choice xmlns:v="urn:schemas-microsoft-com:vml" Requires="v">
                <p:oleObj spid="_x0000_s52701" name="Equation" r:id="rId31" imgW="558558" imgH="215806" progId="Equation.DSMT4">
                  <p:embed/>
                </p:oleObj>
              </mc:Choice>
              <mc:Fallback>
                <p:oleObj name="Equation" r:id="rId31" imgW="558558" imgH="215806" progId="Equation.DSMT4">
                  <p:embed/>
                  <p:pic>
                    <p:nvPicPr>
                      <p:cNvPr id="0" name="Object 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500813" y="5445125"/>
                        <a:ext cx="1008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18" name="Rectangle 38"/>
          <p:cNvSpPr>
            <a:spLocks noChangeArrowheads="1"/>
          </p:cNvSpPr>
          <p:nvPr/>
        </p:nvSpPr>
        <p:spPr bwMode="auto">
          <a:xfrm>
            <a:off x="684213" y="6092825"/>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a:solidFill>
                  <a:srgbClr val="000000"/>
                </a:solidFill>
              </a:rPr>
              <a:t>其中 </a:t>
            </a:r>
          </a:p>
        </p:txBody>
      </p:sp>
      <p:graphicFrame>
        <p:nvGraphicFramePr>
          <p:cNvPr id="225320" name="Object 40"/>
          <p:cNvGraphicFramePr>
            <a:graphicFrameLocks noChangeAspect="1"/>
          </p:cNvGraphicFramePr>
          <p:nvPr>
            <p:extLst>
              <p:ext uri="{D42A27DB-BD31-4B8C-83A1-F6EECF244321}">
                <p14:modId xmlns:p14="http://schemas.microsoft.com/office/powerpoint/2010/main" val="903436275"/>
              </p:ext>
            </p:extLst>
          </p:nvPr>
        </p:nvGraphicFramePr>
        <p:xfrm>
          <a:off x="1658937" y="6092825"/>
          <a:ext cx="4321175" cy="654050"/>
        </p:xfrm>
        <a:graphic>
          <a:graphicData uri="http://schemas.openxmlformats.org/presentationml/2006/ole">
            <mc:AlternateContent xmlns:mc="http://schemas.openxmlformats.org/markup-compatibility/2006">
              <mc:Choice xmlns:v="urn:schemas-microsoft-com:vml" Requires="v">
                <p:oleObj spid="_x0000_s52702" name="Equation" r:id="rId33" imgW="2832100" imgH="431800" progId="Equation.DSMT4">
                  <p:embed/>
                </p:oleObj>
              </mc:Choice>
              <mc:Fallback>
                <p:oleObj name="Equation" r:id="rId33" imgW="2832100" imgH="431800" progId="Equation.DSMT4">
                  <p:embed/>
                  <p:pic>
                    <p:nvPicPr>
                      <p:cNvPr id="0" name="Object 4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658937" y="6092825"/>
                        <a:ext cx="43211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1" name="Text Box 41"/>
          <p:cNvSpPr txBox="1">
            <a:spLocks noChangeArrowheads="1"/>
          </p:cNvSpPr>
          <p:nvPr/>
        </p:nvSpPr>
        <p:spPr bwMode="auto">
          <a:xfrm>
            <a:off x="4427538" y="38608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b="0"/>
              <a:t>任意的</a:t>
            </a:r>
          </a:p>
        </p:txBody>
      </p:sp>
      <p:graphicFrame>
        <p:nvGraphicFramePr>
          <p:cNvPr id="225322" name="Object 42"/>
          <p:cNvGraphicFramePr>
            <a:graphicFrameLocks noChangeAspect="1"/>
          </p:cNvGraphicFramePr>
          <p:nvPr/>
        </p:nvGraphicFramePr>
        <p:xfrm>
          <a:off x="5364163" y="4005263"/>
          <a:ext cx="1016000" cy="322262"/>
        </p:xfrm>
        <a:graphic>
          <a:graphicData uri="http://schemas.openxmlformats.org/presentationml/2006/ole">
            <mc:AlternateContent xmlns:mc="http://schemas.openxmlformats.org/markup-compatibility/2006">
              <mc:Choice xmlns:v="urn:schemas-microsoft-com:vml" Requires="v">
                <p:oleObj spid="_x0000_s52703" name="Equation" r:id="rId35" imgW="634725" imgH="203112" progId="Equation.DSMT4">
                  <p:embed/>
                </p:oleObj>
              </mc:Choice>
              <mc:Fallback>
                <p:oleObj name="Equation" r:id="rId35" imgW="634725" imgH="203112" progId="Equation.DSMT4">
                  <p:embed/>
                  <p:pic>
                    <p:nvPicPr>
                      <p:cNvPr id="0" name="Object 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64163" y="4005263"/>
                        <a:ext cx="10160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3" name="Object 43"/>
          <p:cNvGraphicFramePr>
            <a:graphicFrameLocks noChangeAspect="1"/>
          </p:cNvGraphicFramePr>
          <p:nvPr/>
        </p:nvGraphicFramePr>
        <p:xfrm>
          <a:off x="6516688" y="3933825"/>
          <a:ext cx="893762" cy="388938"/>
        </p:xfrm>
        <a:graphic>
          <a:graphicData uri="http://schemas.openxmlformats.org/presentationml/2006/ole">
            <mc:AlternateContent xmlns:mc="http://schemas.openxmlformats.org/markup-compatibility/2006">
              <mc:Choice xmlns:v="urn:schemas-microsoft-com:vml" Requires="v">
                <p:oleObj spid="_x0000_s52704" name="Equation" r:id="rId37" imgW="647700" imgH="279400" progId="Equation.DSMT4">
                  <p:embed/>
                </p:oleObj>
              </mc:Choice>
              <mc:Fallback>
                <p:oleObj name="Equation" r:id="rId37" imgW="647700" imgH="279400" progId="Equation.DSMT4">
                  <p:embed/>
                  <p:pic>
                    <p:nvPicPr>
                      <p:cNvPr id="0" name="Object 4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516688" y="3933825"/>
                        <a:ext cx="89376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4" name="Text Box 44"/>
          <p:cNvSpPr txBox="1">
            <a:spLocks noChangeArrowheads="1"/>
          </p:cNvSpPr>
          <p:nvPr/>
        </p:nvSpPr>
        <p:spPr bwMode="auto">
          <a:xfrm>
            <a:off x="7380288" y="37893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b="0"/>
              <a:t>存在。</a:t>
            </a:r>
          </a:p>
        </p:txBody>
      </p:sp>
      <p:sp>
        <p:nvSpPr>
          <p:cNvPr id="225325" name="Rectangle 45"/>
          <p:cNvSpPr>
            <a:spLocks noChangeArrowheads="1"/>
          </p:cNvSpPr>
          <p:nvPr/>
        </p:nvSpPr>
        <p:spPr bwMode="auto">
          <a:xfrm>
            <a:off x="5076825" y="4292600"/>
            <a:ext cx="3724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400" b="0" dirty="0"/>
              <a:t>上的</a:t>
            </a:r>
            <a:r>
              <a:rPr kumimoji="0" lang="en-US" altLang="zh-CN" sz="2400" b="0" dirty="0"/>
              <a:t>n</a:t>
            </a:r>
            <a:r>
              <a:rPr kumimoji="0" lang="zh-CN" altLang="en-US" sz="2400" b="0" dirty="0"/>
              <a:t>次插值多项式，则对</a:t>
            </a:r>
          </a:p>
        </p:txBody>
      </p:sp>
      <p:sp>
        <p:nvSpPr>
          <p:cNvPr id="225326" name="Text Box 46"/>
          <p:cNvSpPr txBox="1">
            <a:spLocks noChangeArrowheads="1"/>
          </p:cNvSpPr>
          <p:nvPr/>
        </p:nvSpPr>
        <p:spPr bwMode="auto">
          <a:xfrm>
            <a:off x="7596188" y="5445125"/>
            <a:ext cx="1208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b="0"/>
              <a:t>（</a:t>
            </a:r>
            <a:r>
              <a:rPr kumimoji="0" lang="en-US" altLang="zh-CN" sz="2400" b="0"/>
              <a:t>7</a:t>
            </a:r>
            <a:r>
              <a:rPr kumimoji="0" lang="zh-CN" altLang="en-US" sz="2400" b="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2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2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2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52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3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53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3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53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53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530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530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53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530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532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53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53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531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53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53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532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53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8" grpId="0"/>
      <p:bldP spid="225289" grpId="0"/>
      <p:bldP spid="225299" grpId="0"/>
      <p:bldP spid="225310" grpId="0"/>
      <p:bldP spid="225312" grpId="0"/>
      <p:bldP spid="225313" grpId="0"/>
      <p:bldP spid="225314" grpId="0"/>
      <p:bldP spid="225318" grpId="0"/>
      <p:bldP spid="225321" grpId="0"/>
      <p:bldP spid="225324" grpId="0"/>
      <p:bldP spid="225325" grpId="0"/>
      <p:bldP spid="22532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219200" y="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endParaRPr lang="en-US" altLang="zh-CN" sz="2400" b="0"/>
          </a:p>
          <a:p>
            <a:pPr eaLnBrk="1" hangingPunct="1">
              <a:spcBef>
                <a:spcPct val="50000"/>
              </a:spcBef>
            </a:pPr>
            <a:endParaRPr lang="en-US" altLang="zh-CN" sz="2400" b="0"/>
          </a:p>
        </p:txBody>
      </p:sp>
      <p:sp>
        <p:nvSpPr>
          <p:cNvPr id="53251" name="Text Box 3"/>
          <p:cNvSpPr txBox="1">
            <a:spLocks noChangeArrowheads="1"/>
          </p:cNvSpPr>
          <p:nvPr/>
        </p:nvSpPr>
        <p:spPr bwMode="auto">
          <a:xfrm>
            <a:off x="900113" y="463550"/>
            <a:ext cx="74676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en-US" altLang="zh-CN" sz="2400" dirty="0">
                <a:solidFill>
                  <a:srgbClr val="0000FF"/>
                </a:solidFill>
              </a:rPr>
              <a:t>	</a:t>
            </a:r>
            <a:r>
              <a:rPr lang="zh-CN" altLang="en-US" sz="2400" dirty="0">
                <a:solidFill>
                  <a:srgbClr val="0000FF"/>
                </a:solidFill>
              </a:rPr>
              <a:t>应当指出，余项表达式只有在 </a:t>
            </a:r>
            <a:r>
              <a:rPr lang="en-US" altLang="zh-CN" sz="2400" dirty="0">
                <a:solidFill>
                  <a:srgbClr val="0000FF"/>
                </a:solidFill>
              </a:rPr>
              <a:t>f(x) </a:t>
            </a:r>
            <a:r>
              <a:rPr lang="zh-CN" altLang="en-US" sz="2400" dirty="0">
                <a:solidFill>
                  <a:srgbClr val="0000FF"/>
                </a:solidFill>
              </a:rPr>
              <a:t>的高阶导数存在时才能应用。</a:t>
            </a:r>
            <a:r>
              <a:rPr lang="zh-CN" altLang="en-US" sz="2400" dirty="0">
                <a:solidFill>
                  <a:srgbClr val="0000FF"/>
                </a:solidFill>
                <a:sym typeface="Symbol" pitchFamily="18" charset="2"/>
              </a:rPr>
              <a:t> 在 （</a:t>
            </a:r>
            <a:r>
              <a:rPr lang="en-US" altLang="zh-CN" sz="2400" dirty="0">
                <a:solidFill>
                  <a:srgbClr val="0000FF"/>
                </a:solidFill>
                <a:sym typeface="Symbol" pitchFamily="18" charset="2"/>
              </a:rPr>
              <a:t>a</a:t>
            </a:r>
            <a:r>
              <a:rPr lang="zh-CN" altLang="en-US" sz="2400" dirty="0">
                <a:solidFill>
                  <a:srgbClr val="0000FF"/>
                </a:solidFill>
                <a:sym typeface="Symbol" pitchFamily="18" charset="2"/>
              </a:rPr>
              <a:t>，</a:t>
            </a:r>
            <a:r>
              <a:rPr lang="en-US" altLang="zh-CN" sz="2400" dirty="0">
                <a:solidFill>
                  <a:srgbClr val="0000FF"/>
                </a:solidFill>
                <a:sym typeface="Symbol" pitchFamily="18" charset="2"/>
              </a:rPr>
              <a:t>b</a:t>
            </a:r>
            <a:r>
              <a:rPr lang="zh-CN" altLang="en-US" sz="2400" dirty="0">
                <a:solidFill>
                  <a:srgbClr val="0000FF"/>
                </a:solidFill>
                <a:sym typeface="Symbol" pitchFamily="18" charset="2"/>
              </a:rPr>
              <a:t>）内的具体位置通常不可能给出，如果我们可以求出</a:t>
            </a:r>
          </a:p>
          <a:p>
            <a:pPr eaLnBrk="1" hangingPunct="1">
              <a:spcBef>
                <a:spcPct val="50000"/>
              </a:spcBef>
            </a:pPr>
            <a:r>
              <a:rPr lang="zh-CN" altLang="en-US" sz="2400" dirty="0">
                <a:solidFill>
                  <a:srgbClr val="0000FF"/>
                </a:solidFill>
                <a:sym typeface="Symbol" pitchFamily="18" charset="2"/>
              </a:rPr>
              <a:t>				        ，</a:t>
            </a:r>
          </a:p>
          <a:p>
            <a:pPr eaLnBrk="1" hangingPunct="1">
              <a:lnSpc>
                <a:spcPct val="140000"/>
              </a:lnSpc>
              <a:spcBef>
                <a:spcPct val="50000"/>
              </a:spcBef>
            </a:pPr>
            <a:r>
              <a:rPr lang="zh-CN" altLang="en-US" sz="2400" dirty="0">
                <a:solidFill>
                  <a:srgbClr val="0000FF"/>
                </a:solidFill>
                <a:sym typeface="Symbol" pitchFamily="18" charset="2"/>
              </a:rPr>
              <a:t>那么插值多项式</a:t>
            </a:r>
            <a:r>
              <a:rPr lang="en-US" altLang="en-US" sz="2400" dirty="0">
                <a:solidFill>
                  <a:srgbClr val="0000FF"/>
                </a:solidFill>
                <a:sym typeface="Symbol" pitchFamily="18" charset="2"/>
              </a:rPr>
              <a:t>L</a:t>
            </a:r>
            <a:r>
              <a:rPr lang="en-US" altLang="en-US" sz="2400" baseline="-25000" dirty="0">
                <a:solidFill>
                  <a:srgbClr val="0000FF"/>
                </a:solidFill>
                <a:sym typeface="Symbol" pitchFamily="18" charset="2"/>
              </a:rPr>
              <a:t>n</a:t>
            </a:r>
            <a:r>
              <a:rPr lang="en-US" altLang="en-US" sz="2400" dirty="0">
                <a:solidFill>
                  <a:srgbClr val="0000FF"/>
                </a:solidFill>
                <a:sym typeface="Symbol" pitchFamily="18" charset="2"/>
              </a:rPr>
              <a:t>(x)</a:t>
            </a:r>
            <a:r>
              <a:rPr lang="zh-CN" altLang="en-US" sz="2400" dirty="0">
                <a:solidFill>
                  <a:srgbClr val="0000FF"/>
                </a:solidFill>
                <a:sym typeface="Symbol" pitchFamily="18" charset="2"/>
              </a:rPr>
              <a:t>逼近</a:t>
            </a:r>
            <a:r>
              <a:rPr lang="en-US" altLang="zh-CN" sz="2400" dirty="0">
                <a:solidFill>
                  <a:srgbClr val="0000FF"/>
                </a:solidFill>
                <a:sym typeface="Symbol" pitchFamily="18" charset="2"/>
              </a:rPr>
              <a:t>f(x)</a:t>
            </a:r>
            <a:r>
              <a:rPr lang="zh-CN" altLang="zh-CN" sz="2400" dirty="0">
                <a:solidFill>
                  <a:srgbClr val="0000FF"/>
                </a:solidFill>
                <a:sym typeface="Symbol" pitchFamily="18" charset="2"/>
              </a:rPr>
              <a:t>的截断误差是</a:t>
            </a:r>
            <a:endParaRPr lang="zh-CN" altLang="en-US" sz="2400" dirty="0">
              <a:solidFill>
                <a:srgbClr val="0000FF"/>
              </a:solidFill>
              <a:sym typeface="Symbol" pitchFamily="18" charset="2"/>
            </a:endParaRPr>
          </a:p>
          <a:p>
            <a:pPr eaLnBrk="1" hangingPunct="1">
              <a:spcBef>
                <a:spcPct val="50000"/>
              </a:spcBef>
            </a:pPr>
            <a:endParaRPr lang="zh-CN" altLang="zh-CN" sz="2400" dirty="0">
              <a:solidFill>
                <a:srgbClr val="0000FF"/>
              </a:solidFill>
              <a:sym typeface="Symbol" pitchFamily="18" charset="2"/>
            </a:endParaRPr>
          </a:p>
          <a:p>
            <a:pPr eaLnBrk="1" hangingPunct="1">
              <a:spcBef>
                <a:spcPct val="50000"/>
              </a:spcBef>
            </a:pPr>
            <a:r>
              <a:rPr lang="zh-CN" altLang="zh-CN" sz="2400" dirty="0">
                <a:solidFill>
                  <a:srgbClr val="0000FF"/>
                </a:solidFill>
                <a:sym typeface="Symbol" pitchFamily="18" charset="2"/>
              </a:rPr>
              <a:t>						</a:t>
            </a:r>
            <a:r>
              <a:rPr lang="en-US" altLang="zh-CN" sz="2400" dirty="0">
                <a:solidFill>
                  <a:srgbClr val="0000FF"/>
                </a:solidFill>
                <a:sym typeface="Symbol" pitchFamily="18" charset="2"/>
              </a:rPr>
              <a:t>…(11)</a:t>
            </a:r>
            <a:endParaRPr lang="zh-CN" altLang="zh-CN" sz="2400" dirty="0">
              <a:solidFill>
                <a:srgbClr val="0000FF"/>
              </a:solidFill>
              <a:sym typeface="Symbol" pitchFamily="18" charset="2"/>
            </a:endParaRPr>
          </a:p>
          <a:p>
            <a:pPr eaLnBrk="1" hangingPunct="1">
              <a:spcBef>
                <a:spcPct val="50000"/>
              </a:spcBef>
            </a:pPr>
            <a:endParaRPr lang="zh-CN" altLang="zh-CN" sz="2400" dirty="0">
              <a:solidFill>
                <a:srgbClr val="0000FF"/>
              </a:solidFill>
              <a:sym typeface="Symbol" pitchFamily="18" charset="2"/>
            </a:endParaRPr>
          </a:p>
          <a:p>
            <a:pPr algn="just"/>
            <a:r>
              <a:rPr kumimoji="0" lang="en-US" altLang="zh-CN" sz="2400" dirty="0"/>
              <a:t> </a:t>
            </a:r>
            <a:endParaRPr kumimoji="0" lang="en-US" altLang="zh-CN" sz="2400" b="0" dirty="0">
              <a:solidFill>
                <a:srgbClr val="0000FF"/>
              </a:solidFill>
            </a:endParaRPr>
          </a:p>
        </p:txBody>
      </p:sp>
      <p:graphicFrame>
        <p:nvGraphicFramePr>
          <p:cNvPr id="53252" name="Object 4"/>
          <p:cNvGraphicFramePr>
            <a:graphicFrameLocks noChangeAspect="1"/>
          </p:cNvGraphicFramePr>
          <p:nvPr/>
        </p:nvGraphicFramePr>
        <p:xfrm>
          <a:off x="1981200" y="1905000"/>
          <a:ext cx="3429000" cy="1084263"/>
        </p:xfrm>
        <a:graphic>
          <a:graphicData uri="http://schemas.openxmlformats.org/presentationml/2006/ole">
            <mc:AlternateContent xmlns:mc="http://schemas.openxmlformats.org/markup-compatibility/2006">
              <mc:Choice xmlns:v="urn:schemas-microsoft-com:vml" Requires="v">
                <p:oleObj spid="_x0000_s53294" name="Equation" r:id="rId3" imgW="1663700" imgH="622300" progId="Equation.DSMT4">
                  <p:embed/>
                </p:oleObj>
              </mc:Choice>
              <mc:Fallback>
                <p:oleObj name="Equation" r:id="rId3" imgW="1663700" imgH="622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34290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2122488" y="3343275"/>
          <a:ext cx="4098925" cy="990600"/>
        </p:xfrm>
        <a:graphic>
          <a:graphicData uri="http://schemas.openxmlformats.org/presentationml/2006/ole">
            <mc:AlternateContent xmlns:mc="http://schemas.openxmlformats.org/markup-compatibility/2006">
              <mc:Choice xmlns:v="urn:schemas-microsoft-com:vml" Requires="v">
                <p:oleObj spid="_x0000_s53295" name="Equation" r:id="rId5" imgW="1892300" imgH="508000" progId="Equation.DSMT4">
                  <p:embed/>
                </p:oleObj>
              </mc:Choice>
              <mc:Fallback>
                <p:oleObj name="Equation" r:id="rId5" imgW="1892300" imgH="508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2488" y="3343275"/>
                        <a:ext cx="4098925" cy="990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692275" y="333375"/>
            <a:ext cx="6030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4000">
                <a:solidFill>
                  <a:srgbClr val="FF3300"/>
                </a:solidFill>
              </a:rPr>
              <a:t>§2.2 </a:t>
            </a:r>
            <a:r>
              <a:rPr lang="zh-CN" altLang="en-US" sz="4000">
                <a:solidFill>
                  <a:srgbClr val="FF3300"/>
                </a:solidFill>
              </a:rPr>
              <a:t>插值多项式的求法</a:t>
            </a:r>
          </a:p>
        </p:txBody>
      </p:sp>
      <p:sp>
        <p:nvSpPr>
          <p:cNvPr id="230403" name="Text Box 3"/>
          <p:cNvSpPr txBox="1">
            <a:spLocks noChangeArrowheads="1"/>
          </p:cNvSpPr>
          <p:nvPr/>
        </p:nvSpPr>
        <p:spPr bwMode="auto">
          <a:xfrm>
            <a:off x="468313" y="1484313"/>
            <a:ext cx="80645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nSpc>
                <a:spcPct val="130000"/>
              </a:lnSpc>
              <a:spcBef>
                <a:spcPct val="50000"/>
              </a:spcBef>
            </a:pPr>
            <a:r>
              <a:rPr kumimoji="0" lang="en-US" altLang="zh-CN" sz="2400" b="0"/>
              <a:t>       </a:t>
            </a:r>
            <a:r>
              <a:rPr kumimoji="0" lang="zh-CN" altLang="en-US" sz="2800">
                <a:solidFill>
                  <a:srgbClr val="000000"/>
                </a:solidFill>
              </a:rPr>
              <a:t>在前面讨论插值多项式的存在唯一性时，实际上已提供了它的一种求法，即通过求解线性方程组来确定其系数</a:t>
            </a:r>
            <a:r>
              <a:rPr kumimoji="0" lang="en-US" altLang="zh-CN" sz="2800">
                <a:solidFill>
                  <a:srgbClr val="000000"/>
                </a:solidFill>
              </a:rPr>
              <a:t>a</a:t>
            </a:r>
            <a:r>
              <a:rPr kumimoji="0" lang="en-US" altLang="zh-CN" sz="2800" baseline="-25000">
                <a:solidFill>
                  <a:srgbClr val="000000"/>
                </a:solidFill>
              </a:rPr>
              <a:t>i </a:t>
            </a:r>
            <a:r>
              <a:rPr kumimoji="0" lang="en-US" altLang="zh-CN" sz="2800">
                <a:solidFill>
                  <a:srgbClr val="000000"/>
                </a:solidFill>
              </a:rPr>
              <a:t>(i=0,1,2,…,n)</a:t>
            </a:r>
          </a:p>
        </p:txBody>
      </p:sp>
      <p:sp>
        <p:nvSpPr>
          <p:cNvPr id="230404" name="Text Box 4"/>
          <p:cNvSpPr txBox="1">
            <a:spLocks noChangeArrowheads="1"/>
          </p:cNvSpPr>
          <p:nvPr/>
        </p:nvSpPr>
        <p:spPr bwMode="auto">
          <a:xfrm>
            <a:off x="468313" y="3273866"/>
            <a:ext cx="80645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nSpc>
                <a:spcPct val="130000"/>
              </a:lnSpc>
              <a:spcBef>
                <a:spcPct val="50000"/>
              </a:spcBef>
            </a:pPr>
            <a:r>
              <a:rPr kumimoji="0" lang="en-US" altLang="zh-CN" sz="2400" b="0" dirty="0"/>
              <a:t>       </a:t>
            </a:r>
            <a:r>
              <a:rPr kumimoji="0" lang="zh-CN" altLang="en-US" sz="2800" dirty="0">
                <a:solidFill>
                  <a:srgbClr val="000000"/>
                </a:solidFill>
              </a:rPr>
              <a:t>但是这种方法不仅计算量大，而且因不能获得简明的表达式而给理论和应用研究带来不便。在这里我们学习一种简便而实用的解答。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23040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395288" y="333375"/>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en-US" altLang="zh-CN">
                <a:solidFill>
                  <a:srgbClr val="000000"/>
                </a:solidFill>
              </a:rPr>
              <a:t>2.2.1 </a:t>
            </a:r>
            <a:r>
              <a:rPr kumimoji="0" lang="zh-CN" altLang="en-US">
                <a:solidFill>
                  <a:srgbClr val="000000"/>
                </a:solidFill>
              </a:rPr>
              <a:t>拉格朗日插值多项式</a:t>
            </a:r>
          </a:p>
        </p:txBody>
      </p:sp>
      <p:sp>
        <p:nvSpPr>
          <p:cNvPr id="363525" name="Text Box 5"/>
          <p:cNvSpPr txBox="1">
            <a:spLocks noChangeArrowheads="1"/>
          </p:cNvSpPr>
          <p:nvPr/>
        </p:nvSpPr>
        <p:spPr bwMode="auto">
          <a:xfrm>
            <a:off x="539750" y="1196975"/>
            <a:ext cx="82804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nSpc>
                <a:spcPct val="110000"/>
              </a:lnSpc>
              <a:spcBef>
                <a:spcPct val="50000"/>
              </a:spcBef>
            </a:pPr>
            <a:r>
              <a:rPr kumimoji="0" lang="en-US" altLang="zh-CN" sz="2400" b="0" dirty="0"/>
              <a:t>       </a:t>
            </a:r>
            <a:r>
              <a:rPr kumimoji="0" lang="zh-CN" altLang="en-US" sz="2800" b="0" dirty="0">
                <a:solidFill>
                  <a:srgbClr val="000000"/>
                </a:solidFill>
              </a:rPr>
              <a:t>在线性代数中知道，所有次数不超过</a:t>
            </a:r>
            <a:r>
              <a:rPr kumimoji="0" lang="en-US" altLang="zh-CN" sz="2800" b="0" dirty="0">
                <a:solidFill>
                  <a:srgbClr val="000000"/>
                </a:solidFill>
              </a:rPr>
              <a:t>n</a:t>
            </a:r>
            <a:r>
              <a:rPr kumimoji="0" lang="zh-CN" altLang="en-US" sz="2800" b="0" dirty="0">
                <a:solidFill>
                  <a:srgbClr val="000000"/>
                </a:solidFill>
              </a:rPr>
              <a:t>次的多项式构成一个</a:t>
            </a:r>
            <a:r>
              <a:rPr kumimoji="0" lang="en-US" altLang="zh-CN" sz="2800" b="0" dirty="0">
                <a:solidFill>
                  <a:srgbClr val="000000"/>
                </a:solidFill>
              </a:rPr>
              <a:t>n+1</a:t>
            </a:r>
            <a:r>
              <a:rPr kumimoji="0" lang="zh-CN" altLang="en-US" sz="2800" b="0" dirty="0">
                <a:solidFill>
                  <a:srgbClr val="000000"/>
                </a:solidFill>
              </a:rPr>
              <a:t>维线性空间。其基有各种不同的取法。因此尽管满足条件（</a:t>
            </a:r>
            <a:r>
              <a:rPr kumimoji="0" lang="en-US" altLang="zh-CN" sz="2800" b="0" dirty="0">
                <a:solidFill>
                  <a:srgbClr val="000000"/>
                </a:solidFill>
              </a:rPr>
              <a:t>4</a:t>
            </a:r>
            <a:r>
              <a:rPr kumimoji="0" lang="zh-CN" altLang="en-US" sz="2800" b="0" dirty="0">
                <a:solidFill>
                  <a:srgbClr val="000000"/>
                </a:solidFill>
              </a:rPr>
              <a:t>）的</a:t>
            </a:r>
            <a:r>
              <a:rPr kumimoji="0" lang="en-US" altLang="zh-CN" sz="2800" b="0" dirty="0">
                <a:solidFill>
                  <a:srgbClr val="000000"/>
                </a:solidFill>
              </a:rPr>
              <a:t>n</a:t>
            </a:r>
            <a:r>
              <a:rPr kumimoji="0" lang="zh-CN" altLang="en-US" sz="2800" b="0" dirty="0">
                <a:solidFill>
                  <a:srgbClr val="000000"/>
                </a:solidFill>
              </a:rPr>
              <a:t>次插值多项式是唯一的，然而它的表达式可以有多种不同的形式。如果取满足条件：</a:t>
            </a:r>
          </a:p>
        </p:txBody>
      </p:sp>
      <p:graphicFrame>
        <p:nvGraphicFramePr>
          <p:cNvPr id="363526" name="Object 6"/>
          <p:cNvGraphicFramePr>
            <a:graphicFrameLocks noChangeAspect="1"/>
          </p:cNvGraphicFramePr>
          <p:nvPr>
            <p:extLst>
              <p:ext uri="{D42A27DB-BD31-4B8C-83A1-F6EECF244321}">
                <p14:modId xmlns:p14="http://schemas.microsoft.com/office/powerpoint/2010/main" val="309124968"/>
              </p:ext>
            </p:extLst>
          </p:nvPr>
        </p:nvGraphicFramePr>
        <p:xfrm>
          <a:off x="2216970" y="3638550"/>
          <a:ext cx="2632075" cy="974725"/>
        </p:xfrm>
        <a:graphic>
          <a:graphicData uri="http://schemas.openxmlformats.org/presentationml/2006/ole">
            <mc:AlternateContent xmlns:mc="http://schemas.openxmlformats.org/markup-compatibility/2006">
              <mc:Choice xmlns:v="urn:schemas-microsoft-com:vml" Requires="v">
                <p:oleObj spid="_x0000_s55348" name="Equation" r:id="rId3" imgW="1269449" imgH="469696" progId="Equation.DSMT4">
                  <p:embed/>
                </p:oleObj>
              </mc:Choice>
              <mc:Fallback>
                <p:oleObj name="Equation" r:id="rId3" imgW="1269449" imgH="469696"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970" y="3638550"/>
                        <a:ext cx="26320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27" name="Text Box 7"/>
          <p:cNvSpPr txBox="1">
            <a:spLocks noChangeArrowheads="1"/>
          </p:cNvSpPr>
          <p:nvPr/>
        </p:nvSpPr>
        <p:spPr bwMode="auto">
          <a:xfrm>
            <a:off x="7308850" y="400526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b="0"/>
              <a:t>（</a:t>
            </a:r>
            <a:r>
              <a:rPr kumimoji="0" lang="en-US" altLang="zh-CN" sz="2400" b="0"/>
              <a:t>9</a:t>
            </a:r>
            <a:r>
              <a:rPr kumimoji="0" lang="zh-CN" altLang="en-US" sz="2400" b="0"/>
              <a:t>）</a:t>
            </a:r>
          </a:p>
        </p:txBody>
      </p:sp>
      <p:sp>
        <p:nvSpPr>
          <p:cNvPr id="363528" name="Text Box 8"/>
          <p:cNvSpPr txBox="1">
            <a:spLocks noChangeArrowheads="1"/>
          </p:cNvSpPr>
          <p:nvPr/>
        </p:nvSpPr>
        <p:spPr bwMode="auto">
          <a:xfrm>
            <a:off x="652390" y="4937576"/>
            <a:ext cx="2851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800" b="0" dirty="0"/>
              <a:t>的一组</a:t>
            </a:r>
            <a:r>
              <a:rPr kumimoji="0" lang="en-US" altLang="zh-CN" sz="2800" b="0" dirty="0"/>
              <a:t>n</a:t>
            </a:r>
            <a:r>
              <a:rPr kumimoji="0" lang="zh-CN" altLang="en-US" sz="2800" b="0" dirty="0"/>
              <a:t>次多项式</a:t>
            </a:r>
          </a:p>
        </p:txBody>
      </p:sp>
      <p:graphicFrame>
        <p:nvGraphicFramePr>
          <p:cNvPr id="363529" name="Object 9"/>
          <p:cNvGraphicFramePr>
            <a:graphicFrameLocks noChangeAspect="1"/>
          </p:cNvGraphicFramePr>
          <p:nvPr>
            <p:extLst>
              <p:ext uri="{D42A27DB-BD31-4B8C-83A1-F6EECF244321}">
                <p14:modId xmlns:p14="http://schemas.microsoft.com/office/powerpoint/2010/main" val="1326659521"/>
              </p:ext>
            </p:extLst>
          </p:nvPr>
        </p:nvGraphicFramePr>
        <p:xfrm>
          <a:off x="3636963" y="5007768"/>
          <a:ext cx="4679950" cy="442913"/>
        </p:xfrm>
        <a:graphic>
          <a:graphicData uri="http://schemas.openxmlformats.org/presentationml/2006/ole">
            <mc:AlternateContent xmlns:mc="http://schemas.openxmlformats.org/markup-compatibility/2006">
              <mc:Choice xmlns:v="urn:schemas-microsoft-com:vml" Requires="v">
                <p:oleObj spid="_x0000_s55349" name="Equation" r:id="rId5" imgW="1473200" imgH="228600" progId="Equation.DSMT4">
                  <p:embed/>
                </p:oleObj>
              </mc:Choice>
              <mc:Fallback>
                <p:oleObj name="Equation" r:id="rId5" imgW="14732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6963" y="5007768"/>
                        <a:ext cx="46799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3530" name="Text Box 10"/>
          <p:cNvSpPr txBox="1">
            <a:spLocks noChangeArrowheads="1"/>
          </p:cNvSpPr>
          <p:nvPr/>
        </p:nvSpPr>
        <p:spPr bwMode="auto">
          <a:xfrm>
            <a:off x="700879" y="5474493"/>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800" b="0" dirty="0"/>
              <a:t>作为上述</a:t>
            </a:r>
          </a:p>
        </p:txBody>
      </p:sp>
      <p:sp>
        <p:nvSpPr>
          <p:cNvPr id="363531" name="Text Box 11"/>
          <p:cNvSpPr txBox="1">
            <a:spLocks noChangeArrowheads="1"/>
          </p:cNvSpPr>
          <p:nvPr/>
        </p:nvSpPr>
        <p:spPr bwMode="auto">
          <a:xfrm>
            <a:off x="2195513" y="5474493"/>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800" b="0" dirty="0"/>
              <a:t>线性空间的基，则容易看出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35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35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35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35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3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27" grpId="0"/>
      <p:bldP spid="363528" grpId="0"/>
      <p:bldP spid="363530" grpId="0"/>
      <p:bldP spid="36353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23" name="Object 8"/>
          <p:cNvGraphicFramePr>
            <a:graphicFrameLocks noChangeAspect="1"/>
          </p:cNvGraphicFramePr>
          <p:nvPr/>
        </p:nvGraphicFramePr>
        <p:xfrm>
          <a:off x="611188" y="476250"/>
          <a:ext cx="6624637" cy="1027113"/>
        </p:xfrm>
        <a:graphic>
          <a:graphicData uri="http://schemas.openxmlformats.org/presentationml/2006/ole">
            <mc:AlternateContent xmlns:mc="http://schemas.openxmlformats.org/markup-compatibility/2006">
              <mc:Choice xmlns:v="urn:schemas-microsoft-com:vml" Requires="v">
                <p:oleObj spid="_x0000_s56392" name="Equation" r:id="rId3" imgW="2781300" imgH="431800" progId="Equation.DSMT4">
                  <p:embed/>
                </p:oleObj>
              </mc:Choice>
              <mc:Fallback>
                <p:oleObj name="Equation" r:id="rId3" imgW="2781300" imgH="431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6250"/>
                        <a:ext cx="662463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33" name="Object 9"/>
          <p:cNvGraphicFramePr>
            <a:graphicFrameLocks noChangeAspect="1"/>
          </p:cNvGraphicFramePr>
          <p:nvPr>
            <p:extLst>
              <p:ext uri="{D42A27DB-BD31-4B8C-83A1-F6EECF244321}">
                <p14:modId xmlns:p14="http://schemas.microsoft.com/office/powerpoint/2010/main" val="3998009113"/>
              </p:ext>
            </p:extLst>
          </p:nvPr>
        </p:nvGraphicFramePr>
        <p:xfrm>
          <a:off x="468313" y="1916113"/>
          <a:ext cx="7704087" cy="958107"/>
        </p:xfrm>
        <a:graphic>
          <a:graphicData uri="http://schemas.openxmlformats.org/presentationml/2006/ole">
            <mc:AlternateContent xmlns:mc="http://schemas.openxmlformats.org/markup-compatibility/2006">
              <mc:Choice xmlns:v="urn:schemas-microsoft-com:vml" Requires="v">
                <p:oleObj spid="_x0000_s56393" name="Equation" r:id="rId5" imgW="2908300" imgH="444500" progId="Equation.DSMT4">
                  <p:embed/>
                </p:oleObj>
              </mc:Choice>
              <mc:Fallback>
                <p:oleObj name="Equation" r:id="rId5" imgW="2908300" imgH="4445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16113"/>
                        <a:ext cx="7704087" cy="958107"/>
                      </a:xfrm>
                      <a:prstGeom prst="rect">
                        <a:avLst/>
                      </a:prstGeom>
                      <a:noFill/>
                      <a:ln>
                        <a:noFill/>
                      </a:ln>
                      <a:effectLst/>
                      <a:extLst/>
                    </p:spPr>
                  </p:pic>
                </p:oleObj>
              </mc:Fallback>
            </mc:AlternateContent>
          </a:graphicData>
        </a:graphic>
      </p:graphicFrame>
      <p:sp>
        <p:nvSpPr>
          <p:cNvPr id="231434" name="Text Box 10"/>
          <p:cNvSpPr txBox="1">
            <a:spLocks noChangeArrowheads="1"/>
          </p:cNvSpPr>
          <p:nvPr/>
        </p:nvSpPr>
        <p:spPr bwMode="auto">
          <a:xfrm>
            <a:off x="971550" y="3357563"/>
            <a:ext cx="4295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800" b="0"/>
              <a:t>因此，由</a:t>
            </a:r>
            <a:r>
              <a:rPr kumimoji="0" lang="en-US" altLang="zh-CN" sz="2800" b="0"/>
              <a:t>n+1</a:t>
            </a:r>
            <a:r>
              <a:rPr kumimoji="0" lang="zh-CN" altLang="en-US" sz="2800" b="0"/>
              <a:t>个代数多项式</a:t>
            </a:r>
          </a:p>
        </p:txBody>
      </p:sp>
      <p:sp>
        <p:nvSpPr>
          <p:cNvPr id="231436" name="Text Box 12"/>
          <p:cNvSpPr txBox="1">
            <a:spLocks noChangeArrowheads="1"/>
          </p:cNvSpPr>
          <p:nvPr/>
        </p:nvSpPr>
        <p:spPr bwMode="auto">
          <a:xfrm>
            <a:off x="395288" y="4076700"/>
            <a:ext cx="84978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800" b="0" dirty="0"/>
              <a:t>线性生成的多项式</a:t>
            </a:r>
            <a:r>
              <a:rPr kumimoji="0" lang="en-US" altLang="zh-CN" sz="2800" b="0" dirty="0"/>
              <a:t>. </a:t>
            </a:r>
            <a:r>
              <a:rPr kumimoji="0" lang="zh-CN" altLang="en-US" sz="2800" b="0" dirty="0"/>
              <a:t>（</a:t>
            </a:r>
            <a:r>
              <a:rPr kumimoji="0" lang="en-US" altLang="zh-CN" sz="2800" b="0" dirty="0"/>
              <a:t>10</a:t>
            </a:r>
            <a:r>
              <a:rPr kumimoji="0" lang="zh-CN" altLang="en-US" sz="2800" b="0" dirty="0"/>
              <a:t>）就是满足插值条件的</a:t>
            </a:r>
            <a:r>
              <a:rPr kumimoji="0" lang="en-US" altLang="zh-CN" sz="2800" b="0" dirty="0"/>
              <a:t>n</a:t>
            </a:r>
            <a:r>
              <a:rPr kumimoji="0" lang="zh-CN" altLang="en-US" sz="2800" b="0" dirty="0"/>
              <a:t>次插值多项式。</a:t>
            </a:r>
          </a:p>
        </p:txBody>
      </p:sp>
      <p:sp>
        <p:nvSpPr>
          <p:cNvPr id="56327" name="Text Box 13"/>
          <p:cNvSpPr txBox="1">
            <a:spLocks noChangeArrowheads="1"/>
          </p:cNvSpPr>
          <p:nvPr/>
        </p:nvSpPr>
        <p:spPr bwMode="auto">
          <a:xfrm>
            <a:off x="7775575" y="76517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b="0"/>
              <a:t>（</a:t>
            </a:r>
            <a:r>
              <a:rPr kumimoji="0" lang="en-US" altLang="zh-CN" sz="2400" b="0"/>
              <a:t>10</a:t>
            </a:r>
            <a:r>
              <a:rPr kumimoji="0" lang="zh-CN" altLang="en-US" sz="2400" b="0"/>
              <a:t>）</a:t>
            </a:r>
          </a:p>
        </p:txBody>
      </p:sp>
      <p:graphicFrame>
        <p:nvGraphicFramePr>
          <p:cNvPr id="231441" name="Object 17"/>
          <p:cNvGraphicFramePr>
            <a:graphicFrameLocks noChangeAspect="1"/>
          </p:cNvGraphicFramePr>
          <p:nvPr/>
        </p:nvGraphicFramePr>
        <p:xfrm>
          <a:off x="5364163" y="3357563"/>
          <a:ext cx="3455987" cy="431800"/>
        </p:xfrm>
        <a:graphic>
          <a:graphicData uri="http://schemas.openxmlformats.org/presentationml/2006/ole">
            <mc:AlternateContent xmlns:mc="http://schemas.openxmlformats.org/markup-compatibility/2006">
              <mc:Choice xmlns:v="urn:schemas-microsoft-com:vml" Requires="v">
                <p:oleObj spid="_x0000_s56394" name="Equation" r:id="rId7" imgW="1473200" imgH="228600" progId="Equation.DSMT4">
                  <p:embed/>
                </p:oleObj>
              </mc:Choice>
              <mc:Fallback>
                <p:oleObj name="Equation" r:id="rId7" imgW="1473200" imgH="2286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3357563"/>
                        <a:ext cx="3455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4" grpId="0"/>
      <p:bldP spid="23143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4427538" y="765175"/>
          <a:ext cx="4176712" cy="520700"/>
        </p:xfrm>
        <a:graphic>
          <a:graphicData uri="http://schemas.openxmlformats.org/presentationml/2006/ole">
            <mc:AlternateContent xmlns:mc="http://schemas.openxmlformats.org/markup-compatibility/2006">
              <mc:Choice xmlns:v="urn:schemas-microsoft-com:vml" Requires="v">
                <p:oleObj spid="_x0000_s57370" name="Equation" r:id="rId3" imgW="1473200" imgH="228600" progId="Equation.DSMT4">
                  <p:embed/>
                </p:oleObj>
              </mc:Choice>
              <mc:Fallback>
                <p:oleObj name="Equation" r:id="rId3" imgW="14732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765175"/>
                        <a:ext cx="41767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7" name="Text Box 5"/>
          <p:cNvSpPr txBox="1">
            <a:spLocks noChangeArrowheads="1"/>
          </p:cNvSpPr>
          <p:nvPr/>
        </p:nvSpPr>
        <p:spPr bwMode="auto">
          <a:xfrm>
            <a:off x="468313" y="765175"/>
            <a:ext cx="4319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800" b="0"/>
              <a:t>满足条件（</a:t>
            </a:r>
            <a:r>
              <a:rPr kumimoji="0" lang="en-US" altLang="zh-CN" sz="2800" b="0"/>
              <a:t>9</a:t>
            </a:r>
            <a:r>
              <a:rPr kumimoji="0" lang="zh-CN" altLang="en-US" sz="2800" b="0"/>
              <a:t>）的多项式</a:t>
            </a:r>
          </a:p>
        </p:txBody>
      </p:sp>
      <p:sp>
        <p:nvSpPr>
          <p:cNvPr id="57348" name="Text Box 6"/>
          <p:cNvSpPr txBox="1">
            <a:spLocks noChangeArrowheads="1"/>
          </p:cNvSpPr>
          <p:nvPr/>
        </p:nvSpPr>
        <p:spPr bwMode="auto">
          <a:xfrm>
            <a:off x="539750" y="1557338"/>
            <a:ext cx="860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800" b="0"/>
              <a:t>称为</a:t>
            </a:r>
            <a:r>
              <a:rPr kumimoji="0" lang="en-US" altLang="zh-CN" sz="2800" b="0"/>
              <a:t>n+1</a:t>
            </a:r>
            <a:r>
              <a:rPr kumimoji="0" lang="zh-CN" altLang="en-US" sz="2800" b="0"/>
              <a:t>个节点的</a:t>
            </a:r>
            <a:r>
              <a:rPr kumimoji="0" lang="en-US" altLang="zh-CN" sz="2800" b="0"/>
              <a:t>n</a:t>
            </a:r>
            <a:r>
              <a:rPr kumimoji="0" lang="zh-CN" altLang="en-US" sz="2800" b="0"/>
              <a:t>次基本插值多项式（或</a:t>
            </a:r>
            <a:r>
              <a:rPr kumimoji="0" lang="en-US" altLang="zh-CN" sz="2800" b="0"/>
              <a:t>n</a:t>
            </a:r>
            <a:r>
              <a:rPr kumimoji="0" lang="zh-CN" altLang="en-US" sz="2800" b="0"/>
              <a:t>次基函数）</a:t>
            </a:r>
          </a:p>
        </p:txBody>
      </p:sp>
      <p:sp>
        <p:nvSpPr>
          <p:cNvPr id="364551" name="Text Box 7"/>
          <p:cNvSpPr txBox="1">
            <a:spLocks noChangeArrowheads="1"/>
          </p:cNvSpPr>
          <p:nvPr/>
        </p:nvSpPr>
        <p:spPr bwMode="auto">
          <a:xfrm>
            <a:off x="684213" y="2397125"/>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en-US" altLang="zh-CN" sz="2400" b="0"/>
              <a:t>        </a:t>
            </a:r>
            <a:r>
              <a:rPr kumimoji="0" lang="zh-CN" altLang="en-US" sz="2400" b="0"/>
              <a:t>显然，求拉格朗日多项式的关键是求</a:t>
            </a:r>
            <a:r>
              <a:rPr kumimoji="0" lang="en-US" altLang="zh-CN" sz="2400" b="0"/>
              <a:t>n</a:t>
            </a:r>
            <a:r>
              <a:rPr kumimoji="0" lang="zh-CN" altLang="en-US" sz="2400" b="0"/>
              <a:t>次插值基函数。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451" name="Object 3"/>
          <p:cNvGraphicFramePr>
            <a:graphicFrameLocks noChangeAspect="1"/>
          </p:cNvGraphicFramePr>
          <p:nvPr/>
        </p:nvGraphicFramePr>
        <p:xfrm>
          <a:off x="2124075" y="1557338"/>
          <a:ext cx="2632075" cy="974725"/>
        </p:xfrm>
        <a:graphic>
          <a:graphicData uri="http://schemas.openxmlformats.org/presentationml/2006/ole">
            <mc:AlternateContent xmlns:mc="http://schemas.openxmlformats.org/markup-compatibility/2006">
              <mc:Choice xmlns:v="urn:schemas-microsoft-com:vml" Requires="v">
                <p:oleObj spid="_x0000_s58458" name="Equation" r:id="rId3" imgW="1269449" imgH="469696" progId="Equation.DSMT4">
                  <p:embed/>
                </p:oleObj>
              </mc:Choice>
              <mc:Fallback>
                <p:oleObj name="Equation" r:id="rId3" imgW="1269449" imgH="46969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557338"/>
                        <a:ext cx="26320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2" name="Text Box 4"/>
          <p:cNvSpPr txBox="1">
            <a:spLocks noChangeArrowheads="1"/>
          </p:cNvSpPr>
          <p:nvPr/>
        </p:nvSpPr>
        <p:spPr bwMode="auto">
          <a:xfrm>
            <a:off x="1187450" y="31416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b="0"/>
              <a:t>因此，可设</a:t>
            </a:r>
          </a:p>
        </p:txBody>
      </p:sp>
      <p:sp>
        <p:nvSpPr>
          <p:cNvPr id="58372"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2454" name="Object 6"/>
          <p:cNvGraphicFramePr>
            <a:graphicFrameLocks noChangeAspect="1"/>
          </p:cNvGraphicFramePr>
          <p:nvPr/>
        </p:nvGraphicFramePr>
        <p:xfrm>
          <a:off x="1187450" y="3789363"/>
          <a:ext cx="7143750" cy="493712"/>
        </p:xfrm>
        <a:graphic>
          <a:graphicData uri="http://schemas.openxmlformats.org/presentationml/2006/ole">
            <mc:AlternateContent xmlns:mc="http://schemas.openxmlformats.org/markup-compatibility/2006">
              <mc:Choice xmlns:v="urn:schemas-microsoft-com:vml" Requires="v">
                <p:oleObj spid="_x0000_s58459" name="Equation" r:id="rId5" imgW="3632200" imgH="254000" progId="Equation.DSMT4">
                  <p:embed/>
                </p:oleObj>
              </mc:Choice>
              <mc:Fallback>
                <p:oleObj name="Equation" r:id="rId5" imgW="3632200" imgH="254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789363"/>
                        <a:ext cx="71437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4" name="Rectangle 7"/>
          <p:cNvSpPr>
            <a:spLocks noChangeArrowheads="1"/>
          </p:cNvSpPr>
          <p:nvPr/>
        </p:nvSpPr>
        <p:spPr bwMode="auto">
          <a:xfrm>
            <a:off x="971550" y="6921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a:cs typeface="Times New Roman" pitchFamily="18" charset="0"/>
              </a:rPr>
              <a:t>因为</a:t>
            </a:r>
            <a:endParaRPr kumimoji="0" lang="zh-CN" altLang="en-US" sz="2400" b="0"/>
          </a:p>
        </p:txBody>
      </p:sp>
      <p:graphicFrame>
        <p:nvGraphicFramePr>
          <p:cNvPr id="58375" name="Object 8"/>
          <p:cNvGraphicFramePr>
            <a:graphicFrameLocks noChangeAspect="1"/>
          </p:cNvGraphicFramePr>
          <p:nvPr/>
        </p:nvGraphicFramePr>
        <p:xfrm>
          <a:off x="1908175" y="765175"/>
          <a:ext cx="576263" cy="395288"/>
        </p:xfrm>
        <a:graphic>
          <a:graphicData uri="http://schemas.openxmlformats.org/presentationml/2006/ole">
            <mc:AlternateContent xmlns:mc="http://schemas.openxmlformats.org/markup-compatibility/2006">
              <mc:Choice xmlns:v="urn:schemas-microsoft-com:vml" Requires="v">
                <p:oleObj spid="_x0000_s58460" name="Equation" r:id="rId7" imgW="330200" imgH="228600" progId="Equation.DSMT4">
                  <p:embed/>
                </p:oleObj>
              </mc:Choice>
              <mc:Fallback>
                <p:oleObj name="Equation" r:id="rId7" imgW="3302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765175"/>
                        <a:ext cx="5762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Rectangle 9"/>
          <p:cNvSpPr>
            <a:spLocks noChangeArrowheads="1"/>
          </p:cNvSpPr>
          <p:nvPr/>
        </p:nvSpPr>
        <p:spPr bwMode="auto">
          <a:xfrm>
            <a:off x="2700338" y="765175"/>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b="0">
                <a:cs typeface="Times New Roman" pitchFamily="18" charset="0"/>
              </a:rPr>
              <a:t>为</a:t>
            </a:r>
            <a:r>
              <a:rPr kumimoji="0" lang="en-US" altLang="zh-CN" sz="2400" b="0"/>
              <a:t>n</a:t>
            </a:r>
            <a:r>
              <a:rPr kumimoji="0" lang="zh-CN" altLang="en-US" sz="2400" b="0">
                <a:cs typeface="Times New Roman" pitchFamily="18" charset="0"/>
              </a:rPr>
              <a:t>次多项式，且</a:t>
            </a:r>
            <a:endParaRPr kumimoji="0" lang="zh-CN" altLang="en-US" sz="2400" b="0"/>
          </a:p>
        </p:txBody>
      </p:sp>
      <p:graphicFrame>
        <p:nvGraphicFramePr>
          <p:cNvPr id="232459" name="Object 11"/>
          <p:cNvGraphicFramePr>
            <a:graphicFrameLocks noChangeAspect="1"/>
          </p:cNvGraphicFramePr>
          <p:nvPr/>
        </p:nvGraphicFramePr>
        <p:xfrm>
          <a:off x="1187450" y="4724400"/>
          <a:ext cx="6913563" cy="915988"/>
        </p:xfrm>
        <a:graphic>
          <a:graphicData uri="http://schemas.openxmlformats.org/presentationml/2006/ole">
            <mc:AlternateContent xmlns:mc="http://schemas.openxmlformats.org/markup-compatibility/2006">
              <mc:Choice xmlns:v="urn:schemas-microsoft-com:vml" Requires="v">
                <p:oleObj spid="_x0000_s58461" name="Equation" r:id="rId9" imgW="3352800" imgH="444500" progId="Equation.DSMT4">
                  <p:embed/>
                </p:oleObj>
              </mc:Choice>
              <mc:Fallback>
                <p:oleObj name="Equation" r:id="rId9" imgW="3352800" imgH="4445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724400"/>
                        <a:ext cx="69135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24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2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5"/>
          <p:cNvGraphicFramePr>
            <a:graphicFrameLocks noChangeAspect="1"/>
          </p:cNvGraphicFramePr>
          <p:nvPr/>
        </p:nvGraphicFramePr>
        <p:xfrm>
          <a:off x="280988" y="404813"/>
          <a:ext cx="7935912" cy="1019175"/>
        </p:xfrm>
        <a:graphic>
          <a:graphicData uri="http://schemas.openxmlformats.org/presentationml/2006/ole">
            <mc:AlternateContent xmlns:mc="http://schemas.openxmlformats.org/markup-compatibility/2006">
              <mc:Choice xmlns:v="urn:schemas-microsoft-com:vml" Requires="v">
                <p:oleObj spid="_x0000_s10327" name="Equation" r:id="rId3" imgW="3759200" imgH="482600" progId="Equation.DSMT4">
                  <p:embed/>
                </p:oleObj>
              </mc:Choice>
              <mc:Fallback>
                <p:oleObj name="Equation" r:id="rId3" imgW="37592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404813"/>
                        <a:ext cx="7935912"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 name="Rectangle 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200710" name="Object 6"/>
          <p:cNvGraphicFramePr>
            <a:graphicFrameLocks noChangeAspect="1"/>
          </p:cNvGraphicFramePr>
          <p:nvPr/>
        </p:nvGraphicFramePr>
        <p:xfrm>
          <a:off x="1331913" y="1628775"/>
          <a:ext cx="4967287" cy="709613"/>
        </p:xfrm>
        <a:graphic>
          <a:graphicData uri="http://schemas.openxmlformats.org/presentationml/2006/ole">
            <mc:AlternateContent xmlns:mc="http://schemas.openxmlformats.org/markup-compatibility/2006">
              <mc:Choice xmlns:v="urn:schemas-microsoft-com:vml" Requires="v">
                <p:oleObj spid="_x0000_s10328" name="Equation" r:id="rId5" imgW="1803400" imgH="254000" progId="Equation.DSMT4">
                  <p:embed/>
                </p:oleObj>
              </mc:Choice>
              <mc:Fallback>
                <p:oleObj name="Equation" r:id="rId5" imgW="1803400" imgH="254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628775"/>
                        <a:ext cx="496728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2" name="Object 8"/>
          <p:cNvGraphicFramePr>
            <a:graphicFrameLocks noChangeAspect="1"/>
          </p:cNvGraphicFramePr>
          <p:nvPr/>
        </p:nvGraphicFramePr>
        <p:xfrm>
          <a:off x="395288" y="2636838"/>
          <a:ext cx="8064500" cy="1042987"/>
        </p:xfrm>
        <a:graphic>
          <a:graphicData uri="http://schemas.openxmlformats.org/presentationml/2006/ole">
            <mc:AlternateContent xmlns:mc="http://schemas.openxmlformats.org/markup-compatibility/2006">
              <mc:Choice xmlns:v="urn:schemas-microsoft-com:vml" Requires="v">
                <p:oleObj spid="_x0000_s10329" name="Equation" r:id="rId7" imgW="3733800" imgH="482600" progId="Equation.DSMT4">
                  <p:embed/>
                </p:oleObj>
              </mc:Choice>
              <mc:Fallback>
                <p:oleObj name="Equation" r:id="rId7" imgW="3733800" imgH="482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636838"/>
                        <a:ext cx="8064500"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5" name="Object 11"/>
          <p:cNvGraphicFramePr>
            <a:graphicFrameLocks noChangeAspect="1"/>
          </p:cNvGraphicFramePr>
          <p:nvPr/>
        </p:nvGraphicFramePr>
        <p:xfrm>
          <a:off x="446088" y="3933825"/>
          <a:ext cx="8697912" cy="2273300"/>
        </p:xfrm>
        <a:graphic>
          <a:graphicData uri="http://schemas.openxmlformats.org/presentationml/2006/ole">
            <mc:AlternateContent xmlns:mc="http://schemas.openxmlformats.org/markup-compatibility/2006">
              <mc:Choice xmlns:v="urn:schemas-microsoft-com:vml" Requires="v">
                <p:oleObj spid="_x0000_s10330" name="Equation" r:id="rId9" imgW="3695700" imgH="965200" progId="Equation.DSMT4">
                  <p:embed/>
                </p:oleObj>
              </mc:Choice>
              <mc:Fallback>
                <p:oleObj name="Equation" r:id="rId9" imgW="3695700" imgH="965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088" y="3933825"/>
                        <a:ext cx="8697912"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07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07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0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39750" y="404813"/>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rPr>
              <a:t>两种特殊的</a:t>
            </a:r>
            <a:r>
              <a:rPr lang="en-US" altLang="en-US" sz="2400">
                <a:solidFill>
                  <a:srgbClr val="000000"/>
                </a:solidFill>
              </a:rPr>
              <a:t>Lagrange</a:t>
            </a:r>
            <a:r>
              <a:rPr lang="zh-CN" altLang="en-US" sz="2400">
                <a:solidFill>
                  <a:srgbClr val="000000"/>
                </a:solidFill>
              </a:rPr>
              <a:t>插值多项式</a:t>
            </a:r>
          </a:p>
        </p:txBody>
      </p:sp>
      <p:sp>
        <p:nvSpPr>
          <p:cNvPr id="233475" name="Text Box 3"/>
          <p:cNvSpPr txBox="1">
            <a:spLocks noChangeArrowheads="1"/>
          </p:cNvSpPr>
          <p:nvPr/>
        </p:nvSpPr>
        <p:spPr bwMode="auto">
          <a:xfrm>
            <a:off x="539750" y="981075"/>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en-US" altLang="zh-CN" sz="2400">
                <a:solidFill>
                  <a:srgbClr val="000000"/>
                </a:solidFill>
              </a:rPr>
              <a:t>1.</a:t>
            </a:r>
            <a:r>
              <a:rPr kumimoji="0" lang="zh-CN" altLang="en-US" sz="2400">
                <a:solidFill>
                  <a:srgbClr val="000000"/>
                </a:solidFill>
              </a:rPr>
              <a:t>线性插值</a:t>
            </a:r>
            <a:r>
              <a:rPr kumimoji="0" lang="en-US" altLang="zh-CN" sz="2400">
                <a:solidFill>
                  <a:srgbClr val="000000"/>
                </a:solidFill>
              </a:rPr>
              <a:t>(</a:t>
            </a:r>
            <a:r>
              <a:rPr kumimoji="0" lang="zh-CN" altLang="en-US" sz="2400">
                <a:solidFill>
                  <a:srgbClr val="000000"/>
                </a:solidFill>
              </a:rPr>
              <a:t>两点插值</a:t>
            </a:r>
            <a:r>
              <a:rPr kumimoji="0" lang="en-US" altLang="zh-CN" sz="2400">
                <a:solidFill>
                  <a:srgbClr val="000000"/>
                </a:solidFill>
              </a:rPr>
              <a:t>)</a:t>
            </a:r>
          </a:p>
        </p:txBody>
      </p:sp>
      <p:sp>
        <p:nvSpPr>
          <p:cNvPr id="233476" name="Rectangle 4"/>
          <p:cNvSpPr>
            <a:spLocks noChangeArrowheads="1"/>
          </p:cNvSpPr>
          <p:nvPr/>
        </p:nvSpPr>
        <p:spPr bwMode="auto">
          <a:xfrm>
            <a:off x="395288" y="1557338"/>
            <a:ext cx="8328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solidFill>
                  <a:srgbClr val="0000FF"/>
                </a:solidFill>
              </a:rPr>
              <a:t>        </a:t>
            </a:r>
            <a:r>
              <a:rPr lang="zh-CN" altLang="en-US" sz="2400" dirty="0">
                <a:solidFill>
                  <a:srgbClr val="000000"/>
                </a:solidFill>
              </a:rPr>
              <a:t>最简单的插值是线性插值</a:t>
            </a:r>
            <a:r>
              <a:rPr lang="en-US" altLang="zh-CN" sz="2400" dirty="0">
                <a:solidFill>
                  <a:srgbClr val="000000"/>
                </a:solidFill>
              </a:rPr>
              <a:t>(</a:t>
            </a:r>
            <a:r>
              <a:rPr lang="zh-CN" altLang="en-US" sz="2400" dirty="0">
                <a:solidFill>
                  <a:srgbClr val="000000"/>
                </a:solidFill>
              </a:rPr>
              <a:t>此时</a:t>
            </a:r>
            <a:r>
              <a:rPr lang="en-US" altLang="zh-CN" sz="2400" dirty="0">
                <a:solidFill>
                  <a:srgbClr val="000000"/>
                </a:solidFill>
              </a:rPr>
              <a:t>n=1), </a:t>
            </a:r>
            <a:r>
              <a:rPr lang="zh-CN" altLang="zh-CN" sz="2400" dirty="0">
                <a:solidFill>
                  <a:srgbClr val="000000"/>
                </a:solidFill>
              </a:rPr>
              <a:t>这时插值问题</a:t>
            </a:r>
            <a:r>
              <a:rPr lang="zh-CN" altLang="en-US" sz="2400" dirty="0">
                <a:solidFill>
                  <a:srgbClr val="000000"/>
                </a:solidFill>
              </a:rPr>
              <a:t>就是求一次多项式</a:t>
            </a:r>
          </a:p>
        </p:txBody>
      </p:sp>
      <p:sp>
        <p:nvSpPr>
          <p:cNvPr id="233477" name="Rectangle 5"/>
          <p:cNvSpPr>
            <a:spLocks noChangeArrowheads="1"/>
          </p:cNvSpPr>
          <p:nvPr/>
        </p:nvSpPr>
        <p:spPr bwMode="auto">
          <a:xfrm>
            <a:off x="2771775" y="2349500"/>
            <a:ext cx="198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solidFill>
                  <a:srgbClr val="000000"/>
                </a:solidFill>
              </a:rPr>
              <a:t>P</a:t>
            </a:r>
            <a:r>
              <a:rPr lang="en-US" altLang="zh-CN" sz="2400" baseline="-25000">
                <a:solidFill>
                  <a:srgbClr val="000000"/>
                </a:solidFill>
              </a:rPr>
              <a:t>1</a:t>
            </a:r>
            <a:r>
              <a:rPr lang="en-US" altLang="zh-CN" sz="2400">
                <a:solidFill>
                  <a:srgbClr val="000000"/>
                </a:solidFill>
              </a:rPr>
              <a:t>(x)=a</a:t>
            </a:r>
            <a:r>
              <a:rPr lang="en-US" altLang="zh-CN" sz="2400" baseline="-25000">
                <a:solidFill>
                  <a:srgbClr val="000000"/>
                </a:solidFill>
              </a:rPr>
              <a:t>0</a:t>
            </a:r>
            <a:r>
              <a:rPr lang="en-US" altLang="zh-CN" sz="2400">
                <a:solidFill>
                  <a:srgbClr val="000000"/>
                </a:solidFill>
              </a:rPr>
              <a:t>+a</a:t>
            </a:r>
            <a:r>
              <a:rPr lang="en-US" altLang="zh-CN" sz="2400" baseline="-25000">
                <a:solidFill>
                  <a:srgbClr val="000000"/>
                </a:solidFill>
              </a:rPr>
              <a:t>1</a:t>
            </a:r>
            <a:r>
              <a:rPr lang="en-US" altLang="zh-CN" sz="2400">
                <a:solidFill>
                  <a:srgbClr val="000000"/>
                </a:solidFill>
              </a:rPr>
              <a:t>x</a:t>
            </a:r>
            <a:r>
              <a:rPr lang="en-US" altLang="zh-CN" sz="2400" b="0"/>
              <a:t>  </a:t>
            </a:r>
          </a:p>
        </p:txBody>
      </p:sp>
      <p:sp>
        <p:nvSpPr>
          <p:cNvPr id="233478" name="Rectangle 6"/>
          <p:cNvSpPr>
            <a:spLocks noChangeArrowheads="1"/>
          </p:cNvSpPr>
          <p:nvPr/>
        </p:nvSpPr>
        <p:spPr bwMode="auto">
          <a:xfrm>
            <a:off x="468313" y="2924175"/>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zh-CN" sz="2400">
                <a:solidFill>
                  <a:srgbClr val="000000"/>
                </a:solidFill>
              </a:rPr>
              <a:t>使它满足</a:t>
            </a:r>
            <a:r>
              <a:rPr lang="zh-CN" altLang="en-US" sz="2400">
                <a:solidFill>
                  <a:srgbClr val="000000"/>
                </a:solidFill>
              </a:rPr>
              <a:t>条件</a:t>
            </a:r>
            <a:endParaRPr lang="zh-CN" altLang="zh-CN" sz="2400">
              <a:solidFill>
                <a:srgbClr val="000000"/>
              </a:solidFill>
            </a:endParaRPr>
          </a:p>
        </p:txBody>
      </p:sp>
      <p:sp>
        <p:nvSpPr>
          <p:cNvPr id="233479" name="Rectangle 7"/>
          <p:cNvSpPr>
            <a:spLocks noChangeArrowheads="1"/>
          </p:cNvSpPr>
          <p:nvPr/>
        </p:nvSpPr>
        <p:spPr bwMode="auto">
          <a:xfrm>
            <a:off x="2843213" y="2924175"/>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solidFill>
                  <a:srgbClr val="000000"/>
                </a:solidFill>
              </a:rPr>
              <a:t>P</a:t>
            </a:r>
            <a:r>
              <a:rPr lang="en-US" altLang="zh-CN" sz="2400" baseline="-25000">
                <a:solidFill>
                  <a:srgbClr val="000000"/>
                </a:solidFill>
              </a:rPr>
              <a:t>1</a:t>
            </a:r>
            <a:r>
              <a:rPr lang="en-US" altLang="zh-CN" sz="2400">
                <a:solidFill>
                  <a:srgbClr val="000000"/>
                </a:solidFill>
              </a:rPr>
              <a:t>(x</a:t>
            </a:r>
            <a:r>
              <a:rPr lang="en-US" altLang="zh-CN" sz="2400" baseline="-25000">
                <a:solidFill>
                  <a:srgbClr val="000000"/>
                </a:solidFill>
              </a:rPr>
              <a:t>0</a:t>
            </a:r>
            <a:r>
              <a:rPr lang="en-US" altLang="zh-CN" sz="2400">
                <a:solidFill>
                  <a:srgbClr val="000000"/>
                </a:solidFill>
              </a:rPr>
              <a:t>)=y</a:t>
            </a:r>
            <a:r>
              <a:rPr lang="en-US" altLang="zh-CN" sz="2400" baseline="-25000">
                <a:solidFill>
                  <a:srgbClr val="000000"/>
                </a:solidFill>
              </a:rPr>
              <a:t>0</a:t>
            </a:r>
            <a:r>
              <a:rPr lang="en-US" altLang="zh-CN" sz="2400">
                <a:solidFill>
                  <a:srgbClr val="000000"/>
                </a:solidFill>
              </a:rPr>
              <a:t> ,    P</a:t>
            </a:r>
            <a:r>
              <a:rPr lang="en-US" altLang="zh-CN" sz="2400" baseline="-25000">
                <a:solidFill>
                  <a:srgbClr val="000000"/>
                </a:solidFill>
              </a:rPr>
              <a:t>1</a:t>
            </a:r>
            <a:r>
              <a:rPr lang="en-US" altLang="zh-CN" sz="2400">
                <a:solidFill>
                  <a:srgbClr val="000000"/>
                </a:solidFill>
              </a:rPr>
              <a:t>(x</a:t>
            </a:r>
            <a:r>
              <a:rPr lang="en-US" altLang="zh-CN" sz="2400" baseline="-25000">
                <a:solidFill>
                  <a:srgbClr val="000000"/>
                </a:solidFill>
              </a:rPr>
              <a:t>1</a:t>
            </a:r>
            <a:r>
              <a:rPr lang="en-US" altLang="zh-CN" sz="2400">
                <a:solidFill>
                  <a:srgbClr val="000000"/>
                </a:solidFill>
              </a:rPr>
              <a:t>)=y</a:t>
            </a:r>
            <a:r>
              <a:rPr lang="en-US" altLang="zh-CN" sz="2400" baseline="-25000">
                <a:solidFill>
                  <a:srgbClr val="000000"/>
                </a:solidFill>
              </a:rPr>
              <a:t>1</a:t>
            </a:r>
            <a:r>
              <a:rPr lang="en-US" altLang="zh-CN" sz="2400">
                <a:solidFill>
                  <a:srgbClr val="000000"/>
                </a:solidFill>
              </a:rPr>
              <a:t> ,</a:t>
            </a:r>
          </a:p>
        </p:txBody>
      </p:sp>
      <p:sp>
        <p:nvSpPr>
          <p:cNvPr id="233480" name="Text Box 8"/>
          <p:cNvSpPr txBox="1">
            <a:spLocks noChangeArrowheads="1"/>
          </p:cNvSpPr>
          <p:nvPr/>
        </p:nvSpPr>
        <p:spPr bwMode="auto">
          <a:xfrm>
            <a:off x="468313" y="3573463"/>
            <a:ext cx="108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solidFill>
                  <a:srgbClr val="000000"/>
                </a:solidFill>
              </a:rPr>
              <a:t>这时</a:t>
            </a:r>
          </a:p>
        </p:txBody>
      </p:sp>
      <p:graphicFrame>
        <p:nvGraphicFramePr>
          <p:cNvPr id="233481" name="Object 9"/>
          <p:cNvGraphicFramePr>
            <a:graphicFrameLocks noChangeAspect="1"/>
          </p:cNvGraphicFramePr>
          <p:nvPr/>
        </p:nvGraphicFramePr>
        <p:xfrm>
          <a:off x="1258888" y="3500438"/>
          <a:ext cx="1511300" cy="695325"/>
        </p:xfrm>
        <a:graphic>
          <a:graphicData uri="http://schemas.openxmlformats.org/presentationml/2006/ole">
            <mc:AlternateContent xmlns:mc="http://schemas.openxmlformats.org/markup-compatibility/2006">
              <mc:Choice xmlns:v="urn:schemas-microsoft-com:vml" Requires="v">
                <p:oleObj spid="_x0000_s59488" name="Equation" r:id="rId3" imgW="965200" imgH="444500" progId="Equation.DSMT4">
                  <p:embed/>
                </p:oleObj>
              </mc:Choice>
              <mc:Fallback>
                <p:oleObj name="Equation" r:id="rId3" imgW="965200" imgH="4445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00438"/>
                        <a:ext cx="15113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2" name="Object 10"/>
          <p:cNvGraphicFramePr>
            <a:graphicFrameLocks noChangeAspect="1"/>
          </p:cNvGraphicFramePr>
          <p:nvPr/>
        </p:nvGraphicFramePr>
        <p:xfrm>
          <a:off x="3419475" y="3500438"/>
          <a:ext cx="1511300" cy="695325"/>
        </p:xfrm>
        <a:graphic>
          <a:graphicData uri="http://schemas.openxmlformats.org/presentationml/2006/ole">
            <mc:AlternateContent xmlns:mc="http://schemas.openxmlformats.org/markup-compatibility/2006">
              <mc:Choice xmlns:v="urn:schemas-microsoft-com:vml" Requires="v">
                <p:oleObj spid="_x0000_s59489" name="Equation" r:id="rId5" imgW="965200" imgH="444500" progId="Equation.DSMT4">
                  <p:embed/>
                </p:oleObj>
              </mc:Choice>
              <mc:Fallback>
                <p:oleObj name="Equation" r:id="rId5" imgW="965200" imgH="4445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500438"/>
                        <a:ext cx="15113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83" name="Text Box 11"/>
          <p:cNvSpPr txBox="1">
            <a:spLocks noChangeArrowheads="1"/>
          </p:cNvSpPr>
          <p:nvPr/>
        </p:nvSpPr>
        <p:spPr bwMode="auto">
          <a:xfrm>
            <a:off x="468313" y="42926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solidFill>
                  <a:srgbClr val="000000"/>
                </a:solidFill>
              </a:rPr>
              <a:t>于是线性插值多项式为</a:t>
            </a:r>
          </a:p>
        </p:txBody>
      </p:sp>
      <p:graphicFrame>
        <p:nvGraphicFramePr>
          <p:cNvPr id="233484" name="Object 12"/>
          <p:cNvGraphicFramePr>
            <a:graphicFrameLocks noChangeAspect="1"/>
          </p:cNvGraphicFramePr>
          <p:nvPr/>
        </p:nvGraphicFramePr>
        <p:xfrm>
          <a:off x="2555875" y="4724400"/>
          <a:ext cx="3671888" cy="844550"/>
        </p:xfrm>
        <a:graphic>
          <a:graphicData uri="http://schemas.openxmlformats.org/presentationml/2006/ole">
            <mc:AlternateContent xmlns:mc="http://schemas.openxmlformats.org/markup-compatibility/2006">
              <mc:Choice xmlns:v="urn:schemas-microsoft-com:vml" Requires="v">
                <p:oleObj spid="_x0000_s59490" name="Equation" r:id="rId7" imgW="1930400" imgH="444500" progId="Equation.DSMT4">
                  <p:embed/>
                </p:oleObj>
              </mc:Choice>
              <mc:Fallback>
                <p:oleObj name="Equation" r:id="rId7" imgW="1930400" imgH="4445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724400"/>
                        <a:ext cx="367188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85" name="Text Box 13"/>
          <p:cNvSpPr txBox="1">
            <a:spLocks noChangeArrowheads="1"/>
          </p:cNvSpPr>
          <p:nvPr/>
        </p:nvSpPr>
        <p:spPr bwMode="auto">
          <a:xfrm>
            <a:off x="468313" y="55895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r>
              <a:rPr kumimoji="0" lang="zh-CN" altLang="en-US" sz="2400">
                <a:solidFill>
                  <a:srgbClr val="000000"/>
                </a:solidFill>
              </a:rPr>
              <a:t>即</a:t>
            </a:r>
          </a:p>
        </p:txBody>
      </p:sp>
      <p:graphicFrame>
        <p:nvGraphicFramePr>
          <p:cNvPr id="233486" name="Object 14"/>
          <p:cNvGraphicFramePr>
            <a:graphicFrameLocks noChangeAspect="1"/>
          </p:cNvGraphicFramePr>
          <p:nvPr/>
        </p:nvGraphicFramePr>
        <p:xfrm>
          <a:off x="2638425" y="5516563"/>
          <a:ext cx="3290888" cy="811212"/>
        </p:xfrm>
        <a:graphic>
          <a:graphicData uri="http://schemas.openxmlformats.org/presentationml/2006/ole">
            <mc:AlternateContent xmlns:mc="http://schemas.openxmlformats.org/markup-compatibility/2006">
              <mc:Choice xmlns:v="urn:schemas-microsoft-com:vml" Requires="v">
                <p:oleObj spid="_x0000_s59491" name="Equation" r:id="rId9" imgW="1803400" imgH="444500" progId="Equation.DSMT4">
                  <p:embed/>
                </p:oleObj>
              </mc:Choice>
              <mc:Fallback>
                <p:oleObj name="Equation" r:id="rId9" imgW="1803400" imgH="4445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425" y="5516563"/>
                        <a:ext cx="3290888"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87" name="Text Box 15"/>
          <p:cNvSpPr txBox="1">
            <a:spLocks noChangeArrowheads="1"/>
          </p:cNvSpPr>
          <p:nvPr/>
        </p:nvSpPr>
        <p:spPr bwMode="auto">
          <a:xfrm>
            <a:off x="468313" y="6237288"/>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solidFill>
                  <a:srgbClr val="000000"/>
                </a:solidFill>
              </a:rPr>
              <a:t>它就是通过</a:t>
            </a:r>
            <a:r>
              <a:rPr kumimoji="0" lang="en-US" altLang="zh-CN" sz="2400">
                <a:solidFill>
                  <a:srgbClr val="000000"/>
                </a:solidFill>
              </a:rPr>
              <a:t>M</a:t>
            </a:r>
            <a:r>
              <a:rPr lang="en-US" altLang="zh-CN" sz="2400" baseline="-25000">
                <a:solidFill>
                  <a:srgbClr val="000000"/>
                </a:solidFill>
              </a:rPr>
              <a:t>0</a:t>
            </a:r>
            <a:r>
              <a:rPr kumimoji="0" lang="en-US" altLang="zh-CN" sz="2400">
                <a:solidFill>
                  <a:srgbClr val="000000"/>
                </a:solidFill>
              </a:rPr>
              <a:t>(x</a:t>
            </a:r>
            <a:r>
              <a:rPr lang="en-US" altLang="zh-CN" sz="2400" baseline="-25000">
                <a:solidFill>
                  <a:srgbClr val="000000"/>
                </a:solidFill>
              </a:rPr>
              <a:t>0</a:t>
            </a:r>
            <a:r>
              <a:rPr kumimoji="0" lang="en-US" altLang="zh-CN" sz="2400">
                <a:solidFill>
                  <a:srgbClr val="000000"/>
                </a:solidFill>
              </a:rPr>
              <a:t>,y</a:t>
            </a:r>
            <a:r>
              <a:rPr lang="en-US" altLang="zh-CN" sz="2400" baseline="-25000">
                <a:solidFill>
                  <a:srgbClr val="000000"/>
                </a:solidFill>
              </a:rPr>
              <a:t>0</a:t>
            </a:r>
            <a:r>
              <a:rPr kumimoji="0" lang="en-US" altLang="zh-CN" sz="2400">
                <a:solidFill>
                  <a:srgbClr val="000000"/>
                </a:solidFill>
              </a:rPr>
              <a:t>)</a:t>
            </a:r>
            <a:r>
              <a:rPr kumimoji="0" lang="zh-CN" altLang="en-US" sz="2400">
                <a:solidFill>
                  <a:srgbClr val="000000"/>
                </a:solidFill>
              </a:rPr>
              <a:t>和</a:t>
            </a:r>
            <a:r>
              <a:rPr kumimoji="0" lang="en-US" altLang="zh-CN" sz="2400">
                <a:solidFill>
                  <a:srgbClr val="000000"/>
                </a:solidFill>
              </a:rPr>
              <a:t>M</a:t>
            </a:r>
            <a:r>
              <a:rPr lang="en-US" altLang="zh-CN" sz="2400" baseline="-25000">
                <a:solidFill>
                  <a:srgbClr val="000000"/>
                </a:solidFill>
              </a:rPr>
              <a:t>1</a:t>
            </a:r>
            <a:r>
              <a:rPr kumimoji="0" lang="en-US" altLang="zh-CN" sz="2400">
                <a:solidFill>
                  <a:srgbClr val="000000"/>
                </a:solidFill>
              </a:rPr>
              <a:t>(x</a:t>
            </a:r>
            <a:r>
              <a:rPr lang="en-US" altLang="zh-CN" sz="2400" baseline="-25000">
                <a:solidFill>
                  <a:srgbClr val="000000"/>
                </a:solidFill>
              </a:rPr>
              <a:t>1</a:t>
            </a:r>
            <a:r>
              <a:rPr kumimoji="0" lang="en-US" altLang="zh-CN" sz="2400">
                <a:solidFill>
                  <a:srgbClr val="000000"/>
                </a:solidFill>
              </a:rPr>
              <a:t>,y</a:t>
            </a:r>
            <a:r>
              <a:rPr lang="en-US" altLang="zh-CN" sz="2400" baseline="-25000">
                <a:solidFill>
                  <a:srgbClr val="000000"/>
                </a:solidFill>
              </a:rPr>
              <a:t>1</a:t>
            </a:r>
            <a:r>
              <a:rPr kumimoji="0" lang="en-US" altLang="zh-CN" sz="2400">
                <a:solidFill>
                  <a:srgbClr val="000000"/>
                </a:solidFill>
              </a:rPr>
              <a:t>)</a:t>
            </a:r>
            <a:r>
              <a:rPr kumimoji="0" lang="zh-CN" altLang="en-US" sz="2400">
                <a:solidFill>
                  <a:srgbClr val="000000"/>
                </a:solidFill>
              </a:rPr>
              <a:t>两点的线段</a:t>
            </a:r>
            <a:r>
              <a:rPr kumimoji="0" lang="en-US" altLang="zh-CN" sz="24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4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4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347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34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34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34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34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3348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34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348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3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p:bldP spid="233477" grpId="0"/>
      <p:bldP spid="233478" grpId="0"/>
      <p:bldP spid="233479" grpId="0"/>
      <p:bldP spid="233480" grpId="0"/>
      <p:bldP spid="233483" grpId="0"/>
      <p:bldP spid="233485" grpId="0"/>
      <p:bldP spid="23348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9750" y="260350"/>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en-US" altLang="zh-CN" sz="2400">
                <a:solidFill>
                  <a:srgbClr val="000000"/>
                </a:solidFill>
              </a:rPr>
              <a:t>2.</a:t>
            </a:r>
            <a:r>
              <a:rPr kumimoji="0" lang="zh-CN" altLang="en-US" sz="2400">
                <a:solidFill>
                  <a:srgbClr val="000000"/>
                </a:solidFill>
              </a:rPr>
              <a:t>抛物插值</a:t>
            </a:r>
          </a:p>
        </p:txBody>
      </p:sp>
      <p:sp>
        <p:nvSpPr>
          <p:cNvPr id="234499" name="Rectangle 3"/>
          <p:cNvSpPr>
            <a:spLocks noChangeArrowheads="1"/>
          </p:cNvSpPr>
          <p:nvPr/>
        </p:nvSpPr>
        <p:spPr bwMode="auto">
          <a:xfrm>
            <a:off x="395288" y="836613"/>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rPr>
              <a:t>         </a:t>
            </a:r>
            <a:r>
              <a:rPr lang="zh-CN" altLang="en-US" sz="2400">
                <a:solidFill>
                  <a:srgbClr val="000000"/>
                </a:solidFill>
              </a:rPr>
              <a:t>线性插值仅仅用两个节点以上的信息，精确度较差。为了提高精确度，我们进一步考察以下三点的插值问题</a:t>
            </a:r>
            <a:r>
              <a:rPr lang="en-US" altLang="zh-CN" sz="2400">
                <a:solidFill>
                  <a:srgbClr val="000000"/>
                </a:solidFill>
              </a:rPr>
              <a:t>(n=2)</a:t>
            </a:r>
            <a:r>
              <a:rPr lang="zh-CN" altLang="en-US" sz="2400">
                <a:solidFill>
                  <a:srgbClr val="000000"/>
                </a:solidFill>
              </a:rPr>
              <a:t>：</a:t>
            </a:r>
          </a:p>
        </p:txBody>
      </p:sp>
      <p:sp>
        <p:nvSpPr>
          <p:cNvPr id="234500" name="Text Box 4"/>
          <p:cNvSpPr txBox="1">
            <a:spLocks noChangeArrowheads="1"/>
          </p:cNvSpPr>
          <p:nvPr/>
        </p:nvSpPr>
        <p:spPr bwMode="auto">
          <a:xfrm>
            <a:off x="468313" y="1916113"/>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b="0"/>
              <a:t>这时</a:t>
            </a:r>
          </a:p>
        </p:txBody>
      </p:sp>
      <p:graphicFrame>
        <p:nvGraphicFramePr>
          <p:cNvPr id="234501" name="Object 5"/>
          <p:cNvGraphicFramePr>
            <a:graphicFrameLocks noChangeAspect="1"/>
          </p:cNvGraphicFramePr>
          <p:nvPr/>
        </p:nvGraphicFramePr>
        <p:xfrm>
          <a:off x="1403350" y="1916113"/>
          <a:ext cx="3024188" cy="827087"/>
        </p:xfrm>
        <a:graphic>
          <a:graphicData uri="http://schemas.openxmlformats.org/presentationml/2006/ole">
            <mc:AlternateContent xmlns:mc="http://schemas.openxmlformats.org/markup-compatibility/2006">
              <mc:Choice xmlns:v="urn:schemas-microsoft-com:vml" Requires="v">
                <p:oleObj spid="_x0000_s60507" name="Equation" r:id="rId3" imgW="1624895" imgH="444307" progId="Equation.DSMT4">
                  <p:embed/>
                </p:oleObj>
              </mc:Choice>
              <mc:Fallback>
                <p:oleObj name="Equation" r:id="rId3" imgW="1624895" imgH="44430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16113"/>
                        <a:ext cx="3024188"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2" name="Object 6"/>
          <p:cNvGraphicFramePr>
            <a:graphicFrameLocks noChangeAspect="1"/>
          </p:cNvGraphicFramePr>
          <p:nvPr/>
        </p:nvGraphicFramePr>
        <p:xfrm>
          <a:off x="4932363" y="1916113"/>
          <a:ext cx="3000375" cy="827087"/>
        </p:xfrm>
        <a:graphic>
          <a:graphicData uri="http://schemas.openxmlformats.org/presentationml/2006/ole">
            <mc:AlternateContent xmlns:mc="http://schemas.openxmlformats.org/markup-compatibility/2006">
              <mc:Choice xmlns:v="urn:schemas-microsoft-com:vml" Requires="v">
                <p:oleObj spid="_x0000_s60508" name="Equation" r:id="rId5" imgW="1612900" imgH="444500" progId="Equation.DSMT4">
                  <p:embed/>
                </p:oleObj>
              </mc:Choice>
              <mc:Fallback>
                <p:oleObj name="Equation" r:id="rId5" imgW="1612900" imgH="4445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1916113"/>
                        <a:ext cx="3000375"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3" name="Object 7"/>
          <p:cNvGraphicFramePr>
            <a:graphicFrameLocks noChangeAspect="1"/>
          </p:cNvGraphicFramePr>
          <p:nvPr/>
        </p:nvGraphicFramePr>
        <p:xfrm>
          <a:off x="1403350" y="2781300"/>
          <a:ext cx="3024188" cy="827088"/>
        </p:xfrm>
        <a:graphic>
          <a:graphicData uri="http://schemas.openxmlformats.org/presentationml/2006/ole">
            <mc:AlternateContent xmlns:mc="http://schemas.openxmlformats.org/markup-compatibility/2006">
              <mc:Choice xmlns:v="urn:schemas-microsoft-com:vml" Requires="v">
                <p:oleObj spid="_x0000_s60509" name="Equation" r:id="rId7" imgW="1624895" imgH="444307" progId="Equation.DSMT4">
                  <p:embed/>
                </p:oleObj>
              </mc:Choice>
              <mc:Fallback>
                <p:oleObj name="Equation" r:id="rId7" imgW="1624895" imgH="44430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781300"/>
                        <a:ext cx="3024188"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4" name="Text Box 8"/>
          <p:cNvSpPr txBox="1">
            <a:spLocks noChangeArrowheads="1"/>
          </p:cNvSpPr>
          <p:nvPr/>
        </p:nvSpPr>
        <p:spPr bwMode="auto">
          <a:xfrm>
            <a:off x="468313" y="3933825"/>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solidFill>
                  <a:srgbClr val="000000"/>
                </a:solidFill>
              </a:rPr>
              <a:t>由此得到抛物插值多项式</a:t>
            </a:r>
          </a:p>
        </p:txBody>
      </p:sp>
      <p:graphicFrame>
        <p:nvGraphicFramePr>
          <p:cNvPr id="234505" name="Object 9"/>
          <p:cNvGraphicFramePr>
            <a:graphicFrameLocks noChangeAspect="1"/>
          </p:cNvGraphicFramePr>
          <p:nvPr/>
        </p:nvGraphicFramePr>
        <p:xfrm>
          <a:off x="1187450" y="4581525"/>
          <a:ext cx="5545138" cy="649288"/>
        </p:xfrm>
        <a:graphic>
          <a:graphicData uri="http://schemas.openxmlformats.org/presentationml/2006/ole">
            <mc:AlternateContent xmlns:mc="http://schemas.openxmlformats.org/markup-compatibility/2006">
              <mc:Choice xmlns:v="urn:schemas-microsoft-com:vml" Requires="v">
                <p:oleObj spid="_x0000_s60510" name="Equation" r:id="rId9" imgW="2171700" imgH="228600" progId="Equation.DSMT4">
                  <p:embed/>
                </p:oleObj>
              </mc:Choice>
              <mc:Fallback>
                <p:oleObj name="Equation" r:id="rId9" imgW="21717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581525"/>
                        <a:ext cx="5545138"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6" name="Text Box 10"/>
          <p:cNvSpPr txBox="1">
            <a:spLocks noChangeArrowheads="1"/>
          </p:cNvSpPr>
          <p:nvPr/>
        </p:nvSpPr>
        <p:spPr bwMode="auto">
          <a:xfrm>
            <a:off x="468313" y="5445125"/>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kumimoji="0" lang="zh-CN" altLang="en-US" sz="2400">
                <a:solidFill>
                  <a:srgbClr val="000000"/>
                </a:solidFill>
              </a:rPr>
              <a:t>抛物插值又称三点插值</a:t>
            </a:r>
            <a:r>
              <a:rPr kumimoji="0" lang="en-US" altLang="zh-CN" sz="24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5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45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45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45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45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45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45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p:bldP spid="234500" grpId="0"/>
      <p:bldP spid="23450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Object 2"/>
          <p:cNvGraphicFramePr>
            <a:graphicFrameLocks noChangeAspect="1"/>
          </p:cNvGraphicFramePr>
          <p:nvPr/>
        </p:nvGraphicFramePr>
        <p:xfrm>
          <a:off x="2051050" y="549275"/>
          <a:ext cx="865188" cy="355600"/>
        </p:xfrm>
        <a:graphic>
          <a:graphicData uri="http://schemas.openxmlformats.org/presentationml/2006/ole">
            <mc:AlternateContent xmlns:mc="http://schemas.openxmlformats.org/markup-compatibility/2006">
              <mc:Choice xmlns:v="urn:schemas-microsoft-com:vml" Requires="v">
                <p:oleObj spid="_x0000_s61557" name="Equation" r:id="rId3" imgW="482391" imgH="203112" progId="Equation.DSMT4">
                  <p:embed/>
                </p:oleObj>
              </mc:Choice>
              <mc:Fallback>
                <p:oleObj name="Equation" r:id="rId3" imgW="482391" imgH="20311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549275"/>
                        <a:ext cx="8651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3" name="Line 3"/>
          <p:cNvSpPr>
            <a:spLocks noChangeShapeType="1"/>
          </p:cNvSpPr>
          <p:nvPr/>
        </p:nvSpPr>
        <p:spPr bwMode="auto">
          <a:xfrm>
            <a:off x="1476375" y="1341438"/>
            <a:ext cx="66246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4" name="Line 4"/>
          <p:cNvSpPr>
            <a:spLocks noChangeShapeType="1"/>
          </p:cNvSpPr>
          <p:nvPr/>
        </p:nvSpPr>
        <p:spPr bwMode="auto">
          <a:xfrm>
            <a:off x="2051050" y="1052513"/>
            <a:ext cx="0" cy="720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 name="Rectangle 5"/>
          <p:cNvSpPr>
            <a:spLocks noChangeArrowheads="1"/>
          </p:cNvSpPr>
          <p:nvPr/>
        </p:nvSpPr>
        <p:spPr bwMode="auto">
          <a:xfrm>
            <a:off x="539750" y="476250"/>
            <a:ext cx="1485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CN" sz="2400">
                <a:solidFill>
                  <a:srgbClr val="000000"/>
                </a:solidFill>
                <a:ea typeface="黑体" pitchFamily="2" charset="-122"/>
              </a:rPr>
              <a:t> </a:t>
            </a:r>
            <a:r>
              <a:rPr kumimoji="0" lang="zh-CN" altLang="en-US" sz="2400">
                <a:solidFill>
                  <a:srgbClr val="000000"/>
                </a:solidFill>
                <a:latin typeface="宋体" pitchFamily="2" charset="-122"/>
              </a:rPr>
              <a:t>例</a:t>
            </a:r>
            <a:r>
              <a:rPr kumimoji="0" lang="en-US" altLang="zh-CN" sz="2400">
                <a:solidFill>
                  <a:srgbClr val="000000"/>
                </a:solidFill>
                <a:latin typeface="宋体" pitchFamily="2" charset="-122"/>
              </a:rPr>
              <a:t>2</a:t>
            </a:r>
            <a:r>
              <a:rPr kumimoji="0" lang="en-US" altLang="zh-CN" sz="2400">
                <a:solidFill>
                  <a:srgbClr val="000000"/>
                </a:solidFill>
                <a:ea typeface="黑体" pitchFamily="2" charset="-122"/>
              </a:rPr>
              <a:t> </a:t>
            </a:r>
            <a:r>
              <a:rPr kumimoji="0" lang="en-US" altLang="zh-CN" sz="2400">
                <a:solidFill>
                  <a:srgbClr val="000000"/>
                </a:solidFill>
              </a:rPr>
              <a:t> </a:t>
            </a:r>
            <a:r>
              <a:rPr kumimoji="0" lang="zh-CN" altLang="en-US" sz="2400">
                <a:solidFill>
                  <a:srgbClr val="000000"/>
                </a:solidFill>
              </a:rPr>
              <a:t>已知</a:t>
            </a:r>
          </a:p>
        </p:txBody>
      </p:sp>
      <p:sp>
        <p:nvSpPr>
          <p:cNvPr id="61446" name="Rectangle 6"/>
          <p:cNvSpPr>
            <a:spLocks noChangeArrowheads="1"/>
          </p:cNvSpPr>
          <p:nvPr/>
        </p:nvSpPr>
        <p:spPr bwMode="auto">
          <a:xfrm>
            <a:off x="2916238" y="47625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0" lang="zh-CN" altLang="en-US" sz="2400">
                <a:solidFill>
                  <a:srgbClr val="000000"/>
                </a:solidFill>
              </a:rPr>
              <a:t>的函数表</a:t>
            </a:r>
          </a:p>
        </p:txBody>
      </p:sp>
      <p:grpSp>
        <p:nvGrpSpPr>
          <p:cNvPr id="61447" name="Group 7"/>
          <p:cNvGrpSpPr>
            <a:grpSpLocks/>
          </p:cNvGrpSpPr>
          <p:nvPr/>
        </p:nvGrpSpPr>
        <p:grpSpPr bwMode="auto">
          <a:xfrm>
            <a:off x="1530350" y="908050"/>
            <a:ext cx="6642100" cy="962025"/>
            <a:chOff x="964" y="572"/>
            <a:chExt cx="4184" cy="606"/>
          </a:xfrm>
        </p:grpSpPr>
        <p:graphicFrame>
          <p:nvGraphicFramePr>
            <p:cNvPr id="61453" name="Object 8"/>
            <p:cNvGraphicFramePr>
              <a:graphicFrameLocks noChangeAspect="1"/>
            </p:cNvGraphicFramePr>
            <p:nvPr/>
          </p:nvGraphicFramePr>
          <p:xfrm>
            <a:off x="975" y="618"/>
            <a:ext cx="196" cy="226"/>
          </p:xfrm>
          <a:graphic>
            <a:graphicData uri="http://schemas.openxmlformats.org/presentationml/2006/ole">
              <mc:AlternateContent xmlns:mc="http://schemas.openxmlformats.org/markup-compatibility/2006">
                <mc:Choice xmlns:v="urn:schemas-microsoft-com:vml" Requires="v">
                  <p:oleObj spid="_x0000_s61558" name="Equation" r:id="rId5" imgW="126835" imgH="139518" progId="Equation.DSMT4">
                    <p:embed/>
                  </p:oleObj>
                </mc:Choice>
                <mc:Fallback>
                  <p:oleObj name="Equation" r:id="rId5" imgW="126835" imgH="139518"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618"/>
                          <a:ext cx="19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4" name="Rectangle 9"/>
            <p:cNvSpPr>
              <a:spLocks noChangeArrowheads="1"/>
            </p:cNvSpPr>
            <p:nvPr/>
          </p:nvSpPr>
          <p:spPr bwMode="auto">
            <a:xfrm>
              <a:off x="1202" y="572"/>
              <a:ext cx="39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0" lang="en-US" altLang="zh-CN" sz="2400">
                  <a:solidFill>
                    <a:srgbClr val="000000"/>
                  </a:solidFill>
                </a:rPr>
                <a:t>       10        11             12          13           14</a:t>
              </a:r>
            </a:p>
          </p:txBody>
        </p:sp>
        <p:graphicFrame>
          <p:nvGraphicFramePr>
            <p:cNvPr id="61455" name="Object 10"/>
            <p:cNvGraphicFramePr>
              <a:graphicFrameLocks noChangeAspect="1"/>
            </p:cNvGraphicFramePr>
            <p:nvPr/>
          </p:nvGraphicFramePr>
          <p:xfrm>
            <a:off x="964" y="890"/>
            <a:ext cx="200" cy="227"/>
          </p:xfrm>
          <a:graphic>
            <a:graphicData uri="http://schemas.openxmlformats.org/presentationml/2006/ole">
              <mc:AlternateContent xmlns:mc="http://schemas.openxmlformats.org/markup-compatibility/2006">
                <mc:Choice xmlns:v="urn:schemas-microsoft-com:vml" Requires="v">
                  <p:oleObj spid="_x0000_s61559" name="Equation" r:id="rId7" imgW="139579" imgH="164957" progId="Equation.DSMT4">
                    <p:embed/>
                  </p:oleObj>
                </mc:Choice>
                <mc:Fallback>
                  <p:oleObj name="Equation" r:id="rId7" imgW="139579" imgH="164957"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4" y="890"/>
                          <a:ext cx="2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6" name="Rectangle 11"/>
            <p:cNvSpPr>
              <a:spLocks noChangeArrowheads="1"/>
            </p:cNvSpPr>
            <p:nvPr/>
          </p:nvSpPr>
          <p:spPr bwMode="auto">
            <a:xfrm>
              <a:off x="1111" y="890"/>
              <a:ext cx="3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CN" sz="2400">
                  <a:solidFill>
                    <a:srgbClr val="000000"/>
                  </a:solidFill>
                </a:rPr>
                <a:t>     2.3026    2.3979    2.4849    2.5649    2.6391  </a:t>
              </a:r>
            </a:p>
          </p:txBody>
        </p:sp>
      </p:grpSp>
      <p:graphicFrame>
        <p:nvGraphicFramePr>
          <p:cNvPr id="61448" name="Object 12"/>
          <p:cNvGraphicFramePr>
            <a:graphicFrameLocks noChangeAspect="1"/>
          </p:cNvGraphicFramePr>
          <p:nvPr/>
        </p:nvGraphicFramePr>
        <p:xfrm>
          <a:off x="5724525" y="2060575"/>
          <a:ext cx="720725" cy="304800"/>
        </p:xfrm>
        <a:graphic>
          <a:graphicData uri="http://schemas.openxmlformats.org/presentationml/2006/ole">
            <mc:AlternateContent xmlns:mc="http://schemas.openxmlformats.org/markup-compatibility/2006">
              <mc:Choice xmlns:v="urn:schemas-microsoft-com:vml" Requires="v">
                <p:oleObj spid="_x0000_s61560" name="Equation" r:id="rId9" imgW="431425" imgH="177646" progId="Equation.DSMT4">
                  <p:embed/>
                </p:oleObj>
              </mc:Choice>
              <mc:Fallback>
                <p:oleObj name="Equation" r:id="rId9" imgW="431425" imgH="177646"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20605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13"/>
          <p:cNvSpPr>
            <a:spLocks noChangeArrowheads="1"/>
          </p:cNvSpPr>
          <p:nvPr/>
        </p:nvSpPr>
        <p:spPr bwMode="auto">
          <a:xfrm>
            <a:off x="611188" y="26368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zh-CN" altLang="en-US" sz="2400">
                <a:solidFill>
                  <a:srgbClr val="000000"/>
                </a:solidFill>
              </a:rPr>
              <a:t>并估计误差。</a:t>
            </a:r>
          </a:p>
        </p:txBody>
      </p:sp>
      <p:graphicFrame>
        <p:nvGraphicFramePr>
          <p:cNvPr id="61450" name="Object 14"/>
          <p:cNvGraphicFramePr>
            <a:graphicFrameLocks noChangeAspect="1"/>
          </p:cNvGraphicFramePr>
          <p:nvPr/>
        </p:nvGraphicFramePr>
        <p:xfrm>
          <a:off x="2457450" y="4959350"/>
          <a:ext cx="114300" cy="219075"/>
        </p:xfrm>
        <a:graphic>
          <a:graphicData uri="http://schemas.openxmlformats.org/presentationml/2006/ole">
            <mc:AlternateContent xmlns:mc="http://schemas.openxmlformats.org/markup-compatibility/2006">
              <mc:Choice xmlns:v="urn:schemas-microsoft-com:vml" Requires="v">
                <p:oleObj spid="_x0000_s61561" name="Equation" r:id="rId11" imgW="114151" imgH="215619" progId="Equation.DSMT4">
                  <p:embed/>
                </p:oleObj>
              </mc:Choice>
              <mc:Fallback>
                <p:oleObj name="Equation" r:id="rId11" imgW="114151" imgH="215619"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7450" y="4959350"/>
                        <a:ext cx="114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1" name="Rectangle 15"/>
          <p:cNvSpPr>
            <a:spLocks noChangeArrowheads="1"/>
          </p:cNvSpPr>
          <p:nvPr/>
        </p:nvSpPr>
        <p:spPr bwMode="auto">
          <a:xfrm>
            <a:off x="611188" y="1989138"/>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400">
                <a:solidFill>
                  <a:srgbClr val="000000"/>
                </a:solidFill>
              </a:rPr>
              <a:t>分别用拉格朗日线性和抛物线插值求</a:t>
            </a:r>
          </a:p>
        </p:txBody>
      </p:sp>
      <p:sp>
        <p:nvSpPr>
          <p:cNvPr id="61452" name="Rectangle 16"/>
          <p:cNvSpPr>
            <a:spLocks noChangeArrowheads="1"/>
          </p:cNvSpPr>
          <p:nvPr/>
        </p:nvSpPr>
        <p:spPr bwMode="auto">
          <a:xfrm>
            <a:off x="6516688" y="1989138"/>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400">
                <a:solidFill>
                  <a:srgbClr val="000000"/>
                </a:solidFill>
              </a:rPr>
              <a:t>的近似值，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35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395288" y="620713"/>
            <a:ext cx="489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0" lang="en-US" altLang="zh-CN" sz="3600" dirty="0" smtClean="0"/>
              <a:t>§2.3   </a:t>
            </a:r>
            <a:r>
              <a:rPr kumimoji="0" lang="zh-CN" altLang="en-US" sz="3600" dirty="0"/>
              <a:t>分段低次插值 </a:t>
            </a:r>
          </a:p>
        </p:txBody>
      </p:sp>
      <p:sp>
        <p:nvSpPr>
          <p:cNvPr id="365573" name="Rectangle 5"/>
          <p:cNvSpPr>
            <a:spLocks noChangeArrowheads="1"/>
          </p:cNvSpPr>
          <p:nvPr/>
        </p:nvSpPr>
        <p:spPr bwMode="auto">
          <a:xfrm>
            <a:off x="250825" y="1628775"/>
            <a:ext cx="86391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pPr>
            <a:r>
              <a:rPr lang="en-US" altLang="zh-CN" sz="2400" b="0"/>
              <a:t>        </a:t>
            </a:r>
            <a:r>
              <a:rPr lang="zh-CN" altLang="en-US" sz="2800" b="0"/>
              <a:t>插值的目的是数值逼近的一种手段，而数值逼近，为了得到一个数学问题的精确解或足够精确的解。那么，是否插值多项式的次数越高，越能够达到这个目的呢？现在，我们来讨论一下这个问题。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395288" y="549275"/>
            <a:ext cx="842486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pPr>
            <a:r>
              <a:rPr lang="en-US" altLang="zh-CN" sz="2400" b="0"/>
              <a:t>       </a:t>
            </a:r>
            <a:r>
              <a:rPr lang="zh-CN" altLang="en-US" sz="2800" b="0"/>
              <a:t>我们已经知道：</a:t>
            </a:r>
            <a:r>
              <a:rPr lang="en-US" altLang="zh-CN" sz="2800" b="0"/>
              <a:t>f(x)</a:t>
            </a:r>
            <a:r>
              <a:rPr lang="zh-CN" altLang="en-US" sz="2800" b="0"/>
              <a:t>在</a:t>
            </a:r>
            <a:r>
              <a:rPr lang="en-US" altLang="zh-CN" sz="2800" b="0"/>
              <a:t>n+1</a:t>
            </a:r>
            <a:r>
              <a:rPr lang="zh-CN" altLang="en-US" sz="2800" b="0"/>
              <a:t>个节点</a:t>
            </a:r>
            <a:r>
              <a:rPr lang="en-US" altLang="zh-CN" sz="2800" b="0"/>
              <a:t>x</a:t>
            </a:r>
            <a:r>
              <a:rPr lang="en-US" altLang="zh-CN" sz="2800" b="0" baseline="-25000"/>
              <a:t>i</a:t>
            </a:r>
            <a:r>
              <a:rPr lang="en-US" altLang="zh-CN" sz="2800" b="0"/>
              <a:t>(i=0</a:t>
            </a:r>
            <a:r>
              <a:rPr lang="zh-CN" altLang="en-US" sz="2800" b="0"/>
              <a:t>，</a:t>
            </a:r>
            <a:r>
              <a:rPr lang="en-US" altLang="zh-CN" sz="2800" b="0"/>
              <a:t>1</a:t>
            </a:r>
            <a:r>
              <a:rPr lang="zh-CN" altLang="en-US" sz="2800" b="0"/>
              <a:t>，</a:t>
            </a:r>
            <a:r>
              <a:rPr lang="en-US" altLang="zh-CN" sz="2800" b="0"/>
              <a:t>2</a:t>
            </a:r>
            <a:r>
              <a:rPr lang="zh-CN" altLang="en-US" sz="2800" b="0"/>
              <a:t>，</a:t>
            </a:r>
            <a:r>
              <a:rPr lang="en-US" altLang="zh-CN" sz="2800" b="0"/>
              <a:t>…</a:t>
            </a:r>
            <a:r>
              <a:rPr lang="zh-CN" altLang="en-US" sz="2800" b="0"/>
              <a:t>，</a:t>
            </a:r>
            <a:r>
              <a:rPr lang="en-US" altLang="zh-CN" sz="2800" b="0"/>
              <a:t>n) </a:t>
            </a:r>
            <a:r>
              <a:rPr lang="zh-CN" altLang="en-US" sz="2800" b="0"/>
              <a:t>上的</a:t>
            </a:r>
            <a:r>
              <a:rPr lang="en-US" altLang="zh-CN" sz="2800" b="0"/>
              <a:t>n</a:t>
            </a:r>
            <a:r>
              <a:rPr lang="zh-CN" altLang="en-US" sz="2800" b="0"/>
              <a:t>次插值多项式</a:t>
            </a:r>
            <a:r>
              <a:rPr lang="en-US" altLang="zh-CN" sz="2800" b="0"/>
              <a:t>P</a:t>
            </a:r>
            <a:r>
              <a:rPr lang="en-US" altLang="zh-CN" sz="2800" b="0" baseline="-25000"/>
              <a:t>n</a:t>
            </a:r>
            <a:r>
              <a:rPr lang="en-US" altLang="zh-CN" sz="2800" b="0"/>
              <a:t> (x) </a:t>
            </a:r>
            <a:r>
              <a:rPr lang="zh-CN" altLang="en-US" sz="2800" b="0"/>
              <a:t>的余项</a:t>
            </a:r>
          </a:p>
        </p:txBody>
      </p:sp>
      <p:graphicFrame>
        <p:nvGraphicFramePr>
          <p:cNvPr id="63491" name="Object 5"/>
          <p:cNvGraphicFramePr>
            <a:graphicFrameLocks noChangeAspect="1"/>
          </p:cNvGraphicFramePr>
          <p:nvPr/>
        </p:nvGraphicFramePr>
        <p:xfrm>
          <a:off x="1187450" y="2205038"/>
          <a:ext cx="6096000" cy="914400"/>
        </p:xfrm>
        <a:graphic>
          <a:graphicData uri="http://schemas.openxmlformats.org/presentationml/2006/ole">
            <mc:AlternateContent xmlns:mc="http://schemas.openxmlformats.org/markup-compatibility/2006">
              <mc:Choice xmlns:v="urn:schemas-microsoft-com:vml" Requires="v">
                <p:oleObj spid="_x0000_s63513" name="Equation" r:id="rId3" imgW="2832100" imgH="444500" progId="Equation.DSMT4">
                  <p:embed/>
                </p:oleObj>
              </mc:Choice>
              <mc:Fallback>
                <p:oleObj name="Equation" r:id="rId3" imgW="28321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205038"/>
                        <a:ext cx="6096000" cy="914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06" name="Rectangle 6"/>
          <p:cNvSpPr>
            <a:spLocks noChangeArrowheads="1"/>
          </p:cNvSpPr>
          <p:nvPr/>
        </p:nvSpPr>
        <p:spPr bwMode="auto">
          <a:xfrm>
            <a:off x="539750" y="3573463"/>
            <a:ext cx="8280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pPr>
            <a:r>
              <a:rPr lang="en-US" altLang="zh-CN" sz="2800" b="0"/>
              <a:t>       </a:t>
            </a:r>
            <a:r>
              <a:rPr lang="zh-CN" altLang="en-US" sz="2800" b="0"/>
              <a:t>设想当节点数增多时会出现什么情况。由插值余项可知，当</a:t>
            </a:r>
            <a:r>
              <a:rPr lang="en-US" altLang="zh-CN" sz="2800" b="0"/>
              <a:t>f(x)</a:t>
            </a:r>
            <a:r>
              <a:rPr lang="zh-CN" altLang="en-US" sz="2800" b="0"/>
              <a:t>充分光滑时时，余项随</a:t>
            </a:r>
            <a:r>
              <a:rPr lang="en-US" altLang="zh-CN" sz="2800" b="0"/>
              <a:t>n</a:t>
            </a:r>
            <a:r>
              <a:rPr lang="zh-CN" altLang="en-US" sz="2800" b="0"/>
              <a:t>增大而减少，这说明可用增加节点的方法达到这个目的，那么实际是这样吗？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0"/>
            <a:ext cx="8686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just" eaLnBrk="1" hangingPunct="1"/>
            <a:r>
              <a:rPr lang="en-US" altLang="zh-CN" sz="2400" b="0"/>
              <a:t>1901</a:t>
            </a:r>
            <a:r>
              <a:rPr lang="zh-CN" altLang="en-US" sz="2400" b="0"/>
              <a:t>年龙格</a:t>
            </a:r>
            <a:r>
              <a:rPr lang="en-US" altLang="zh-CN" sz="2400" b="0"/>
              <a:t>(Runge) </a:t>
            </a:r>
            <a:r>
              <a:rPr lang="zh-CN" altLang="en-US" sz="2400" b="0"/>
              <a:t>给出一个例子</a:t>
            </a:r>
            <a:r>
              <a:rPr lang="en-US" altLang="zh-CN" sz="2400" b="0"/>
              <a:t>:</a:t>
            </a:r>
          </a:p>
          <a:p>
            <a:pPr algn="just" eaLnBrk="1" hangingPunct="1"/>
            <a:r>
              <a:rPr lang="en-US" altLang="zh-CN" sz="2400" b="0"/>
              <a:t> </a:t>
            </a:r>
          </a:p>
          <a:p>
            <a:pPr algn="just" eaLnBrk="1" hangingPunct="1"/>
            <a:r>
              <a:rPr lang="en-US" altLang="zh-CN" sz="2400" b="0"/>
              <a:t>                                </a:t>
            </a:r>
            <a:r>
              <a:rPr lang="zh-CN" altLang="en-US" sz="2400" b="0"/>
              <a:t>定义在区间</a:t>
            </a:r>
            <a:r>
              <a:rPr lang="en-US" altLang="zh-CN" sz="2400" b="0"/>
              <a:t>[-5</a:t>
            </a:r>
            <a:r>
              <a:rPr lang="zh-CN" altLang="en-US" sz="2400" b="0"/>
              <a:t>，</a:t>
            </a:r>
            <a:r>
              <a:rPr lang="en-US" altLang="zh-CN" sz="2400" b="0"/>
              <a:t>5]</a:t>
            </a:r>
            <a:r>
              <a:rPr lang="zh-CN" altLang="en-US" sz="2400" b="0"/>
              <a:t>上，这是一个光滑函数，它的任意阶导数都存在，对它在</a:t>
            </a:r>
            <a:r>
              <a:rPr lang="en-US" altLang="zh-CN" sz="2400" b="0"/>
              <a:t>[-5</a:t>
            </a:r>
            <a:r>
              <a:rPr lang="zh-CN" altLang="en-US" sz="2400" b="0"/>
              <a:t>，</a:t>
            </a:r>
            <a:r>
              <a:rPr lang="en-US" altLang="zh-CN" sz="2400" b="0"/>
              <a:t>5]</a:t>
            </a:r>
            <a:r>
              <a:rPr lang="zh-CN" altLang="en-US" sz="2400" b="0"/>
              <a:t>上作等距节点插值时，插值多项式情况，见图</a:t>
            </a:r>
            <a:r>
              <a:rPr lang="en-US" altLang="zh-CN" sz="2400" b="0"/>
              <a:t>:</a:t>
            </a:r>
            <a:endParaRPr lang="en-US" altLang="zh-CN" sz="6000" b="0"/>
          </a:p>
        </p:txBody>
      </p:sp>
      <p:sp>
        <p:nvSpPr>
          <p:cNvPr id="257027" name="Text Box 3"/>
          <p:cNvSpPr txBox="1">
            <a:spLocks noChangeArrowheads="1"/>
          </p:cNvSpPr>
          <p:nvPr/>
        </p:nvSpPr>
        <p:spPr bwMode="auto">
          <a:xfrm>
            <a:off x="7092950" y="2492375"/>
            <a:ext cx="17875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从图中，可见，在靠近</a:t>
            </a:r>
            <a:r>
              <a:rPr lang="en-US" altLang="zh-CN" sz="2400" b="0"/>
              <a:t>-5</a:t>
            </a:r>
            <a:r>
              <a:rPr lang="zh-CN" altLang="en-US" sz="2400" b="0"/>
              <a:t>或</a:t>
            </a:r>
            <a:r>
              <a:rPr lang="en-US" altLang="zh-CN" sz="2400" b="0"/>
              <a:t>5</a:t>
            </a:r>
            <a:r>
              <a:rPr lang="zh-CN" altLang="en-US" sz="2400" b="0"/>
              <a:t>时，余项会随</a:t>
            </a:r>
            <a:r>
              <a:rPr lang="en-US" altLang="zh-CN" sz="2400" b="0"/>
              <a:t>n</a:t>
            </a:r>
            <a:r>
              <a:rPr lang="zh-CN" altLang="en-US" sz="2400" b="0"/>
              <a:t>值增大而增大，如</a:t>
            </a:r>
            <a:r>
              <a:rPr lang="en-US" altLang="zh-CN" sz="2400" b="0"/>
              <a:t>P</a:t>
            </a:r>
            <a:r>
              <a:rPr lang="en-US" altLang="zh-CN" sz="2400" b="0" baseline="-25000"/>
              <a:t>12</a:t>
            </a:r>
            <a:r>
              <a:rPr lang="en-US" altLang="zh-CN" sz="2400" b="0"/>
              <a:t>(4.8)=3×6!</a:t>
            </a:r>
            <a:r>
              <a:rPr lang="zh-CN" altLang="en-US" sz="2400" b="0"/>
              <a:t>但</a:t>
            </a:r>
            <a:r>
              <a:rPr lang="en-US" altLang="zh-CN" sz="2400" b="0"/>
              <a:t>f(4.8)=0.25 </a:t>
            </a:r>
          </a:p>
        </p:txBody>
      </p:sp>
      <p:graphicFrame>
        <p:nvGraphicFramePr>
          <p:cNvPr id="64516" name="Object 4"/>
          <p:cNvGraphicFramePr>
            <a:graphicFrameLocks noChangeAspect="1"/>
          </p:cNvGraphicFramePr>
          <p:nvPr/>
        </p:nvGraphicFramePr>
        <p:xfrm>
          <a:off x="623888" y="620713"/>
          <a:ext cx="1676400" cy="533400"/>
        </p:xfrm>
        <a:graphic>
          <a:graphicData uri="http://schemas.openxmlformats.org/presentationml/2006/ole">
            <mc:AlternateContent xmlns:mc="http://schemas.openxmlformats.org/markup-compatibility/2006">
              <mc:Choice xmlns:v="urn:schemas-microsoft-com:vml" Requires="v">
                <p:oleObj spid="_x0000_s64538" name="Equation" r:id="rId3" imgW="837836" imgH="393529" progId="Equation.DSMT4">
                  <p:embed/>
                </p:oleObj>
              </mc:Choice>
              <mc:Fallback>
                <p:oleObj name="Equation" r:id="rId3" imgW="837836" imgH="39352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620713"/>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7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908175"/>
            <a:ext cx="6335713" cy="47386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29"/>
                                        </p:tgtEl>
                                        <p:attrNameLst>
                                          <p:attrName>style.visibility</p:attrName>
                                        </p:attrNameLst>
                                      </p:cBhvr>
                                      <p:to>
                                        <p:strVal val="visible"/>
                                      </p:to>
                                    </p:set>
                                    <p:animEffect transition="in" filter="wipe(left)">
                                      <p:cBhvr>
                                        <p:cTn id="7" dur="500"/>
                                        <p:tgtEl>
                                          <p:spTgt spid="257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7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467544" y="549275"/>
            <a:ext cx="82089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just" eaLnBrk="1" hangingPunct="1"/>
            <a:r>
              <a:rPr lang="en-US" altLang="zh-CN" sz="2400" b="0" dirty="0"/>
              <a:t>        </a:t>
            </a:r>
            <a:r>
              <a:rPr lang="zh-CN" altLang="en-US" sz="2800" b="0" dirty="0"/>
              <a:t>从图中，还可发现，在</a:t>
            </a:r>
            <a:r>
              <a:rPr lang="en-US" altLang="zh-CN" sz="2800" b="0" dirty="0"/>
              <a:t>0</a:t>
            </a:r>
            <a:r>
              <a:rPr lang="zh-CN" altLang="en-US" sz="2800" b="0" dirty="0"/>
              <a:t>附近插值效果是好的，即余项较小，另一种现象是插值多项式随节点增多而振动更多。</a:t>
            </a:r>
          </a:p>
          <a:p>
            <a:pPr algn="just" eaLnBrk="1" hangingPunct="1"/>
            <a:r>
              <a:rPr lang="zh-CN" altLang="en-US" sz="2800" b="0" dirty="0"/>
              <a:t>       这种插值多项式当节点增加时反而不能更好地接近被插之数的现象，称为</a:t>
            </a:r>
            <a:r>
              <a:rPr lang="zh-CN" altLang="en-US" sz="2800" dirty="0">
                <a:solidFill>
                  <a:srgbClr val="FF0000"/>
                </a:solidFill>
              </a:rPr>
              <a:t>龙格现象</a:t>
            </a:r>
            <a:r>
              <a:rPr lang="zh-CN" altLang="en-US" sz="2800" b="0" dirty="0"/>
              <a:t>。</a:t>
            </a:r>
          </a:p>
        </p:txBody>
      </p:sp>
      <p:sp>
        <p:nvSpPr>
          <p:cNvPr id="258052" name="Rectangle 4"/>
          <p:cNvSpPr>
            <a:spLocks noChangeArrowheads="1"/>
          </p:cNvSpPr>
          <p:nvPr/>
        </p:nvSpPr>
        <p:spPr bwMode="auto">
          <a:xfrm>
            <a:off x="467544" y="3068638"/>
            <a:ext cx="835273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30000"/>
              </a:lnSpc>
            </a:pPr>
            <a:r>
              <a:rPr lang="en-US" altLang="zh-CN" sz="2400" b="0" dirty="0"/>
              <a:t>        </a:t>
            </a:r>
            <a:r>
              <a:rPr lang="zh-CN" altLang="en-US" sz="2800" b="0" dirty="0"/>
              <a:t>上述现象，告诉我们用高次插值多项式并不都是妥当的，从数值计算上可解释为高次插值多项式的计算会带来舍入误差的增大，从而引起计算失真。那么如何提高插值精度呢？采用分段插值是一种办法。实践上作插值时一般只用一次、二次最多用三次插值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95288" y="228600"/>
            <a:ext cx="4248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0">
                <a:solidFill>
                  <a:srgbClr val="FF0000"/>
                </a:solidFill>
              </a:rPr>
              <a:t>分段线性插值的构造</a:t>
            </a:r>
            <a:r>
              <a:rPr lang="zh-CN" altLang="en-US" b="0"/>
              <a:t>：</a:t>
            </a:r>
          </a:p>
        </p:txBody>
      </p:sp>
      <p:sp>
        <p:nvSpPr>
          <p:cNvPr id="66563" name="Text Box 3"/>
          <p:cNvSpPr txBox="1">
            <a:spLocks noChangeArrowheads="1"/>
          </p:cNvSpPr>
          <p:nvPr/>
        </p:nvSpPr>
        <p:spPr bwMode="auto">
          <a:xfrm>
            <a:off x="323850" y="9080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en-US" altLang="zh-CN" sz="2400" b="0"/>
              <a:t>         </a:t>
            </a:r>
            <a:r>
              <a:rPr lang="zh-CN" altLang="en-US" sz="2400" b="0"/>
              <a:t>设</a:t>
            </a:r>
            <a:r>
              <a:rPr lang="en-US" altLang="zh-CN" sz="2400" b="0"/>
              <a:t>f(x)</a:t>
            </a:r>
            <a:r>
              <a:rPr lang="zh-CN" altLang="en-US" sz="2400" b="0"/>
              <a:t>是定义在</a:t>
            </a:r>
            <a:r>
              <a:rPr lang="en-US" altLang="zh-CN" sz="2400" b="0"/>
              <a:t>[a,b]</a:t>
            </a:r>
            <a:r>
              <a:rPr lang="zh-CN" altLang="en-US" sz="2400" b="0"/>
              <a:t>上的函数，在</a:t>
            </a:r>
            <a:r>
              <a:rPr lang="en-US" altLang="zh-CN" sz="2400" b="0"/>
              <a:t>[a,b]</a:t>
            </a:r>
            <a:r>
              <a:rPr lang="zh-CN" altLang="en-US" sz="2400" b="0"/>
              <a:t>上节点</a:t>
            </a:r>
          </a:p>
          <a:p>
            <a:pPr eaLnBrk="1" hangingPunct="1"/>
            <a:r>
              <a:rPr lang="zh-CN" altLang="en-US" sz="2400" b="0"/>
              <a:t>               </a:t>
            </a:r>
            <a:r>
              <a:rPr lang="en-US" altLang="zh-CN" sz="2400" b="0"/>
              <a:t>a= x</a:t>
            </a:r>
            <a:r>
              <a:rPr lang="en-US" altLang="zh-CN" sz="2400" b="0" baseline="-25000"/>
              <a:t>0</a:t>
            </a:r>
            <a:r>
              <a:rPr lang="en-US" altLang="zh-CN" sz="2400" b="0"/>
              <a:t>&lt; x</a:t>
            </a:r>
            <a:r>
              <a:rPr lang="en-US" altLang="zh-CN" sz="2400" b="0" baseline="-25000"/>
              <a:t>1</a:t>
            </a:r>
            <a:r>
              <a:rPr lang="en-US" altLang="zh-CN" sz="2400" b="0"/>
              <a:t>&lt;x</a:t>
            </a:r>
            <a:r>
              <a:rPr lang="en-US" altLang="zh-CN" sz="2400" b="0" baseline="-25000"/>
              <a:t>2</a:t>
            </a:r>
            <a:r>
              <a:rPr lang="en-US" altLang="zh-CN" sz="2400" b="0"/>
              <a:t>&lt;…&lt;x</a:t>
            </a:r>
            <a:r>
              <a:rPr lang="en-US" altLang="zh-CN" sz="2400" b="0" baseline="-25000"/>
              <a:t>n-1</a:t>
            </a:r>
            <a:r>
              <a:rPr lang="en-US" altLang="zh-CN" sz="2400" b="0"/>
              <a:t>&lt;x</a:t>
            </a:r>
            <a:r>
              <a:rPr lang="en-US" altLang="zh-CN" sz="2400" b="0" baseline="-25000"/>
              <a:t>n</a:t>
            </a:r>
            <a:r>
              <a:rPr lang="en-US" altLang="zh-CN" sz="2400" b="0"/>
              <a:t>=b,</a:t>
            </a:r>
          </a:p>
          <a:p>
            <a:pPr eaLnBrk="1" hangingPunct="1"/>
            <a:r>
              <a:rPr lang="zh-CN" altLang="en-US" sz="2400" b="0"/>
              <a:t>的函数值为 </a:t>
            </a:r>
            <a:r>
              <a:rPr lang="en-US" altLang="zh-CN" sz="2400" b="0"/>
              <a:t>y</a:t>
            </a:r>
            <a:r>
              <a:rPr lang="en-US" altLang="zh-CN" sz="2400" b="0" baseline="-25000"/>
              <a:t>0 </a:t>
            </a:r>
            <a:r>
              <a:rPr lang="en-US" altLang="zh-CN" sz="2400" b="0"/>
              <a:t>, y</a:t>
            </a:r>
            <a:r>
              <a:rPr lang="en-US" altLang="zh-CN" sz="2400" b="0" baseline="-25000"/>
              <a:t>1 </a:t>
            </a:r>
            <a:r>
              <a:rPr lang="en-US" altLang="zh-CN" sz="2400" b="0"/>
              <a:t>,y</a:t>
            </a:r>
            <a:r>
              <a:rPr lang="en-US" altLang="zh-CN" sz="2400" b="0" baseline="-25000"/>
              <a:t>2 </a:t>
            </a:r>
            <a:r>
              <a:rPr lang="en-US" altLang="zh-CN" sz="2400" b="0"/>
              <a:t>,…y</a:t>
            </a:r>
            <a:r>
              <a:rPr lang="en-US" altLang="zh-CN" sz="2400" b="0" baseline="-25000"/>
              <a:t>n-1 </a:t>
            </a:r>
            <a:r>
              <a:rPr lang="en-US" altLang="zh-CN" sz="2400" b="0"/>
              <a:t>,y</a:t>
            </a:r>
            <a:r>
              <a:rPr lang="en-US" altLang="zh-CN" sz="2400" b="0" baseline="-25000"/>
              <a:t>n  </a:t>
            </a:r>
            <a:r>
              <a:rPr lang="zh-CN" altLang="en-US" sz="2400" b="0" baseline="-25000"/>
              <a:t>。</a:t>
            </a:r>
            <a:r>
              <a:rPr lang="zh-CN" altLang="en-US" sz="2400" b="0">
                <a:latin typeface="Arial" charset="0"/>
                <a:ea typeface="黑体" pitchFamily="2" charset="-122"/>
              </a:rPr>
              <a:t>    </a:t>
            </a:r>
            <a:endParaRPr lang="zh-CN" altLang="en-US" sz="2400" b="0"/>
          </a:p>
        </p:txBody>
      </p:sp>
      <p:sp>
        <p:nvSpPr>
          <p:cNvPr id="66564" name="Rectangle 4"/>
          <p:cNvSpPr>
            <a:spLocks noChangeArrowheads="1"/>
          </p:cNvSpPr>
          <p:nvPr/>
        </p:nvSpPr>
        <p:spPr bwMode="auto">
          <a:xfrm>
            <a:off x="468313" y="2133600"/>
            <a:ext cx="827881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750"/>
              </a:spcBef>
              <a:spcAft>
                <a:spcPts val="800"/>
              </a:spcAft>
            </a:pPr>
            <a:r>
              <a:rPr lang="en-US" altLang="zh-CN" sz="2400" b="0">
                <a:sym typeface="Symbol" pitchFamily="18" charset="2"/>
              </a:rPr>
              <a:t>       </a:t>
            </a:r>
            <a:r>
              <a:rPr lang="en-US" altLang="zh-CN" sz="2400" b="0"/>
              <a:t>(x)</a:t>
            </a:r>
            <a:r>
              <a:rPr lang="zh-CN" altLang="en-US" sz="2400" b="0"/>
              <a:t>在每个子区间</a:t>
            </a:r>
            <a:r>
              <a:rPr lang="en-US" altLang="zh-CN" sz="2400" b="0"/>
              <a:t>[x</a:t>
            </a:r>
            <a:r>
              <a:rPr lang="en-US" altLang="zh-CN" sz="2400" b="0" baseline="-25000"/>
              <a:t>i</a:t>
            </a:r>
            <a:r>
              <a:rPr lang="en-US" altLang="zh-CN" sz="2400" b="0"/>
              <a:t> , x</a:t>
            </a:r>
            <a:r>
              <a:rPr lang="en-US" altLang="zh-CN" sz="2400" b="0" baseline="-25000"/>
              <a:t>i+1</a:t>
            </a:r>
            <a:r>
              <a:rPr lang="en-US" altLang="zh-CN" sz="2400" b="0"/>
              <a:t>](i=0,1,2,</a:t>
            </a:r>
            <a:r>
              <a:rPr lang="en-US" altLang="zh-CN" sz="2400" b="0">
                <a:sym typeface="Wingdings" pitchFamily="2" charset="2"/>
              </a:rPr>
              <a:t></a:t>
            </a:r>
            <a:r>
              <a:rPr lang="en-US" altLang="zh-CN" sz="2400" b="0"/>
              <a:t>,n-1)</a:t>
            </a:r>
            <a:r>
              <a:rPr lang="zh-CN" altLang="en-US" sz="2400" b="0"/>
              <a:t>上是一次插值多项式</a:t>
            </a:r>
            <a:r>
              <a:rPr lang="en-US" altLang="zh-CN" sz="2400" b="0"/>
              <a:t>;</a:t>
            </a:r>
          </a:p>
        </p:txBody>
      </p:sp>
      <p:graphicFrame>
        <p:nvGraphicFramePr>
          <p:cNvPr id="66565" name="Object 5"/>
          <p:cNvGraphicFramePr>
            <a:graphicFrameLocks noChangeAspect="1"/>
          </p:cNvGraphicFramePr>
          <p:nvPr/>
        </p:nvGraphicFramePr>
        <p:xfrm>
          <a:off x="1187450" y="2997200"/>
          <a:ext cx="6248400" cy="914400"/>
        </p:xfrm>
        <a:graphic>
          <a:graphicData uri="http://schemas.openxmlformats.org/presentationml/2006/ole">
            <mc:AlternateContent xmlns:mc="http://schemas.openxmlformats.org/markup-compatibility/2006">
              <mc:Choice xmlns:v="urn:schemas-microsoft-com:vml" Requires="v">
                <p:oleObj spid="_x0000_s66608" name="Equation" r:id="rId3" imgW="3251200" imgH="444500" progId="Equation.DSMT4">
                  <p:embed/>
                </p:oleObj>
              </mc:Choice>
              <mc:Fallback>
                <p:oleObj name="Equation" r:id="rId3" imgW="32512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997200"/>
                        <a:ext cx="6248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2" name="Text Box 6"/>
          <p:cNvSpPr txBox="1">
            <a:spLocks noChangeArrowheads="1"/>
          </p:cNvSpPr>
          <p:nvPr/>
        </p:nvSpPr>
        <p:spPr bwMode="auto">
          <a:xfrm>
            <a:off x="250825" y="3933825"/>
            <a:ext cx="8496300" cy="13049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lnSpc>
                <a:spcPct val="150000"/>
              </a:lnSpc>
            </a:pPr>
            <a:r>
              <a:rPr lang="zh-CN" altLang="en-US" sz="2800" b="0" dirty="0"/>
              <a:t>这种分段低次插值称为</a:t>
            </a:r>
            <a:r>
              <a:rPr lang="zh-CN" altLang="en-US" sz="2800" dirty="0">
                <a:solidFill>
                  <a:srgbClr val="FF6699"/>
                </a:solidFill>
              </a:rPr>
              <a:t>分段线性插值</a:t>
            </a:r>
            <a:r>
              <a:rPr lang="en-US" altLang="zh-CN" sz="2800" b="0" dirty="0"/>
              <a:t>.</a:t>
            </a:r>
            <a:r>
              <a:rPr lang="zh-CN" altLang="en-US" sz="2800" b="0" dirty="0"/>
              <a:t>在几何上就是用折线段带代替曲线</a:t>
            </a:r>
            <a:r>
              <a:rPr lang="en-US" altLang="zh-CN" sz="2800" b="0" dirty="0"/>
              <a:t>,</a:t>
            </a:r>
            <a:r>
              <a:rPr lang="zh-CN" altLang="en-US" sz="2800" b="0" dirty="0"/>
              <a:t>故分段线性插值又称为</a:t>
            </a:r>
            <a:r>
              <a:rPr lang="zh-CN" altLang="en-US" sz="2800" dirty="0">
                <a:solidFill>
                  <a:srgbClr val="FF6699"/>
                </a:solidFill>
              </a:rPr>
              <a:t>折线插值</a:t>
            </a:r>
            <a:r>
              <a:rPr lang="en-US" altLang="zh-CN" sz="2800" b="0" dirty="0"/>
              <a:t>.</a:t>
            </a:r>
          </a:p>
        </p:txBody>
      </p:sp>
      <p:graphicFrame>
        <p:nvGraphicFramePr>
          <p:cNvPr id="260103" name="Object 7"/>
          <p:cNvGraphicFramePr>
            <a:graphicFrameLocks noChangeAspect="1"/>
          </p:cNvGraphicFramePr>
          <p:nvPr/>
        </p:nvGraphicFramePr>
        <p:xfrm>
          <a:off x="334963" y="5300663"/>
          <a:ext cx="8208962" cy="596900"/>
        </p:xfrm>
        <a:graphic>
          <a:graphicData uri="http://schemas.openxmlformats.org/presentationml/2006/ole">
            <mc:AlternateContent xmlns:mc="http://schemas.openxmlformats.org/markup-compatibility/2006">
              <mc:Choice xmlns:v="urn:schemas-microsoft-com:vml" Requires="v">
                <p:oleObj spid="_x0000_s66609" name="Equation" r:id="rId5" imgW="3136900" imgH="228600" progId="Equation.DSMT4">
                  <p:embed/>
                </p:oleObj>
              </mc:Choice>
              <mc:Fallback>
                <p:oleObj name="Equation" r:id="rId5" imgW="31369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63" y="5300663"/>
                        <a:ext cx="820896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102"/>
                                        </p:tgtEl>
                                        <p:attrNameLst>
                                          <p:attrName>style.visibility</p:attrName>
                                        </p:attrNameLst>
                                      </p:cBhvr>
                                      <p:to>
                                        <p:strVal val="visible"/>
                                      </p:to>
                                    </p:set>
                                    <p:animEffect transition="in" filter="wipe(left)">
                                      <p:cBhvr>
                                        <p:cTn id="7" dur="500"/>
                                        <p:tgtEl>
                                          <p:spTgt spid="260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0103"/>
                                        </p:tgtEl>
                                        <p:attrNameLst>
                                          <p:attrName>style.visibility</p:attrName>
                                        </p:attrNameLst>
                                      </p:cBhvr>
                                      <p:to>
                                        <p:strVal val="visible"/>
                                      </p:to>
                                    </p:set>
                                    <p:animEffect transition="in" filter="wipe(left)">
                                      <p:cBhvr>
                                        <p:cTn id="12"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23850" y="549275"/>
            <a:ext cx="388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just" eaLnBrk="1" hangingPunct="1"/>
            <a:r>
              <a:rPr lang="zh-CN" altLang="en-US" sz="2800" b="0"/>
              <a:t>分段线性插值曲线图：</a:t>
            </a:r>
          </a:p>
        </p:txBody>
      </p:sp>
      <p:pic>
        <p:nvPicPr>
          <p:cNvPr id="262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60350"/>
            <a:ext cx="4371975" cy="5954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2148" name="Text Box 4"/>
          <p:cNvSpPr txBox="1">
            <a:spLocks noChangeArrowheads="1"/>
          </p:cNvSpPr>
          <p:nvPr/>
        </p:nvSpPr>
        <p:spPr bwMode="auto">
          <a:xfrm>
            <a:off x="498475" y="1828800"/>
            <a:ext cx="3025775" cy="519113"/>
          </a:xfrm>
          <a:prstGeom prst="rect">
            <a:avLst/>
          </a:prstGeom>
          <a:solidFill>
            <a:srgbClr val="00FFCC"/>
          </a:solidFill>
          <a:ln>
            <a:noFill/>
          </a:ln>
          <a:effectLst/>
          <a:extLs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b="0"/>
              <a:t>曲线的光滑性较差</a:t>
            </a:r>
          </a:p>
        </p:txBody>
      </p:sp>
      <p:sp>
        <p:nvSpPr>
          <p:cNvPr id="262149" name="Text Box 5"/>
          <p:cNvSpPr txBox="1">
            <a:spLocks noChangeArrowheads="1"/>
          </p:cNvSpPr>
          <p:nvPr/>
        </p:nvSpPr>
        <p:spPr bwMode="auto">
          <a:xfrm>
            <a:off x="395288" y="2852738"/>
            <a:ext cx="2759075" cy="519112"/>
          </a:xfrm>
          <a:prstGeom prst="rect">
            <a:avLst/>
          </a:prstGeom>
          <a:solidFill>
            <a:srgbClr val="00FFCC"/>
          </a:solidFill>
          <a:ln>
            <a:noFill/>
          </a:ln>
          <a:effectLst/>
          <a:extLs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b="0"/>
              <a:t>在节点处有尖点 </a:t>
            </a:r>
          </a:p>
        </p:txBody>
      </p:sp>
      <p:sp>
        <p:nvSpPr>
          <p:cNvPr id="262150" name="Text Box 6"/>
          <p:cNvSpPr txBox="1">
            <a:spLocks noChangeArrowheads="1"/>
          </p:cNvSpPr>
          <p:nvPr/>
        </p:nvSpPr>
        <p:spPr bwMode="auto">
          <a:xfrm>
            <a:off x="250825" y="4076700"/>
            <a:ext cx="3736975" cy="519113"/>
          </a:xfrm>
          <a:prstGeom prst="rect">
            <a:avLst/>
          </a:prstGeom>
          <a:solidFill>
            <a:srgbClr val="00FFCC"/>
          </a:solidFill>
          <a:ln>
            <a:noFill/>
          </a:ln>
          <a:effectLst/>
          <a:extLs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b="0"/>
              <a:t>但如果增加节点的数量</a:t>
            </a:r>
          </a:p>
        </p:txBody>
      </p:sp>
      <p:sp>
        <p:nvSpPr>
          <p:cNvPr id="262151" name="Text Box 7"/>
          <p:cNvSpPr txBox="1">
            <a:spLocks noChangeArrowheads="1"/>
          </p:cNvSpPr>
          <p:nvPr/>
        </p:nvSpPr>
        <p:spPr bwMode="auto">
          <a:xfrm>
            <a:off x="174625" y="4997450"/>
            <a:ext cx="4181475" cy="519113"/>
          </a:xfrm>
          <a:prstGeom prst="rect">
            <a:avLst/>
          </a:prstGeom>
          <a:solidFill>
            <a:srgbClr val="00FFCC"/>
          </a:solidFill>
          <a:ln>
            <a:noFill/>
          </a:ln>
          <a:effectLst/>
          <a:extLs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800" b="0"/>
              <a:t>减小步长</a:t>
            </a:r>
            <a:r>
              <a:rPr lang="en-US" altLang="zh-CN" sz="2800" b="0"/>
              <a:t>,</a:t>
            </a:r>
            <a:r>
              <a:rPr lang="zh-CN" altLang="en-US" sz="2800" b="0"/>
              <a:t>会改善插值效果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2147"/>
                                        </p:tgtEl>
                                        <p:attrNameLst>
                                          <p:attrName>style.visibility</p:attrName>
                                        </p:attrNameLst>
                                      </p:cBhvr>
                                      <p:to>
                                        <p:strVal val="visible"/>
                                      </p:to>
                                    </p:set>
                                    <p:animEffect transition="in" filter="wipe(left)">
                                      <p:cBhvr>
                                        <p:cTn id="7" dur="500"/>
                                        <p:tgtEl>
                                          <p:spTgt spid="262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8"/>
                                        </p:tgtEl>
                                        <p:attrNameLst>
                                          <p:attrName>style.visibility</p:attrName>
                                        </p:attrNameLst>
                                      </p:cBhvr>
                                      <p:to>
                                        <p:strVal val="visible"/>
                                      </p:to>
                                    </p:set>
                                    <p:animEffect transition="in" filter="wipe(left)">
                                      <p:cBhvr>
                                        <p:cTn id="12" dur="500"/>
                                        <p:tgtEl>
                                          <p:spTgt spid="262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9"/>
                                        </p:tgtEl>
                                        <p:attrNameLst>
                                          <p:attrName>style.visibility</p:attrName>
                                        </p:attrNameLst>
                                      </p:cBhvr>
                                      <p:to>
                                        <p:strVal val="visible"/>
                                      </p:to>
                                    </p:set>
                                    <p:animEffect transition="in" filter="wipe(left)">
                                      <p:cBhvr>
                                        <p:cTn id="17" dur="500"/>
                                        <p:tgtEl>
                                          <p:spTgt spid="262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50"/>
                                        </p:tgtEl>
                                        <p:attrNameLst>
                                          <p:attrName>style.visibility</p:attrName>
                                        </p:attrNameLst>
                                      </p:cBhvr>
                                      <p:to>
                                        <p:strVal val="visible"/>
                                      </p:to>
                                    </p:set>
                                    <p:animEffect transition="in" filter="wipe(left)">
                                      <p:cBhvr>
                                        <p:cTn id="22" dur="500"/>
                                        <p:tgtEl>
                                          <p:spTgt spid="2621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51"/>
                                        </p:tgtEl>
                                        <p:attrNameLst>
                                          <p:attrName>style.visibility</p:attrName>
                                        </p:attrNameLst>
                                      </p:cBhvr>
                                      <p:to>
                                        <p:strVal val="visible"/>
                                      </p:to>
                                    </p:set>
                                    <p:animEffect transition="in" filter="wipe(left)">
                                      <p:cBhvr>
                                        <p:cTn id="27" dur="500"/>
                                        <p:tgtEl>
                                          <p:spTgt spid="262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P spid="262149" grpId="0" animBg="1" autoUpdateAnimBg="0"/>
      <p:bldP spid="262150" grpId="0" animBg="1" autoUpdateAnimBg="0"/>
      <p:bldP spid="262151"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9552" y="533400"/>
            <a:ext cx="8280598"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just" eaLnBrk="1" hangingPunct="1"/>
            <a:r>
              <a:rPr lang="zh-CN" altLang="en-US" sz="2800" dirty="0">
                <a:solidFill>
                  <a:srgbClr val="FF0000"/>
                </a:solidFill>
              </a:rPr>
              <a:t>分段二次插值</a:t>
            </a:r>
            <a:r>
              <a:rPr lang="zh-CN" altLang="en-US" sz="2800" b="0" dirty="0"/>
              <a:t>即：选取跟节点</a:t>
            </a:r>
            <a:r>
              <a:rPr lang="en-US" altLang="zh-CN" sz="2800" b="0" dirty="0"/>
              <a:t>x</a:t>
            </a:r>
            <a:r>
              <a:rPr lang="zh-CN" altLang="en-US" sz="2800" b="0" dirty="0"/>
              <a:t>最近的三个节点</a:t>
            </a:r>
            <a:r>
              <a:rPr lang="en-US" altLang="zh-CN" sz="2800" b="0" dirty="0"/>
              <a:t>x</a:t>
            </a:r>
            <a:r>
              <a:rPr lang="en-US" altLang="zh-CN" sz="2800" b="0" baseline="-25000" dirty="0"/>
              <a:t>i-1</a:t>
            </a:r>
            <a:r>
              <a:rPr lang="en-US" altLang="zh-CN" sz="2800" b="0" dirty="0"/>
              <a:t>,x</a:t>
            </a:r>
            <a:r>
              <a:rPr lang="en-US" altLang="zh-CN" sz="2800" b="0" baseline="-25000" dirty="0"/>
              <a:t>i</a:t>
            </a:r>
            <a:r>
              <a:rPr lang="en-US" altLang="zh-CN" sz="2800" b="0" dirty="0"/>
              <a:t>, x</a:t>
            </a:r>
            <a:r>
              <a:rPr lang="en-US" altLang="zh-CN" sz="2800" b="0" baseline="-25000" dirty="0"/>
              <a:t>i+1</a:t>
            </a:r>
            <a:r>
              <a:rPr lang="zh-CN" altLang="en-US" sz="2800" b="0" dirty="0"/>
              <a:t>进行二次插值，即在区间</a:t>
            </a:r>
            <a:r>
              <a:rPr lang="en-US" altLang="zh-CN" sz="2800" b="0" dirty="0"/>
              <a:t>[x</a:t>
            </a:r>
            <a:r>
              <a:rPr lang="en-US" altLang="zh-CN" sz="2800" b="0" baseline="-25000" dirty="0"/>
              <a:t>i-1</a:t>
            </a:r>
            <a:r>
              <a:rPr lang="en-US" altLang="zh-CN" sz="2800" b="0" dirty="0"/>
              <a:t>, x</a:t>
            </a:r>
            <a:r>
              <a:rPr lang="en-US" altLang="zh-CN" sz="2800" b="0" baseline="-25000" dirty="0"/>
              <a:t>i+1</a:t>
            </a:r>
            <a:r>
              <a:rPr lang="en-US" altLang="zh-CN" sz="2800" b="0" dirty="0"/>
              <a:t>]</a:t>
            </a:r>
            <a:r>
              <a:rPr lang="zh-CN" altLang="en-US" sz="2800" b="0" dirty="0"/>
              <a:t>，取：</a:t>
            </a:r>
          </a:p>
          <a:p>
            <a:pPr algn="just" eaLnBrk="1" hangingPunct="1"/>
            <a:endParaRPr lang="zh-CN" altLang="en-US" sz="2800" b="0" dirty="0"/>
          </a:p>
          <a:p>
            <a:pPr algn="just" eaLnBrk="1" hangingPunct="1"/>
            <a:endParaRPr lang="zh-CN" altLang="en-US" sz="2400" b="0" dirty="0"/>
          </a:p>
          <a:p>
            <a:pPr algn="just" eaLnBrk="1" hangingPunct="1"/>
            <a:endParaRPr lang="zh-CN" altLang="en-US" sz="2400" b="0" dirty="0"/>
          </a:p>
          <a:p>
            <a:pPr algn="just" eaLnBrk="1" hangingPunct="1"/>
            <a:endParaRPr lang="zh-CN" altLang="en-US" sz="2400" b="0" dirty="0"/>
          </a:p>
          <a:p>
            <a:pPr algn="just" eaLnBrk="1" hangingPunct="1"/>
            <a:endParaRPr lang="zh-CN" altLang="en-US" sz="2400" b="0" dirty="0"/>
          </a:p>
          <a:p>
            <a:pPr algn="just" eaLnBrk="1" hangingPunct="1"/>
            <a:endParaRPr lang="zh-CN" altLang="en-US" sz="2400" b="0" dirty="0"/>
          </a:p>
          <a:p>
            <a:pPr algn="just" eaLnBrk="1" hangingPunct="1"/>
            <a:r>
              <a:rPr lang="zh-CN" altLang="en-US" sz="2800" b="0" dirty="0"/>
              <a:t>这种分段的低次插值叫分段二次插值，在几何上就是用分段抛物线代替</a:t>
            </a:r>
            <a:r>
              <a:rPr lang="en-US" altLang="zh-CN" sz="2800" b="0" dirty="0"/>
              <a:t>y=f(x)</a:t>
            </a:r>
            <a:r>
              <a:rPr lang="zh-CN" altLang="en-US" sz="2800" b="0" dirty="0"/>
              <a:t>，故分段二次插值又和分段抛物插值。</a:t>
            </a:r>
          </a:p>
          <a:p>
            <a:pPr eaLnBrk="1" hangingPunct="1">
              <a:spcBef>
                <a:spcPct val="50000"/>
              </a:spcBef>
            </a:pPr>
            <a:endParaRPr lang="en-US" altLang="zh-CN" sz="2800" b="0" dirty="0"/>
          </a:p>
        </p:txBody>
      </p:sp>
      <p:graphicFrame>
        <p:nvGraphicFramePr>
          <p:cNvPr id="68611" name="Object 3"/>
          <p:cNvGraphicFramePr>
            <a:graphicFrameLocks noChangeAspect="1"/>
          </p:cNvGraphicFramePr>
          <p:nvPr/>
        </p:nvGraphicFramePr>
        <p:xfrm>
          <a:off x="679450" y="1490663"/>
          <a:ext cx="7327900" cy="1819275"/>
        </p:xfrm>
        <a:graphic>
          <a:graphicData uri="http://schemas.openxmlformats.org/presentationml/2006/ole">
            <mc:AlternateContent xmlns:mc="http://schemas.openxmlformats.org/markup-compatibility/2006">
              <mc:Choice xmlns:v="urn:schemas-microsoft-com:vml" Requires="v">
                <p:oleObj spid="_x0000_s68655" name="Equation" r:id="rId3" imgW="2273300" imgH="685800" progId="Equation.DSMT4">
                  <p:embed/>
                </p:oleObj>
              </mc:Choice>
              <mc:Fallback>
                <p:oleObj name="Equation" r:id="rId3" imgW="227330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1490663"/>
                        <a:ext cx="73279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4"/>
          <p:cNvGraphicFramePr>
            <a:graphicFrameLocks noChangeAspect="1"/>
          </p:cNvGraphicFramePr>
          <p:nvPr/>
        </p:nvGraphicFramePr>
        <p:xfrm>
          <a:off x="2484438" y="4941888"/>
          <a:ext cx="4879975" cy="1209675"/>
        </p:xfrm>
        <a:graphic>
          <a:graphicData uri="http://schemas.openxmlformats.org/presentationml/2006/ole">
            <mc:AlternateContent xmlns:mc="http://schemas.openxmlformats.org/markup-compatibility/2006">
              <mc:Choice xmlns:v="urn:schemas-microsoft-com:vml" Requires="v">
                <p:oleObj spid="_x0000_s68656" name="剪辑" r:id="rId5" imgW="2382012" imgH="591617" progId="MS_ClipArt_Gallery.2">
                  <p:embed/>
                </p:oleObj>
              </mc:Choice>
              <mc:Fallback>
                <p:oleObj name="剪辑" r:id="rId5" imgW="2382012" imgH="591617"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941888"/>
                        <a:ext cx="487997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jy3">
  <a:themeElements>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y3">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F0"/>
        </a:solidFill>
        <a:ln>
          <a:solidFill>
            <a:srgbClr val="FF0000"/>
          </a:solidFill>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sz="3200" b="1" i="0" u="none" strike="noStrike" cap="none" normalizeH="0" baseline="0" smtClean="0">
            <a:ln>
              <a:noFill/>
            </a:ln>
            <a:solidFill>
              <a:srgbClr val="0000FF"/>
            </a:solidFill>
            <a:effectLst/>
            <a:latin typeface="Times New Roman" pitchFamily="18" charset="0"/>
            <a:ea typeface="宋体" pitchFamily="2" charset="-122"/>
          </a:defRPr>
        </a:defPPr>
      </a:lstStyle>
    </a:spDef>
    <a:lnDef>
      <a:spPr bwMode="auto">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y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y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y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y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y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y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Settings\a\Application Data\Microsoft\Templates\jy3.pot</Template>
  <TotalTime>8355</TotalTime>
  <Words>9209</Words>
  <Application>Microsoft Office PowerPoint</Application>
  <PresentationFormat>全屏显示(4:3)</PresentationFormat>
  <Paragraphs>1102</Paragraphs>
  <Slides>175</Slides>
  <Notes>3</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175</vt:i4>
      </vt:variant>
    </vt:vector>
  </HeadingPairs>
  <TitlesOfParts>
    <vt:vector size="183" baseType="lpstr">
      <vt:lpstr>jy3</vt:lpstr>
      <vt:lpstr>Equation</vt:lpstr>
      <vt:lpstr>Document</vt:lpstr>
      <vt:lpstr>Microsoft Word 97 - 2003 文档</vt:lpstr>
      <vt:lpstr>MathType 6.0 Equation</vt:lpstr>
      <vt:lpstr>位图图像</vt:lpstr>
      <vt:lpstr>剪辑</vt:lpstr>
      <vt:lpstr>工作表</vt:lpstr>
      <vt:lpstr>PowerPoint 演示文稿</vt:lpstr>
      <vt:lpstr>§1.1 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§3.建模竞赛实例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建模竞赛实例2: 煤矸石的堆积问题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回归分析方法</dc:title>
  <dc:creator/>
  <cp:lastModifiedBy>HXG</cp:lastModifiedBy>
  <cp:revision>249</cp:revision>
  <dcterms:created xsi:type="dcterms:W3CDTF">2002-12-07T02:01:26Z</dcterms:created>
  <dcterms:modified xsi:type="dcterms:W3CDTF">2016-07-09T16:27:19Z</dcterms:modified>
</cp:coreProperties>
</file>