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70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323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png"/><Relationship Id="rId1" Type="http://schemas.openxmlformats.org/officeDocument/2006/relationships/image" Target="../media/image37.emf"/><Relationship Id="rId4" Type="http://schemas.openxmlformats.org/officeDocument/2006/relationships/image" Target="../media/image4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wmf"/><Relationship Id="rId1" Type="http://schemas.openxmlformats.org/officeDocument/2006/relationships/image" Target="../media/image41.emf"/><Relationship Id="rId4" Type="http://schemas.openxmlformats.org/officeDocument/2006/relationships/image" Target="../media/image4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wmf"/><Relationship Id="rId1" Type="http://schemas.openxmlformats.org/officeDocument/2006/relationships/image" Target="../media/image46.png"/><Relationship Id="rId4" Type="http://schemas.openxmlformats.org/officeDocument/2006/relationships/image" Target="../media/image49.png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6" Type="http://schemas.openxmlformats.org/officeDocument/2006/relationships/image" Target="../media/image65.png"/><Relationship Id="rId5" Type="http://schemas.openxmlformats.org/officeDocument/2006/relationships/image" Target="../media/image64.emf"/><Relationship Id="rId4" Type="http://schemas.openxmlformats.org/officeDocument/2006/relationships/image" Target="../media/image63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png"/><Relationship Id="rId1" Type="http://schemas.openxmlformats.org/officeDocument/2006/relationships/image" Target="../media/image66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4" Type="http://schemas.openxmlformats.org/officeDocument/2006/relationships/image" Target="../media/image81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2" Type="http://schemas.openxmlformats.org/officeDocument/2006/relationships/image" Target="../media/image83.wmf"/><Relationship Id="rId1" Type="http://schemas.openxmlformats.org/officeDocument/2006/relationships/image" Target="../media/image82.e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png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emf"/><Relationship Id="rId4" Type="http://schemas.openxmlformats.org/officeDocument/2006/relationships/image" Target="../media/image85.png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Relationship Id="rId5" Type="http://schemas.openxmlformats.org/officeDocument/2006/relationships/image" Target="../media/image96.emf"/><Relationship Id="rId4" Type="http://schemas.openxmlformats.org/officeDocument/2006/relationships/image" Target="../media/image95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99.wmf"/><Relationship Id="rId7" Type="http://schemas.openxmlformats.org/officeDocument/2006/relationships/image" Target="../media/image103.emf"/><Relationship Id="rId2" Type="http://schemas.openxmlformats.org/officeDocument/2006/relationships/image" Target="../media/image98.png"/><Relationship Id="rId1" Type="http://schemas.openxmlformats.org/officeDocument/2006/relationships/image" Target="../media/image97.wmf"/><Relationship Id="rId6" Type="http://schemas.openxmlformats.org/officeDocument/2006/relationships/image" Target="../media/image102.e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08.png"/><Relationship Id="rId1" Type="http://schemas.openxmlformats.org/officeDocument/2006/relationships/image" Target="../media/image107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image" Target="../media/image111.emf"/><Relationship Id="rId1" Type="http://schemas.openxmlformats.org/officeDocument/2006/relationships/image" Target="../media/image110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image" Target="../media/image114.emf"/><Relationship Id="rId1" Type="http://schemas.openxmlformats.org/officeDocument/2006/relationships/image" Target="../media/image113.emf"/><Relationship Id="rId4" Type="http://schemas.openxmlformats.org/officeDocument/2006/relationships/image" Target="../media/image116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24.wmf"/><Relationship Id="rId2" Type="http://schemas.openxmlformats.org/officeDocument/2006/relationships/image" Target="../media/image119.emf"/><Relationship Id="rId1" Type="http://schemas.openxmlformats.org/officeDocument/2006/relationships/image" Target="../media/image118.emf"/><Relationship Id="rId6" Type="http://schemas.openxmlformats.org/officeDocument/2006/relationships/image" Target="../media/image123.emf"/><Relationship Id="rId5" Type="http://schemas.openxmlformats.org/officeDocument/2006/relationships/image" Target="../media/image122.emf"/><Relationship Id="rId4" Type="http://schemas.openxmlformats.org/officeDocument/2006/relationships/image" Target="../media/image12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5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image" Target="../media/image127.png"/><Relationship Id="rId1" Type="http://schemas.openxmlformats.org/officeDocument/2006/relationships/image" Target="../media/image126.emf"/><Relationship Id="rId5" Type="http://schemas.openxmlformats.org/officeDocument/2006/relationships/image" Target="../media/image130.emf"/><Relationship Id="rId4" Type="http://schemas.openxmlformats.org/officeDocument/2006/relationships/image" Target="../media/image129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2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png"/><Relationship Id="rId1" Type="http://schemas.openxmlformats.org/officeDocument/2006/relationships/image" Target="../media/image18.e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5" Type="http://schemas.openxmlformats.org/officeDocument/2006/relationships/image" Target="../media/image29.wmf"/><Relationship Id="rId4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png"/><Relationship Id="rId1" Type="http://schemas.openxmlformats.org/officeDocument/2006/relationships/image" Target="../media/image33.emf"/><Relationship Id="rId4" Type="http://schemas.openxmlformats.org/officeDocument/2006/relationships/image" Target="../media/image3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33BBD-C4CB-4B41-95C4-9DD87511C9A8}" type="datetimeFigureOut">
              <a:rPr lang="zh-CN" altLang="en-US" smtClean="0"/>
              <a:t>2014/7/5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3BA6D-AB2B-46D2-9EAE-41E3C2040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185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C84A5C-6B0C-4F42-8D97-49E73FEED0F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5A048E-89F5-4D77-AB33-0D64A571558F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3BA6D-AB2B-46D2-9EAE-41E3C2040A6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535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E66D983-F822-4DD6-ABE3-EA31788371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8044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0292EB5-EE0D-49E9-A38D-CC73EEEAF3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8646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87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2F723-933A-48EB-AF1F-A857C39D5947}" type="datetime3">
              <a:rPr lang="zh-CN" altLang="en-US">
                <a:solidFill>
                  <a:srgbClr val="007A77"/>
                </a:solidFill>
              </a:rPr>
              <a:pPr>
                <a:defRPr/>
              </a:pPr>
              <a:t>2014年7月5日星期六</a:t>
            </a:fld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7A77"/>
                </a:solidFill>
              </a:rPr>
              <a:t>重庆邮电大学 数理学院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87086-7290-4A83-95BC-A6F181A9FCCF}" type="slidenum">
              <a:rPr lang="en-US" altLang="zh-CN">
                <a:solidFill>
                  <a:srgbClr val="007A77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635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3D777-6FD9-4115-85C1-30926E6D2E43}" type="datetime3">
              <a:rPr lang="zh-CN" altLang="en-US">
                <a:solidFill>
                  <a:srgbClr val="007A77"/>
                </a:solidFill>
              </a:rPr>
              <a:pPr>
                <a:defRPr/>
              </a:pPr>
              <a:t>2014年7月5日星期六</a:t>
            </a:fld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7A77"/>
                </a:solidFill>
              </a:rPr>
              <a:t>重庆邮电大学 数理学院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2EE76-FAB3-4738-91CB-08DF91FEBB45}" type="slidenum">
              <a:rPr lang="en-US" altLang="zh-CN">
                <a:solidFill>
                  <a:srgbClr val="007A77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811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9D6AF-1A5A-4363-BEEA-93210606A48B}" type="datetime3">
              <a:rPr lang="zh-CN" altLang="en-US">
                <a:solidFill>
                  <a:srgbClr val="007A77"/>
                </a:solidFill>
              </a:rPr>
              <a:pPr>
                <a:defRPr/>
              </a:pPr>
              <a:t>2014年7月5日星期六</a:t>
            </a:fld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7A77"/>
                </a:solidFill>
              </a:rPr>
              <a:t>重庆邮电大学 数理学院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1FE3E-5490-4546-A90C-E874141E188E}" type="slidenum">
              <a:rPr lang="en-US" altLang="zh-CN">
                <a:solidFill>
                  <a:srgbClr val="007A77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784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5C541-E98F-4138-A234-9D21625367FD}" type="datetime3">
              <a:rPr lang="zh-CN" altLang="en-US">
                <a:solidFill>
                  <a:srgbClr val="007A77"/>
                </a:solidFill>
              </a:rPr>
              <a:pPr>
                <a:defRPr/>
              </a:pPr>
              <a:t>2014年7月5日星期六</a:t>
            </a:fld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7A77"/>
                </a:solidFill>
              </a:rPr>
              <a:t>重庆邮电大学 数理学院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C2D10-5189-4802-B62A-96815F6BF21F}" type="slidenum">
              <a:rPr lang="en-US" altLang="zh-CN">
                <a:solidFill>
                  <a:srgbClr val="007A77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518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D768-201E-450E-8BF7-E3D99E703C63}" type="datetime3">
              <a:rPr lang="zh-CN" altLang="en-US">
                <a:solidFill>
                  <a:srgbClr val="007A77"/>
                </a:solidFill>
              </a:rPr>
              <a:pPr>
                <a:defRPr/>
              </a:pPr>
              <a:t>2014年7月5日星期六</a:t>
            </a:fld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7A77"/>
                </a:solidFill>
              </a:rPr>
              <a:t>重庆邮电大学 数理学院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759BF-4707-472F-B91C-CBC65BBBE906}" type="slidenum">
              <a:rPr lang="en-US" altLang="zh-CN">
                <a:solidFill>
                  <a:srgbClr val="007A77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374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B8136-D5C9-4BC2-A1D4-67ABA75591E7}" type="datetime3">
              <a:rPr lang="zh-CN" altLang="en-US">
                <a:solidFill>
                  <a:srgbClr val="007A77"/>
                </a:solidFill>
              </a:rPr>
              <a:pPr>
                <a:defRPr/>
              </a:pPr>
              <a:t>2014年7月5日星期六</a:t>
            </a:fld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7A77"/>
                </a:solidFill>
              </a:rPr>
              <a:t>重庆邮电大学 数理学院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7C2F0-5C6C-4926-AE20-88E53EDDF600}" type="slidenum">
              <a:rPr lang="en-US" altLang="zh-CN">
                <a:solidFill>
                  <a:srgbClr val="007A77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73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6D862-3880-4C75-A418-AC702A5DB8C0}" type="datetime3">
              <a:rPr lang="zh-CN" altLang="en-US">
                <a:solidFill>
                  <a:srgbClr val="007A77"/>
                </a:solidFill>
              </a:rPr>
              <a:pPr>
                <a:defRPr/>
              </a:pPr>
              <a:t>2014年7月5日星期六</a:t>
            </a:fld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7A77"/>
                </a:solidFill>
              </a:rPr>
              <a:t>重庆邮电大学 数理学院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47320-BCF1-41F0-8397-52667E43B0F6}" type="slidenum">
              <a:rPr lang="en-US" altLang="zh-CN">
                <a:solidFill>
                  <a:srgbClr val="007A77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6265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8BEE3-D26C-497B-BD75-1873CDE91333}" type="datetime3">
              <a:rPr lang="zh-CN" altLang="en-US">
                <a:solidFill>
                  <a:srgbClr val="007A77"/>
                </a:solidFill>
              </a:rPr>
              <a:pPr>
                <a:defRPr/>
              </a:pPr>
              <a:t>2014年7月5日星期六</a:t>
            </a:fld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7A77"/>
                </a:solidFill>
              </a:rPr>
              <a:t>重庆邮电大学 数理学院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D31DC-73D7-40BD-A4E3-93441FCFAEC9}" type="slidenum">
              <a:rPr lang="en-US" altLang="zh-CN">
                <a:solidFill>
                  <a:srgbClr val="007A77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244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2427E-3F77-47D0-9A8A-EB87D0793AD4}" type="datetime3">
              <a:rPr lang="zh-CN" altLang="en-US">
                <a:solidFill>
                  <a:srgbClr val="007A77"/>
                </a:solidFill>
              </a:rPr>
              <a:pPr>
                <a:defRPr/>
              </a:pPr>
              <a:t>2014年7月5日星期六</a:t>
            </a:fld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7A77"/>
                </a:solidFill>
              </a:rPr>
              <a:t>重庆邮电大学 数理学院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AB843-867C-458C-B135-6C215AA32CC7}" type="slidenum">
              <a:rPr lang="en-US" altLang="zh-CN">
                <a:solidFill>
                  <a:srgbClr val="007A77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2490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6DAC8-DA4D-4977-9ED6-A9631E601405}" type="datetime3">
              <a:rPr lang="zh-CN" altLang="en-US">
                <a:solidFill>
                  <a:srgbClr val="007A77"/>
                </a:solidFill>
              </a:rPr>
              <a:pPr>
                <a:defRPr/>
              </a:pPr>
              <a:t>2014年7月5日星期六</a:t>
            </a:fld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7A77"/>
                </a:solidFill>
              </a:rPr>
              <a:t>重庆邮电大学 数理学院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BE560-0665-4992-B67E-0EEEFCC41419}" type="slidenum">
              <a:rPr lang="en-US" altLang="zh-CN">
                <a:solidFill>
                  <a:srgbClr val="007A77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381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0E91C-520A-4F60-BA7E-6A4BFCF21FC6}" type="datetime3">
              <a:rPr lang="zh-CN" altLang="en-US">
                <a:solidFill>
                  <a:srgbClr val="007A77"/>
                </a:solidFill>
              </a:rPr>
              <a:pPr>
                <a:defRPr/>
              </a:pPr>
              <a:t>2014年7月5日星期六</a:t>
            </a:fld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7A77"/>
                </a:solidFill>
              </a:rPr>
              <a:t>重庆邮电大学 数理学院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B5BA7-B037-48A5-9175-61A9AA96F566}" type="slidenum">
              <a:rPr lang="en-US" altLang="zh-CN">
                <a:solidFill>
                  <a:srgbClr val="007A77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0138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625" y="1905000"/>
            <a:ext cx="4194175" cy="20208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194175" cy="20208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01625" y="4078288"/>
            <a:ext cx="4194175" cy="20208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078288"/>
            <a:ext cx="4194175" cy="20208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01667-7900-401B-88CE-4B9EE9976D2E}" type="datetime3">
              <a:rPr lang="zh-CN" altLang="en-US">
                <a:solidFill>
                  <a:srgbClr val="007A77"/>
                </a:solidFill>
              </a:rPr>
              <a:pPr>
                <a:defRPr/>
              </a:pPr>
              <a:t>2014年7月5日星期六</a:t>
            </a:fld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7A77"/>
                </a:solidFill>
              </a:rPr>
              <a:t>重庆邮电大学 数理学院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22AEE-51A3-488B-9FA5-398C33F49D73}" type="slidenum">
              <a:rPr lang="en-US" altLang="zh-CN">
                <a:solidFill>
                  <a:srgbClr val="007A77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3779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194175" cy="20208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78288"/>
            <a:ext cx="4194175" cy="20208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1B5A2-D422-4E8D-9121-FA28EA4BC505}" type="datetime3">
              <a:rPr lang="zh-CN" altLang="en-US">
                <a:solidFill>
                  <a:srgbClr val="007A77"/>
                </a:solidFill>
              </a:rPr>
              <a:pPr>
                <a:defRPr/>
              </a:pPr>
              <a:t>2014年7月5日星期六</a:t>
            </a:fld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7A77"/>
                </a:solidFill>
              </a:rPr>
              <a:t>重庆邮电大学 数理学院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FE7F7-6ED2-4F60-9487-369BB7CE2C38}" type="slidenum">
              <a:rPr lang="en-US" altLang="zh-CN">
                <a:solidFill>
                  <a:srgbClr val="007A77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8200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09600"/>
            <a:ext cx="8540750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2549E-F80F-4A0A-8111-B34C1D658A62}" type="datetime3">
              <a:rPr lang="zh-CN" altLang="en-US">
                <a:solidFill>
                  <a:srgbClr val="007A77"/>
                </a:solidFill>
              </a:rPr>
              <a:pPr>
                <a:defRPr/>
              </a:pPr>
              <a:t>2014年7月5日星期六</a:t>
            </a:fld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7A77"/>
                </a:solidFill>
              </a:rPr>
              <a:t>重庆邮电大学 数理学院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40271-04FF-4117-901E-599A39EE1472}" type="slidenum">
              <a:rPr lang="en-US" altLang="zh-CN">
                <a:solidFill>
                  <a:srgbClr val="007A77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4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8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8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A47EF7-5D72-4480-8166-9C95A7E1899E}" type="datetime3">
              <a:rPr lang="zh-CN" altLang="en-US">
                <a:solidFill>
                  <a:srgbClr val="007A7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2014年7月5日星期六</a:t>
            </a:fld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7A77"/>
                </a:solidFill>
              </a:rPr>
              <a:t>重庆邮电大学 数理学院</a:t>
            </a:r>
          </a:p>
        </p:txBody>
      </p:sp>
      <p:sp>
        <p:nvSpPr>
          <p:cNvPr id="157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D74438-C503-407A-9108-CE786010EADF}" type="slidenum">
              <a:rPr lang="en-US" altLang="zh-CN">
                <a:solidFill>
                  <a:srgbClr val="007A7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18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80.png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Word_97_-_2003_Document2.doc"/><Relationship Id="rId5" Type="http://schemas.openxmlformats.org/officeDocument/2006/relationships/image" Target="../media/image6.emf"/><Relationship Id="rId4" Type="http://schemas.openxmlformats.org/officeDocument/2006/relationships/oleObject" Target="../embeddings/Microsoft_Word_97_-_2003_Document1.doc"/><Relationship Id="rId9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Microsoft_Word_97_-_2003_Document3.doc"/><Relationship Id="rId7" Type="http://schemas.openxmlformats.org/officeDocument/2006/relationships/oleObject" Target="../embeddings/Microsoft_Word_97_-_2003_Document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Microsoft_Word_97_-_2003_Document4.doc"/><Relationship Id="rId4" Type="http://schemas.openxmlformats.org/officeDocument/2006/relationships/image" Target="../media/image9.emf"/><Relationship Id="rId9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3.emf"/><Relationship Id="rId4" Type="http://schemas.openxmlformats.org/officeDocument/2006/relationships/oleObject" Target="../embeddings/Microsoft_Word_97_-_2003_Document6.doc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15.wmf"/><Relationship Id="rId9" Type="http://schemas.openxmlformats.org/officeDocument/2006/relationships/slide" Target="slide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Microsoft_Word_97_-_2003_Document7.doc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png"/><Relationship Id="rId11" Type="http://schemas.openxmlformats.org/officeDocument/2006/relationships/image" Target="../media/image22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21.w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slide" Target="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oleObject" Target="../embeddings/Microsoft_Word_97_-_2003_Document9.doc"/><Relationship Id="rId18" Type="http://schemas.openxmlformats.org/officeDocument/2006/relationships/image" Target="../media/image32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9.wmf"/><Relationship Id="rId17" Type="http://schemas.openxmlformats.org/officeDocument/2006/relationships/oleObject" Target="../embeddings/Microsoft_Word_97_-_2003_Document11.doc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Microsoft_Word_97_-_2003_Document8.doc"/><Relationship Id="rId15" Type="http://schemas.openxmlformats.org/officeDocument/2006/relationships/oleObject" Target="../embeddings/Microsoft_Word_97_-_2003_Document10.doc"/><Relationship Id="rId10" Type="http://schemas.openxmlformats.org/officeDocument/2006/relationships/image" Target="../media/image28.emf"/><Relationship Id="rId19" Type="http://schemas.openxmlformats.org/officeDocument/2006/relationships/slide" Target="slide4.xml"/><Relationship Id="rId4" Type="http://schemas.openxmlformats.org/officeDocument/2006/relationships/image" Target="../media/image25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3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png"/><Relationship Id="rId11" Type="http://schemas.openxmlformats.org/officeDocument/2006/relationships/slide" Target="slide4.xml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png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40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2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wmf"/><Relationship Id="rId11" Type="http://schemas.openxmlformats.org/officeDocument/2006/relationships/slide" Target="slide4.xml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2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28.bin"/><Relationship Id="rId7" Type="http://schemas.openxmlformats.org/officeDocument/2006/relationships/slide" Target="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slide" Target="slide17.xml"/><Relationship Id="rId5" Type="http://schemas.openxmlformats.org/officeDocument/2006/relationships/slide" Target="slide15.xml"/><Relationship Id="rId4" Type="http://schemas.openxmlformats.org/officeDocument/2006/relationships/image" Target="../media/image4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7.wmf"/><Relationship Id="rId11" Type="http://schemas.openxmlformats.org/officeDocument/2006/relationships/image" Target="../media/image49.png"/><Relationship Id="rId5" Type="http://schemas.openxmlformats.org/officeDocument/2006/relationships/oleObject" Target="../embeddings/oleObject30.bin"/><Relationship Id="rId10" Type="http://schemas.openxmlformats.org/officeDocument/2006/relationships/oleObject" Target="../embeddings/oleObject33.bin"/><Relationship Id="rId4" Type="http://schemas.openxmlformats.org/officeDocument/2006/relationships/image" Target="../media/image46.png"/><Relationship Id="rId9" Type="http://schemas.openxmlformats.org/officeDocument/2006/relationships/oleObject" Target="../embeddings/oleObject3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7" Type="http://schemas.openxmlformats.org/officeDocument/2006/relationships/slide" Target="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1.emf"/><Relationship Id="rId5" Type="http://schemas.openxmlformats.org/officeDocument/2006/relationships/oleObject" Target="../embeddings/Microsoft_Word_97_-_2003_Document12.doc"/><Relationship Id="rId4" Type="http://schemas.openxmlformats.org/officeDocument/2006/relationships/image" Target="../media/image5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3.png"/><Relationship Id="rId5" Type="http://schemas.openxmlformats.org/officeDocument/2006/relationships/oleObject" Target="../embeddings/oleObject36.bin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oleObject" Target="../embeddings/Microsoft_Word_97_-_2003_Document18.doc"/><Relationship Id="rId3" Type="http://schemas.openxmlformats.org/officeDocument/2006/relationships/oleObject" Target="../embeddings/Microsoft_Word_97_-_2003_Document13.doc"/><Relationship Id="rId7" Type="http://schemas.openxmlformats.org/officeDocument/2006/relationships/oleObject" Target="../embeddings/Microsoft_Word_97_-_2003_Document15.doc"/><Relationship Id="rId12" Type="http://schemas.openxmlformats.org/officeDocument/2006/relationships/image" Target="../media/image5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5.emf"/><Relationship Id="rId11" Type="http://schemas.openxmlformats.org/officeDocument/2006/relationships/oleObject" Target="../embeddings/Microsoft_Word_97_-_2003_Document17.doc"/><Relationship Id="rId5" Type="http://schemas.openxmlformats.org/officeDocument/2006/relationships/oleObject" Target="../embeddings/Microsoft_Word_97_-_2003_Document14.doc"/><Relationship Id="rId10" Type="http://schemas.openxmlformats.org/officeDocument/2006/relationships/image" Target="../media/image57.emf"/><Relationship Id="rId4" Type="http://schemas.openxmlformats.org/officeDocument/2006/relationships/image" Target="../media/image54.emf"/><Relationship Id="rId9" Type="http://schemas.openxmlformats.org/officeDocument/2006/relationships/oleObject" Target="../embeddings/Microsoft_Word_97_-_2003_Document16.doc"/><Relationship Id="rId14" Type="http://schemas.openxmlformats.org/officeDocument/2006/relationships/image" Target="../media/image59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Microsoft_Word_97_-_2003_Document19.doc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6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1.emf"/><Relationship Id="rId11" Type="http://schemas.openxmlformats.org/officeDocument/2006/relationships/oleObject" Target="../embeddings/Microsoft_Word_97_-_2003_Document22.doc"/><Relationship Id="rId5" Type="http://schemas.openxmlformats.org/officeDocument/2006/relationships/oleObject" Target="../embeddings/Microsoft_Word_97_-_2003_Document20.doc"/><Relationship Id="rId10" Type="http://schemas.openxmlformats.org/officeDocument/2006/relationships/image" Target="../media/image63.emf"/><Relationship Id="rId4" Type="http://schemas.openxmlformats.org/officeDocument/2006/relationships/image" Target="../media/image60.emf"/><Relationship Id="rId9" Type="http://schemas.openxmlformats.org/officeDocument/2006/relationships/oleObject" Target="../embeddings/Microsoft_Word_97_-_2003_Document21.doc"/><Relationship Id="rId1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oleObject" Target="../embeddings/Microsoft_Word_97_-_2003_Document23.doc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7.png"/><Relationship Id="rId5" Type="http://schemas.openxmlformats.org/officeDocument/2006/relationships/oleObject" Target="../embeddings/oleObject39.bin"/><Relationship Id="rId10" Type="http://schemas.openxmlformats.org/officeDocument/2006/relationships/hyperlink" Target="../&#31532;12&#35762;%20&#35745;&#31639;&#26426;&#27169;&#25311;/road1.m" TargetMode="External"/><Relationship Id="rId4" Type="http://schemas.openxmlformats.org/officeDocument/2006/relationships/image" Target="../media/image66.emf"/><Relationship Id="rId9" Type="http://schemas.openxmlformats.org/officeDocument/2006/relationships/hyperlink" Target="../../MATLAB/bin/matlab.exe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69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4.bin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5.bin"/><Relationship Id="rId11" Type="http://schemas.openxmlformats.org/officeDocument/2006/relationships/oleObject" Target="../embeddings/oleObject49.bin"/><Relationship Id="rId5" Type="http://schemas.openxmlformats.org/officeDocument/2006/relationships/slide" Target="slide14.xml"/><Relationship Id="rId10" Type="http://schemas.openxmlformats.org/officeDocument/2006/relationships/oleObject" Target="../embeddings/oleObject48.bin"/><Relationship Id="rId4" Type="http://schemas.openxmlformats.org/officeDocument/2006/relationships/image" Target="../media/image72.emf"/><Relationship Id="rId9" Type="http://schemas.openxmlformats.org/officeDocument/2006/relationships/oleObject" Target="../embeddings/oleObject47.bin"/><Relationship Id="rId14" Type="http://schemas.openxmlformats.org/officeDocument/2006/relationships/oleObject" Target="../embeddings/oleObject5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oleObject" Target="../embeddings/oleObject53.bin"/><Relationship Id="rId7" Type="http://schemas.openxmlformats.org/officeDocument/2006/relationships/slide" Target="slide25.xml"/><Relationship Id="rId12" Type="http://schemas.openxmlformats.org/officeDocument/2006/relationships/slide" Target="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4.emf"/><Relationship Id="rId11" Type="http://schemas.openxmlformats.org/officeDocument/2006/relationships/slide" Target="slide28.xml"/><Relationship Id="rId5" Type="http://schemas.openxmlformats.org/officeDocument/2006/relationships/oleObject" Target="../embeddings/oleObject54.bin"/><Relationship Id="rId10" Type="http://schemas.openxmlformats.org/officeDocument/2006/relationships/slide" Target="slide24.xml"/><Relationship Id="rId4" Type="http://schemas.openxmlformats.org/officeDocument/2006/relationships/image" Target="../media/image5.wmf"/><Relationship Id="rId9" Type="http://schemas.openxmlformats.org/officeDocument/2006/relationships/slide" Target="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oleObject" Target="../embeddings/oleObject55.bin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6.bin"/><Relationship Id="rId5" Type="http://schemas.openxmlformats.org/officeDocument/2006/relationships/slide" Target="slide23.xml"/><Relationship Id="rId4" Type="http://schemas.openxmlformats.org/officeDocument/2006/relationships/image" Target="../media/image75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oleObject" Target="../embeddings/Microsoft_Word_97_-_2003_Document24.doc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9.emf"/><Relationship Id="rId11" Type="http://schemas.openxmlformats.org/officeDocument/2006/relationships/slide" Target="slide23.xml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81.emf"/><Relationship Id="rId4" Type="http://schemas.openxmlformats.org/officeDocument/2006/relationships/image" Target="../media/image78.emf"/><Relationship Id="rId9" Type="http://schemas.openxmlformats.org/officeDocument/2006/relationships/oleObject" Target="../embeddings/oleObject59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86.wmf"/><Relationship Id="rId17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6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slide" Target="slide23.xml"/><Relationship Id="rId10" Type="http://schemas.openxmlformats.org/officeDocument/2006/relationships/image" Target="../media/image85.png"/><Relationship Id="rId4" Type="http://schemas.openxmlformats.org/officeDocument/2006/relationships/image" Target="../media/image82.e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8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8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3.wmf"/><Relationship Id="rId11" Type="http://schemas.openxmlformats.org/officeDocument/2006/relationships/slide" Target="slide23.xml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85.png"/><Relationship Id="rId4" Type="http://schemas.openxmlformats.org/officeDocument/2006/relationships/image" Target="../media/image82.emf"/><Relationship Id="rId9" Type="http://schemas.openxmlformats.org/officeDocument/2006/relationships/oleObject" Target="../embeddings/oleObject70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Microsoft_Word_97_-_2003_Document26.doc"/><Relationship Id="rId5" Type="http://schemas.openxmlformats.org/officeDocument/2006/relationships/image" Target="../media/image89.emf"/><Relationship Id="rId10" Type="http://schemas.openxmlformats.org/officeDocument/2006/relationships/slide" Target="slide23.xml"/><Relationship Id="rId4" Type="http://schemas.openxmlformats.org/officeDocument/2006/relationships/oleObject" Target="../embeddings/Microsoft_Word_97_-_2003_Document25.doc"/><Relationship Id="rId9" Type="http://schemas.openxmlformats.org/officeDocument/2006/relationships/image" Target="../media/image9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9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3.e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95.emf"/><Relationship Id="rId4" Type="http://schemas.openxmlformats.org/officeDocument/2006/relationships/image" Target="../media/image92.emf"/><Relationship Id="rId9" Type="http://schemas.openxmlformats.org/officeDocument/2006/relationships/oleObject" Target="../embeddings/oleObject7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../&#31532;12&#35762;%20&#35745;&#31639;&#26426;&#27169;&#25311;/road2.m" TargetMode="External"/><Relationship Id="rId13" Type="http://schemas.openxmlformats.org/officeDocument/2006/relationships/image" Target="../media/image100.wmf"/><Relationship Id="rId18" Type="http://schemas.openxmlformats.org/officeDocument/2006/relationships/oleObject" Target="../embeddings/oleObject83.bin"/><Relationship Id="rId3" Type="http://schemas.openxmlformats.org/officeDocument/2006/relationships/oleObject" Target="../embeddings/oleObject77.bin"/><Relationship Id="rId21" Type="http://schemas.openxmlformats.org/officeDocument/2006/relationships/image" Target="../media/image104.wmf"/><Relationship Id="rId7" Type="http://schemas.openxmlformats.org/officeDocument/2006/relationships/hyperlink" Target="../../MATLAB/bin/matlab.exe" TargetMode="External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10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2.bin"/><Relationship Id="rId20" Type="http://schemas.openxmlformats.org/officeDocument/2006/relationships/oleObject" Target="../embeddings/oleObject84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8.png"/><Relationship Id="rId11" Type="http://schemas.openxmlformats.org/officeDocument/2006/relationships/image" Target="../media/image99.wmf"/><Relationship Id="rId5" Type="http://schemas.openxmlformats.org/officeDocument/2006/relationships/oleObject" Target="../embeddings/oleObject78.bin"/><Relationship Id="rId15" Type="http://schemas.openxmlformats.org/officeDocument/2006/relationships/image" Target="../media/image101.wmf"/><Relationship Id="rId10" Type="http://schemas.openxmlformats.org/officeDocument/2006/relationships/oleObject" Target="../embeddings/oleObject79.bin"/><Relationship Id="rId19" Type="http://schemas.openxmlformats.org/officeDocument/2006/relationships/image" Target="../media/image103.emf"/><Relationship Id="rId4" Type="http://schemas.openxmlformats.org/officeDocument/2006/relationships/image" Target="../media/image97.wmf"/><Relationship Id="rId9" Type="http://schemas.openxmlformats.org/officeDocument/2006/relationships/hyperlink" Target="../&#31532;12&#35762;%20&#35745;&#31639;&#26426;&#27169;&#25311;/floyd.m" TargetMode="External"/><Relationship Id="rId14" Type="http://schemas.openxmlformats.org/officeDocument/2006/relationships/oleObject" Target="../embeddings/oleObject81.bin"/><Relationship Id="rId22" Type="http://schemas.openxmlformats.org/officeDocument/2006/relationships/slide" Target="slide2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85.bin"/><Relationship Id="rId7" Type="http://schemas.openxmlformats.org/officeDocument/2006/relationships/slide" Target="slide3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slide" Target="slide36.xml"/><Relationship Id="rId5" Type="http://schemas.openxmlformats.org/officeDocument/2006/relationships/slide" Target="slide31.xml"/><Relationship Id="rId4" Type="http://schemas.openxmlformats.org/officeDocument/2006/relationships/image" Target="../media/image105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06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8.png"/><Relationship Id="rId5" Type="http://schemas.openxmlformats.org/officeDocument/2006/relationships/oleObject" Target="../embeddings/oleObject88.bin"/><Relationship Id="rId4" Type="http://schemas.openxmlformats.org/officeDocument/2006/relationships/image" Target="../media/image10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11.e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110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3" Type="http://schemas.openxmlformats.org/officeDocument/2006/relationships/oleObject" Target="../embeddings/oleObject93.bin"/><Relationship Id="rId7" Type="http://schemas.openxmlformats.org/officeDocument/2006/relationships/image" Target="../media/image114.emf"/><Relationship Id="rId12" Type="http://schemas.openxmlformats.org/officeDocument/2006/relationships/slide" Target="slide3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116.emf"/><Relationship Id="rId5" Type="http://schemas.openxmlformats.org/officeDocument/2006/relationships/image" Target="../media/image117.jpeg"/><Relationship Id="rId10" Type="http://schemas.openxmlformats.org/officeDocument/2006/relationships/oleObject" Target="../embeddings/oleObject96.bin"/><Relationship Id="rId4" Type="http://schemas.openxmlformats.org/officeDocument/2006/relationships/image" Target="../media/image113.emf"/><Relationship Id="rId9" Type="http://schemas.openxmlformats.org/officeDocument/2006/relationships/image" Target="../media/image115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oleObject" Target="../embeddings/oleObject101.bin"/><Relationship Id="rId18" Type="http://schemas.openxmlformats.org/officeDocument/2006/relationships/oleObject" Target="../embeddings/oleObject102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22.emf"/><Relationship Id="rId17" Type="http://schemas.openxmlformats.org/officeDocument/2006/relationships/hyperlink" Target="../&#31532;12&#35762;%20&#35745;&#31639;&#26426;&#27169;&#25311;/road3.m" TargetMode="External"/><Relationship Id="rId2" Type="http://schemas.openxmlformats.org/officeDocument/2006/relationships/slideLayout" Target="../slideLayouts/slideLayout7.xml"/><Relationship Id="rId16" Type="http://schemas.openxmlformats.org/officeDocument/2006/relationships/hyperlink" Target="../&#31532;12&#35762;%20&#35745;&#31639;&#26426;&#27169;&#25311;/floyd.m" TargetMode="Externa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19.e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Microsoft_Word_97_-_2003_Document27.doc"/><Relationship Id="rId15" Type="http://schemas.openxmlformats.org/officeDocument/2006/relationships/hyperlink" Target="../../MATLAB/bin/matlab.exe" TargetMode="External"/><Relationship Id="rId10" Type="http://schemas.openxmlformats.org/officeDocument/2006/relationships/image" Target="../media/image121.emf"/><Relationship Id="rId19" Type="http://schemas.openxmlformats.org/officeDocument/2006/relationships/image" Target="../media/image124.wmf"/><Relationship Id="rId4" Type="http://schemas.openxmlformats.org/officeDocument/2006/relationships/image" Target="../media/image118.e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2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5" Type="http://schemas.openxmlformats.org/officeDocument/2006/relationships/slide" Target="slide30.xml"/><Relationship Id="rId4" Type="http://schemas.openxmlformats.org/officeDocument/2006/relationships/image" Target="../media/image125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emf"/><Relationship Id="rId13" Type="http://schemas.openxmlformats.org/officeDocument/2006/relationships/slide" Target="slide30.xml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3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27.png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129.emf"/><Relationship Id="rId4" Type="http://schemas.openxmlformats.org/officeDocument/2006/relationships/image" Target="../media/image126.emf"/><Relationship Id="rId9" Type="http://schemas.openxmlformats.org/officeDocument/2006/relationships/oleObject" Target="../embeddings/oleObject107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131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132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13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image" Target="../media/image2.wmf"/><Relationship Id="rId7" Type="http://schemas.openxmlformats.org/officeDocument/2006/relationships/slide" Target="slide1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image" Target="../media/image4.jpeg"/><Relationship Id="rId10" Type="http://schemas.openxmlformats.org/officeDocument/2006/relationships/slide" Target="slide39.xml"/><Relationship Id="rId4" Type="http://schemas.openxmlformats.org/officeDocument/2006/relationships/image" Target="../media/image3.jpeg"/><Relationship Id="rId9" Type="http://schemas.openxmlformats.org/officeDocument/2006/relationships/hyperlink" Target="../&#31532;12&#35762;%20&#35745;&#31639;&#26426;&#27169;&#25311;/&#26368;&#20248;&#25130;&#26029;&#20999;&#21106;&#38382;&#39064;.doc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oleObject" Target="../embeddings/oleObject1.bin"/><Relationship Id="rId7" Type="http://schemas.openxmlformats.org/officeDocument/2006/relationships/slide" Target="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slide" Target="slide8.xml"/><Relationship Id="rId5" Type="http://schemas.openxmlformats.org/officeDocument/2006/relationships/slide" Target="slide4.xml"/><Relationship Id="rId10" Type="http://schemas.openxmlformats.org/officeDocument/2006/relationships/slide" Target="slide3.xml"/><Relationship Id="rId4" Type="http://schemas.openxmlformats.org/officeDocument/2006/relationships/image" Target="../media/image5.wmf"/><Relationship Id="rId9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2014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年数学建模暑期培训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b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图论模型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主讲教师：陈六新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联系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方式：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13983837287</a:t>
            </a: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925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323850" y="692150"/>
            <a:ext cx="8363314" cy="523592"/>
            <a:chOff x="384" y="480"/>
            <a:chExt cx="5015" cy="347"/>
          </a:xfrm>
        </p:grpSpPr>
        <p:sp>
          <p:nvSpPr>
            <p:cNvPr id="9219" name="Rectangle 3"/>
            <p:cNvSpPr>
              <a:spLocks noChangeArrowheads="1"/>
            </p:cNvSpPr>
            <p:nvPr/>
          </p:nvSpPr>
          <p:spPr bwMode="auto">
            <a:xfrm>
              <a:off x="384" y="480"/>
              <a:ext cx="734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定义</a:t>
              </a:r>
              <a:endPara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21" name="Rectangle 5"/>
                <p:cNvSpPr>
                  <a:spLocks noChangeArrowheads="1"/>
                </p:cNvSpPr>
                <p:nvPr/>
              </p:nvSpPr>
              <p:spPr bwMode="auto">
                <a:xfrm>
                  <a:off x="1057" y="480"/>
                  <a:ext cx="4342" cy="34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zh-CN" altLang="en-US" sz="2800" dirty="0" smtClean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有序三元组</a:t>
                  </a:r>
                  <a14:m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/>
                          <a:ea typeface="宋体" pitchFamily="2" charset="-122"/>
                        </a:rPr>
                        <m:t>𝐺</m:t>
                      </m:r>
                      <m:r>
                        <a:rPr kumimoji="1" lang="en-US" altLang="zh-CN" sz="2800" i="1" smtClean="0">
                          <a:latin typeface="Cambria Math"/>
                          <a:ea typeface="宋体" pitchFamily="2" charset="-122"/>
                        </a:rPr>
                        <m:t>=</m:t>
                      </m:r>
                      <m:r>
                        <a:rPr kumimoji="1" lang="en-US" altLang="zh-CN" sz="2800" b="0" i="1" smtClean="0">
                          <a:latin typeface="Cambria Math"/>
                          <a:ea typeface="宋体" pitchFamily="2" charset="-122"/>
                        </a:rPr>
                        <m:t>(</m:t>
                      </m:r>
                      <m:r>
                        <a:rPr kumimoji="1" lang="en-US" altLang="zh-CN" sz="2800" b="0" i="1" smtClean="0">
                          <a:latin typeface="Cambria Math"/>
                          <a:ea typeface="宋体" pitchFamily="2" charset="-122"/>
                        </a:rPr>
                        <m:t>𝑉</m:t>
                      </m:r>
                      <m:r>
                        <a:rPr kumimoji="1" lang="en-US" altLang="zh-CN" sz="2800" b="0" i="1" smtClean="0">
                          <a:latin typeface="Cambria Math"/>
                          <a:ea typeface="宋体" pitchFamily="2" charset="-122"/>
                        </a:rPr>
                        <m:t>,</m:t>
                      </m:r>
                      <m:r>
                        <a:rPr kumimoji="1" lang="en-US" altLang="zh-CN" sz="2800" b="0" i="1" smtClean="0">
                          <a:latin typeface="Cambria Math"/>
                          <a:ea typeface="宋体" pitchFamily="2" charset="-122"/>
                        </a:rPr>
                        <m:t>𝐸</m:t>
                      </m:r>
                      <m:r>
                        <a:rPr kumimoji="1" lang="en-US" altLang="zh-CN" sz="2800" b="0" i="1" smtClean="0">
                          <a:latin typeface="Cambria Math"/>
                          <a:ea typeface="宋体" pitchFamily="2" charset="-122"/>
                        </a:rPr>
                        <m:t>,</m:t>
                      </m:r>
                      <m:r>
                        <m:rPr>
                          <m:sty m:val="p"/>
                        </m:rPr>
                        <a:rPr kumimoji="1" lang="el-GR" altLang="zh-CN" sz="2800" b="0" i="1" smtClean="0">
                          <a:latin typeface="Cambria Math"/>
                          <a:ea typeface="Cambria Math"/>
                        </a:rPr>
                        <m:t>Ψ</m:t>
                      </m:r>
                      <m:r>
                        <a:rPr kumimoji="1" lang="en-US" altLang="zh-CN" sz="2800" b="0" i="1" smtClean="0">
                          <a:latin typeface="Cambria Math"/>
                          <a:ea typeface="宋体" pitchFamily="2" charset="-122"/>
                        </a:rPr>
                        <m:t>)</m:t>
                      </m:r>
                    </m:oMath>
                  </a14:m>
                  <a:r>
                    <a:rPr kumimoji="1" lang="zh-CN" altLang="en-US" sz="28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称为一个</a:t>
                  </a:r>
                  <a:r>
                    <a:rPr kumimoji="1" lang="zh-CN" altLang="en-US" sz="2800" b="1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图</a:t>
                  </a:r>
                  <a:r>
                    <a:rPr kumimoji="1" lang="zh-CN" altLang="en-US" sz="28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，如果：</a:t>
                  </a:r>
                </a:p>
              </p:txBody>
            </p:sp>
          </mc:Choice>
          <mc:Fallback xmlns="">
            <p:sp>
              <p:nvSpPr>
                <p:cNvPr id="9221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57" y="480"/>
                  <a:ext cx="3800" cy="30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442" t="-14667" b="-2666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92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249320"/>
              </p:ext>
            </p:extLst>
          </p:nvPr>
        </p:nvGraphicFramePr>
        <p:xfrm>
          <a:off x="536575" y="1198563"/>
          <a:ext cx="7597775" cy="346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Document" r:id="rId4" imgW="3957828" imgH="1814474" progId="Word.Document.8">
                  <p:embed/>
                </p:oleObj>
              </mc:Choice>
              <mc:Fallback>
                <p:oleObj name="Document" r:id="rId4" imgW="3957828" imgH="18144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1198563"/>
                        <a:ext cx="7597775" cy="346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778554"/>
              </p:ext>
            </p:extLst>
          </p:nvPr>
        </p:nvGraphicFramePr>
        <p:xfrm>
          <a:off x="677863" y="3043238"/>
          <a:ext cx="7772400" cy="245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Document" r:id="rId6" imgW="4349191" imgH="1379525" progId="Word.Document.8">
                  <p:embed/>
                </p:oleObj>
              </mc:Choice>
              <mc:Fallback>
                <p:oleObj name="Document" r:id="rId6" imgW="4349191" imgH="13795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3043238"/>
                        <a:ext cx="7772400" cy="245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105546"/>
              </p:ext>
            </p:extLst>
          </p:nvPr>
        </p:nvGraphicFramePr>
        <p:xfrm>
          <a:off x="2411760" y="4869160"/>
          <a:ext cx="2392363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BMP 图像" r:id="rId8" imgW="1428840" imgH="1152360" progId="Paint.Picture">
                  <p:embed/>
                </p:oleObj>
              </mc:Choice>
              <mc:Fallback>
                <p:oleObj name="BMP 图像" r:id="rId8" imgW="1428840" imgH="115236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869160"/>
                        <a:ext cx="2392363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200400" y="0"/>
            <a:ext cx="236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图的定义</a:t>
            </a:r>
            <a:endParaRPr kumimoji="1"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60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0" y="765175"/>
            <a:ext cx="9078874" cy="1863725"/>
            <a:chOff x="0" y="480"/>
            <a:chExt cx="5668" cy="1174"/>
          </a:xfrm>
        </p:grpSpPr>
        <p:sp>
          <p:nvSpPr>
            <p:cNvPr id="10243" name="Rectangle 3"/>
            <p:cNvSpPr>
              <a:spLocks noChangeArrowheads="1"/>
            </p:cNvSpPr>
            <p:nvPr/>
          </p:nvSpPr>
          <p:spPr bwMode="auto">
            <a:xfrm>
              <a:off x="0" y="480"/>
              <a:ext cx="50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200" b="1">
                  <a:latin typeface="Times New Roman" pitchFamily="18" charset="0"/>
                  <a:ea typeface="宋体" pitchFamily="2" charset="-122"/>
                </a:rPr>
                <a:t>定义</a:t>
              </a:r>
              <a:endParaRPr kumimoji="1" lang="zh-CN" altLang="en-US" sz="2200">
                <a:latin typeface="Times New Roman" pitchFamily="18" charset="0"/>
                <a:ea typeface="宋体" pitchFamily="2" charset="-122"/>
              </a:endParaRPr>
            </a:p>
          </p:txBody>
        </p:sp>
        <p:graphicFrame>
          <p:nvGraphicFramePr>
            <p:cNvPr id="1024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8866874"/>
                </p:ext>
              </p:extLst>
            </p:nvPr>
          </p:nvGraphicFramePr>
          <p:xfrm>
            <a:off x="540" y="543"/>
            <a:ext cx="5128" cy="1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Document" r:id="rId3" imgW="4035552" imgH="864108" progId="Word.Document.8">
                    <p:embed/>
                  </p:oleObj>
                </mc:Choice>
                <mc:Fallback>
                  <p:oleObj name="Document" r:id="rId3" imgW="4035552" imgH="864108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" y="543"/>
                          <a:ext cx="5128" cy="11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0" y="4679950"/>
            <a:ext cx="8980488" cy="731838"/>
            <a:chOff x="0" y="2945"/>
            <a:chExt cx="5657" cy="461"/>
          </a:xfrm>
        </p:grpSpPr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0" y="2945"/>
              <a:ext cx="47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200" b="1">
                  <a:latin typeface="Times New Roman" pitchFamily="18" charset="0"/>
                  <a:ea typeface="宋体" pitchFamily="2" charset="-122"/>
                </a:rPr>
                <a:t>定义</a:t>
              </a:r>
              <a:endParaRPr kumimoji="1" lang="zh-CN" altLang="en-US" sz="2200">
                <a:latin typeface="Times New Roman" pitchFamily="18" charset="0"/>
                <a:ea typeface="宋体" pitchFamily="2" charset="-122"/>
              </a:endParaRPr>
            </a:p>
          </p:txBody>
        </p:sp>
        <p:graphicFrame>
          <p:nvGraphicFramePr>
            <p:cNvPr id="1024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7678777"/>
                </p:ext>
              </p:extLst>
            </p:nvPr>
          </p:nvGraphicFramePr>
          <p:xfrm>
            <a:off x="576" y="2972"/>
            <a:ext cx="5081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Document" r:id="rId5" imgW="4039129" imgH="351143" progId="Word.Document.8">
                    <p:embed/>
                  </p:oleObj>
                </mc:Choice>
                <mc:Fallback>
                  <p:oleObj name="Document" r:id="rId5" imgW="4039129" imgH="351143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972"/>
                          <a:ext cx="5081" cy="4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941528"/>
              </p:ext>
            </p:extLst>
          </p:nvPr>
        </p:nvGraphicFramePr>
        <p:xfrm>
          <a:off x="839788" y="5637213"/>
          <a:ext cx="78914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Document" r:id="rId7" imgW="3944133" imgH="175211" progId="Word.Document.8">
                  <p:embed/>
                </p:oleObj>
              </mc:Choice>
              <mc:Fallback>
                <p:oleObj name="Document" r:id="rId7" imgW="3944133" imgH="1752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5637213"/>
                        <a:ext cx="78914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276475"/>
            <a:ext cx="3095625" cy="224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09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524250"/>
              </p:ext>
            </p:extLst>
          </p:nvPr>
        </p:nvGraphicFramePr>
        <p:xfrm>
          <a:off x="50800" y="1201738"/>
          <a:ext cx="9072563" cy="454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Document" r:id="rId4" imgW="4866437" imgH="2440229" progId="Word.Document.8">
                  <p:embed/>
                </p:oleObj>
              </mc:Choice>
              <mc:Fallback>
                <p:oleObj name="Document" r:id="rId4" imgW="4866437" imgH="24402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" y="1201738"/>
                        <a:ext cx="9072563" cy="454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6300788" y="0"/>
          <a:ext cx="2843212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位图图像" r:id="rId6" imgW="8228571" imgH="7190476" progId="Paint.Picture">
                  <p:embed/>
                </p:oleObj>
              </mc:Choice>
              <mc:Fallback>
                <p:oleObj name="位图图像" r:id="rId6" imgW="8228571" imgH="719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0"/>
                        <a:ext cx="2843212" cy="177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378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609600" y="914400"/>
          <a:ext cx="28956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图片" r:id="rId3" imgW="2743200" imgH="1828800" progId="Word.Picture.8">
                  <p:embed/>
                </p:oleObj>
              </mc:Choice>
              <mc:Fallback>
                <p:oleObj name="图片" r:id="rId3" imgW="2743200" imgH="18288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14400"/>
                        <a:ext cx="28956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2195513" y="3933825"/>
          <a:ext cx="39624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位图图像" r:id="rId5" imgW="2438095" imgH="1305107" progId="Paint.Picture">
                  <p:embed/>
                </p:oleObj>
              </mc:Choice>
              <mc:Fallback>
                <p:oleObj name="位图图像" r:id="rId5" imgW="2438095" imgH="130510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933825"/>
                        <a:ext cx="39624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4114800" y="914400"/>
          <a:ext cx="3913188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位图图像" r:id="rId7" imgW="3809524" imgH="2000000" progId="Paint.Picture">
                  <p:embed/>
                </p:oleObj>
              </mc:Choice>
              <mc:Fallback>
                <p:oleObj name="位图图像" r:id="rId7" imgW="3809524" imgH="20000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914400"/>
                        <a:ext cx="3913188" cy="205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7696200" y="5867400"/>
            <a:ext cx="914400" cy="4667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宋体" pitchFamily="2" charset="-122"/>
                <a:hlinkClick r:id="rId9" action="ppaction://hlinksldjump"/>
              </a:rPr>
              <a:t>返回</a:t>
            </a:r>
            <a:endParaRPr kumimoji="1" lang="zh-CN" altLang="en-US" sz="24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692275" y="328453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/>
              <a:t>完全图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651500" y="3357563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/>
              <a:t>二分图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2987675" y="6021388"/>
            <a:ext cx="2232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800"/>
              <a:t>完全二分图</a:t>
            </a:r>
          </a:p>
        </p:txBody>
      </p:sp>
    </p:spTree>
    <p:extLst>
      <p:ext uri="{BB962C8B-B14F-4D97-AF65-F5344CB8AC3E}">
        <p14:creationId xmlns:p14="http://schemas.microsoft.com/office/powerpoint/2010/main" val="87938348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124200" y="0"/>
            <a:ext cx="3895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顶点的次数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705781"/>
              </p:ext>
            </p:extLst>
          </p:nvPr>
        </p:nvGraphicFramePr>
        <p:xfrm>
          <a:off x="393700" y="693738"/>
          <a:ext cx="8466138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" name="Document" r:id="rId3" imgW="4452214" imgH="992124" progId="Word.Document.8">
                  <p:embed/>
                </p:oleObj>
              </mc:Choice>
              <mc:Fallback>
                <p:oleObj name="Document" r:id="rId3" imgW="4452214" imgH="9921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693738"/>
                        <a:ext cx="8466138" cy="187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728582"/>
              </p:ext>
            </p:extLst>
          </p:nvPr>
        </p:nvGraphicFramePr>
        <p:xfrm>
          <a:off x="971550" y="2781300"/>
          <a:ext cx="23622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name="BMP 图象" r:id="rId5" imgW="1428949" imgH="1152381" progId="Paint.Picture">
                  <p:embed/>
                </p:oleObj>
              </mc:Choice>
              <mc:Fallback>
                <p:oleObj name="BMP 图象" r:id="rId5" imgW="1428949" imgH="11523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781300"/>
                        <a:ext cx="23622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919463"/>
              </p:ext>
            </p:extLst>
          </p:nvPr>
        </p:nvGraphicFramePr>
        <p:xfrm>
          <a:off x="1239838" y="5091113"/>
          <a:ext cx="201453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name="Equation" r:id="rId7" imgW="596880" imgH="228600" progId="Equation.DSMT4">
                  <p:embed/>
                </p:oleObj>
              </mc:Choice>
              <mc:Fallback>
                <p:oleObj name="Equation" r:id="rId7" imgW="596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5091113"/>
                        <a:ext cx="2014537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197837"/>
              </p:ext>
            </p:extLst>
          </p:nvPr>
        </p:nvGraphicFramePr>
        <p:xfrm>
          <a:off x="5410200" y="4724400"/>
          <a:ext cx="21336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公式" r:id="rId9" imgW="672840" imgH="723600" progId="Equation.3">
                  <p:embed/>
                </p:oleObj>
              </mc:Choice>
              <mc:Fallback>
                <p:oleObj name="公式" r:id="rId9" imgW="67284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724400"/>
                        <a:ext cx="21336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276475"/>
            <a:ext cx="3457575" cy="242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80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0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611188" y="908050"/>
          <a:ext cx="72009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文档" r:id="rId3" imgW="2727187" imgH="355829" progId="Word.Document.8">
                  <p:embed/>
                </p:oleObj>
              </mc:Choice>
              <mc:Fallback>
                <p:oleObj name="文档" r:id="rId3" imgW="2727187" imgH="3558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908050"/>
                        <a:ext cx="72009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611188" y="2205038"/>
          <a:ext cx="79216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文档" r:id="rId5" imgW="3243986" imgH="173126" progId="Word.Document.8">
                  <p:embed/>
                </p:oleObj>
              </mc:Choice>
              <mc:Fallback>
                <p:oleObj name="文档" r:id="rId5" imgW="3243986" imgH="1731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205038"/>
                        <a:ext cx="792162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39750" y="3500438"/>
            <a:ext cx="7897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宋体" pitchFamily="2" charset="-122"/>
              </a:rPr>
              <a:t>例 </a:t>
            </a:r>
            <a:r>
              <a:rPr kumimoji="1" lang="zh-CN" altLang="en-US" sz="2400">
                <a:latin typeface="Times New Roman" pitchFamily="18" charset="0"/>
                <a:ea typeface="宋体" pitchFamily="2" charset="-122"/>
              </a:rPr>
              <a:t>  在一次聚会中，认识奇数个人的人数一定是偶数。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7451725" y="5943600"/>
            <a:ext cx="1200150" cy="4667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宋体" pitchFamily="2" charset="-122"/>
                <a:hlinkClick r:id="rId7" action="ppaction://hlinksldjump"/>
              </a:rPr>
              <a:t>返回</a:t>
            </a:r>
            <a:endParaRPr kumimoji="1" lang="zh-CN" altLang="en-US" sz="2400" b="1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831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  <p:bldP spid="15365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835150" y="0"/>
            <a:ext cx="3097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子图</a:t>
            </a:r>
            <a:endParaRPr kumimoji="1"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710233"/>
              </p:ext>
            </p:extLst>
          </p:nvPr>
        </p:nvGraphicFramePr>
        <p:xfrm>
          <a:off x="0" y="525463"/>
          <a:ext cx="839311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2" name="文档" r:id="rId3" imgW="4236706" imgH="220636" progId="Word.Document.8">
                  <p:embed/>
                </p:oleObj>
              </mc:Choice>
              <mc:Fallback>
                <p:oleObj name="文档" r:id="rId3" imgW="4236706" imgH="2206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25463"/>
                        <a:ext cx="839311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262867"/>
              </p:ext>
            </p:extLst>
          </p:nvPr>
        </p:nvGraphicFramePr>
        <p:xfrm>
          <a:off x="0" y="1047750"/>
          <a:ext cx="91440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3" name="Document" r:id="rId5" imgW="4764193" imgH="394044" progId="Word.Document.8">
                  <p:embed/>
                </p:oleObj>
              </mc:Choice>
              <mc:Fallback>
                <p:oleObj name="Document" r:id="rId5" imgW="4764193" imgH="3940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47750"/>
                        <a:ext cx="914400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063734"/>
              </p:ext>
            </p:extLst>
          </p:nvPr>
        </p:nvGraphicFramePr>
        <p:xfrm>
          <a:off x="0" y="1903413"/>
          <a:ext cx="91948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4" name="文档" r:id="rId7" imgW="4637532" imgH="359054" progId="Word.Document.8">
                  <p:embed/>
                </p:oleObj>
              </mc:Choice>
              <mc:Fallback>
                <p:oleObj name="文档" r:id="rId7" imgW="4637532" imgH="3590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3413"/>
                        <a:ext cx="91948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975043"/>
              </p:ext>
            </p:extLst>
          </p:nvPr>
        </p:nvGraphicFramePr>
        <p:xfrm>
          <a:off x="0" y="2817813"/>
          <a:ext cx="90932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5" name="文档" r:id="rId9" imgW="4587545" imgH="359054" progId="Word.Document.8">
                  <p:embed/>
                </p:oleObj>
              </mc:Choice>
              <mc:Fallback>
                <p:oleObj name="文档" r:id="rId9" imgW="4587545" imgH="3590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17813"/>
                        <a:ext cx="90932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1" name="Group 7"/>
          <p:cNvGrpSpPr>
            <a:grpSpLocks/>
          </p:cNvGrpSpPr>
          <p:nvPr/>
        </p:nvGrpSpPr>
        <p:grpSpPr bwMode="auto">
          <a:xfrm>
            <a:off x="755650" y="3644900"/>
            <a:ext cx="7705111" cy="2298700"/>
            <a:chOff x="624" y="2256"/>
            <a:chExt cx="7418" cy="1448"/>
          </a:xfrm>
        </p:grpSpPr>
        <p:grpSp>
          <p:nvGrpSpPr>
            <p:cNvPr id="16392" name="Group 8"/>
            <p:cNvGrpSpPr>
              <a:grpSpLocks/>
            </p:cNvGrpSpPr>
            <p:nvPr/>
          </p:nvGrpSpPr>
          <p:grpSpPr bwMode="auto">
            <a:xfrm>
              <a:off x="624" y="2256"/>
              <a:ext cx="7418" cy="1448"/>
              <a:chOff x="912" y="2304"/>
              <a:chExt cx="7418" cy="1448"/>
            </a:xfrm>
          </p:grpSpPr>
          <p:grpSp>
            <p:nvGrpSpPr>
              <p:cNvPr id="16393" name="Group 9"/>
              <p:cNvGrpSpPr>
                <a:grpSpLocks/>
              </p:cNvGrpSpPr>
              <p:nvPr/>
            </p:nvGrpSpPr>
            <p:grpSpPr bwMode="auto">
              <a:xfrm>
                <a:off x="912" y="2304"/>
                <a:ext cx="7418" cy="1397"/>
                <a:chOff x="912" y="2304"/>
                <a:chExt cx="7418" cy="1397"/>
              </a:xfrm>
            </p:grpSpPr>
            <p:graphicFrame>
              <p:nvGraphicFramePr>
                <p:cNvPr id="16394" name="Object 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22978409"/>
                    </p:ext>
                  </p:extLst>
                </p:nvPr>
              </p:nvGraphicFramePr>
              <p:xfrm>
                <a:off x="912" y="2304"/>
                <a:ext cx="7418" cy="1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366" name="BMP 图像" r:id="rId11" imgW="23603040" imgH="7810560" progId="Paint.Picture">
                        <p:embed/>
                      </p:oleObj>
                    </mc:Choice>
                    <mc:Fallback>
                      <p:oleObj name="BMP 图像" r:id="rId11" imgW="23603040" imgH="7810560" progId="Paint.Picture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12" y="2304"/>
                              <a:ext cx="7418" cy="1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395" name="Object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92989885"/>
                    </p:ext>
                  </p:extLst>
                </p:nvPr>
              </p:nvGraphicFramePr>
              <p:xfrm>
                <a:off x="1342" y="3505"/>
                <a:ext cx="625" cy="1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367" name="Document" r:id="rId13" imgW="492862" imgH="153314" progId="Word.Document.8">
                        <p:embed/>
                      </p:oleObj>
                    </mc:Choice>
                    <mc:Fallback>
                      <p:oleObj name="Document" r:id="rId13" imgW="492862" imgH="153314" progId="Word.Document.8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42" y="3505"/>
                              <a:ext cx="625" cy="1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6396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96926865"/>
                  </p:ext>
                </p:extLst>
              </p:nvPr>
            </p:nvGraphicFramePr>
            <p:xfrm>
              <a:off x="3754" y="3475"/>
              <a:ext cx="1878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68" name="Document" r:id="rId15" imgW="1168019" imgH="261735" progId="Word.Document.8">
                      <p:embed/>
                    </p:oleObj>
                  </mc:Choice>
                  <mc:Fallback>
                    <p:oleObj name="Document" r:id="rId15" imgW="1168019" imgH="261735" progId="Word.Document.8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54" y="3475"/>
                            <a:ext cx="1878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397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18631"/>
                </p:ext>
              </p:extLst>
            </p:nvPr>
          </p:nvGraphicFramePr>
          <p:xfrm>
            <a:off x="5966" y="3500"/>
            <a:ext cx="1583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9" name="Document" r:id="rId17" imgW="1652714" imgH="240104" progId="Word.Document.8">
                    <p:embed/>
                  </p:oleObj>
                </mc:Choice>
                <mc:Fallback>
                  <p:oleObj name="Document" r:id="rId17" imgW="1652714" imgH="240104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6" y="3500"/>
                          <a:ext cx="1583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7235825" y="5943600"/>
            <a:ext cx="1416050" cy="52322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  <a:hlinkClick r:id="rId19" action="ppaction://hlinksldjump"/>
              </a:rPr>
              <a:t>返回</a:t>
            </a:r>
            <a:endParaRPr kumimoji="1"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273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200400" y="-52388"/>
            <a:ext cx="2451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关联矩阵</a:t>
            </a:r>
            <a:endParaRPr kumimoji="1" lang="zh-CN" altLang="en-US" sz="320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682625" y="612775"/>
          <a:ext cx="10915650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" name="文档" r:id="rId3" imgW="5528381" imgH="726196" progId="Word.Document.8">
                  <p:embed/>
                </p:oleObj>
              </mc:Choice>
              <mc:Fallback>
                <p:oleObj name="文档" r:id="rId3" imgW="5528381" imgH="7261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612775"/>
                        <a:ext cx="10915650" cy="143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827088" y="2133600"/>
          <a:ext cx="22860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" name="位图图像" r:id="rId5" imgW="8907118" imgH="8666667" progId="Paint.Picture">
                  <p:embed/>
                </p:oleObj>
              </mc:Choice>
              <mc:Fallback>
                <p:oleObj name="位图图像" r:id="rId5" imgW="8907118" imgH="866666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133600"/>
                        <a:ext cx="22860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3924300" y="1989138"/>
          <a:ext cx="4217988" cy="236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name="文档" r:id="rId7" imgW="2148518" imgH="1196683" progId="Word.Document.8">
                  <p:embed/>
                </p:oleObj>
              </mc:Choice>
              <mc:Fallback>
                <p:oleObj name="文档" r:id="rId7" imgW="2148518" imgH="11966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989138"/>
                        <a:ext cx="4217988" cy="236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1214438" y="4349750"/>
          <a:ext cx="6662737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name="文档" r:id="rId9" imgW="3361426" imgH="927969" progId="Word.Document.8">
                  <p:embed/>
                </p:oleObj>
              </mc:Choice>
              <mc:Fallback>
                <p:oleObj name="文档" r:id="rId9" imgW="3361426" imgH="9279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4349750"/>
                        <a:ext cx="6662737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5607050" y="1341438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>
                <a:latin typeface="Times New Roman" pitchFamily="18" charset="0"/>
                <a:ea typeface="宋体" pitchFamily="2" charset="-122"/>
              </a:rPr>
              <a:t>注：假设图为无向简单图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7308850" y="5943600"/>
            <a:ext cx="1343025" cy="4667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宋体" pitchFamily="2" charset="-122"/>
                <a:hlinkClick r:id="rId11" action="ppaction://hlinksldjump"/>
              </a:rPr>
              <a:t>返回</a:t>
            </a:r>
            <a:endParaRPr kumimoji="1" lang="zh-CN" altLang="en-US" sz="2400" b="1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151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utoUpdateAnimBg="0"/>
      <p:bldP spid="17416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200400" y="-52388"/>
            <a:ext cx="33877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邻接矩阵</a:t>
            </a:r>
            <a:endParaRPr kumimoji="1"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531813" y="612775"/>
          <a:ext cx="10950575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" name="文档" r:id="rId3" imgW="5509252" imgH="699153" progId="Word.Document.8">
                  <p:embed/>
                </p:oleObj>
              </mc:Choice>
              <mc:Fallback>
                <p:oleObj name="文档" r:id="rId3" imgW="5509252" imgH="6991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612775"/>
                        <a:ext cx="10950575" cy="138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042988" y="2205038"/>
          <a:ext cx="2376487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7" name="位图图像" r:id="rId5" imgW="8907118" imgH="8666667" progId="Paint.Picture">
                  <p:embed/>
                </p:oleObj>
              </mc:Choice>
              <mc:Fallback>
                <p:oleObj name="位图图像" r:id="rId5" imgW="8907118" imgH="866666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205038"/>
                        <a:ext cx="2376487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486400" y="1295400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itchFamily="18" charset="0"/>
                <a:ea typeface="宋体" pitchFamily="2" charset="-122"/>
              </a:rPr>
              <a:t>注：假设图为简单无向图</a:t>
            </a: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3779838" y="1905000"/>
          <a:ext cx="9680575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8" name="文档" r:id="rId7" imgW="5287294" imgH="1190616" progId="Word.Document.8">
                  <p:embed/>
                </p:oleObj>
              </mc:Choice>
              <mc:Fallback>
                <p:oleObj name="文档" r:id="rId7" imgW="5287294" imgH="11906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905000"/>
                        <a:ext cx="9680575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531813" y="4270375"/>
          <a:ext cx="10926762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9" name="文档" r:id="rId9" imgW="5499869" imgH="699153" progId="Word.Document.8">
                  <p:embed/>
                </p:oleObj>
              </mc:Choice>
              <mc:Fallback>
                <p:oleObj name="文档" r:id="rId9" imgW="5499869" imgH="6991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4270375"/>
                        <a:ext cx="10926762" cy="138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90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763588" y="612775"/>
          <a:ext cx="10985500" cy="185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0" name="文档" r:id="rId3" imgW="5528381" imgH="931363" progId="Word.Document.8">
                  <p:embed/>
                </p:oleObj>
              </mc:Choice>
              <mc:Fallback>
                <p:oleObj name="文档" r:id="rId3" imgW="5528381" imgH="9313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612775"/>
                        <a:ext cx="10985500" cy="185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295400" y="2590800"/>
          <a:ext cx="109759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1" name="文档" r:id="rId5" imgW="5486400" imgH="173520" progId="Word.Document.8">
                  <p:embed/>
                </p:oleObj>
              </mc:Choice>
              <mc:Fallback>
                <p:oleObj name="文档" r:id="rId5" imgW="5486400" imgH="173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90800"/>
                        <a:ext cx="109759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755650" y="3357563"/>
          <a:ext cx="2447925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2" name="位图图像" r:id="rId7" imgW="9000000" imgH="8895238" progId="Paint.Picture">
                  <p:embed/>
                </p:oleObj>
              </mc:Choice>
              <mc:Fallback>
                <p:oleObj name="位图图像" r:id="rId7" imgW="9000000" imgH="88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357563"/>
                        <a:ext cx="2447925" cy="187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3738563" y="3125788"/>
          <a:ext cx="10509250" cy="236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" name="文档" r:id="rId9" imgW="5287294" imgH="1190616" progId="Word.Document.8">
                  <p:embed/>
                </p:oleObj>
              </mc:Choice>
              <mc:Fallback>
                <p:oleObj name="文档" r:id="rId9" imgW="5287294" imgH="11906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3" y="3125788"/>
                        <a:ext cx="10509250" cy="236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7848600" y="5943600"/>
            <a:ext cx="803275" cy="4667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宋体" pitchFamily="2" charset="-122"/>
                <a:hlinkClick r:id="rId11" action="ppaction://hlinksldjump"/>
              </a:rPr>
              <a:t>返回</a:t>
            </a:r>
            <a:endParaRPr kumimoji="1" lang="zh-CN" altLang="en-US" sz="2400" b="1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359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9225" y="0"/>
            <a:ext cx="8540750" cy="1143000"/>
          </a:xfrm>
        </p:spPr>
        <p:txBody>
          <a:bodyPr>
            <a:normAutofit/>
          </a:bodyPr>
          <a:lstStyle/>
          <a:p>
            <a:r>
              <a:rPr lang="zh-CN" altLang="en-US" sz="28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图论问题的起源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149225" y="1102849"/>
            <a:ext cx="8815264" cy="2326152"/>
          </a:xfrm>
        </p:spPr>
        <p:txBody>
          <a:bodyPr/>
          <a:lstStyle/>
          <a:p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18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世纪东普鲁士哥尼斯堡被普列戈尔河分为四块，它们通过七座桥相互连接，如下图。当时该城的市民热衷于这样一个游戏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:“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一个散步者怎样才能从某块陆地出发，经每座桥一次且仅一次回到出发点？”</a:t>
            </a:r>
          </a:p>
          <a:p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69636" name="Group 4"/>
          <p:cNvGrpSpPr>
            <a:grpSpLocks/>
          </p:cNvGrpSpPr>
          <p:nvPr/>
        </p:nvGrpSpPr>
        <p:grpSpPr bwMode="auto">
          <a:xfrm>
            <a:off x="1403350" y="3357564"/>
            <a:ext cx="4387850" cy="2827338"/>
            <a:chOff x="884" y="2115"/>
            <a:chExt cx="2764" cy="1781"/>
          </a:xfrm>
        </p:grpSpPr>
        <p:sp>
          <p:nvSpPr>
            <p:cNvPr id="69637" name="Line 5"/>
            <p:cNvSpPr>
              <a:spLocks noChangeShapeType="1"/>
            </p:cNvSpPr>
            <p:nvPr/>
          </p:nvSpPr>
          <p:spPr bwMode="auto">
            <a:xfrm flipH="1" flipV="1">
              <a:off x="1920" y="244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9638" name="Line 6"/>
            <p:cNvSpPr>
              <a:spLocks noChangeShapeType="1"/>
            </p:cNvSpPr>
            <p:nvPr/>
          </p:nvSpPr>
          <p:spPr bwMode="auto">
            <a:xfrm flipH="1" flipV="1">
              <a:off x="2000" y="2450"/>
              <a:ext cx="31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pSp>
          <p:nvGrpSpPr>
            <p:cNvPr id="69639" name="Group 7"/>
            <p:cNvGrpSpPr>
              <a:grpSpLocks/>
            </p:cNvGrpSpPr>
            <p:nvPr/>
          </p:nvGrpSpPr>
          <p:grpSpPr bwMode="auto">
            <a:xfrm>
              <a:off x="884" y="2115"/>
              <a:ext cx="2764" cy="1781"/>
              <a:chOff x="884" y="2115"/>
              <a:chExt cx="2764" cy="1781"/>
            </a:xfrm>
          </p:grpSpPr>
          <p:sp>
            <p:nvSpPr>
              <p:cNvPr id="69640" name="Text Box 8"/>
              <p:cNvSpPr txBox="1">
                <a:spLocks noChangeArrowheads="1"/>
              </p:cNvSpPr>
              <p:nvPr/>
            </p:nvSpPr>
            <p:spPr bwMode="auto">
              <a:xfrm>
                <a:off x="1791" y="3566"/>
                <a:ext cx="272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S</a:t>
                </a:r>
              </a:p>
            </p:txBody>
          </p:sp>
          <p:grpSp>
            <p:nvGrpSpPr>
              <p:cNvPr id="69641" name="Group 9"/>
              <p:cNvGrpSpPr>
                <a:grpSpLocks/>
              </p:cNvGrpSpPr>
              <p:nvPr/>
            </p:nvGrpSpPr>
            <p:grpSpPr bwMode="auto">
              <a:xfrm>
                <a:off x="884" y="2115"/>
                <a:ext cx="2764" cy="1245"/>
                <a:chOff x="884" y="2115"/>
                <a:chExt cx="2764" cy="1245"/>
              </a:xfrm>
            </p:grpSpPr>
            <p:sp>
              <p:nvSpPr>
                <p:cNvPr id="69642" name="Line 10"/>
                <p:cNvSpPr>
                  <a:spLocks noChangeShapeType="1"/>
                </p:cNvSpPr>
                <p:nvPr/>
              </p:nvSpPr>
              <p:spPr bwMode="auto">
                <a:xfrm>
                  <a:off x="1056" y="2448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643" name="AutoShape 11"/>
                <p:cNvSpPr>
                  <a:spLocks noChangeArrowheads="1"/>
                </p:cNvSpPr>
                <p:nvPr/>
              </p:nvSpPr>
              <p:spPr bwMode="auto">
                <a:xfrm>
                  <a:off x="1296" y="2736"/>
                  <a:ext cx="528" cy="240"/>
                </a:xfrm>
                <a:prstGeom prst="octagon">
                  <a:avLst>
                    <a:gd name="adj" fmla="val 29287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644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344" y="2976"/>
                  <a:ext cx="144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645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519" y="2976"/>
                  <a:ext cx="113" cy="3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646" name="Line 14"/>
                <p:cNvSpPr>
                  <a:spLocks noChangeShapeType="1"/>
                </p:cNvSpPr>
                <p:nvPr/>
              </p:nvSpPr>
              <p:spPr bwMode="auto">
                <a:xfrm>
                  <a:off x="912" y="3312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647" name="Line 15"/>
                <p:cNvSpPr>
                  <a:spLocks noChangeShapeType="1"/>
                </p:cNvSpPr>
                <p:nvPr/>
              </p:nvSpPr>
              <p:spPr bwMode="auto">
                <a:xfrm>
                  <a:off x="1824" y="2832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648" name="Line 16"/>
                <p:cNvSpPr>
                  <a:spLocks noChangeShapeType="1"/>
                </p:cNvSpPr>
                <p:nvPr/>
              </p:nvSpPr>
              <p:spPr bwMode="auto">
                <a:xfrm>
                  <a:off x="1824" y="2928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649" name="AutoShape 17"/>
                <p:cNvSpPr>
                  <a:spLocks noChangeArrowheads="1"/>
                </p:cNvSpPr>
                <p:nvPr/>
              </p:nvSpPr>
              <p:spPr bwMode="auto">
                <a:xfrm>
                  <a:off x="2208" y="2736"/>
                  <a:ext cx="336" cy="24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650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2064" y="2976"/>
                  <a:ext cx="226" cy="3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651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2154" y="2976"/>
                  <a:ext cx="198" cy="3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652" name="Line 20"/>
                <p:cNvSpPr>
                  <a:spLocks noChangeShapeType="1"/>
                </p:cNvSpPr>
                <p:nvPr/>
              </p:nvSpPr>
              <p:spPr bwMode="auto">
                <a:xfrm>
                  <a:off x="2400" y="2976"/>
                  <a:ext cx="253" cy="3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653" name="Line 21"/>
                <p:cNvSpPr>
                  <a:spLocks noChangeShapeType="1"/>
                </p:cNvSpPr>
                <p:nvPr/>
              </p:nvSpPr>
              <p:spPr bwMode="auto">
                <a:xfrm>
                  <a:off x="2517" y="2976"/>
                  <a:ext cx="291" cy="33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654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400" y="2432"/>
                  <a:ext cx="299" cy="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655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496" y="2448"/>
                  <a:ext cx="288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656" name="Line 24"/>
                <p:cNvSpPr>
                  <a:spLocks noChangeShapeType="1"/>
                </p:cNvSpPr>
                <p:nvPr/>
              </p:nvSpPr>
              <p:spPr bwMode="auto">
                <a:xfrm>
                  <a:off x="1344" y="331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657" name="Line 25"/>
                <p:cNvSpPr>
                  <a:spLocks noChangeShapeType="1"/>
                </p:cNvSpPr>
                <p:nvPr/>
              </p:nvSpPr>
              <p:spPr bwMode="auto">
                <a:xfrm>
                  <a:off x="2784" y="3312"/>
                  <a:ext cx="8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658" name="Line 26"/>
                <p:cNvSpPr>
                  <a:spLocks noChangeShapeType="1"/>
                </p:cNvSpPr>
                <p:nvPr/>
              </p:nvSpPr>
              <p:spPr bwMode="auto">
                <a:xfrm>
                  <a:off x="1584" y="2448"/>
                  <a:ext cx="1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659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699" y="2387"/>
                  <a:ext cx="672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660" name="Line 28"/>
                <p:cNvSpPr>
                  <a:spLocks noChangeShapeType="1"/>
                </p:cNvSpPr>
                <p:nvPr/>
              </p:nvSpPr>
              <p:spPr bwMode="auto">
                <a:xfrm flipH="1" flipV="1">
                  <a:off x="1474" y="2432"/>
                  <a:ext cx="62" cy="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661" name="Line 29"/>
                <p:cNvSpPr>
                  <a:spLocks noChangeShapeType="1"/>
                </p:cNvSpPr>
                <p:nvPr/>
              </p:nvSpPr>
              <p:spPr bwMode="auto">
                <a:xfrm flipH="1" flipV="1">
                  <a:off x="1565" y="2432"/>
                  <a:ext cx="53" cy="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662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746" y="2115"/>
                  <a:ext cx="272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6966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884" y="2750"/>
                  <a:ext cx="272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A</a:t>
                  </a:r>
                </a:p>
              </p:txBody>
            </p:sp>
            <p:sp>
              <p:nvSpPr>
                <p:cNvPr id="6966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880" y="2704"/>
                  <a:ext cx="272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B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2299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/>
      <p:bldP spid="6963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703422"/>
              </p:ext>
            </p:extLst>
          </p:nvPr>
        </p:nvGraphicFramePr>
        <p:xfrm>
          <a:off x="3760788" y="3352800"/>
          <a:ext cx="5378450" cy="349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剪辑" r:id="rId3" imgW="4539600" imgH="3497040" progId="MS_ClipArt_Gallery.2">
                  <p:embed/>
                </p:oleObj>
              </mc:Choice>
              <mc:Fallback>
                <p:oleObj name="剪辑" r:id="rId3" imgW="4539600" imgH="34970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0000" contrast="-5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788" y="3352800"/>
                        <a:ext cx="5378450" cy="349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057400" y="609600"/>
            <a:ext cx="5178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最 短 路 问 题 及 其 算 法</a:t>
            </a:r>
            <a:endParaRPr kumimoji="1"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743200" y="1524000"/>
            <a:ext cx="463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hlinkClick r:id="rId5" action="ppaction://hlinksldjump"/>
              </a:rPr>
              <a:t>一、 基 本 概 念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667000" y="2514600"/>
            <a:ext cx="5073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hlinkClick r:id="rId6" action="ppaction://hlinksldjump"/>
              </a:rPr>
              <a:t>二、固 定 起 点 的 最 短 路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2667000" y="3505200"/>
            <a:ext cx="572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hlinkClick r:id="rId7" action="ppaction://hlinksldjump"/>
              </a:rPr>
              <a:t>三、每 对 顶 点 之 间 的 最 短 路</a:t>
            </a:r>
            <a:endParaRPr kumimoji="1"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7848600" y="5943600"/>
            <a:ext cx="803275" cy="4667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hlinkClick r:id="rId8" action="ppaction://hlinksldjump"/>
              </a:rPr>
              <a:t>返回</a:t>
            </a:r>
            <a:endParaRPr kumimoji="1" lang="zh-CN" altLang="en-US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506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124200" y="381000"/>
            <a:ext cx="324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基 本 概 念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762000" y="3581400"/>
          <a:ext cx="29718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" name="BMP 图象" r:id="rId3" imgW="1057423" imgH="1000000" progId="Paint.Picture">
                  <p:embed/>
                </p:oleObj>
              </mc:Choice>
              <mc:Fallback>
                <p:oleObj name="BMP 图象" r:id="rId3" imgW="1057423" imgH="10000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581400"/>
                        <a:ext cx="29718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4038600" y="3810000"/>
          <a:ext cx="109759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" name="文档" r:id="rId5" imgW="5486400" imgH="723960" progId="Word.Document.8">
                  <p:embed/>
                </p:oleObj>
              </mc:Choice>
              <mc:Fallback>
                <p:oleObj name="文档" r:id="rId5" imgW="5486400" imgH="723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810000"/>
                        <a:ext cx="1097597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252413" y="1123950"/>
          <a:ext cx="8407400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" name="文档" r:id="rId7" imgW="4313268" imgH="1145720" progId="Word.Document.8">
                  <p:embed/>
                </p:oleObj>
              </mc:Choice>
              <mc:Fallback>
                <p:oleObj name="文档" r:id="rId7" imgW="4313268" imgH="1145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1123950"/>
                        <a:ext cx="8407400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1600200" y="4343400"/>
            <a:ext cx="0" cy="9144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1" name="Freeform 7"/>
          <p:cNvSpPr>
            <a:spLocks/>
          </p:cNvSpPr>
          <p:nvPr/>
        </p:nvSpPr>
        <p:spPr bwMode="auto">
          <a:xfrm>
            <a:off x="1600200" y="4267200"/>
            <a:ext cx="1295400" cy="990600"/>
          </a:xfrm>
          <a:custGeom>
            <a:avLst/>
            <a:gdLst>
              <a:gd name="T0" fmla="*/ 0 w 816"/>
              <a:gd name="T1" fmla="*/ 624 h 624"/>
              <a:gd name="T2" fmla="*/ 288 w 816"/>
              <a:gd name="T3" fmla="*/ 192 h 624"/>
              <a:gd name="T4" fmla="*/ 816 w 816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6" h="624">
                <a:moveTo>
                  <a:pt x="0" y="624"/>
                </a:moveTo>
                <a:cubicBezTo>
                  <a:pt x="76" y="460"/>
                  <a:pt x="152" y="296"/>
                  <a:pt x="288" y="192"/>
                </a:cubicBezTo>
                <a:cubicBezTo>
                  <a:pt x="424" y="88"/>
                  <a:pt x="620" y="44"/>
                  <a:pt x="816" y="0"/>
                </a:cubicBezTo>
              </a:path>
            </a:pathLst>
          </a:cu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1600200" y="4267200"/>
            <a:ext cx="1295400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1524000" y="4343400"/>
            <a:ext cx="0" cy="9144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762000" y="3581400"/>
          <a:ext cx="29718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" name="BMP 图象" r:id="rId9" imgW="1057423" imgH="1000000" progId="Paint.Picture">
                  <p:embed/>
                </p:oleObj>
              </mc:Choice>
              <mc:Fallback>
                <p:oleObj name="BMP 图象" r:id="rId9" imgW="1057423" imgH="10000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581400"/>
                        <a:ext cx="29718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1676400" y="4267200"/>
            <a:ext cx="1143000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6" name="Freeform 12"/>
          <p:cNvSpPr>
            <a:spLocks/>
          </p:cNvSpPr>
          <p:nvPr/>
        </p:nvSpPr>
        <p:spPr bwMode="auto">
          <a:xfrm>
            <a:off x="1600200" y="4267200"/>
            <a:ext cx="1295400" cy="990600"/>
          </a:xfrm>
          <a:custGeom>
            <a:avLst/>
            <a:gdLst>
              <a:gd name="T0" fmla="*/ 0 w 816"/>
              <a:gd name="T1" fmla="*/ 624 h 624"/>
              <a:gd name="T2" fmla="*/ 288 w 816"/>
              <a:gd name="T3" fmla="*/ 192 h 624"/>
              <a:gd name="T4" fmla="*/ 816 w 816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6" h="624">
                <a:moveTo>
                  <a:pt x="0" y="624"/>
                </a:moveTo>
                <a:cubicBezTo>
                  <a:pt x="76" y="460"/>
                  <a:pt x="152" y="296"/>
                  <a:pt x="288" y="192"/>
                </a:cubicBezTo>
                <a:cubicBezTo>
                  <a:pt x="424" y="88"/>
                  <a:pt x="620" y="44"/>
                  <a:pt x="816" y="0"/>
                </a:cubicBezTo>
              </a:path>
            </a:pathLst>
          </a:custGeom>
          <a:noFill/>
          <a:ln w="222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7" name="Freeform 13"/>
          <p:cNvSpPr>
            <a:spLocks/>
          </p:cNvSpPr>
          <p:nvPr/>
        </p:nvSpPr>
        <p:spPr bwMode="auto">
          <a:xfrm>
            <a:off x="1600200" y="4267200"/>
            <a:ext cx="1295400" cy="990600"/>
          </a:xfrm>
          <a:custGeom>
            <a:avLst/>
            <a:gdLst>
              <a:gd name="T0" fmla="*/ 0 w 816"/>
              <a:gd name="T1" fmla="*/ 624 h 624"/>
              <a:gd name="T2" fmla="*/ 432 w 816"/>
              <a:gd name="T3" fmla="*/ 432 h 624"/>
              <a:gd name="T4" fmla="*/ 816 w 816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6" h="624">
                <a:moveTo>
                  <a:pt x="0" y="624"/>
                </a:moveTo>
                <a:cubicBezTo>
                  <a:pt x="148" y="580"/>
                  <a:pt x="296" y="536"/>
                  <a:pt x="432" y="432"/>
                </a:cubicBezTo>
                <a:cubicBezTo>
                  <a:pt x="568" y="328"/>
                  <a:pt x="692" y="164"/>
                  <a:pt x="816" y="0"/>
                </a:cubicBezTo>
              </a:path>
            </a:pathLst>
          </a:custGeom>
          <a:noFill/>
          <a:ln w="222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2895600" y="4267200"/>
            <a:ext cx="0" cy="99060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H="1">
            <a:off x="1524000" y="5257800"/>
            <a:ext cx="1371600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520" name="Object 16"/>
          <p:cNvGraphicFramePr>
            <a:graphicFrameLocks noChangeAspect="1"/>
          </p:cNvGraphicFramePr>
          <p:nvPr/>
        </p:nvGraphicFramePr>
        <p:xfrm>
          <a:off x="900113" y="3700463"/>
          <a:ext cx="2808287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" name="位图图像" r:id="rId10" imgW="9000000" imgH="8907118" progId="Paint.Picture">
                  <p:embed/>
                </p:oleObj>
              </mc:Choice>
              <mc:Fallback>
                <p:oleObj name="位图图像" r:id="rId10" imgW="9000000" imgH="890711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700463"/>
                        <a:ext cx="2808287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1187450" y="3933825"/>
            <a:ext cx="2160588" cy="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2" name="Freeform 18"/>
          <p:cNvSpPr>
            <a:spLocks/>
          </p:cNvSpPr>
          <p:nvPr/>
        </p:nvSpPr>
        <p:spPr bwMode="auto">
          <a:xfrm>
            <a:off x="1187450" y="3933825"/>
            <a:ext cx="2160588" cy="1727200"/>
          </a:xfrm>
          <a:custGeom>
            <a:avLst/>
            <a:gdLst>
              <a:gd name="T0" fmla="*/ 0 w 816"/>
              <a:gd name="T1" fmla="*/ 624 h 624"/>
              <a:gd name="T2" fmla="*/ 288 w 816"/>
              <a:gd name="T3" fmla="*/ 192 h 624"/>
              <a:gd name="T4" fmla="*/ 816 w 816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6" h="624">
                <a:moveTo>
                  <a:pt x="0" y="624"/>
                </a:moveTo>
                <a:cubicBezTo>
                  <a:pt x="76" y="460"/>
                  <a:pt x="152" y="296"/>
                  <a:pt x="288" y="192"/>
                </a:cubicBezTo>
                <a:cubicBezTo>
                  <a:pt x="424" y="88"/>
                  <a:pt x="620" y="44"/>
                  <a:pt x="816" y="0"/>
                </a:cubicBezTo>
              </a:path>
            </a:pathLst>
          </a:cu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92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 animBg="1"/>
      <p:bldP spid="21512" grpId="0" animBg="1"/>
      <p:bldP spid="21513" grpId="0" animBg="1"/>
      <p:bldP spid="21515" grpId="0" animBg="1"/>
      <p:bldP spid="21516" grpId="0" animBg="1"/>
      <p:bldP spid="21517" grpId="0" animBg="1"/>
      <p:bldP spid="21518" grpId="0" animBg="1"/>
      <p:bldP spid="21519" grpId="0" animBg="1"/>
      <p:bldP spid="21521" grpId="0" animBg="1"/>
      <p:bldP spid="215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685800" y="609600"/>
          <a:ext cx="1097597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文档" r:id="rId3" imgW="5486400" imgH="520200" progId="Word.Document.8">
                  <p:embed/>
                </p:oleObj>
              </mc:Choice>
              <mc:Fallback>
                <p:oleObj name="文档" r:id="rId3" imgW="5486400" imgH="520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09600"/>
                        <a:ext cx="10975975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908387"/>
              </p:ext>
            </p:extLst>
          </p:nvPr>
        </p:nvGraphicFramePr>
        <p:xfrm>
          <a:off x="182563" y="3279775"/>
          <a:ext cx="8815387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Document" r:id="rId5" imgW="4566645" imgH="1692623" progId="Word.Document.8">
                  <p:embed/>
                </p:oleObj>
              </mc:Choice>
              <mc:Fallback>
                <p:oleObj name="Document" r:id="rId5" imgW="4566645" imgH="16926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3" y="3279775"/>
                        <a:ext cx="8815387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5105400" y="1828800"/>
            <a:ext cx="1752600" cy="1295400"/>
            <a:chOff x="3216" y="1104"/>
            <a:chExt cx="1104" cy="816"/>
          </a:xfrm>
        </p:grpSpPr>
        <p:sp>
          <p:nvSpPr>
            <p:cNvPr id="22533" name="Line 5"/>
            <p:cNvSpPr>
              <a:spLocks noChangeShapeType="1"/>
            </p:cNvSpPr>
            <p:nvPr/>
          </p:nvSpPr>
          <p:spPr bwMode="auto">
            <a:xfrm>
              <a:off x="4128" y="1152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534" name="Group 6"/>
            <p:cNvGrpSpPr>
              <a:grpSpLocks/>
            </p:cNvGrpSpPr>
            <p:nvPr/>
          </p:nvGrpSpPr>
          <p:grpSpPr bwMode="auto">
            <a:xfrm>
              <a:off x="3216" y="1152"/>
              <a:ext cx="1104" cy="768"/>
              <a:chOff x="3216" y="1152"/>
              <a:chExt cx="1104" cy="768"/>
            </a:xfrm>
          </p:grpSpPr>
          <p:sp>
            <p:nvSpPr>
              <p:cNvPr id="22535" name="Line 7"/>
              <p:cNvSpPr>
                <a:spLocks noChangeShapeType="1"/>
              </p:cNvSpPr>
              <p:nvPr/>
            </p:nvSpPr>
            <p:spPr bwMode="auto">
              <a:xfrm flipH="1">
                <a:off x="3216" y="1152"/>
                <a:ext cx="336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6" name="Line 8"/>
              <p:cNvSpPr>
                <a:spLocks noChangeShapeType="1"/>
              </p:cNvSpPr>
              <p:nvPr/>
            </p:nvSpPr>
            <p:spPr bwMode="auto">
              <a:xfrm>
                <a:off x="3552" y="1200"/>
                <a:ext cx="76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7" name="Line 9"/>
              <p:cNvSpPr>
                <a:spLocks noChangeShapeType="1"/>
              </p:cNvSpPr>
              <p:nvPr/>
            </p:nvSpPr>
            <p:spPr bwMode="auto">
              <a:xfrm>
                <a:off x="3552" y="1200"/>
                <a:ext cx="144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538" name="Oval 10"/>
            <p:cNvSpPr>
              <a:spLocks noChangeArrowheads="1"/>
            </p:cNvSpPr>
            <p:nvPr/>
          </p:nvSpPr>
          <p:spPr bwMode="auto">
            <a:xfrm>
              <a:off x="3504" y="11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9" name="Oval 11"/>
            <p:cNvSpPr>
              <a:spLocks noChangeArrowheads="1"/>
            </p:cNvSpPr>
            <p:nvPr/>
          </p:nvSpPr>
          <p:spPr bwMode="auto">
            <a:xfrm>
              <a:off x="4128" y="11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0" name="Oval 12"/>
            <p:cNvSpPr>
              <a:spLocks noChangeArrowheads="1"/>
            </p:cNvSpPr>
            <p:nvPr/>
          </p:nvSpPr>
          <p:spPr bwMode="auto">
            <a:xfrm>
              <a:off x="3648" y="18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1" name="Oval 13"/>
            <p:cNvSpPr>
              <a:spLocks noChangeArrowheads="1"/>
            </p:cNvSpPr>
            <p:nvPr/>
          </p:nvSpPr>
          <p:spPr bwMode="auto">
            <a:xfrm>
              <a:off x="4272" y="16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2" name="Oval 14"/>
            <p:cNvSpPr>
              <a:spLocks noChangeArrowheads="1"/>
            </p:cNvSpPr>
            <p:nvPr/>
          </p:nvSpPr>
          <p:spPr bwMode="auto">
            <a:xfrm>
              <a:off x="3216" y="16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543" name="Group 15"/>
          <p:cNvGrpSpPr>
            <a:grpSpLocks/>
          </p:cNvGrpSpPr>
          <p:nvPr/>
        </p:nvGrpSpPr>
        <p:grpSpPr bwMode="auto">
          <a:xfrm>
            <a:off x="1752600" y="1981200"/>
            <a:ext cx="1905000" cy="914400"/>
            <a:chOff x="1056" y="1248"/>
            <a:chExt cx="1200" cy="576"/>
          </a:xfrm>
        </p:grpSpPr>
        <p:grpSp>
          <p:nvGrpSpPr>
            <p:cNvPr id="22544" name="Group 16"/>
            <p:cNvGrpSpPr>
              <a:grpSpLocks/>
            </p:cNvGrpSpPr>
            <p:nvPr/>
          </p:nvGrpSpPr>
          <p:grpSpPr bwMode="auto">
            <a:xfrm>
              <a:off x="1056" y="1248"/>
              <a:ext cx="1200" cy="576"/>
              <a:chOff x="1056" y="1248"/>
              <a:chExt cx="1200" cy="576"/>
            </a:xfrm>
          </p:grpSpPr>
          <p:grpSp>
            <p:nvGrpSpPr>
              <p:cNvPr id="22545" name="Group 17"/>
              <p:cNvGrpSpPr>
                <a:grpSpLocks/>
              </p:cNvGrpSpPr>
              <p:nvPr/>
            </p:nvGrpSpPr>
            <p:grpSpPr bwMode="auto">
              <a:xfrm>
                <a:off x="1056" y="1248"/>
                <a:ext cx="1200" cy="576"/>
                <a:chOff x="1056" y="1248"/>
                <a:chExt cx="1200" cy="576"/>
              </a:xfrm>
            </p:grpSpPr>
            <p:grpSp>
              <p:nvGrpSpPr>
                <p:cNvPr id="22546" name="Group 18"/>
                <p:cNvGrpSpPr>
                  <a:grpSpLocks/>
                </p:cNvGrpSpPr>
                <p:nvPr/>
              </p:nvGrpSpPr>
              <p:grpSpPr bwMode="auto">
                <a:xfrm>
                  <a:off x="1056" y="1248"/>
                  <a:ext cx="1200" cy="576"/>
                  <a:chOff x="1056" y="1248"/>
                  <a:chExt cx="1200" cy="576"/>
                </a:xfrm>
              </p:grpSpPr>
              <p:sp>
                <p:nvSpPr>
                  <p:cNvPr id="22547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1248"/>
                    <a:ext cx="6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48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1296"/>
                    <a:ext cx="0" cy="52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49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1776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50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28" y="1536"/>
                    <a:ext cx="528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551" name="Oval 23"/>
                <p:cNvSpPr>
                  <a:spLocks noChangeArrowheads="1"/>
                </p:cNvSpPr>
                <p:nvPr/>
              </p:nvSpPr>
              <p:spPr bwMode="auto">
                <a:xfrm>
                  <a:off x="1056" y="12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52" name="Oval 24"/>
                <p:cNvSpPr>
                  <a:spLocks noChangeArrowheads="1"/>
                </p:cNvSpPr>
                <p:nvPr/>
              </p:nvSpPr>
              <p:spPr bwMode="auto">
                <a:xfrm>
                  <a:off x="1680" y="177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53" name="Line 25"/>
                <p:cNvSpPr>
                  <a:spLocks noChangeShapeType="1"/>
                </p:cNvSpPr>
                <p:nvPr/>
              </p:nvSpPr>
              <p:spPr bwMode="auto">
                <a:xfrm>
                  <a:off x="1776" y="1248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2554" name="Oval 26"/>
              <p:cNvSpPr>
                <a:spLocks noChangeArrowheads="1"/>
              </p:cNvSpPr>
              <p:nvPr/>
            </p:nvSpPr>
            <p:spPr bwMode="auto">
              <a:xfrm>
                <a:off x="1728" y="12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5" name="Oval 27"/>
              <p:cNvSpPr>
                <a:spLocks noChangeArrowheads="1"/>
              </p:cNvSpPr>
              <p:nvPr/>
            </p:nvSpPr>
            <p:spPr bwMode="auto">
              <a:xfrm>
                <a:off x="1056" y="177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556" name="Oval 28"/>
            <p:cNvSpPr>
              <a:spLocks noChangeArrowheads="1"/>
            </p:cNvSpPr>
            <p:nvPr/>
          </p:nvSpPr>
          <p:spPr bwMode="auto">
            <a:xfrm>
              <a:off x="2208" y="15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7164388" y="5943600"/>
            <a:ext cx="1487487" cy="4667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宋体" pitchFamily="2" charset="-122"/>
                <a:hlinkClick r:id="rId7" action="ppaction://hlinksldjump"/>
              </a:rPr>
              <a:t>返回</a:t>
            </a:r>
            <a:endParaRPr kumimoji="1" lang="zh-CN" altLang="en-US" sz="2400" b="1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213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7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286000" y="457200"/>
            <a:ext cx="47339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固 定 起 点 的 最 短 路</a:t>
            </a:r>
            <a:endParaRPr kumimoji="1"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219200" y="1371600"/>
            <a:ext cx="719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最短路是一条路径，且最短路的任一段也是最短路。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85800" y="1828800"/>
            <a:ext cx="72707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假设在</a:t>
            </a:r>
            <a:r>
              <a:rPr kumimoji="1"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kumimoji="1" lang="en-US" altLang="zh-CN" sz="24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kumimoji="1"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kumimoji="1" lang="en-US" altLang="zh-CN" sz="24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的最短路中只取一条，则从</a:t>
            </a:r>
            <a:r>
              <a:rPr kumimoji="1"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kumimoji="1" lang="en-US" altLang="zh-CN" sz="24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到其余顶点的最短路将构成一棵以</a:t>
            </a:r>
            <a:r>
              <a:rPr kumimoji="1"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kumimoji="1" lang="en-US" altLang="zh-CN" sz="24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为根的树。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95288" y="4652963"/>
            <a:ext cx="7848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kumimoji="1"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因此，  可采用树生长的过程来求指定顶点到其余顶点的最短路。</a:t>
            </a: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900208"/>
              </p:ext>
            </p:extLst>
          </p:nvPr>
        </p:nvGraphicFramePr>
        <p:xfrm>
          <a:off x="684213" y="2708275"/>
          <a:ext cx="3157537" cy="189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位图图像" r:id="rId3" imgW="14342857" imgH="7790476" progId="Paint.Picture">
                  <p:embed/>
                </p:oleObj>
              </mc:Choice>
              <mc:Fallback>
                <p:oleObj name="位图图像" r:id="rId3" imgW="14342857" imgH="779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708275"/>
                        <a:ext cx="3157537" cy="189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302992"/>
              </p:ext>
            </p:extLst>
          </p:nvPr>
        </p:nvGraphicFramePr>
        <p:xfrm>
          <a:off x="4787900" y="2781300"/>
          <a:ext cx="2520950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name="位图图像" r:id="rId5" imgW="14342857" imgH="7914286" progId="Paint.Picture">
                  <p:embed/>
                </p:oleObj>
              </mc:Choice>
              <mc:Fallback>
                <p:oleObj name="位图图像" r:id="rId5" imgW="14342857" imgH="79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781300"/>
                        <a:ext cx="2520950" cy="187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0" name="Group 8"/>
          <p:cNvGrpSpPr>
            <a:grpSpLocks/>
          </p:cNvGrpSpPr>
          <p:nvPr/>
        </p:nvGrpSpPr>
        <p:grpSpPr bwMode="auto">
          <a:xfrm>
            <a:off x="1547813" y="5249863"/>
            <a:ext cx="5922962" cy="1608137"/>
            <a:chOff x="432" y="3113"/>
            <a:chExt cx="3731" cy="1013"/>
          </a:xfrm>
        </p:grpSpPr>
        <p:grpSp>
          <p:nvGrpSpPr>
            <p:cNvPr id="23561" name="Group 9"/>
            <p:cNvGrpSpPr>
              <a:grpSpLocks/>
            </p:cNvGrpSpPr>
            <p:nvPr/>
          </p:nvGrpSpPr>
          <p:grpSpPr bwMode="auto">
            <a:xfrm>
              <a:off x="690" y="3360"/>
              <a:ext cx="3216" cy="528"/>
              <a:chOff x="672" y="3360"/>
              <a:chExt cx="3216" cy="528"/>
            </a:xfrm>
          </p:grpSpPr>
          <p:sp>
            <p:nvSpPr>
              <p:cNvPr id="23562" name="Oval 10"/>
              <p:cNvSpPr>
                <a:spLocks noChangeArrowheads="1"/>
              </p:cNvSpPr>
              <p:nvPr/>
            </p:nvSpPr>
            <p:spPr bwMode="auto">
              <a:xfrm>
                <a:off x="672" y="364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3563" name="Oval 11"/>
              <p:cNvSpPr>
                <a:spLocks noChangeArrowheads="1"/>
              </p:cNvSpPr>
              <p:nvPr/>
            </p:nvSpPr>
            <p:spPr bwMode="auto">
              <a:xfrm>
                <a:off x="960" y="336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3564" name="Oval 12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3565" name="Oval 13"/>
              <p:cNvSpPr>
                <a:spLocks noChangeArrowheads="1"/>
              </p:cNvSpPr>
              <p:nvPr/>
            </p:nvSpPr>
            <p:spPr bwMode="auto">
              <a:xfrm>
                <a:off x="2496" y="369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3566" name="Oval 14"/>
              <p:cNvSpPr>
                <a:spLocks noChangeArrowheads="1"/>
              </p:cNvSpPr>
              <p:nvPr/>
            </p:nvSpPr>
            <p:spPr bwMode="auto">
              <a:xfrm>
                <a:off x="1488" y="379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3567" name="Oval 15"/>
              <p:cNvSpPr>
                <a:spLocks noChangeArrowheads="1"/>
              </p:cNvSpPr>
              <p:nvPr/>
            </p:nvSpPr>
            <p:spPr bwMode="auto">
              <a:xfrm>
                <a:off x="3840" y="355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3568" name="Oval 16"/>
              <p:cNvSpPr>
                <a:spLocks noChangeArrowheads="1"/>
              </p:cNvSpPr>
              <p:nvPr/>
            </p:nvSpPr>
            <p:spPr bwMode="auto">
              <a:xfrm>
                <a:off x="3168" y="34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3569" name="Oval 17"/>
              <p:cNvSpPr>
                <a:spLocks noChangeArrowheads="1"/>
              </p:cNvSpPr>
              <p:nvPr/>
            </p:nvSpPr>
            <p:spPr bwMode="auto">
              <a:xfrm>
                <a:off x="3216" y="384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3570" name="Line 18"/>
              <p:cNvSpPr>
                <a:spLocks noChangeShapeType="1"/>
              </p:cNvSpPr>
              <p:nvPr/>
            </p:nvSpPr>
            <p:spPr bwMode="auto">
              <a:xfrm flipV="1">
                <a:off x="720" y="3408"/>
                <a:ext cx="24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3571" name="Line 19"/>
              <p:cNvSpPr>
                <a:spLocks noChangeShapeType="1"/>
              </p:cNvSpPr>
              <p:nvPr/>
            </p:nvSpPr>
            <p:spPr bwMode="auto">
              <a:xfrm>
                <a:off x="1008" y="3408"/>
                <a:ext cx="81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3572" name="Line 20"/>
              <p:cNvSpPr>
                <a:spLocks noChangeShapeType="1"/>
              </p:cNvSpPr>
              <p:nvPr/>
            </p:nvSpPr>
            <p:spPr bwMode="auto">
              <a:xfrm flipH="1">
                <a:off x="1536" y="3408"/>
                <a:ext cx="288" cy="38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3573" name="Line 21"/>
              <p:cNvSpPr>
                <a:spLocks noChangeShapeType="1"/>
              </p:cNvSpPr>
              <p:nvPr/>
            </p:nvSpPr>
            <p:spPr bwMode="auto">
              <a:xfrm>
                <a:off x="1008" y="3408"/>
                <a:ext cx="48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3574" name="Line 22"/>
              <p:cNvSpPr>
                <a:spLocks noChangeShapeType="1"/>
              </p:cNvSpPr>
              <p:nvPr/>
            </p:nvSpPr>
            <p:spPr bwMode="auto">
              <a:xfrm>
                <a:off x="1872" y="3408"/>
                <a:ext cx="67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3575" name="Line 23"/>
              <p:cNvSpPr>
                <a:spLocks noChangeShapeType="1"/>
              </p:cNvSpPr>
              <p:nvPr/>
            </p:nvSpPr>
            <p:spPr bwMode="auto">
              <a:xfrm flipV="1">
                <a:off x="2544" y="3456"/>
                <a:ext cx="624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3576" name="Line 24"/>
              <p:cNvSpPr>
                <a:spLocks noChangeShapeType="1"/>
              </p:cNvSpPr>
              <p:nvPr/>
            </p:nvSpPr>
            <p:spPr bwMode="auto">
              <a:xfrm>
                <a:off x="2544" y="3744"/>
                <a:ext cx="672" cy="9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3577" name="Line 25"/>
              <p:cNvSpPr>
                <a:spLocks noChangeShapeType="1"/>
              </p:cNvSpPr>
              <p:nvPr/>
            </p:nvSpPr>
            <p:spPr bwMode="auto">
              <a:xfrm>
                <a:off x="3216" y="3456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3578" name="Line 26"/>
              <p:cNvSpPr>
                <a:spLocks noChangeShapeType="1"/>
              </p:cNvSpPr>
              <p:nvPr/>
            </p:nvSpPr>
            <p:spPr bwMode="auto">
              <a:xfrm flipV="1">
                <a:off x="3264" y="3600"/>
                <a:ext cx="576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3579" name="Rectangle 27"/>
            <p:cNvSpPr>
              <a:spLocks noChangeArrowheads="1"/>
            </p:cNvSpPr>
            <p:nvPr/>
          </p:nvSpPr>
          <p:spPr bwMode="auto">
            <a:xfrm>
              <a:off x="3264" y="3168"/>
              <a:ext cx="240" cy="2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latin typeface="华文楷体" panose="02010600040101010101" pitchFamily="2" charset="-122"/>
                  <a:ea typeface="华文楷体" panose="02010600040101010101" pitchFamily="2" charset="-122"/>
                </a:rPr>
                <a:t>6</a:t>
              </a:r>
            </a:p>
          </p:txBody>
        </p:sp>
        <p:sp>
          <p:nvSpPr>
            <p:cNvPr id="23580" name="Rectangle 28"/>
            <p:cNvSpPr>
              <a:spLocks noChangeArrowheads="1"/>
            </p:cNvSpPr>
            <p:nvPr/>
          </p:nvSpPr>
          <p:spPr bwMode="auto">
            <a:xfrm>
              <a:off x="1565" y="3838"/>
              <a:ext cx="240" cy="2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23581" name="Rectangle 29"/>
            <p:cNvSpPr>
              <a:spLocks noChangeArrowheads="1"/>
            </p:cNvSpPr>
            <p:nvPr/>
          </p:nvSpPr>
          <p:spPr bwMode="auto">
            <a:xfrm>
              <a:off x="748" y="3113"/>
              <a:ext cx="240" cy="2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23582" name="Rectangle 30"/>
            <p:cNvSpPr>
              <a:spLocks noChangeArrowheads="1"/>
            </p:cNvSpPr>
            <p:nvPr/>
          </p:nvSpPr>
          <p:spPr bwMode="auto">
            <a:xfrm>
              <a:off x="1927" y="3113"/>
              <a:ext cx="240" cy="2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  <p:sp>
          <p:nvSpPr>
            <p:cNvPr id="23583" name="Rectangle 31"/>
            <p:cNvSpPr>
              <a:spLocks noChangeArrowheads="1"/>
            </p:cNvSpPr>
            <p:nvPr/>
          </p:nvSpPr>
          <p:spPr bwMode="auto">
            <a:xfrm>
              <a:off x="432" y="3648"/>
              <a:ext cx="240" cy="2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23584" name="Rectangle 32"/>
            <p:cNvSpPr>
              <a:spLocks noChangeArrowheads="1"/>
            </p:cNvSpPr>
            <p:nvPr/>
          </p:nvSpPr>
          <p:spPr bwMode="auto">
            <a:xfrm>
              <a:off x="2336" y="3748"/>
              <a:ext cx="240" cy="2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</a:p>
          </p:txBody>
        </p:sp>
        <p:sp>
          <p:nvSpPr>
            <p:cNvPr id="23585" name="Rectangle 33"/>
            <p:cNvSpPr>
              <a:spLocks noChangeArrowheads="1"/>
            </p:cNvSpPr>
            <p:nvPr/>
          </p:nvSpPr>
          <p:spPr bwMode="auto">
            <a:xfrm>
              <a:off x="3923" y="3475"/>
              <a:ext cx="240" cy="2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latin typeface="华文楷体" panose="02010600040101010101" pitchFamily="2" charset="-122"/>
                  <a:ea typeface="华文楷体" panose="02010600040101010101" pitchFamily="2" charset="-122"/>
                </a:rPr>
                <a:t>8</a:t>
              </a:r>
            </a:p>
          </p:txBody>
        </p:sp>
        <p:sp>
          <p:nvSpPr>
            <p:cNvPr id="23586" name="Rectangle 34"/>
            <p:cNvSpPr>
              <a:spLocks noChangeArrowheads="1"/>
            </p:cNvSpPr>
            <p:nvPr/>
          </p:nvSpPr>
          <p:spPr bwMode="auto">
            <a:xfrm>
              <a:off x="3288" y="3838"/>
              <a:ext cx="240" cy="2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latin typeface="华文楷体" panose="02010600040101010101" pitchFamily="2" charset="-122"/>
                  <a:ea typeface="华文楷体" panose="02010600040101010101" pitchFamily="2" charset="-122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677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utoUpdateAnimBg="0"/>
      <p:bldP spid="23556" grpId="0" autoUpdateAnimBg="0"/>
      <p:bldP spid="2355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869870"/>
              </p:ext>
            </p:extLst>
          </p:nvPr>
        </p:nvGraphicFramePr>
        <p:xfrm>
          <a:off x="525463" y="525463"/>
          <a:ext cx="798036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2" name="Document" r:id="rId3" imgW="4052443" imgH="235057" progId="Word.Document.8">
                  <p:embed/>
                </p:oleObj>
              </mc:Choice>
              <mc:Fallback>
                <p:oleObj name="Document" r:id="rId3" imgW="4052443" imgH="2350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525463"/>
                        <a:ext cx="7980362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557101"/>
              </p:ext>
            </p:extLst>
          </p:nvPr>
        </p:nvGraphicFramePr>
        <p:xfrm>
          <a:off x="839788" y="1065213"/>
          <a:ext cx="822960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3" name="Document" r:id="rId5" imgW="4141322" imgH="173769" progId="Word.Document.8">
                  <p:embed/>
                </p:oleObj>
              </mc:Choice>
              <mc:Fallback>
                <p:oleObj name="Document" r:id="rId5" imgW="4141322" imgH="1737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1065213"/>
                        <a:ext cx="8229600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117068"/>
              </p:ext>
            </p:extLst>
          </p:nvPr>
        </p:nvGraphicFramePr>
        <p:xfrm>
          <a:off x="839788" y="1528763"/>
          <a:ext cx="7577137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4" name="Document" r:id="rId7" imgW="3849497" imgH="635590" progId="Word.Document.8">
                  <p:embed/>
                </p:oleObj>
              </mc:Choice>
              <mc:Fallback>
                <p:oleObj name="Document" r:id="rId7" imgW="3849497" imgH="6355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1528763"/>
                        <a:ext cx="7577137" cy="125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694155"/>
              </p:ext>
            </p:extLst>
          </p:nvPr>
        </p:nvGraphicFramePr>
        <p:xfrm>
          <a:off x="755576" y="2852936"/>
          <a:ext cx="662622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5" name="Document" r:id="rId9" imgW="3384232" imgH="432259" progId="Word.Document.8">
                  <p:embed/>
                </p:oleObj>
              </mc:Choice>
              <mc:Fallback>
                <p:oleObj name="Document" r:id="rId9" imgW="3384232" imgH="4322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852936"/>
                        <a:ext cx="6626225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731845"/>
              </p:ext>
            </p:extLst>
          </p:nvPr>
        </p:nvGraphicFramePr>
        <p:xfrm>
          <a:off x="839788" y="3808413"/>
          <a:ext cx="6537325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6" name="Document" r:id="rId11" imgW="3290316" imgH="173769" progId="Word.Document.8">
                  <p:embed/>
                </p:oleObj>
              </mc:Choice>
              <mc:Fallback>
                <p:oleObj name="Document" r:id="rId11" imgW="3290316" imgH="1737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3808413"/>
                        <a:ext cx="6537325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809858"/>
              </p:ext>
            </p:extLst>
          </p:nvPr>
        </p:nvGraphicFramePr>
        <p:xfrm>
          <a:off x="827088" y="4295775"/>
          <a:ext cx="675163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7" name="Document" r:id="rId13" imgW="3360843" imgH="203331" progId="Word.Document.8">
                  <p:embed/>
                </p:oleObj>
              </mc:Choice>
              <mc:Fallback>
                <p:oleObj name="Document" r:id="rId13" imgW="3360843" imgH="2033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295775"/>
                        <a:ext cx="6751637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890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990600" y="9144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宋体" pitchFamily="2" charset="-122"/>
              </a:rPr>
              <a:t>算法步骤：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126876"/>
              </p:ext>
            </p:extLst>
          </p:nvPr>
        </p:nvGraphicFramePr>
        <p:xfrm>
          <a:off x="914400" y="1677988"/>
          <a:ext cx="7829550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6" name="Document" r:id="rId3" imgW="3942694" imgH="637753" progId="Word.Document.8">
                  <p:embed/>
                </p:oleObj>
              </mc:Choice>
              <mc:Fallback>
                <p:oleObj name="Document" r:id="rId3" imgW="3942694" imgH="6377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77988"/>
                        <a:ext cx="7829550" cy="125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067021"/>
              </p:ext>
            </p:extLst>
          </p:nvPr>
        </p:nvGraphicFramePr>
        <p:xfrm>
          <a:off x="989013" y="3883025"/>
          <a:ext cx="7878762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7" name="Document" r:id="rId5" imgW="4020058" imgH="432980" progId="Word.Document.8">
                  <p:embed/>
                </p:oleObj>
              </mc:Choice>
              <mc:Fallback>
                <p:oleObj name="Document" r:id="rId5" imgW="4020058" imgH="4329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3883025"/>
                        <a:ext cx="7878762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914400" y="4797425"/>
          <a:ext cx="800417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8" name="文档" r:id="rId7" imgW="4030419" imgH="203692" progId="Word.Document.8">
                  <p:embed/>
                </p:oleObj>
              </mc:Choice>
              <mc:Fallback>
                <p:oleObj name="文档" r:id="rId7" imgW="4030419" imgH="2036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97425"/>
                        <a:ext cx="8004175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166413"/>
              </p:ext>
            </p:extLst>
          </p:nvPr>
        </p:nvGraphicFramePr>
        <p:xfrm>
          <a:off x="539552" y="5301208"/>
          <a:ext cx="8418512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9" name="Document" r:id="rId9" imgW="4304686" imgH="412070" progId="Word.Document.8">
                  <p:embed/>
                </p:oleObj>
              </mc:Choice>
              <mc:Fallback>
                <p:oleObj name="Document" r:id="rId9" imgW="4304686" imgH="4120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301208"/>
                        <a:ext cx="8418512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54598"/>
              </p:ext>
            </p:extLst>
          </p:nvPr>
        </p:nvGraphicFramePr>
        <p:xfrm>
          <a:off x="989013" y="2894013"/>
          <a:ext cx="8229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0" name="Document" r:id="rId11" imgW="4112895" imgH="432619" progId="Word.Document.8">
                  <p:embed/>
                </p:oleObj>
              </mc:Choice>
              <mc:Fallback>
                <p:oleObj name="Document" r:id="rId11" imgW="4112895" imgH="4326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2894013"/>
                        <a:ext cx="8229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5724525" y="188913"/>
          <a:ext cx="32766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1" name="BMP 图象" r:id="rId13" imgW="1400000" imgH="638264" progId="Paint.Picture">
                  <p:embed/>
                </p:oleObj>
              </mc:Choice>
              <mc:Fallback>
                <p:oleObj name="BMP 图象" r:id="rId13" imgW="1400000" imgH="63826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88913"/>
                        <a:ext cx="32766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504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239230"/>
              </p:ext>
            </p:extLst>
          </p:nvPr>
        </p:nvGraphicFramePr>
        <p:xfrm>
          <a:off x="763588" y="676275"/>
          <a:ext cx="5399087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7" name="Document" r:id="rId3" imgW="2689394" imgH="174129" progId="Word.Document.8">
                  <p:embed/>
                </p:oleObj>
              </mc:Choice>
              <mc:Fallback>
                <p:oleObj name="Document" r:id="rId3" imgW="2689394" imgH="1741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676275"/>
                        <a:ext cx="5399087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1219200" y="1143000"/>
          <a:ext cx="32004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8" name="BMP 图象" r:id="rId5" imgW="1943546" imgH="1266685" progId="Paint.Picture">
                  <p:embed/>
                </p:oleObj>
              </mc:Choice>
              <mc:Fallback>
                <p:oleObj name="BMP 图象" r:id="rId5" imgW="1943546" imgH="126668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143000"/>
                        <a:ext cx="32004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388938" y="2217738"/>
          <a:ext cx="8680450" cy="319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9" name="文档" r:id="rId7" imgW="4434890" imgH="1630614" progId="Word.Document.8">
                  <p:embed/>
                </p:oleObj>
              </mc:Choice>
              <mc:Fallback>
                <p:oleObj name="文档" r:id="rId7" imgW="4434890" imgH="16306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2217738"/>
                        <a:ext cx="8680450" cy="319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5">
            <a:hlinkClick r:id="rId9" action="ppaction://hlinkfile"/>
          </p:cNvPr>
          <p:cNvSpPr txBox="1">
            <a:spLocks noChangeArrowheads="1"/>
          </p:cNvSpPr>
          <p:nvPr/>
        </p:nvSpPr>
        <p:spPr bwMode="auto">
          <a:xfrm>
            <a:off x="5867400" y="609600"/>
            <a:ext cx="3097213" cy="4667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>
                <a:latin typeface="Times New Roman" pitchFamily="18" charset="0"/>
                <a:ea typeface="宋体" pitchFamily="2" charset="-122"/>
                <a:hlinkClick r:id="rId10" action="ppaction://hlinkfile"/>
              </a:rPr>
              <a:t>TO MATLAB(road1)</a:t>
            </a:r>
            <a:endParaRPr kumimoji="1" lang="en-US" altLang="zh-CN" sz="240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011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41579"/>
              </p:ext>
            </p:extLst>
          </p:nvPr>
        </p:nvGraphicFramePr>
        <p:xfrm>
          <a:off x="323850" y="1628800"/>
          <a:ext cx="84963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1" name="文档" r:id="rId3" imgW="4528540" imgH="2643304" progId="Word.Document.8">
                  <p:embed/>
                </p:oleObj>
              </mc:Choice>
              <mc:Fallback>
                <p:oleObj name="文档" r:id="rId3" imgW="4528540" imgH="26433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628800"/>
                        <a:ext cx="84963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395288" y="0"/>
          <a:ext cx="22574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2" name="Equation" r:id="rId5" imgW="2260600" imgH="1447800" progId="Equation.DSMT4">
                  <p:embed/>
                </p:oleObj>
              </mc:Choice>
              <mc:Fallback>
                <p:oleObj name="Equation" r:id="rId5" imgW="2260600" imgH="144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0"/>
                        <a:ext cx="2257425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60179"/>
              </p:ext>
            </p:extLst>
          </p:nvPr>
        </p:nvGraphicFramePr>
        <p:xfrm>
          <a:off x="3923928" y="764704"/>
          <a:ext cx="216058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3" name="Equation" r:id="rId7" imgW="876300" imgH="203200" progId="Equation.DSMT4">
                  <p:embed/>
                </p:oleObj>
              </mc:Choice>
              <mc:Fallback>
                <p:oleObj name="Equation" r:id="rId7" imgW="876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764704"/>
                        <a:ext cx="2160588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2976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3621088"/>
            <a:ext cx="2222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100"/>
              <a:t> </a:t>
            </a:r>
            <a:endParaRPr lang="en-US" altLang="zh-CN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795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-384175" y="463550"/>
          <a:ext cx="11142663" cy="240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1" name="文档" r:id="rId3" imgW="5643871" imgH="1217298" progId="Word.Document.8">
                  <p:embed/>
                </p:oleObj>
              </mc:Choice>
              <mc:Fallback>
                <p:oleObj name="文档" r:id="rId3" imgW="5643871" imgH="12172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84175" y="463550"/>
                        <a:ext cx="11142663" cy="240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3200400" y="3276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1676400" y="4724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3200400" y="571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3200400" y="4648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5334000" y="4648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5257800" y="3276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5334000" y="5791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6858000" y="4648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1143000" y="4445000"/>
            <a:ext cx="48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  </a:t>
            </a:r>
            <a:r>
              <a:rPr kumimoji="1" lang="en-US" altLang="zh-CN" baseline="-25000">
                <a:latin typeface="Times New Roman" pitchFamily="18" charset="0"/>
                <a:ea typeface="宋体" pitchFamily="2" charset="-122"/>
              </a:rPr>
              <a:t>1</a:t>
            </a:r>
            <a:endParaRPr kumimoji="1"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2895600" y="2671763"/>
            <a:ext cx="425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aseline="-25000">
                <a:latin typeface="Times New Roman" pitchFamily="18" charset="0"/>
                <a:ea typeface="宋体" pitchFamily="2" charset="-122"/>
              </a:rPr>
              <a:t>  2</a:t>
            </a:r>
            <a:endParaRPr kumimoji="1"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3059113" y="573405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  </a:t>
            </a:r>
            <a:r>
              <a:rPr kumimoji="1" lang="en-US" altLang="zh-CN" baseline="-25000">
                <a:latin typeface="Times New Roman" pitchFamily="18" charset="0"/>
                <a:ea typeface="宋体" pitchFamily="2" charset="-122"/>
              </a:rPr>
              <a:t>3</a:t>
            </a:r>
            <a:endParaRPr kumimoji="1"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3260725" y="39830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1" lang="zh-CN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2843213" y="42926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aseline="-25000">
                <a:latin typeface="Times New Roman" pitchFamily="18" charset="0"/>
                <a:ea typeface="宋体" pitchFamily="2" charset="-122"/>
              </a:rPr>
              <a:t>4</a:t>
            </a:r>
            <a:endParaRPr kumimoji="1"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4876800" y="26670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   </a:t>
            </a:r>
            <a:r>
              <a:rPr kumimoji="1" lang="en-US" altLang="zh-CN" baseline="-25000">
                <a:latin typeface="Times New Roman" pitchFamily="18" charset="0"/>
                <a:ea typeface="宋体" pitchFamily="2" charset="-122"/>
              </a:rPr>
              <a:t>5</a:t>
            </a:r>
            <a:endParaRPr kumimoji="1"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4716463" y="4149725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    </a:t>
            </a:r>
            <a:r>
              <a:rPr kumimoji="1" lang="en-US" altLang="zh-CN" baseline="-25000">
                <a:latin typeface="Times New Roman" pitchFamily="18" charset="0"/>
                <a:ea typeface="宋体" pitchFamily="2" charset="-122"/>
              </a:rPr>
              <a:t>6</a:t>
            </a:r>
            <a:endParaRPr kumimoji="1"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5148263" y="580548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  </a:t>
            </a:r>
            <a:r>
              <a:rPr kumimoji="1" lang="en-US" altLang="zh-CN" baseline="-25000">
                <a:latin typeface="Times New Roman" pitchFamily="18" charset="0"/>
                <a:ea typeface="宋体" pitchFamily="2" charset="-122"/>
              </a:rPr>
              <a:t>7</a:t>
            </a:r>
            <a:endParaRPr kumimoji="1"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7086600" y="44958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  </a:t>
            </a:r>
            <a:r>
              <a:rPr kumimoji="1" lang="en-US" altLang="zh-CN" baseline="-25000">
                <a:latin typeface="Times New Roman" pitchFamily="18" charset="0"/>
                <a:ea typeface="宋体" pitchFamily="2" charset="-122"/>
              </a:rPr>
              <a:t>8</a:t>
            </a:r>
            <a:endParaRPr kumimoji="1"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 flipH="1">
            <a:off x="1752600" y="3352800"/>
            <a:ext cx="14478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1752600" y="4724400"/>
            <a:ext cx="144780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>
            <a:off x="3276600" y="4724400"/>
            <a:ext cx="213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>
            <a:off x="3200400" y="3352800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6" name="Line 24"/>
          <p:cNvSpPr>
            <a:spLocks noChangeShapeType="1"/>
          </p:cNvSpPr>
          <p:nvPr/>
        </p:nvSpPr>
        <p:spPr bwMode="auto">
          <a:xfrm>
            <a:off x="5334000" y="3352800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7" name="Line 25"/>
          <p:cNvSpPr>
            <a:spLocks noChangeShapeType="1"/>
          </p:cNvSpPr>
          <p:nvPr/>
        </p:nvSpPr>
        <p:spPr bwMode="auto">
          <a:xfrm>
            <a:off x="3276600" y="4724400"/>
            <a:ext cx="213360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>
            <a:off x="5257800" y="3352800"/>
            <a:ext cx="16764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7308850" y="5949950"/>
            <a:ext cx="1295400" cy="4667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宋体" pitchFamily="2" charset="-122"/>
                <a:hlinkClick r:id="rId5" action="ppaction://hlinksldjump"/>
              </a:rPr>
              <a:t>返回</a:t>
            </a:r>
            <a:endParaRPr kumimoji="1" lang="zh-CN" altLang="en-US" sz="2400" b="1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28700" name="Object 28"/>
          <p:cNvGraphicFramePr>
            <a:graphicFrameLocks noChangeAspect="1"/>
          </p:cNvGraphicFramePr>
          <p:nvPr/>
        </p:nvGraphicFramePr>
        <p:xfrm>
          <a:off x="2843213" y="2781300"/>
          <a:ext cx="32543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2" name="Equation" r:id="rId6" imgW="126720" imgH="139680" progId="Equation.DSMT4">
                  <p:embed/>
                </p:oleObj>
              </mc:Choice>
              <mc:Fallback>
                <p:oleObj name="Equation" r:id="rId6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781300"/>
                        <a:ext cx="325437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1" name="Object 29"/>
          <p:cNvGraphicFramePr>
            <a:graphicFrameLocks noChangeAspect="1"/>
          </p:cNvGraphicFramePr>
          <p:nvPr/>
        </p:nvGraphicFramePr>
        <p:xfrm>
          <a:off x="5003800" y="2781300"/>
          <a:ext cx="32861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3" name="Equation" r:id="rId8" imgW="126720" imgH="139680" progId="Equation.DSMT4">
                  <p:embed/>
                </p:oleObj>
              </mc:Choice>
              <mc:Fallback>
                <p:oleObj name="Equation" r:id="rId8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781300"/>
                        <a:ext cx="328613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2" name="Object 30"/>
          <p:cNvGraphicFramePr>
            <a:graphicFrameLocks noChangeAspect="1"/>
          </p:cNvGraphicFramePr>
          <p:nvPr/>
        </p:nvGraphicFramePr>
        <p:xfrm>
          <a:off x="7164388" y="4581525"/>
          <a:ext cx="32543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4" name="Equation" r:id="rId9" imgW="126720" imgH="139680" progId="Equation.DSMT4">
                  <p:embed/>
                </p:oleObj>
              </mc:Choice>
              <mc:Fallback>
                <p:oleObj name="Equation" r:id="rId9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4581525"/>
                        <a:ext cx="325437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3" name="Object 31"/>
          <p:cNvGraphicFramePr>
            <a:graphicFrameLocks noChangeAspect="1"/>
          </p:cNvGraphicFramePr>
          <p:nvPr/>
        </p:nvGraphicFramePr>
        <p:xfrm>
          <a:off x="5148263" y="5876925"/>
          <a:ext cx="32543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5" name="Equation" r:id="rId10" imgW="126720" imgH="139680" progId="Equation.DSMT4">
                  <p:embed/>
                </p:oleObj>
              </mc:Choice>
              <mc:Fallback>
                <p:oleObj name="Equation" r:id="rId10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876925"/>
                        <a:ext cx="325437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4" name="Object 32"/>
          <p:cNvGraphicFramePr>
            <a:graphicFrameLocks noChangeAspect="1"/>
          </p:cNvGraphicFramePr>
          <p:nvPr/>
        </p:nvGraphicFramePr>
        <p:xfrm>
          <a:off x="3059113" y="5805488"/>
          <a:ext cx="32861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6" name="Equation" r:id="rId11" imgW="126720" imgH="139680" progId="Equation.DSMT4">
                  <p:embed/>
                </p:oleObj>
              </mc:Choice>
              <mc:Fallback>
                <p:oleObj name="Equation" r:id="rId11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805488"/>
                        <a:ext cx="328612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5" name="Object 33"/>
          <p:cNvGraphicFramePr>
            <a:graphicFrameLocks noChangeAspect="1"/>
          </p:cNvGraphicFramePr>
          <p:nvPr/>
        </p:nvGraphicFramePr>
        <p:xfrm>
          <a:off x="1116013" y="4508500"/>
          <a:ext cx="3270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7" name="Equation" r:id="rId12" imgW="126720" imgH="139680" progId="Equation.DSMT4">
                  <p:embed/>
                </p:oleObj>
              </mc:Choice>
              <mc:Fallback>
                <p:oleObj name="Equation" r:id="rId12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508500"/>
                        <a:ext cx="3270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6" name="Object 34"/>
          <p:cNvGraphicFramePr>
            <a:graphicFrameLocks noChangeAspect="1"/>
          </p:cNvGraphicFramePr>
          <p:nvPr/>
        </p:nvGraphicFramePr>
        <p:xfrm>
          <a:off x="2700338" y="4365625"/>
          <a:ext cx="32543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8" name="Equation" r:id="rId13" imgW="126720" imgH="139680" progId="Equation.DSMT4">
                  <p:embed/>
                </p:oleObj>
              </mc:Choice>
              <mc:Fallback>
                <p:oleObj name="Equation" r:id="rId13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365625"/>
                        <a:ext cx="325437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7" name="Object 35"/>
          <p:cNvGraphicFramePr>
            <a:graphicFrameLocks noChangeAspect="1"/>
          </p:cNvGraphicFramePr>
          <p:nvPr/>
        </p:nvGraphicFramePr>
        <p:xfrm>
          <a:off x="4932363" y="4221163"/>
          <a:ext cx="3254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9" name="Equation" r:id="rId14" imgW="126720" imgH="139680" progId="Equation.DSMT4">
                  <p:embed/>
                </p:oleObj>
              </mc:Choice>
              <mc:Fallback>
                <p:oleObj name="Equation" r:id="rId14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221163"/>
                        <a:ext cx="325437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546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2" grpId="0" animBg="1"/>
      <p:bldP spid="28693" grpId="0" animBg="1"/>
      <p:bldP spid="28694" grpId="0" animBg="1"/>
      <p:bldP spid="28695" grpId="0" animBg="1"/>
      <p:bldP spid="28696" grpId="0" animBg="1"/>
      <p:bldP spid="28697" grpId="0" animBg="1"/>
      <p:bldP spid="28698" grpId="0" animBg="1"/>
      <p:bldP spid="28699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835039"/>
              </p:ext>
            </p:extLst>
          </p:nvPr>
        </p:nvGraphicFramePr>
        <p:xfrm>
          <a:off x="4343400" y="906463"/>
          <a:ext cx="4006850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8" name="剪辑" r:id="rId3" imgW="4006800" imgH="2856960" progId="MS_ClipArt_Gallery.2">
                  <p:embed/>
                </p:oleObj>
              </mc:Choice>
              <mc:Fallback>
                <p:oleObj name="剪辑" r:id="rId3" imgW="4006800" imgH="28569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 contrast="-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906463"/>
                        <a:ext cx="4006850" cy="594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524000" y="381000"/>
            <a:ext cx="6577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每 对 顶 点 之 间 的 最 短 路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788562"/>
              </p:ext>
            </p:extLst>
          </p:nvPr>
        </p:nvGraphicFramePr>
        <p:xfrm>
          <a:off x="1828800" y="2128838"/>
          <a:ext cx="52387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9" name="文档" r:id="rId5" imgW="2633921" imgH="173408" progId="Word.Document.8">
                  <p:embed/>
                </p:oleObj>
              </mc:Choice>
              <mc:Fallback>
                <p:oleObj name="文档" r:id="rId5" imgW="2633921" imgH="1734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128838"/>
                        <a:ext cx="52387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066800" y="4876800"/>
            <a:ext cx="5029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209800" y="2667000"/>
            <a:ext cx="388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华文楷体" pitchFamily="2" charset="-122"/>
                <a:ea typeface="华文楷体" pitchFamily="2" charset="-122"/>
                <a:hlinkClick r:id="rId7" action="ppaction://hlinksldjump"/>
              </a:rPr>
              <a:t>1. </a:t>
            </a:r>
            <a:r>
              <a:rPr kumimoji="1" lang="zh-CN" altLang="en-US" sz="2800" b="1">
                <a:latin typeface="华文楷体" pitchFamily="2" charset="-122"/>
                <a:ea typeface="华文楷体" pitchFamily="2" charset="-122"/>
                <a:hlinkClick r:id="rId7" action="ppaction://hlinksldjump"/>
              </a:rPr>
              <a:t>求距离矩阵的方法</a:t>
            </a:r>
            <a:endParaRPr kumimoji="1" lang="zh-CN" altLang="en-US" sz="280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209800" y="3200400"/>
            <a:ext cx="3505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华文楷体" pitchFamily="2" charset="-122"/>
                <a:ea typeface="华文楷体" pitchFamily="2" charset="-122"/>
                <a:hlinkClick r:id="rId8" action="ppaction://hlinksldjump"/>
              </a:rPr>
              <a:t>2. </a:t>
            </a:r>
            <a:r>
              <a:rPr kumimoji="1" lang="zh-CN" altLang="en-US" sz="2800" b="1">
                <a:latin typeface="华文楷体" pitchFamily="2" charset="-122"/>
                <a:ea typeface="华文楷体" pitchFamily="2" charset="-122"/>
                <a:hlinkClick r:id="rId8" action="ppaction://hlinksldjump"/>
              </a:rPr>
              <a:t>求路径矩阵的方法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209800" y="3810000"/>
            <a:ext cx="495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华文楷体" pitchFamily="2" charset="-122"/>
                <a:ea typeface="华文楷体" pitchFamily="2" charset="-122"/>
                <a:hlinkClick r:id="rId9" action="ppaction://hlinksldjump"/>
              </a:rPr>
              <a:t>3. </a:t>
            </a:r>
            <a:r>
              <a:rPr kumimoji="1" lang="zh-CN" altLang="en-US" sz="2800" b="1" dirty="0">
                <a:latin typeface="华文楷体" pitchFamily="2" charset="-122"/>
                <a:ea typeface="华文楷体" pitchFamily="2" charset="-122"/>
                <a:hlinkClick r:id="rId9" action="ppaction://hlinksldjump"/>
              </a:rPr>
              <a:t>查找最短路路径的方法</a:t>
            </a:r>
            <a:endParaRPr kumimoji="1" lang="zh-CN" altLang="en-US" sz="28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1676400" y="1371600"/>
            <a:ext cx="4648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  <a:hlinkClick r:id="rId10" action="ppaction://hlinksldjump"/>
              </a:rPr>
              <a:t>（一）算法的基本思想</a:t>
            </a:r>
            <a:endParaRPr kumimoji="1" lang="zh-CN" altLang="en-US" sz="280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1752600" y="4495800"/>
            <a:ext cx="541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  <a:hlinkClick r:id="rId11" action="ppaction://hlinksldjump"/>
              </a:rPr>
              <a:t>（三）算法步骤</a:t>
            </a:r>
            <a:endParaRPr kumimoji="1" lang="zh-CN" altLang="en-US" sz="280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7848600" y="5976938"/>
            <a:ext cx="902811" cy="52322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  <a:hlinkClick r:id="rId12" action="ppaction://hlinksldjump"/>
              </a:rPr>
              <a:t>返回</a:t>
            </a:r>
            <a:endParaRPr kumimoji="1" lang="zh-CN" altLang="en-US" sz="2800" b="1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060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7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1" y="-20039"/>
            <a:ext cx="7391400" cy="685800"/>
          </a:xfrm>
        </p:spPr>
        <p:txBody>
          <a:bodyPr/>
          <a:lstStyle/>
          <a:p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七桥问题的分析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6613"/>
            <a:ext cx="8748713" cy="3097212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七桥问题看起来不难，很多人都想试一试，但没有人找到答案。后来有人写信告诉了当时的著名数学家欧拉。千百人的失败使欧拉猜想，也许那样的走法根本不可能。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1876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年，他证明了自己的猜想。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Euler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把南北两岸和四个岛抽象成四个点，将连接这些陆地的桥用连接相应两点的一条线来表示，就得到如下一个简图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</p:txBody>
      </p:sp>
      <p:grpSp>
        <p:nvGrpSpPr>
          <p:cNvPr id="70660" name="Group 4"/>
          <p:cNvGrpSpPr>
            <a:grpSpLocks/>
          </p:cNvGrpSpPr>
          <p:nvPr/>
        </p:nvGrpSpPr>
        <p:grpSpPr bwMode="auto">
          <a:xfrm>
            <a:off x="2268538" y="4005263"/>
            <a:ext cx="3022600" cy="2641600"/>
            <a:chOff x="1429" y="2523"/>
            <a:chExt cx="1904" cy="1664"/>
          </a:xfrm>
        </p:grpSpPr>
        <p:sp>
          <p:nvSpPr>
            <p:cNvPr id="70661" name="AutoShape 5"/>
            <p:cNvSpPr>
              <a:spLocks noChangeArrowheads="1"/>
            </p:cNvSpPr>
            <p:nvPr/>
          </p:nvSpPr>
          <p:spPr bwMode="auto">
            <a:xfrm>
              <a:off x="2928" y="2736"/>
              <a:ext cx="48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pSp>
          <p:nvGrpSpPr>
            <p:cNvPr id="70662" name="Group 6"/>
            <p:cNvGrpSpPr>
              <a:grpSpLocks/>
            </p:cNvGrpSpPr>
            <p:nvPr/>
          </p:nvGrpSpPr>
          <p:grpSpPr bwMode="auto">
            <a:xfrm>
              <a:off x="1429" y="2523"/>
              <a:ext cx="1904" cy="1664"/>
              <a:chOff x="1429" y="2523"/>
              <a:chExt cx="1904" cy="1664"/>
            </a:xfrm>
          </p:grpSpPr>
          <p:sp>
            <p:nvSpPr>
              <p:cNvPr id="70663" name="AutoShape 7"/>
              <p:cNvSpPr>
                <a:spLocks noChangeArrowheads="1"/>
              </p:cNvSpPr>
              <p:nvPr/>
            </p:nvSpPr>
            <p:spPr bwMode="auto">
              <a:xfrm flipV="1">
                <a:off x="1776" y="3312"/>
                <a:ext cx="144" cy="48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70664" name="AutoShape 8"/>
              <p:cNvSpPr>
                <a:spLocks noChangeArrowheads="1"/>
              </p:cNvSpPr>
              <p:nvPr/>
            </p:nvSpPr>
            <p:spPr bwMode="auto">
              <a:xfrm>
                <a:off x="2928" y="3312"/>
                <a:ext cx="48" cy="14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70665" name="AutoShape 9"/>
              <p:cNvSpPr>
                <a:spLocks noChangeArrowheads="1"/>
              </p:cNvSpPr>
              <p:nvPr/>
            </p:nvSpPr>
            <p:spPr bwMode="auto">
              <a:xfrm>
                <a:off x="2928" y="3888"/>
                <a:ext cx="48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70666" name="Group 10"/>
              <p:cNvGrpSpPr>
                <a:grpSpLocks/>
              </p:cNvGrpSpPr>
              <p:nvPr/>
            </p:nvGrpSpPr>
            <p:grpSpPr bwMode="auto">
              <a:xfrm>
                <a:off x="1429" y="2523"/>
                <a:ext cx="1904" cy="1664"/>
                <a:chOff x="1429" y="2523"/>
                <a:chExt cx="1904" cy="1664"/>
              </a:xfrm>
            </p:grpSpPr>
            <p:sp>
              <p:nvSpPr>
                <p:cNvPr id="70667" name="Line 11"/>
                <p:cNvSpPr>
                  <a:spLocks noChangeShapeType="1"/>
                </p:cNvSpPr>
                <p:nvPr/>
              </p:nvSpPr>
              <p:spPr bwMode="auto">
                <a:xfrm>
                  <a:off x="1920" y="3360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32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668" name="AutoShape 12"/>
                <p:cNvSpPr>
                  <a:spLocks noChangeArrowheads="1"/>
                </p:cNvSpPr>
                <p:nvPr/>
              </p:nvSpPr>
              <p:spPr bwMode="auto">
                <a:xfrm>
                  <a:off x="2832" y="2832"/>
                  <a:ext cx="240" cy="480"/>
                </a:xfrm>
                <a:prstGeom prst="flowChartConnector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32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669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824" y="2784"/>
                  <a:ext cx="1152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32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670" name="AutoShape 14"/>
                <p:cNvSpPr>
                  <a:spLocks noChangeArrowheads="1"/>
                </p:cNvSpPr>
                <p:nvPr/>
              </p:nvSpPr>
              <p:spPr bwMode="auto">
                <a:xfrm>
                  <a:off x="2832" y="3408"/>
                  <a:ext cx="240" cy="480"/>
                </a:xfrm>
                <a:prstGeom prst="flowChartConnector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32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671" name="Line 15"/>
                <p:cNvSpPr>
                  <a:spLocks noChangeShapeType="1"/>
                </p:cNvSpPr>
                <p:nvPr/>
              </p:nvSpPr>
              <p:spPr bwMode="auto">
                <a:xfrm>
                  <a:off x="1872" y="3360"/>
                  <a:ext cx="1104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32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67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061" y="3249"/>
                  <a:ext cx="27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 b="1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S</a:t>
                  </a:r>
                </a:p>
              </p:txBody>
            </p:sp>
            <p:sp>
              <p:nvSpPr>
                <p:cNvPr id="7067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429" y="3203"/>
                  <a:ext cx="27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 b="1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7067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744" y="2523"/>
                  <a:ext cx="27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 b="1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A</a:t>
                  </a:r>
                </a:p>
              </p:txBody>
            </p:sp>
            <p:sp>
              <p:nvSpPr>
                <p:cNvPr id="7067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061" y="3974"/>
                  <a:ext cx="27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 b="1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B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6785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2971800" y="512763"/>
            <a:ext cx="311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华文楷体" pitchFamily="2" charset="-122"/>
              </a:rPr>
              <a:t>算法的基本思想</a:t>
            </a:r>
            <a:endParaRPr kumimoji="1" lang="zh-CN" altLang="en-US" sz="2400">
              <a:latin typeface="Times New Roman" pitchFamily="18" charset="0"/>
              <a:ea typeface="华文楷体" pitchFamily="2" charset="-122"/>
            </a:endParaRP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323850" y="1196975"/>
          <a:ext cx="8421688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2" name="文档" r:id="rId3" imgW="3422904" imgH="865937" progId="Word.Document.8">
                  <p:embed/>
                </p:oleObj>
              </mc:Choice>
              <mc:Fallback>
                <p:oleObj name="文档" r:id="rId3" imgW="3422904" imgH="8659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196975"/>
                        <a:ext cx="8421688" cy="213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848600" y="5943600"/>
            <a:ext cx="1116013" cy="4667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宋体" pitchFamily="2" charset="-122"/>
                <a:hlinkClick r:id="rId5" action="ppaction://hlinksldjump"/>
              </a:rPr>
              <a:t>返回</a:t>
            </a:r>
            <a:endParaRPr kumimoji="1" lang="zh-CN" altLang="en-US" sz="24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2705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022289"/>
              </p:ext>
            </p:extLst>
          </p:nvPr>
        </p:nvGraphicFramePr>
        <p:xfrm>
          <a:off x="1073730" y="3041297"/>
          <a:ext cx="5545137" cy="339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3" name="公式" r:id="rId6" imgW="3035300" imgH="1854200" progId="Equation.3">
                  <p:embed/>
                </p:oleObj>
              </mc:Choice>
              <mc:Fallback>
                <p:oleObj name="公式" r:id="rId6" imgW="3035300" imgH="185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730" y="3041297"/>
                        <a:ext cx="5545137" cy="339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30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213100"/>
            <a:ext cx="25146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61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403350" y="381000"/>
            <a:ext cx="5473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算法原理</a:t>
            </a:r>
            <a:r>
              <a:rPr kumimoji="1" lang="en-US" altLang="zh-CN" sz="2400" b="1">
                <a:latin typeface="Times New Roman"/>
                <a:ea typeface="楷体_GB2312" pitchFamily="49" charset="-122"/>
              </a:rPr>
              <a:t>——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求距离矩阵的方法</a:t>
            </a:r>
            <a:endParaRPr kumimoji="1"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521914"/>
              </p:ext>
            </p:extLst>
          </p:nvPr>
        </p:nvGraphicFramePr>
        <p:xfrm>
          <a:off x="0" y="1133475"/>
          <a:ext cx="90709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8" name="Document" r:id="rId3" imgW="4563406" imgH="254524" progId="Word.Document.8">
                  <p:embed/>
                </p:oleObj>
              </mc:Choice>
              <mc:Fallback>
                <p:oleObj name="Document" r:id="rId3" imgW="4563406" imgH="2545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33475"/>
                        <a:ext cx="90709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938304"/>
              </p:ext>
            </p:extLst>
          </p:nvPr>
        </p:nvGraphicFramePr>
        <p:xfrm>
          <a:off x="0" y="1828800"/>
          <a:ext cx="890587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9" name="文档" r:id="rId5" imgW="4529626" imgH="508328" progId="Word.Document.8">
                  <p:embed/>
                </p:oleObj>
              </mc:Choice>
              <mc:Fallback>
                <p:oleObj name="文档" r:id="rId5" imgW="4529626" imgH="5083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28800"/>
                        <a:ext cx="8905875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770383"/>
              </p:ext>
            </p:extLst>
          </p:nvPr>
        </p:nvGraphicFramePr>
        <p:xfrm>
          <a:off x="0" y="2906713"/>
          <a:ext cx="8993188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0" name="文档" r:id="rId7" imgW="4578386" imgH="661908" progId="Word.Document.8">
                  <p:embed/>
                </p:oleObj>
              </mc:Choice>
              <mc:Fallback>
                <p:oleObj name="文档" r:id="rId7" imgW="4578386" imgH="6619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906713"/>
                        <a:ext cx="8993188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3521660"/>
              </p:ext>
            </p:extLst>
          </p:nvPr>
        </p:nvGraphicFramePr>
        <p:xfrm>
          <a:off x="250825" y="4221163"/>
          <a:ext cx="8418513" cy="163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1" name="文档" r:id="rId9" imgW="4411380" imgH="862715" progId="Word.Document.8">
                  <p:embed/>
                </p:oleObj>
              </mc:Choice>
              <mc:Fallback>
                <p:oleObj name="文档" r:id="rId9" imgW="4411380" imgH="862715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221163"/>
                        <a:ext cx="8418513" cy="163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6948488" y="6092825"/>
            <a:ext cx="1368425" cy="4667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宋体" pitchFamily="2" charset="-122"/>
                <a:hlinkClick r:id="rId11" action="ppaction://hlinksldjump"/>
              </a:rPr>
              <a:t>返回</a:t>
            </a:r>
            <a:endParaRPr kumimoji="1" lang="zh-CN" altLang="en-US" sz="2400" b="1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241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971550" y="381000"/>
            <a:ext cx="591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算法原理</a:t>
            </a:r>
            <a:r>
              <a:rPr kumimoji="1" lang="en-US" altLang="zh-CN" sz="2400" b="1">
                <a:latin typeface="Times New Roman"/>
                <a:ea typeface="楷体_GB2312" pitchFamily="49" charset="-122"/>
              </a:rPr>
              <a:t>——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求路径矩阵的方法</a:t>
            </a:r>
            <a:endParaRPr kumimoji="1"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113704"/>
              </p:ext>
            </p:extLst>
          </p:nvPr>
        </p:nvGraphicFramePr>
        <p:xfrm>
          <a:off x="995363" y="1597025"/>
          <a:ext cx="109489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5" name="文档" r:id="rId3" imgW="5528381" imgH="241224" progId="Word.Document.8">
                  <p:embed/>
                </p:oleObj>
              </mc:Choice>
              <mc:Fallback>
                <p:oleObj name="文档" r:id="rId3" imgW="5528381" imgH="2412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1597025"/>
                        <a:ext cx="10948987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679097"/>
              </p:ext>
            </p:extLst>
          </p:nvPr>
        </p:nvGraphicFramePr>
        <p:xfrm>
          <a:off x="914400" y="2209800"/>
          <a:ext cx="109759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6" name="文档" r:id="rId5" imgW="5486400" imgH="254160" progId="Word.Document.8">
                  <p:embed/>
                </p:oleObj>
              </mc:Choice>
              <mc:Fallback>
                <p:oleObj name="文档" r:id="rId5" imgW="5486400" imgH="254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09800"/>
                        <a:ext cx="109759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031853"/>
              </p:ext>
            </p:extLst>
          </p:nvPr>
        </p:nvGraphicFramePr>
        <p:xfrm>
          <a:off x="609600" y="2819400"/>
          <a:ext cx="1097597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7" name="文档" r:id="rId7" imgW="5486400" imgH="605160" progId="Word.Document.8">
                  <p:embed/>
                </p:oleObj>
              </mc:Choice>
              <mc:Fallback>
                <p:oleObj name="文档" r:id="rId7" imgW="5486400" imgH="605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19400"/>
                        <a:ext cx="10975975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689201"/>
              </p:ext>
            </p:extLst>
          </p:nvPr>
        </p:nvGraphicFramePr>
        <p:xfrm>
          <a:off x="539750" y="4149725"/>
          <a:ext cx="2514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8" name="BMP 图象" r:id="rId9" imgW="1200318" imgH="790476" progId="Paint.Picture">
                  <p:embed/>
                </p:oleObj>
              </mc:Choice>
              <mc:Fallback>
                <p:oleObj name="BMP 图象" r:id="rId9" imgW="1200318" imgH="79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149725"/>
                        <a:ext cx="2514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1143000" y="990600"/>
            <a:ext cx="624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  <a:ea typeface="宋体" pitchFamily="2" charset="-122"/>
              </a:rPr>
              <a:t>在建立距离矩阵的同时可建立路径矩阵</a:t>
            </a:r>
            <a:r>
              <a:rPr kumimoji="1" lang="en-US" altLang="zh-CN" sz="2400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zh-CN" altLang="en-US" sz="2400">
                <a:latin typeface="Times New Roman" pitchFamily="18" charset="0"/>
                <a:ea typeface="宋体" pitchFamily="2" charset="-122"/>
              </a:rPr>
              <a:t>。 </a:t>
            </a:r>
          </a:p>
        </p:txBody>
      </p:sp>
      <p:grpSp>
        <p:nvGrpSpPr>
          <p:cNvPr id="32776" name="Group 8"/>
          <p:cNvGrpSpPr>
            <a:grpSpLocks/>
          </p:cNvGrpSpPr>
          <p:nvPr/>
        </p:nvGrpSpPr>
        <p:grpSpPr bwMode="auto">
          <a:xfrm>
            <a:off x="3162300" y="4319589"/>
            <a:ext cx="4495800" cy="1938338"/>
            <a:chOff x="1992" y="2721"/>
            <a:chExt cx="2832" cy="1221"/>
          </a:xfrm>
        </p:grpSpPr>
        <p:sp>
          <p:nvSpPr>
            <p:cNvPr id="32777" name="Rectangle 9"/>
            <p:cNvSpPr>
              <a:spLocks noChangeArrowheads="1"/>
            </p:cNvSpPr>
            <p:nvPr/>
          </p:nvSpPr>
          <p:spPr bwMode="auto">
            <a:xfrm>
              <a:off x="1992" y="2721"/>
              <a:ext cx="2832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>
                  <a:latin typeface="Times New Roman" pitchFamily="18" charset="0"/>
                  <a:ea typeface="宋体" pitchFamily="2" charset="-122"/>
                </a:rPr>
                <a:t>即当　</a:t>
              </a:r>
              <a:r>
                <a:rPr kumimoji="1" lang="en-US" altLang="zh-CN" sz="2400" baseline="-30000">
                  <a:latin typeface="Times New Roman" pitchFamily="18" charset="0"/>
                  <a:ea typeface="宋体" pitchFamily="2" charset="-122"/>
                </a:rPr>
                <a:t>k</a:t>
              </a:r>
              <a:r>
                <a:rPr kumimoji="1" lang="zh-CN" altLang="en-US" sz="2400">
                  <a:latin typeface="Times New Roman" pitchFamily="18" charset="0"/>
                  <a:ea typeface="宋体" pitchFamily="2" charset="-122"/>
                </a:rPr>
                <a:t>被插入任何两点间的最短路径时，被记录在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2400" baseline="30000">
                  <a:latin typeface="Times New Roman" pitchFamily="18" charset="0"/>
                  <a:ea typeface="宋体" pitchFamily="2" charset="-122"/>
                </a:rPr>
                <a:t>(k)</a:t>
              </a:r>
              <a:r>
                <a:rPr kumimoji="1" lang="zh-CN" altLang="en-US" sz="2400">
                  <a:latin typeface="Times New Roman" pitchFamily="18" charset="0"/>
                  <a:ea typeface="宋体" pitchFamily="2" charset="-122"/>
                </a:rPr>
                <a:t>中，依次求     时求得     ，可由    来查找任何点对之间最短路的路径。</a:t>
              </a:r>
            </a:p>
            <a:p>
              <a:pPr eaLnBrk="0" hangingPunct="0"/>
              <a:endParaRPr kumimoji="1"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graphicFrame>
          <p:nvGraphicFramePr>
            <p:cNvPr id="32778" name="Object 10"/>
            <p:cNvGraphicFramePr>
              <a:graphicFrameLocks noChangeAspect="1"/>
            </p:cNvGraphicFramePr>
            <p:nvPr/>
          </p:nvGraphicFramePr>
          <p:xfrm>
            <a:off x="2426" y="3203"/>
            <a:ext cx="24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9" name="Equation" r:id="rId11" imgW="291960" imgH="190440" progId="Equation.DSMT4">
                    <p:embed/>
                  </p:oleObj>
                </mc:Choice>
                <mc:Fallback>
                  <p:oleObj name="Equation" r:id="rId11" imgW="29196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3203"/>
                          <a:ext cx="24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9" name="Object 11"/>
            <p:cNvGraphicFramePr>
              <a:graphicFrameLocks noChangeAspect="1"/>
            </p:cNvGraphicFramePr>
            <p:nvPr/>
          </p:nvGraphicFramePr>
          <p:xfrm>
            <a:off x="3243" y="3203"/>
            <a:ext cx="22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30" name="Equation" r:id="rId13" imgW="279360" imgH="190440" progId="Equation.DSMT4">
                    <p:embed/>
                  </p:oleObj>
                </mc:Choice>
                <mc:Fallback>
                  <p:oleObj name="Equation" r:id="rId13" imgW="27936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3203"/>
                          <a:ext cx="22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7848600" y="5943600"/>
            <a:ext cx="1295400" cy="4667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宋体" pitchFamily="2" charset="-122"/>
                <a:hlinkClick r:id="rId15" action="ppaction://hlinksldjump"/>
              </a:rPr>
              <a:t>返回</a:t>
            </a:r>
            <a:endParaRPr kumimoji="1" lang="zh-CN" altLang="en-US" sz="2400" b="1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2781" name="Group 13"/>
          <p:cNvGrpSpPr>
            <a:grpSpLocks noChangeAspect="1"/>
          </p:cNvGrpSpPr>
          <p:nvPr/>
        </p:nvGrpSpPr>
        <p:grpSpPr bwMode="auto">
          <a:xfrm>
            <a:off x="6443660" y="5084765"/>
            <a:ext cx="410104" cy="428559"/>
            <a:chOff x="4056" y="3249"/>
            <a:chExt cx="200" cy="209"/>
          </a:xfrm>
        </p:grpSpPr>
        <p:sp>
          <p:nvSpPr>
            <p:cNvPr id="32782" name="AutoShape 14"/>
            <p:cNvSpPr>
              <a:spLocks noChangeAspect="1" noChangeArrowheads="1" noTextEdit="1"/>
            </p:cNvSpPr>
            <p:nvPr/>
          </p:nvSpPr>
          <p:spPr bwMode="auto">
            <a:xfrm>
              <a:off x="4056" y="324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783" name="Rectangle 15"/>
            <p:cNvSpPr>
              <a:spLocks noChangeArrowheads="1"/>
            </p:cNvSpPr>
            <p:nvPr/>
          </p:nvSpPr>
          <p:spPr bwMode="auto">
            <a:xfrm>
              <a:off x="4206" y="3267"/>
              <a:ext cx="5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)</a:t>
              </a:r>
              <a:endParaRPr kumimoji="1"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2784" name="Rectangle 16"/>
            <p:cNvSpPr>
              <a:spLocks noChangeArrowheads="1"/>
            </p:cNvSpPr>
            <p:nvPr/>
          </p:nvSpPr>
          <p:spPr bwMode="auto">
            <a:xfrm>
              <a:off x="4145" y="3267"/>
              <a:ext cx="5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(</a:t>
              </a:r>
              <a:endParaRPr kumimoji="1"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2785" name="Rectangle 17"/>
            <p:cNvSpPr>
              <a:spLocks noChangeArrowheads="1"/>
            </p:cNvSpPr>
            <p:nvPr/>
          </p:nvSpPr>
          <p:spPr bwMode="auto">
            <a:xfrm>
              <a:off x="4162" y="3257"/>
              <a:ext cx="78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400" i="1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n</a:t>
              </a:r>
              <a:endParaRPr kumimoji="1"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2786" name="Rectangle 18"/>
            <p:cNvSpPr>
              <a:spLocks noChangeArrowheads="1"/>
            </p:cNvSpPr>
            <p:nvPr/>
          </p:nvSpPr>
          <p:spPr bwMode="auto">
            <a:xfrm>
              <a:off x="4075" y="3278"/>
              <a:ext cx="91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400" i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endParaRPr kumimoji="1"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</p:grpSp>
      <p:graphicFrame>
        <p:nvGraphicFramePr>
          <p:cNvPr id="3278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87824"/>
              </p:ext>
            </p:extLst>
          </p:nvPr>
        </p:nvGraphicFramePr>
        <p:xfrm>
          <a:off x="3924300" y="4437063"/>
          <a:ext cx="2921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1" name="Equation" r:id="rId16" imgW="114120" imgH="139680" progId="Equation.DSMT4">
                  <p:embed/>
                </p:oleObj>
              </mc:Choice>
              <mc:Fallback>
                <p:oleObj name="Equation" r:id="rId16" imgW="1141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437063"/>
                        <a:ext cx="29210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05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8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0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971550" y="381000"/>
            <a:ext cx="591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算法原理</a:t>
            </a:r>
            <a:r>
              <a:rPr kumimoji="1" lang="en-US" altLang="zh-CN" sz="2400" b="1">
                <a:latin typeface="Times New Roman"/>
                <a:ea typeface="楷体_GB2312" pitchFamily="49" charset="-122"/>
              </a:rPr>
              <a:t>——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求路径矩阵的方法</a:t>
            </a:r>
            <a:endParaRPr kumimoji="1"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171632"/>
              </p:ext>
            </p:extLst>
          </p:nvPr>
        </p:nvGraphicFramePr>
        <p:xfrm>
          <a:off x="995363" y="1597025"/>
          <a:ext cx="109489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文档" r:id="rId3" imgW="5528381" imgH="241224" progId="Word.Document.8">
                  <p:embed/>
                </p:oleObj>
              </mc:Choice>
              <mc:Fallback>
                <p:oleObj name="文档" r:id="rId3" imgW="5528381" imgH="2412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1597025"/>
                        <a:ext cx="10948987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544282"/>
              </p:ext>
            </p:extLst>
          </p:nvPr>
        </p:nvGraphicFramePr>
        <p:xfrm>
          <a:off x="914400" y="2209800"/>
          <a:ext cx="109759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文档" r:id="rId5" imgW="5486400" imgH="254160" progId="Word.Document.8">
                  <p:embed/>
                </p:oleObj>
              </mc:Choice>
              <mc:Fallback>
                <p:oleObj name="文档" r:id="rId5" imgW="5486400" imgH="254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09800"/>
                        <a:ext cx="109759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410642"/>
              </p:ext>
            </p:extLst>
          </p:nvPr>
        </p:nvGraphicFramePr>
        <p:xfrm>
          <a:off x="609600" y="2819400"/>
          <a:ext cx="1097597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文档" r:id="rId7" imgW="5486400" imgH="605160" progId="Word.Document.8">
                  <p:embed/>
                </p:oleObj>
              </mc:Choice>
              <mc:Fallback>
                <p:oleObj name="文档" r:id="rId7" imgW="5486400" imgH="605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19400"/>
                        <a:ext cx="10975975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698623"/>
              </p:ext>
            </p:extLst>
          </p:nvPr>
        </p:nvGraphicFramePr>
        <p:xfrm>
          <a:off x="539750" y="4149725"/>
          <a:ext cx="2514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name="BMP 图象" r:id="rId9" imgW="1200318" imgH="790476" progId="Paint.Picture">
                  <p:embed/>
                </p:oleObj>
              </mc:Choice>
              <mc:Fallback>
                <p:oleObj name="BMP 图象" r:id="rId9" imgW="1200318" imgH="79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149725"/>
                        <a:ext cx="2514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1143000" y="990600"/>
            <a:ext cx="624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  <a:ea typeface="宋体" pitchFamily="2" charset="-122"/>
              </a:rPr>
              <a:t>在建立距离矩阵的同时可建立路径矩阵</a:t>
            </a:r>
            <a:r>
              <a:rPr kumimoji="1" lang="en-US" altLang="zh-CN" sz="2400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zh-CN" altLang="en-US" sz="2400">
                <a:latin typeface="Times New Roman" pitchFamily="18" charset="0"/>
                <a:ea typeface="宋体" pitchFamily="2" charset="-122"/>
              </a:rPr>
              <a:t>。 </a:t>
            </a:r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7848600" y="5943600"/>
            <a:ext cx="1295400" cy="4667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宋体" pitchFamily="2" charset="-122"/>
                <a:hlinkClick r:id="rId11" action="ppaction://hlinksldjump"/>
              </a:rPr>
              <a:t>返回</a:t>
            </a:r>
            <a:endParaRPr kumimoji="1" lang="zh-CN" altLang="en-US" sz="2400" b="1"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63888" y="4077072"/>
                <a:ext cx="3960440" cy="823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𝑅</m:t>
                      </m:r>
                      <m:r>
                        <a:rPr lang="en-US" altLang="zh-CN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077072"/>
                <a:ext cx="3960440" cy="8231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22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8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0" grpId="0" animBg="1" autoUpdateAnimBg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684213" y="4652963"/>
            <a:ext cx="8001000" cy="990600"/>
            <a:chOff x="432" y="2928"/>
            <a:chExt cx="5040" cy="624"/>
          </a:xfrm>
        </p:grpSpPr>
        <p:sp>
          <p:nvSpPr>
            <p:cNvPr id="33795" name="Oval 3"/>
            <p:cNvSpPr>
              <a:spLocks noChangeArrowheads="1"/>
            </p:cNvSpPr>
            <p:nvPr/>
          </p:nvSpPr>
          <p:spPr bwMode="auto">
            <a:xfrm>
              <a:off x="528" y="292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3796" name="Oval 4"/>
            <p:cNvSpPr>
              <a:spLocks noChangeArrowheads="1"/>
            </p:cNvSpPr>
            <p:nvPr/>
          </p:nvSpPr>
          <p:spPr bwMode="auto">
            <a:xfrm>
              <a:off x="5376" y="292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3797" name="Line 5"/>
            <p:cNvSpPr>
              <a:spLocks noChangeShapeType="1"/>
            </p:cNvSpPr>
            <p:nvPr/>
          </p:nvSpPr>
          <p:spPr bwMode="auto">
            <a:xfrm>
              <a:off x="576" y="2976"/>
              <a:ext cx="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432" y="32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pl-PL" altLang="zh-CN" sz="2400" i="1">
                  <a:latin typeface="华文楷体" panose="02010600040101010101" pitchFamily="2" charset="-122"/>
                  <a:ea typeface="华文楷体" panose="02010600040101010101" pitchFamily="2" charset="-122"/>
                </a:rPr>
                <a:t>i</a:t>
              </a:r>
              <a:r>
                <a:rPr kumimoji="1" lang="pl-PL" altLang="zh-CN" sz="2400"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endParaRPr kumimoji="1"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3799" name="Text Box 7"/>
            <p:cNvSpPr txBox="1">
              <a:spLocks noChangeArrowheads="1"/>
            </p:cNvSpPr>
            <p:nvPr/>
          </p:nvSpPr>
          <p:spPr bwMode="auto">
            <a:xfrm>
              <a:off x="5232" y="326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华文楷体" panose="02010600040101010101" pitchFamily="2" charset="-122"/>
                  <a:ea typeface="华文楷体" panose="02010600040101010101" pitchFamily="2" charset="-122"/>
                </a:rPr>
                <a:t>j</a:t>
              </a:r>
            </a:p>
          </p:txBody>
        </p:sp>
      </p:grp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1116013" y="260350"/>
            <a:ext cx="7488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算法原理</a:t>
            </a:r>
            <a:r>
              <a:rPr kumimoji="1" lang="en-US" altLang="zh-CN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kumimoji="1"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查找</a:t>
            </a:r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最短路路径的方法</a:t>
            </a:r>
          </a:p>
        </p:txBody>
      </p:sp>
      <p:graphicFrame>
        <p:nvGraphicFramePr>
          <p:cNvPr id="338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862745"/>
              </p:ext>
            </p:extLst>
          </p:nvPr>
        </p:nvGraphicFramePr>
        <p:xfrm>
          <a:off x="1065213" y="1065213"/>
          <a:ext cx="75533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5" name="Document" r:id="rId4" imgW="3774652" imgH="257048" progId="Word.Document.8">
                  <p:embed/>
                </p:oleObj>
              </mc:Choice>
              <mc:Fallback>
                <p:oleObj name="Document" r:id="rId4" imgW="3774652" imgH="2570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1065213"/>
                        <a:ext cx="755332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631260"/>
              </p:ext>
            </p:extLst>
          </p:nvPr>
        </p:nvGraphicFramePr>
        <p:xfrm>
          <a:off x="463550" y="1682750"/>
          <a:ext cx="85090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6" name="Document" r:id="rId6" imgW="4281657" imgH="682818" progId="Word.Document.8">
                  <p:embed/>
                </p:oleObj>
              </mc:Choice>
              <mc:Fallback>
                <p:oleObj name="Document" r:id="rId6" imgW="4281657" imgH="6828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1682750"/>
                        <a:ext cx="8509000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7315200" y="4648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3886200" y="4648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805" name="Oval 13"/>
          <p:cNvSpPr>
            <a:spLocks noChangeArrowheads="1"/>
          </p:cNvSpPr>
          <p:nvPr/>
        </p:nvSpPr>
        <p:spPr bwMode="auto">
          <a:xfrm>
            <a:off x="2971800" y="4648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806" name="Oval 14"/>
          <p:cNvSpPr>
            <a:spLocks noChangeArrowheads="1"/>
          </p:cNvSpPr>
          <p:nvPr/>
        </p:nvSpPr>
        <p:spPr bwMode="auto">
          <a:xfrm>
            <a:off x="1981200" y="4648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807" name="Oval 15"/>
          <p:cNvSpPr>
            <a:spLocks noChangeArrowheads="1"/>
          </p:cNvSpPr>
          <p:nvPr/>
        </p:nvSpPr>
        <p:spPr bwMode="auto">
          <a:xfrm>
            <a:off x="4572000" y="4648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808" name="Oval 16"/>
          <p:cNvSpPr>
            <a:spLocks noChangeArrowheads="1"/>
          </p:cNvSpPr>
          <p:nvPr/>
        </p:nvSpPr>
        <p:spPr bwMode="auto">
          <a:xfrm>
            <a:off x="5486400" y="4648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809" name="Oval 17"/>
          <p:cNvSpPr>
            <a:spLocks noChangeArrowheads="1"/>
          </p:cNvSpPr>
          <p:nvPr/>
        </p:nvSpPr>
        <p:spPr bwMode="auto">
          <a:xfrm>
            <a:off x="6477000" y="4648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1752600" y="4953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kumimoji="1" lang="en-US" altLang="zh-CN" sz="2400" baseline="-2500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endParaRPr kumimoji="1"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3657600" y="4953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kumimoji="1" lang="en-US" altLang="zh-CN" sz="2400" baseline="-250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kumimoji="1"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4419600" y="4953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kumimoji="1" lang="en-US" altLang="zh-CN" sz="2400" baseline="-2500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kumimoji="1"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2819400" y="49530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kumimoji="1" lang="en-US" altLang="zh-CN" sz="2400" baseline="-2500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kumimoji="1"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5334000" y="4953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kumimoji="1" lang="en-US" altLang="zh-CN" sz="2400" baseline="-2500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kumimoji="1"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6324600" y="49530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kumimoji="1" lang="en-US" altLang="zh-CN" sz="2400" baseline="-250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kumimoji="1"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7239000" y="5029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kumimoji="1" lang="en-US" altLang="zh-CN" sz="2400" baseline="-2500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endParaRPr kumimoji="1"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33817" name="Group 25"/>
          <p:cNvGrpSpPr>
            <a:grpSpLocks/>
          </p:cNvGrpSpPr>
          <p:nvPr/>
        </p:nvGrpSpPr>
        <p:grpSpPr bwMode="auto">
          <a:xfrm>
            <a:off x="533400" y="3352802"/>
            <a:ext cx="8431088" cy="830263"/>
            <a:chOff x="336" y="2112"/>
            <a:chExt cx="5760" cy="523"/>
          </a:xfrm>
        </p:grpSpPr>
        <p:sp>
          <p:nvSpPr>
            <p:cNvPr id="33818" name="Rectangle 26"/>
            <p:cNvSpPr>
              <a:spLocks noChangeArrowheads="1"/>
            </p:cNvSpPr>
            <p:nvPr/>
          </p:nvSpPr>
          <p:spPr bwMode="auto">
            <a:xfrm>
              <a:off x="336" y="2112"/>
              <a:ext cx="576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则由点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到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j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的</a:t>
              </a:r>
              <a:r>
                <a:rPr kumimoji="1"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最短路的路径为：</a:t>
              </a:r>
            </a:p>
            <a:p>
              <a:pPr eaLnBrk="0" hangingPunct="0"/>
              <a:endPara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33819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1842966"/>
                </p:ext>
              </p:extLst>
            </p:nvPr>
          </p:nvGraphicFramePr>
          <p:xfrm>
            <a:off x="3161" y="2160"/>
            <a:ext cx="193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7" name="Equation" r:id="rId8" imgW="1777680" imgH="241200" progId="Equation.DSMT4">
                    <p:embed/>
                  </p:oleObj>
                </mc:Choice>
                <mc:Fallback>
                  <p:oleObj name="Equation" r:id="rId8" imgW="17776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1" y="2160"/>
                          <a:ext cx="1937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7848600" y="5943600"/>
            <a:ext cx="803275" cy="4667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hlinkClick r:id="rId10" action="ppaction://hlinksldjump"/>
              </a:rPr>
              <a:t>返回</a:t>
            </a:r>
            <a:endParaRPr kumimoji="1" lang="zh-CN" altLang="en-US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459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9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3" grpId="0" animBg="1"/>
      <p:bldP spid="33804" grpId="0" animBg="1"/>
      <p:bldP spid="33805" grpId="0" animBg="1"/>
      <p:bldP spid="33806" grpId="0" animBg="1"/>
      <p:bldP spid="33807" grpId="0" animBg="1"/>
      <p:bldP spid="33808" grpId="0" animBg="1"/>
      <p:bldP spid="33809" grpId="0" animBg="1"/>
      <p:bldP spid="33810" grpId="0" autoUpdateAnimBg="0"/>
      <p:bldP spid="33811" grpId="0" autoUpdateAnimBg="0"/>
      <p:bldP spid="33812" grpId="0" autoUpdateAnimBg="0"/>
      <p:bldP spid="33813" grpId="0" autoUpdateAnimBg="0"/>
      <p:bldP spid="33814" grpId="0" autoUpdateAnimBg="0"/>
      <p:bldP spid="33815" grpId="0" autoUpdateAnimBg="0"/>
      <p:bldP spid="33816" grpId="0" autoUpdateAnimBg="0"/>
      <p:bldP spid="33820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429000" y="404813"/>
            <a:ext cx="2366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b="1">
                <a:latin typeface="Times New Roman" pitchFamily="18" charset="0"/>
                <a:ea typeface="楷体_GB2312" pitchFamily="49" charset="-122"/>
              </a:rPr>
              <a:t>算法步骤</a:t>
            </a:r>
            <a:endParaRPr kumimoji="1" lang="zh-CN" altLang="en-US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071563" y="1149350"/>
          <a:ext cx="75501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1" name="文档" r:id="rId3" imgW="3803745" imgH="173408" progId="Word.Document.8">
                  <p:embed/>
                </p:oleObj>
              </mc:Choice>
              <mc:Fallback>
                <p:oleObj name="文档" r:id="rId3" imgW="3803745" imgH="1734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149350"/>
                        <a:ext cx="75501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534988" y="1671638"/>
          <a:ext cx="6257925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2" name="文档" r:id="rId5" imgW="3179277" imgH="525993" progId="Word.Document.8">
                  <p:embed/>
                </p:oleObj>
              </mc:Choice>
              <mc:Fallback>
                <p:oleObj name="文档" r:id="rId5" imgW="3179277" imgH="5259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1671638"/>
                        <a:ext cx="6257925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679450" y="2782888"/>
          <a:ext cx="655796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3" name="文档" r:id="rId7" imgW="3282656" imgH="346817" progId="Word.Document.8">
                  <p:embed/>
                </p:oleObj>
              </mc:Choice>
              <mc:Fallback>
                <p:oleObj name="文档" r:id="rId7" imgW="3282656" imgH="3468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2782888"/>
                        <a:ext cx="6557963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822325" y="3644900"/>
          <a:ext cx="81915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4" name="文档" r:id="rId9" imgW="4193671" imgH="346817" progId="Word.Document.8">
                  <p:embed/>
                </p:oleObj>
              </mc:Choice>
              <mc:Fallback>
                <p:oleObj name="文档" r:id="rId9" imgW="4193671" imgH="3468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3644900"/>
                        <a:ext cx="81915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1331913" y="4572000"/>
          <a:ext cx="6780212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5" name="文档" r:id="rId11" imgW="3426738" imgH="302113" progId="Word.Document.8">
                  <p:embed/>
                </p:oleObj>
              </mc:Choice>
              <mc:Fallback>
                <p:oleObj name="文档" r:id="rId11" imgW="3426738" imgH="3021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572000"/>
                        <a:ext cx="6780212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532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914400" y="381000"/>
          <a:ext cx="109759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8" name="文档" r:id="rId3" imgW="5486400" imgH="173520" progId="Word.Document.8">
                  <p:embed/>
                </p:oleObj>
              </mc:Choice>
              <mc:Fallback>
                <p:oleObj name="文档" r:id="rId3" imgW="5486400" imgH="173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"/>
                        <a:ext cx="109759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143000" y="762000"/>
          <a:ext cx="2924175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9" name="位图图像" r:id="rId5" imgW="9895238" imgH="10076190" progId="Paint.Picture">
                  <p:embed/>
                </p:oleObj>
              </mc:Choice>
              <mc:Fallback>
                <p:oleObj name="位图图像" r:id="rId5" imgW="9895238" imgH="1007619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762000"/>
                        <a:ext cx="2924175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4">
            <a:hlinkClick r:id="rId7" action="ppaction://hlinkfile"/>
          </p:cNvPr>
          <p:cNvSpPr txBox="1">
            <a:spLocks noChangeArrowheads="1"/>
          </p:cNvSpPr>
          <p:nvPr/>
        </p:nvSpPr>
        <p:spPr bwMode="auto">
          <a:xfrm>
            <a:off x="5076825" y="1066800"/>
            <a:ext cx="3671888" cy="4667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000">
                <a:latin typeface="Times New Roman" pitchFamily="18" charset="0"/>
                <a:ea typeface="宋体" pitchFamily="2" charset="-122"/>
                <a:hlinkClick r:id="rId8" action="ppaction://hlinkfile"/>
              </a:rPr>
              <a:t>TO</a:t>
            </a:r>
            <a:r>
              <a:rPr kumimoji="1" lang="zh-CN" altLang="en-US" sz="2000">
                <a:latin typeface="Times New Roman" pitchFamily="18" charset="0"/>
                <a:ea typeface="宋体" pitchFamily="2" charset="-122"/>
                <a:hlinkClick r:id="rId8" action="ppaction://hlinkfile"/>
              </a:rPr>
              <a:t>　</a:t>
            </a:r>
            <a:r>
              <a:rPr kumimoji="1" lang="en-US" altLang="zh-CN" sz="2000">
                <a:latin typeface="Times New Roman" pitchFamily="18" charset="0"/>
                <a:ea typeface="宋体" pitchFamily="2" charset="-122"/>
                <a:hlinkClick r:id="rId8" action="ppaction://hlinkfile"/>
              </a:rPr>
              <a:t>MATLAB</a:t>
            </a:r>
            <a:r>
              <a:rPr kumimoji="1" lang="zh-CN" altLang="en-US" sz="2000">
                <a:latin typeface="Times New Roman" pitchFamily="18" charset="0"/>
                <a:ea typeface="宋体" pitchFamily="2" charset="-122"/>
                <a:hlinkClick r:id="rId8" action="ppaction://hlinkfile"/>
              </a:rPr>
              <a:t>　</a:t>
            </a:r>
            <a:r>
              <a:rPr kumimoji="1" lang="en-US" altLang="zh-CN" sz="2000">
                <a:latin typeface="Times New Roman" pitchFamily="18" charset="0"/>
                <a:ea typeface="宋体" pitchFamily="2" charset="-122"/>
                <a:hlinkClick r:id="rId8" action="ppaction://hlinkfile"/>
              </a:rPr>
              <a:t>(road2(</a:t>
            </a:r>
            <a:r>
              <a:rPr kumimoji="1" lang="en-US" altLang="zh-CN" sz="2000">
                <a:latin typeface="Times New Roman" pitchFamily="18" charset="0"/>
                <a:ea typeface="宋体" pitchFamily="2" charset="-122"/>
                <a:hlinkClick r:id="rId9" action="ppaction://hlinkfile"/>
              </a:rPr>
              <a:t>floyd</a:t>
            </a:r>
            <a:r>
              <a:rPr kumimoji="1" lang="en-US" altLang="zh-CN" sz="2000">
                <a:latin typeface="Times New Roman" pitchFamily="18" charset="0"/>
                <a:ea typeface="宋体" pitchFamily="2" charset="-122"/>
                <a:hlinkClick r:id="rId8" action="ppaction://hlinkfile"/>
              </a:rPr>
              <a:t>))</a:t>
            </a:r>
            <a:endParaRPr kumimoji="1" lang="en-US" altLang="zh-CN" sz="200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533400" y="2686050"/>
          <a:ext cx="72390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0" name="Equation" r:id="rId10" imgW="2819160" imgH="1143000" progId="Equation.DSMT4">
                  <p:embed/>
                </p:oleObj>
              </mc:Choice>
              <mc:Fallback>
                <p:oleObj name="Equation" r:id="rId10" imgW="281916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686050"/>
                        <a:ext cx="72390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685800" y="4572000"/>
          <a:ext cx="110585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1" name="文档" r:id="rId12" imgW="5486400" imgH="241200" progId="Word.Document.8">
                  <p:embed/>
                </p:oleObj>
              </mc:Choice>
              <mc:Fallback>
                <p:oleObj name="文档" r:id="rId12" imgW="5486400" imgH="241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72000"/>
                        <a:ext cx="110585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609600" y="4876800"/>
          <a:ext cx="1055211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2" name="文档" r:id="rId14" imgW="5274360" imgH="396360" progId="Word.Document.8">
                  <p:embed/>
                </p:oleObj>
              </mc:Choice>
              <mc:Fallback>
                <p:oleObj name="文档" r:id="rId14" imgW="5274360" imgH="396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76800"/>
                        <a:ext cx="10552113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1690688" y="5011738"/>
          <a:ext cx="11006137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3" name="文档" r:id="rId16" imgW="5509252" imgH="241224" progId="Word.Document.8">
                  <p:embed/>
                </p:oleObj>
              </mc:Choice>
              <mc:Fallback>
                <p:oleObj name="文档" r:id="rId16" imgW="5509252" imgH="2412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5011738"/>
                        <a:ext cx="11006137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1676400" y="5410200"/>
          <a:ext cx="10975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4" name="文档" r:id="rId18" imgW="5499869" imgH="228604" progId="Word.Document.8">
                  <p:embed/>
                </p:oleObj>
              </mc:Choice>
              <mc:Fallback>
                <p:oleObj name="文档" r:id="rId18" imgW="5499869" imgH="2286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410200"/>
                        <a:ext cx="109759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1676400" y="5867400"/>
          <a:ext cx="109759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5" name="文档" r:id="rId20" imgW="5486400" imgH="177840" progId="Word.Document.8">
                  <p:embed/>
                </p:oleObj>
              </mc:Choice>
              <mc:Fallback>
                <p:oleObj name="文档" r:id="rId20" imgW="5486400" imgH="1778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867400"/>
                        <a:ext cx="109759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1447800" y="4038600"/>
            <a:ext cx="152400" cy="381000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5029200" y="4038600"/>
            <a:ext cx="152400" cy="381000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6781800" y="4038600"/>
            <a:ext cx="152400" cy="381000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6172200" y="4038600"/>
            <a:ext cx="152400" cy="381000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5029200" y="3657600"/>
            <a:ext cx="152400" cy="381000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7848600" y="5943600"/>
            <a:ext cx="1108075" cy="4667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宋体" pitchFamily="2" charset="-122"/>
                <a:hlinkClick r:id="rId22" action="ppaction://hlinksldjump"/>
              </a:rPr>
              <a:t>返回</a:t>
            </a:r>
            <a:r>
              <a:rPr kumimoji="1" lang="zh-CN" altLang="en-US" sz="2400" b="1">
                <a:latin typeface="Times New Roman" pitchFamily="18" charset="0"/>
                <a:ea typeface="宋体" pitchFamily="2" charset="-122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358069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 autoUpdateAnimBg="0"/>
      <p:bldP spid="35851" grpId="0" animBg="1"/>
      <p:bldP spid="35852" grpId="0" animBg="1"/>
      <p:bldP spid="35853" grpId="0" animBg="1"/>
      <p:bldP spid="35854" grpId="0" animBg="1"/>
      <p:bldP spid="35855" grpId="0" animBg="1"/>
      <p:bldP spid="35856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1447800" y="762000"/>
          <a:ext cx="5473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文档" r:id="rId3" imgW="2730046" imgH="231091" progId="Word.Document.8">
                  <p:embed/>
                </p:oleObj>
              </mc:Choice>
              <mc:Fallback>
                <p:oleObj name="文档" r:id="rId3" imgW="2730046" imgH="2310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762000"/>
                        <a:ext cx="5473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752600" y="1524000"/>
            <a:ext cx="620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宋体" pitchFamily="2" charset="-122"/>
                <a:hlinkClick r:id="rId5" action="ppaction://hlinksldjump"/>
              </a:rPr>
              <a:t>一、 可化为最短路问题的多阶段决策问题</a:t>
            </a:r>
            <a:endParaRPr kumimoji="1"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752600" y="2514600"/>
            <a:ext cx="3611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宋体" pitchFamily="2" charset="-122"/>
              </a:rPr>
              <a:t>二、 选 址 问 题</a:t>
            </a:r>
            <a:endParaRPr kumimoji="1"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2286000" y="3276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  <a:ea typeface="宋体" pitchFamily="2" charset="-122"/>
                <a:hlinkClick r:id="rId6" action="ppaction://hlinksldjump"/>
              </a:rPr>
              <a:t>1.  </a:t>
            </a:r>
            <a:r>
              <a:rPr kumimoji="1" lang="zh-CN" altLang="en-US" sz="2400" b="1">
                <a:latin typeface="Times New Roman" pitchFamily="18" charset="0"/>
                <a:ea typeface="宋体" pitchFamily="2" charset="-122"/>
                <a:hlinkClick r:id="rId6" action="ppaction://hlinksldjump"/>
              </a:rPr>
              <a:t>中心问题</a:t>
            </a:r>
            <a:endParaRPr kumimoji="1"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2286000" y="39624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  <a:ea typeface="宋体" pitchFamily="2" charset="-122"/>
                <a:hlinkClick r:id="rId7" action="ppaction://hlinksldjump"/>
              </a:rPr>
              <a:t>2.  </a:t>
            </a:r>
            <a:r>
              <a:rPr kumimoji="1" lang="zh-CN" altLang="en-US" sz="2400" b="1">
                <a:latin typeface="Times New Roman" pitchFamily="18" charset="0"/>
                <a:ea typeface="宋体" pitchFamily="2" charset="-122"/>
                <a:hlinkClick r:id="rId7" action="ppaction://hlinksldjump"/>
              </a:rPr>
              <a:t>重心问题</a:t>
            </a:r>
            <a:endParaRPr kumimoji="1"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7848600" y="5943600"/>
            <a:ext cx="803275" cy="4667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宋体" pitchFamily="2" charset="-122"/>
                <a:hlinkClick r:id="rId8" action="ppaction://hlinksldjump"/>
              </a:rPr>
              <a:t>返回</a:t>
            </a:r>
            <a:endParaRPr kumimoji="1" lang="zh-CN" altLang="en-US" sz="2400" b="1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815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1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971550" y="620713"/>
            <a:ext cx="6911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可化为最短路问题的多阶段决策问题</a:t>
            </a:r>
            <a:endParaRPr kumimoji="1" lang="zh-CN" altLang="en-US" sz="320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457200" y="1671638"/>
          <a:ext cx="8542338" cy="389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文档" r:id="rId3" imgW="4301611" imgH="1964452" progId="Word.Document.8">
                  <p:embed/>
                </p:oleObj>
              </mc:Choice>
              <mc:Fallback>
                <p:oleObj name="文档" r:id="rId3" imgW="4301611" imgH="19644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1638"/>
                        <a:ext cx="8542338" cy="389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417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995363" y="531813"/>
          <a:ext cx="1098391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5" name="文档" r:id="rId3" imgW="5528381" imgH="173436" progId="Word.Document.8">
                  <p:embed/>
                </p:oleObj>
              </mc:Choice>
              <mc:Fallback>
                <p:oleObj name="文档" r:id="rId3" imgW="5528381" imgH="1734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531813"/>
                        <a:ext cx="10983912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5000" y="2514600"/>
          <a:ext cx="54864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6" name="图片" r:id="rId5" imgW="4133657" imgH="3001823" progId="Word.Picture.8">
                  <p:embed/>
                </p:oleObj>
              </mc:Choice>
              <mc:Fallback>
                <p:oleObj name="图片" r:id="rId5" imgW="4133657" imgH="3001823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14600"/>
                        <a:ext cx="548640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463550" y="984250"/>
          <a:ext cx="10729913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7" name="文档" r:id="rId7" imgW="5499869" imgH="660932" progId="Word.Document.8">
                  <p:embed/>
                </p:oleObj>
              </mc:Choice>
              <mc:Fallback>
                <p:oleObj name="文档" r:id="rId7" imgW="5499869" imgH="6609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984250"/>
                        <a:ext cx="10729913" cy="128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927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404813"/>
            <a:ext cx="7467600" cy="533400"/>
          </a:xfrm>
        </p:spPr>
        <p:txBody>
          <a:bodyPr>
            <a:normAutofit/>
          </a:bodyPr>
          <a:lstStyle/>
          <a:p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图的作用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41438"/>
            <a:ext cx="8820150" cy="504031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图是一种表示工具。改变问题的描述方式，往往是创造性的启发式解决问题的手段。一种描述方式就好比我们站在一个位置和角度观察目标，有的东西被遮挡住了，但如果换一个位置和角度，原来隐藏着的东西就可能被发现。采用一种新的描述方式，可能会产生新思想。图论中的图提供了一种直观，清晰表达已知信息的方式。它有时就像小学数学应用题中的线段图一样，能使我们用语言描述时未显示的或不易观察到的特征、关系，直观地呈现在我们面前，帮助我们分析和思考问题，激发我们的灵感。</a:t>
            </a:r>
          </a:p>
        </p:txBody>
      </p:sp>
    </p:spTree>
    <p:extLst>
      <p:ext uri="{BB962C8B-B14F-4D97-AF65-F5344CB8AC3E}">
        <p14:creationId xmlns:p14="http://schemas.microsoft.com/office/powerpoint/2010/main" val="227821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/>
      <p:bldP spid="7270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692150" y="195263"/>
          <a:ext cx="8621713" cy="288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9" name="文档" r:id="rId3" imgW="4476510" imgH="1494339" progId="Word.Document.8">
                  <p:embed/>
                </p:oleObj>
              </mc:Choice>
              <mc:Fallback>
                <p:oleObj name="文档" r:id="rId3" imgW="4476510" imgH="14943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195263"/>
                        <a:ext cx="8621713" cy="288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469900" y="3070225"/>
          <a:ext cx="8399463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0" name="文档" r:id="rId5" imgW="4229685" imgH="729324" progId="Word.Document.8">
                  <p:embed/>
                </p:oleObj>
              </mc:Choice>
              <mc:Fallback>
                <p:oleObj name="文档" r:id="rId5" imgW="4229685" imgH="7293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3070225"/>
                        <a:ext cx="8399463" cy="144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392113" y="4559300"/>
          <a:ext cx="8712200" cy="19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1" name="文档" r:id="rId7" imgW="4500659" imgH="979883" progId="Word.Document.8">
                  <p:embed/>
                </p:oleObj>
              </mc:Choice>
              <mc:Fallback>
                <p:oleObj name="文档" r:id="rId7" imgW="4500659" imgH="9798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4559300"/>
                        <a:ext cx="8712200" cy="190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636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995363" y="682625"/>
          <a:ext cx="1092676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4" name="文档" r:id="rId3" imgW="5499869" imgH="173436" progId="Word.Document.8">
                  <p:embed/>
                </p:oleObj>
              </mc:Choice>
              <mc:Fallback>
                <p:oleObj name="文档" r:id="rId3" imgW="5499869" imgH="1734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682625"/>
                        <a:ext cx="10926762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63" name="Picture 3" descr="图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33400"/>
            <a:ext cx="3505200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612775" y="1296988"/>
          <a:ext cx="10926763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5" name="文档" r:id="rId6" imgW="5499869" imgH="580164" progId="Word.Document.8">
                  <p:embed/>
                </p:oleObj>
              </mc:Choice>
              <mc:Fallback>
                <p:oleObj name="文档" r:id="rId6" imgW="5499869" imgH="5801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1296988"/>
                        <a:ext cx="10926763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457200" y="2438400"/>
          <a:ext cx="10772775" cy="206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6" name="文档" r:id="rId8" imgW="5499869" imgH="1063694" progId="Word.Document.8">
                  <p:embed/>
                </p:oleObj>
              </mc:Choice>
              <mc:Fallback>
                <p:oleObj name="文档" r:id="rId8" imgW="5499869" imgH="10636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38400"/>
                        <a:ext cx="10772775" cy="206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460375" y="4664075"/>
          <a:ext cx="10772775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7" name="文档" r:id="rId10" imgW="5499869" imgH="580164" progId="Word.Document.8">
                  <p:embed/>
                </p:oleObj>
              </mc:Choice>
              <mc:Fallback>
                <p:oleObj name="文档" r:id="rId10" imgW="5499869" imgH="5801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4664075"/>
                        <a:ext cx="10772775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7848600" y="5943600"/>
            <a:ext cx="803275" cy="4667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宋体" pitchFamily="2" charset="-122"/>
                <a:hlinkClick r:id="rId12" action="ppaction://hlinksldjump"/>
              </a:rPr>
              <a:t>返回</a:t>
            </a:r>
            <a:endParaRPr kumimoji="1" lang="zh-CN" altLang="en-US" sz="2400" b="1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36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5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0" y="2208213"/>
          <a:ext cx="7732713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1" name="文档" r:id="rId3" imgW="3684774" imgH="1526786" progId="Word.Document.8">
                  <p:embed/>
                </p:oleObj>
              </mc:Choice>
              <mc:Fallback>
                <p:oleObj name="文档" r:id="rId3" imgW="3684774" imgH="15267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08213"/>
                        <a:ext cx="7732713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411760" y="188640"/>
            <a:ext cx="4141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sz="3200" b="1" dirty="0">
                <a:latin typeface="楷体_GB2312" pitchFamily="49" charset="-122"/>
                <a:ea typeface="楷体_GB2312" pitchFamily="49" charset="-122"/>
              </a:rPr>
              <a:t>选址问题</a:t>
            </a:r>
            <a:r>
              <a:rPr kumimoji="1" lang="en-US" altLang="zh-CN" sz="3200" b="1" dirty="0">
                <a:latin typeface="楷体_GB2312" pitchFamily="49" charset="-122"/>
                <a:ea typeface="楷体_GB2312" pitchFamily="49" charset="-122"/>
              </a:rPr>
              <a:t>--</a:t>
            </a:r>
            <a:r>
              <a:rPr kumimoji="1" lang="zh-CN" altLang="en-US" sz="3200" b="1" dirty="0">
                <a:latin typeface="楷体_GB2312" pitchFamily="49" charset="-122"/>
                <a:ea typeface="楷体_GB2312" pitchFamily="49" charset="-122"/>
              </a:rPr>
              <a:t>中心问题</a:t>
            </a: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352625"/>
              </p:ext>
            </p:extLst>
          </p:nvPr>
        </p:nvGraphicFramePr>
        <p:xfrm>
          <a:off x="539552" y="799572"/>
          <a:ext cx="82296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2" name="Document" r:id="rId5" imgW="4231640" imgH="351143" progId="Word.Document.8">
                  <p:embed/>
                </p:oleObj>
              </mc:Choice>
              <mc:Fallback>
                <p:oleObj name="Document" r:id="rId5" imgW="4231640" imgH="3511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799572"/>
                        <a:ext cx="82296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5613400" y="2636838"/>
          <a:ext cx="3530600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3" name="位图图像" r:id="rId7" imgW="15080180" imgH="7535327" progId="Paint.Picture">
                  <p:embed/>
                </p:oleObj>
              </mc:Choice>
              <mc:Fallback>
                <p:oleObj name="位图图像" r:id="rId7" imgW="15080180" imgH="753532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2636838"/>
                        <a:ext cx="3530600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609600" y="1749425"/>
          <a:ext cx="110521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4" name="文档" r:id="rId9" imgW="5499869" imgH="241224" progId="Word.Document.8">
                  <p:embed/>
                </p:oleObj>
              </mc:Choice>
              <mc:Fallback>
                <p:oleObj name="文档" r:id="rId9" imgW="5499869" imgH="2412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49425"/>
                        <a:ext cx="110521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457200" y="3733800"/>
          <a:ext cx="109759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5" name="文档" r:id="rId11" imgW="5499869" imgH="279445" progId="Word.Document.8">
                  <p:embed/>
                </p:oleObj>
              </mc:Choice>
              <mc:Fallback>
                <p:oleObj name="文档" r:id="rId11" imgW="5499869" imgH="2794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733800"/>
                        <a:ext cx="1097597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0" y="4494213"/>
          <a:ext cx="78501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6" name="文档" r:id="rId13" imgW="3960305" imgH="229649" progId="Word.Document.8">
                  <p:embed/>
                </p:oleObj>
              </mc:Choice>
              <mc:Fallback>
                <p:oleObj name="文档" r:id="rId13" imgW="3960305" imgH="2296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94213"/>
                        <a:ext cx="78501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3" name="Text Box 9">
            <a:hlinkClick r:id="rId15" action="ppaction://hlinkfile"/>
          </p:cNvPr>
          <p:cNvSpPr txBox="1">
            <a:spLocks noChangeArrowheads="1"/>
          </p:cNvSpPr>
          <p:nvPr/>
        </p:nvSpPr>
        <p:spPr bwMode="auto">
          <a:xfrm>
            <a:off x="5364163" y="5029200"/>
            <a:ext cx="3779837" cy="4667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000">
                <a:latin typeface="Times New Roman" pitchFamily="18" charset="0"/>
                <a:ea typeface="宋体" pitchFamily="2" charset="-122"/>
                <a:hlinkClick r:id="rId16" action="ppaction://hlinkfile"/>
              </a:rPr>
              <a:t>TO   MATLAB</a:t>
            </a:r>
            <a:r>
              <a:rPr kumimoji="1" lang="zh-CN" altLang="en-US" sz="2000">
                <a:latin typeface="Times New Roman" pitchFamily="18" charset="0"/>
                <a:ea typeface="宋体" pitchFamily="2" charset="-122"/>
                <a:hlinkClick r:id="rId16" action="ppaction://hlinkfile"/>
              </a:rPr>
              <a:t>　</a:t>
            </a:r>
            <a:r>
              <a:rPr kumimoji="1" lang="en-US" altLang="zh-CN" sz="2000">
                <a:latin typeface="Times New Roman" pitchFamily="18" charset="0"/>
                <a:ea typeface="宋体" pitchFamily="2" charset="-122"/>
                <a:hlinkClick r:id="rId16" action="ppaction://hlinkfile"/>
              </a:rPr>
              <a:t>(</a:t>
            </a:r>
            <a:r>
              <a:rPr kumimoji="1" lang="en-US" altLang="zh-CN" sz="2000">
                <a:latin typeface="Times New Roman" pitchFamily="18" charset="0"/>
                <a:ea typeface="宋体" pitchFamily="2" charset="-122"/>
                <a:hlinkClick r:id="rId17" action="ppaction://hlinkfile"/>
              </a:rPr>
              <a:t>road3</a:t>
            </a:r>
            <a:r>
              <a:rPr kumimoji="1" lang="en-US" altLang="zh-CN" sz="2000">
                <a:latin typeface="Times New Roman" pitchFamily="18" charset="0"/>
                <a:ea typeface="宋体" pitchFamily="2" charset="-122"/>
                <a:hlinkClick r:id="rId16" action="ppaction://hlinkfile"/>
              </a:rPr>
              <a:t>(floyd))</a:t>
            </a:r>
            <a:endParaRPr kumimoji="1" lang="en-US" altLang="zh-CN" sz="200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41994" name="Object 10"/>
          <p:cNvGraphicFramePr>
            <a:graphicFrameLocks noChangeAspect="1"/>
          </p:cNvGraphicFramePr>
          <p:nvPr/>
        </p:nvGraphicFramePr>
        <p:xfrm>
          <a:off x="1692275" y="5084763"/>
          <a:ext cx="2016125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7" name="Equation" r:id="rId18" imgW="1422360" imgH="1143000" progId="Equation.DSMT4">
                  <p:embed/>
                </p:oleObj>
              </mc:Choice>
              <mc:Fallback>
                <p:oleObj name="Equation" r:id="rId18" imgW="142236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084763"/>
                        <a:ext cx="2016125" cy="162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51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3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1403350" y="333375"/>
          <a:ext cx="4968875" cy="261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Equation" r:id="rId3" imgW="2616120" imgH="1600200" progId="Equation.DSMT4">
                  <p:embed/>
                </p:oleObj>
              </mc:Choice>
              <mc:Fallback>
                <p:oleObj name="Equation" r:id="rId3" imgW="261612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33375"/>
                        <a:ext cx="4968875" cy="261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371600" y="3276600"/>
            <a:ext cx="70888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 dirty="0"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400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400" baseline="-25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)=10</a:t>
            </a:r>
            <a:r>
              <a:rPr kumimoji="1" lang="zh-CN" altLang="en-US" sz="2400" dirty="0">
                <a:latin typeface="Times New Roman" pitchFamily="18" charset="0"/>
                <a:ea typeface="宋体" pitchFamily="2" charset="-122"/>
              </a:rPr>
              <a:t>， </a:t>
            </a:r>
            <a:r>
              <a:rPr kumimoji="1" lang="en-US" altLang="zh-CN" sz="2400" i="1" dirty="0"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400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400" baseline="-25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)=7</a:t>
            </a:r>
            <a:r>
              <a:rPr kumimoji="1" lang="zh-CN" altLang="en-US" sz="2400" dirty="0">
                <a:latin typeface="Times New Roman" pitchFamily="18" charset="0"/>
                <a:ea typeface="宋体" pitchFamily="2" charset="-122"/>
              </a:rPr>
              <a:t>， </a:t>
            </a:r>
            <a:r>
              <a:rPr kumimoji="1" lang="en-US" altLang="zh-CN" sz="2400" i="1" dirty="0"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400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400" baseline="-25000" dirty="0">
                <a:latin typeface="Times New Roman" pitchFamily="18" charset="0"/>
                <a:ea typeface="宋体" pitchFamily="2" charset="-122"/>
              </a:rPr>
              <a:t>3</a:t>
            </a: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)=6</a:t>
            </a:r>
            <a:r>
              <a:rPr kumimoji="1" lang="zh-CN" altLang="en-US" sz="2400" dirty="0">
                <a:latin typeface="Times New Roman" pitchFamily="18" charset="0"/>
                <a:ea typeface="宋体" pitchFamily="2" charset="-122"/>
              </a:rPr>
              <a:t>， </a:t>
            </a:r>
            <a:r>
              <a:rPr kumimoji="1" lang="en-US" altLang="zh-CN" sz="2400" i="1" dirty="0"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400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400" baseline="-25000" dirty="0">
                <a:latin typeface="Times New Roman" pitchFamily="18" charset="0"/>
                <a:ea typeface="宋体" pitchFamily="2" charset="-122"/>
              </a:rPr>
              <a:t>4</a:t>
            </a: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)=10</a:t>
            </a:r>
            <a:r>
              <a:rPr kumimoji="1" lang="zh-CN" altLang="en-US" sz="2400" dirty="0">
                <a:latin typeface="Times New Roman" pitchFamily="18" charset="0"/>
                <a:ea typeface="宋体" pitchFamily="2" charset="-122"/>
              </a:rPr>
              <a:t>， </a:t>
            </a:r>
            <a:r>
              <a:rPr kumimoji="1" lang="en-US" altLang="zh-CN" sz="2400" i="1" dirty="0"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400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400" baseline="-25000" dirty="0">
                <a:latin typeface="Times New Roman" pitchFamily="18" charset="0"/>
                <a:ea typeface="宋体" pitchFamily="2" charset="-122"/>
              </a:rPr>
              <a:t>5</a:t>
            </a: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)=7</a:t>
            </a:r>
            <a:r>
              <a:rPr kumimoji="1" lang="zh-CN" altLang="en-US" sz="2400" dirty="0">
                <a:latin typeface="Times New Roman" pitchFamily="18" charset="0"/>
                <a:ea typeface="宋体" pitchFamily="2" charset="-122"/>
              </a:rPr>
              <a:t>， </a:t>
            </a:r>
            <a:r>
              <a:rPr kumimoji="1" lang="en-US" altLang="zh-CN" sz="2400" i="1" dirty="0"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400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400" baseline="-25000" dirty="0">
                <a:latin typeface="Times New Roman" pitchFamily="18" charset="0"/>
                <a:ea typeface="宋体" pitchFamily="2" charset="-122"/>
              </a:rPr>
              <a:t>6</a:t>
            </a: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)=7</a:t>
            </a:r>
            <a:r>
              <a:rPr kumimoji="1" lang="zh-CN" altLang="en-US" sz="2400" dirty="0">
                <a:latin typeface="Times New Roman" pitchFamily="18" charset="0"/>
                <a:ea typeface="宋体" pitchFamily="2" charset="-122"/>
              </a:rPr>
              <a:t>， </a:t>
            </a:r>
            <a:r>
              <a:rPr kumimoji="1" lang="en-US" altLang="zh-CN" sz="2400" i="1" dirty="0"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400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400" baseline="-25000" dirty="0">
                <a:latin typeface="Times New Roman" pitchFamily="18" charset="0"/>
                <a:ea typeface="宋体" pitchFamily="2" charset="-122"/>
              </a:rPr>
              <a:t>7</a:t>
            </a: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)=8.5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331913" y="4724400"/>
            <a:ext cx="5864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i="1" dirty="0"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baseline="-25000" dirty="0">
                <a:latin typeface="Times New Roman" pitchFamily="18" charset="0"/>
                <a:ea typeface="宋体" pitchFamily="2" charset="-122"/>
              </a:rPr>
              <a:t>3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)=6</a:t>
            </a:r>
            <a:r>
              <a:rPr kumimoji="1" lang="zh-CN" altLang="en-US" dirty="0">
                <a:latin typeface="Times New Roman" pitchFamily="18" charset="0"/>
                <a:ea typeface="宋体" pitchFamily="2" charset="-122"/>
              </a:rPr>
              <a:t>，故应将消防站设在</a:t>
            </a:r>
            <a:r>
              <a:rPr kumimoji="1" lang="en-US" altLang="en-US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en-US" baseline="-25000" dirty="0">
                <a:latin typeface="Times New Roman" pitchFamily="18" charset="0"/>
                <a:ea typeface="宋体" pitchFamily="2" charset="-122"/>
              </a:rPr>
              <a:t>3</a:t>
            </a:r>
            <a:r>
              <a:rPr kumimoji="1" lang="zh-CN" altLang="en-US" dirty="0">
                <a:latin typeface="Times New Roman" pitchFamily="18" charset="0"/>
                <a:ea typeface="宋体" pitchFamily="2" charset="-122"/>
              </a:rPr>
              <a:t>处。 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7235825" y="5943600"/>
            <a:ext cx="1416050" cy="4667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宋体" pitchFamily="2" charset="-122"/>
                <a:hlinkClick r:id="rId5" action="ppaction://hlinksldjump"/>
              </a:rPr>
              <a:t>返回</a:t>
            </a:r>
            <a:endParaRPr kumimoji="1" lang="zh-CN" altLang="en-US" sz="2400" b="1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276320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utoUpdateAnimBg="0"/>
      <p:bldP spid="43012" grpId="0" autoUpdateAnimBg="0"/>
      <p:bldP spid="43013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2411413" y="188913"/>
            <a:ext cx="4789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sz="3200" b="1">
                <a:latin typeface="华文楷体" pitchFamily="2" charset="-122"/>
                <a:ea typeface="华文楷体" pitchFamily="2" charset="-122"/>
              </a:rPr>
              <a:t>选址问题</a:t>
            </a:r>
            <a:r>
              <a:rPr kumimoji="1" lang="en-US" altLang="zh-CN" sz="3200" b="1">
                <a:latin typeface="华文楷体" pitchFamily="2" charset="-122"/>
                <a:ea typeface="华文楷体" pitchFamily="2" charset="-122"/>
              </a:rPr>
              <a:t>--</a:t>
            </a:r>
            <a:r>
              <a:rPr kumimoji="1" lang="zh-CN" altLang="en-US" sz="3200" b="1">
                <a:latin typeface="华文楷体" pitchFamily="2" charset="-122"/>
                <a:ea typeface="华文楷体" pitchFamily="2" charset="-122"/>
              </a:rPr>
              <a:t>重心问题</a:t>
            </a:r>
          </a:p>
        </p:txBody>
      </p:sp>
      <p:graphicFrame>
        <p:nvGraphicFramePr>
          <p:cNvPr id="44035" name="Object 3"/>
          <p:cNvGraphicFramePr>
            <a:graphicFrameLocks/>
          </p:cNvGraphicFramePr>
          <p:nvPr/>
        </p:nvGraphicFramePr>
        <p:xfrm>
          <a:off x="250825" y="908050"/>
          <a:ext cx="10950575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7" name="文档" r:id="rId3" imgW="5509252" imgH="764417" progId="Word.Document.8">
                  <p:embed/>
                </p:oleObj>
              </mc:Choice>
              <mc:Fallback>
                <p:oleObj name="文档" r:id="rId3" imgW="5509252" imgH="764417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908050"/>
                        <a:ext cx="10950575" cy="151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5943600" y="2286000"/>
          <a:ext cx="294957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8" name="位图图像" r:id="rId5" imgW="15080180" imgH="8961905" progId="Paint.Picture">
                  <p:embed/>
                </p:oleObj>
              </mc:Choice>
              <mc:Fallback>
                <p:oleObj name="位图图像" r:id="rId5" imgW="15080180" imgH="896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286000"/>
                        <a:ext cx="2949575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179388" y="2708275"/>
          <a:ext cx="108791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9" name="文档" r:id="rId7" imgW="5509252" imgH="241224" progId="Word.Document.8">
                  <p:embed/>
                </p:oleObj>
              </mc:Choice>
              <mc:Fallback>
                <p:oleObj name="文档" r:id="rId7" imgW="5509252" imgH="2412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708275"/>
                        <a:ext cx="108791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25400" y="3395663"/>
          <a:ext cx="6335713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0" name="文档" r:id="rId9" imgW="3289486" imgH="682818" progId="Word.Document.8">
                  <p:embed/>
                </p:oleObj>
              </mc:Choice>
              <mc:Fallback>
                <p:oleObj name="文档" r:id="rId9" imgW="3289486" imgH="6828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" y="3395663"/>
                        <a:ext cx="6335713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-463550" y="4803775"/>
          <a:ext cx="1088072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1" name="文档" r:id="rId11" imgW="5509252" imgH="454323" progId="Word.Document.8">
                  <p:embed/>
                </p:oleObj>
              </mc:Choice>
              <mc:Fallback>
                <p:oleObj name="文档" r:id="rId11" imgW="5509252" imgH="4543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63550" y="4803775"/>
                        <a:ext cx="10880725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7848600" y="5943600"/>
            <a:ext cx="971550" cy="4667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宋体" pitchFamily="2" charset="-122"/>
                <a:hlinkClick r:id="rId13" action="ppaction://hlinksldjump"/>
              </a:rPr>
              <a:t>返回</a:t>
            </a:r>
            <a:endParaRPr kumimoji="1" lang="zh-CN" altLang="en-US" sz="2400" b="1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11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2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0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696200" cy="685800"/>
          </a:xfrm>
        </p:spPr>
        <p:txBody>
          <a:bodyPr/>
          <a:lstStyle/>
          <a:p>
            <a:r>
              <a:rPr lang="zh-CN" altLang="en-US" sz="3200" b="1">
                <a:ea typeface="黑体" pitchFamily="2" charset="-122"/>
              </a:rPr>
              <a:t>匹配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5538"/>
            <a:ext cx="8915400" cy="53514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匹配问题是运筹学的重要问题之一，也是图论研究的重点内容，它提供了解决“人员分配问题”和“最优分配问题”一种新的思想。</a:t>
            </a:r>
          </a:p>
          <a:p>
            <a:pPr>
              <a:buFontTx/>
              <a:buNone/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定义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设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G=&lt;V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E&gt;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是无环图，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E(G)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M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，若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中任意两条边都不相邻，则称</a:t>
            </a:r>
            <a:r>
              <a:rPr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是图</a:t>
            </a:r>
            <a:r>
              <a:rPr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的一个匹配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。若对图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的任何匹配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M’ 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，均有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M’ &lt;M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，则称</a:t>
            </a:r>
            <a:r>
              <a:rPr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是图</a:t>
            </a:r>
            <a:r>
              <a:rPr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的最大匹配，记作’</a:t>
            </a:r>
            <a:r>
              <a:rPr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(G)</a:t>
            </a:r>
            <a:r>
              <a:rPr lang="zh-CN" altLang="en-US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。</a:t>
            </a:r>
          </a:p>
          <a:p>
            <a:pPr>
              <a:buFontTx/>
              <a:buNone/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定义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设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是图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的匹配，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中与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中的边关联的顶点</a:t>
            </a:r>
            <a:r>
              <a:rPr lang="zh-CN" altLang="en-US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称为</a:t>
            </a:r>
            <a:r>
              <a:rPr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饱和点</a:t>
            </a:r>
            <a:r>
              <a:rPr lang="zh-CN" altLang="en-US" sz="28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若图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的顶点都是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饱和，则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称</a:t>
            </a:r>
            <a:r>
              <a:rPr lang="zh-CN" altLang="en-US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为</a:t>
            </a:r>
            <a:r>
              <a:rPr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的完美匹配</a:t>
            </a:r>
            <a:r>
              <a:rPr lang="zh-CN" altLang="en-US" sz="28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7823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549275"/>
            <a:ext cx="9144000" cy="446405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600" dirty="0">
                <a:latin typeface="Times New Roman" pitchFamily="18" charset="0"/>
                <a:ea typeface="楷体_GB2312" pitchFamily="49" charset="-122"/>
              </a:rPr>
              <a:t>说明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:(1)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完美匹配是最大匹配，反之未然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;</a:t>
            </a:r>
          </a:p>
          <a:p>
            <a:pPr>
              <a:buFontTx/>
              <a:buNone/>
            </a:pPr>
            <a:r>
              <a:rPr lang="en-US" altLang="zh-CN" sz="2600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(2)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匹配的定义与边的方向无关，故匹配是针对无向图而言。</a:t>
            </a:r>
          </a:p>
          <a:p>
            <a:pPr>
              <a:buFontTx/>
              <a:buNone/>
            </a:pPr>
            <a:r>
              <a:rPr lang="en-US" altLang="zh-CN" sz="2600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(3)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图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G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的边不交匹配的最小数目即为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G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的边色数。</a:t>
            </a:r>
          </a:p>
          <a:p>
            <a:pPr>
              <a:buFontTx/>
              <a:buNone/>
            </a:pPr>
            <a:endParaRPr lang="zh-CN" altLang="en-US" sz="2600" dirty="0">
              <a:latin typeface="Times New Roman" pitchFamily="18" charset="0"/>
              <a:ea typeface="楷体_GB2312" pitchFamily="49" charset="-122"/>
              <a:sym typeface="Wingdings" pitchFamily="2" charset="2"/>
            </a:endParaRPr>
          </a:p>
          <a:p>
            <a:pPr>
              <a:buFontTx/>
              <a:buNone/>
            </a:pPr>
            <a:r>
              <a:rPr lang="zh-CN" altLang="en-US" sz="2600" b="1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定义</a:t>
            </a:r>
            <a:r>
              <a:rPr lang="en-US" altLang="zh-CN" sz="2600" b="1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3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  (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可增广路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):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设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M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是图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G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的匹配，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P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是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G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的一条路，且在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P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中，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M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的边和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E(G)-M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的边交替出现，则称</a:t>
            </a:r>
            <a:r>
              <a:rPr lang="en-US" altLang="zh-CN" sz="26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P</a:t>
            </a:r>
            <a:r>
              <a:rPr lang="zh-CN" altLang="en-US" sz="26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是</a:t>
            </a:r>
            <a:r>
              <a:rPr lang="en-US" altLang="zh-CN" sz="26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G</a:t>
            </a:r>
            <a:r>
              <a:rPr lang="zh-CN" altLang="en-US" sz="26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的一条交错路</a:t>
            </a:r>
            <a:r>
              <a:rPr lang="zh-CN" altLang="en-US" sz="2600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。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若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M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交错路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P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的两个端点为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M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非饱和点，则称</a:t>
            </a:r>
            <a:r>
              <a:rPr lang="en-US" altLang="zh-CN" sz="26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P</a:t>
            </a:r>
            <a:r>
              <a:rPr lang="zh-CN" altLang="en-US" sz="26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为</a:t>
            </a:r>
            <a:r>
              <a:rPr lang="en-US" altLang="zh-CN" sz="26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M</a:t>
            </a:r>
            <a:r>
              <a:rPr lang="zh-CN" altLang="en-US" sz="26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可增广路。</a:t>
            </a:r>
          </a:p>
          <a:p>
            <a:pPr>
              <a:buFontTx/>
              <a:buNone/>
            </a:pPr>
            <a:r>
              <a:rPr lang="zh-CN" altLang="en-US" sz="2600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例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1  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求下图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G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的一条交错路和一条可增广路。</a:t>
            </a:r>
            <a:endParaRPr lang="zh-CN" altLang="en-US" sz="2600" dirty="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47107" name="Group 3"/>
          <p:cNvGrpSpPr>
            <a:grpSpLocks/>
          </p:cNvGrpSpPr>
          <p:nvPr/>
        </p:nvGrpSpPr>
        <p:grpSpPr bwMode="auto">
          <a:xfrm>
            <a:off x="827088" y="5249863"/>
            <a:ext cx="5922962" cy="1608137"/>
            <a:chOff x="432" y="3113"/>
            <a:chExt cx="3731" cy="1013"/>
          </a:xfrm>
        </p:grpSpPr>
        <p:grpSp>
          <p:nvGrpSpPr>
            <p:cNvPr id="47108" name="Group 4"/>
            <p:cNvGrpSpPr>
              <a:grpSpLocks/>
            </p:cNvGrpSpPr>
            <p:nvPr/>
          </p:nvGrpSpPr>
          <p:grpSpPr bwMode="auto">
            <a:xfrm>
              <a:off x="690" y="3360"/>
              <a:ext cx="3216" cy="528"/>
              <a:chOff x="672" y="3360"/>
              <a:chExt cx="3216" cy="528"/>
            </a:xfrm>
          </p:grpSpPr>
          <p:sp>
            <p:nvSpPr>
              <p:cNvPr id="47109" name="Oval 5"/>
              <p:cNvSpPr>
                <a:spLocks noChangeArrowheads="1"/>
              </p:cNvSpPr>
              <p:nvPr/>
            </p:nvSpPr>
            <p:spPr bwMode="auto">
              <a:xfrm>
                <a:off x="672" y="364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0" name="Oval 6"/>
              <p:cNvSpPr>
                <a:spLocks noChangeArrowheads="1"/>
              </p:cNvSpPr>
              <p:nvPr/>
            </p:nvSpPr>
            <p:spPr bwMode="auto">
              <a:xfrm>
                <a:off x="960" y="336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1" name="Oval 7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2" name="Oval 8"/>
              <p:cNvSpPr>
                <a:spLocks noChangeArrowheads="1"/>
              </p:cNvSpPr>
              <p:nvPr/>
            </p:nvSpPr>
            <p:spPr bwMode="auto">
              <a:xfrm>
                <a:off x="2496" y="369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3" name="Oval 9"/>
              <p:cNvSpPr>
                <a:spLocks noChangeArrowheads="1"/>
              </p:cNvSpPr>
              <p:nvPr/>
            </p:nvSpPr>
            <p:spPr bwMode="auto">
              <a:xfrm>
                <a:off x="1488" y="379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4" name="Oval 10"/>
              <p:cNvSpPr>
                <a:spLocks noChangeArrowheads="1"/>
              </p:cNvSpPr>
              <p:nvPr/>
            </p:nvSpPr>
            <p:spPr bwMode="auto">
              <a:xfrm>
                <a:off x="3840" y="355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5" name="Oval 11"/>
              <p:cNvSpPr>
                <a:spLocks noChangeArrowheads="1"/>
              </p:cNvSpPr>
              <p:nvPr/>
            </p:nvSpPr>
            <p:spPr bwMode="auto">
              <a:xfrm>
                <a:off x="3168" y="34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6" name="Oval 12"/>
              <p:cNvSpPr>
                <a:spLocks noChangeArrowheads="1"/>
              </p:cNvSpPr>
              <p:nvPr/>
            </p:nvSpPr>
            <p:spPr bwMode="auto">
              <a:xfrm>
                <a:off x="3216" y="384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7" name="Line 13"/>
              <p:cNvSpPr>
                <a:spLocks noChangeShapeType="1"/>
              </p:cNvSpPr>
              <p:nvPr/>
            </p:nvSpPr>
            <p:spPr bwMode="auto">
              <a:xfrm flipV="1">
                <a:off x="720" y="3408"/>
                <a:ext cx="24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18" name="Line 14"/>
              <p:cNvSpPr>
                <a:spLocks noChangeShapeType="1"/>
              </p:cNvSpPr>
              <p:nvPr/>
            </p:nvSpPr>
            <p:spPr bwMode="auto">
              <a:xfrm>
                <a:off x="1008" y="3408"/>
                <a:ext cx="81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19" name="Line 15"/>
              <p:cNvSpPr>
                <a:spLocks noChangeShapeType="1"/>
              </p:cNvSpPr>
              <p:nvPr/>
            </p:nvSpPr>
            <p:spPr bwMode="auto">
              <a:xfrm flipH="1">
                <a:off x="1536" y="3408"/>
                <a:ext cx="288" cy="38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20" name="Line 16"/>
              <p:cNvSpPr>
                <a:spLocks noChangeShapeType="1"/>
              </p:cNvSpPr>
              <p:nvPr/>
            </p:nvSpPr>
            <p:spPr bwMode="auto">
              <a:xfrm>
                <a:off x="1008" y="3408"/>
                <a:ext cx="48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21" name="Line 17"/>
              <p:cNvSpPr>
                <a:spLocks noChangeShapeType="1"/>
              </p:cNvSpPr>
              <p:nvPr/>
            </p:nvSpPr>
            <p:spPr bwMode="auto">
              <a:xfrm>
                <a:off x="1872" y="3408"/>
                <a:ext cx="67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22" name="Line 18"/>
              <p:cNvSpPr>
                <a:spLocks noChangeShapeType="1"/>
              </p:cNvSpPr>
              <p:nvPr/>
            </p:nvSpPr>
            <p:spPr bwMode="auto">
              <a:xfrm flipV="1">
                <a:off x="2544" y="3456"/>
                <a:ext cx="624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23" name="Line 19"/>
              <p:cNvSpPr>
                <a:spLocks noChangeShapeType="1"/>
              </p:cNvSpPr>
              <p:nvPr/>
            </p:nvSpPr>
            <p:spPr bwMode="auto">
              <a:xfrm>
                <a:off x="2544" y="3744"/>
                <a:ext cx="672" cy="9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24" name="Line 20"/>
              <p:cNvSpPr>
                <a:spLocks noChangeShapeType="1"/>
              </p:cNvSpPr>
              <p:nvPr/>
            </p:nvSpPr>
            <p:spPr bwMode="auto">
              <a:xfrm>
                <a:off x="3216" y="3456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25" name="Line 21"/>
              <p:cNvSpPr>
                <a:spLocks noChangeShapeType="1"/>
              </p:cNvSpPr>
              <p:nvPr/>
            </p:nvSpPr>
            <p:spPr bwMode="auto">
              <a:xfrm flipV="1">
                <a:off x="3264" y="3600"/>
                <a:ext cx="576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7126" name="Rectangle 22"/>
            <p:cNvSpPr>
              <a:spLocks noChangeArrowheads="1"/>
            </p:cNvSpPr>
            <p:nvPr/>
          </p:nvSpPr>
          <p:spPr bwMode="auto">
            <a:xfrm>
              <a:off x="3264" y="3168"/>
              <a:ext cx="240" cy="2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latin typeface="Times New Roman" pitchFamily="18" charset="0"/>
                  <a:ea typeface="黑体" pitchFamily="2" charset="-122"/>
                </a:rPr>
                <a:t>6</a:t>
              </a:r>
            </a:p>
          </p:txBody>
        </p:sp>
        <p:sp>
          <p:nvSpPr>
            <p:cNvPr id="47127" name="Rectangle 23"/>
            <p:cNvSpPr>
              <a:spLocks noChangeArrowheads="1"/>
            </p:cNvSpPr>
            <p:nvPr/>
          </p:nvSpPr>
          <p:spPr bwMode="auto">
            <a:xfrm>
              <a:off x="1565" y="3838"/>
              <a:ext cx="240" cy="2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latin typeface="Times New Roman" pitchFamily="18" charset="0"/>
                  <a:ea typeface="黑体" pitchFamily="2" charset="-122"/>
                </a:rPr>
                <a:t>2</a:t>
              </a:r>
            </a:p>
          </p:txBody>
        </p:sp>
        <p:sp>
          <p:nvSpPr>
            <p:cNvPr id="47128" name="Rectangle 24"/>
            <p:cNvSpPr>
              <a:spLocks noChangeArrowheads="1"/>
            </p:cNvSpPr>
            <p:nvPr/>
          </p:nvSpPr>
          <p:spPr bwMode="auto">
            <a:xfrm>
              <a:off x="748" y="3113"/>
              <a:ext cx="240" cy="2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latin typeface="Times New Roman" pitchFamily="18" charset="0"/>
                  <a:ea typeface="黑体" pitchFamily="2" charset="-122"/>
                </a:rPr>
                <a:t>3</a:t>
              </a:r>
            </a:p>
          </p:txBody>
        </p:sp>
        <p:sp>
          <p:nvSpPr>
            <p:cNvPr id="47129" name="Rectangle 25"/>
            <p:cNvSpPr>
              <a:spLocks noChangeArrowheads="1"/>
            </p:cNvSpPr>
            <p:nvPr/>
          </p:nvSpPr>
          <p:spPr bwMode="auto">
            <a:xfrm>
              <a:off x="1927" y="3113"/>
              <a:ext cx="240" cy="2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latin typeface="Times New Roman" pitchFamily="18" charset="0"/>
                  <a:ea typeface="黑体" pitchFamily="2" charset="-122"/>
                </a:rPr>
                <a:t>4</a:t>
              </a:r>
            </a:p>
          </p:txBody>
        </p:sp>
        <p:sp>
          <p:nvSpPr>
            <p:cNvPr id="47130" name="Rectangle 26"/>
            <p:cNvSpPr>
              <a:spLocks noChangeArrowheads="1"/>
            </p:cNvSpPr>
            <p:nvPr/>
          </p:nvSpPr>
          <p:spPr bwMode="auto">
            <a:xfrm>
              <a:off x="432" y="3648"/>
              <a:ext cx="240" cy="2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latin typeface="Times New Roman" pitchFamily="18" charset="0"/>
                  <a:ea typeface="黑体" pitchFamily="2" charset="-122"/>
                </a:rPr>
                <a:t>1</a:t>
              </a:r>
            </a:p>
          </p:txBody>
        </p:sp>
        <p:sp>
          <p:nvSpPr>
            <p:cNvPr id="47131" name="Rectangle 27"/>
            <p:cNvSpPr>
              <a:spLocks noChangeArrowheads="1"/>
            </p:cNvSpPr>
            <p:nvPr/>
          </p:nvSpPr>
          <p:spPr bwMode="auto">
            <a:xfrm>
              <a:off x="2336" y="3748"/>
              <a:ext cx="240" cy="2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latin typeface="Times New Roman" pitchFamily="18" charset="0"/>
                  <a:ea typeface="黑体" pitchFamily="2" charset="-122"/>
                </a:rPr>
                <a:t>5</a:t>
              </a:r>
            </a:p>
          </p:txBody>
        </p:sp>
        <p:sp>
          <p:nvSpPr>
            <p:cNvPr id="47132" name="Rectangle 28"/>
            <p:cNvSpPr>
              <a:spLocks noChangeArrowheads="1"/>
            </p:cNvSpPr>
            <p:nvPr/>
          </p:nvSpPr>
          <p:spPr bwMode="auto">
            <a:xfrm>
              <a:off x="3923" y="3475"/>
              <a:ext cx="240" cy="2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latin typeface="Times New Roman" pitchFamily="18" charset="0"/>
                  <a:ea typeface="黑体" pitchFamily="2" charset="-122"/>
                </a:rPr>
                <a:t>8</a:t>
              </a:r>
            </a:p>
          </p:txBody>
        </p:sp>
        <p:sp>
          <p:nvSpPr>
            <p:cNvPr id="47133" name="Rectangle 29"/>
            <p:cNvSpPr>
              <a:spLocks noChangeArrowheads="1"/>
            </p:cNvSpPr>
            <p:nvPr/>
          </p:nvSpPr>
          <p:spPr bwMode="auto">
            <a:xfrm>
              <a:off x="3288" y="3838"/>
              <a:ext cx="240" cy="2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latin typeface="Times New Roman" pitchFamily="18" charset="0"/>
                  <a:ea typeface="黑体" pitchFamily="2" charset="-122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662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696200" cy="533400"/>
          </a:xfrm>
        </p:spPr>
        <p:txBody>
          <a:bodyPr/>
          <a:lstStyle/>
          <a:p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匹配的几个性质定理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92150"/>
            <a:ext cx="9144000" cy="56896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600" b="1">
                <a:latin typeface="Times New Roman" pitchFamily="18" charset="0"/>
                <a:ea typeface="楷体_GB2312" pitchFamily="49" charset="-122"/>
              </a:rPr>
              <a:t>定理</a:t>
            </a:r>
            <a:r>
              <a:rPr lang="en-US" altLang="zh-CN" sz="2600" b="1">
                <a:latin typeface="Times New Roman" pitchFamily="18" charset="0"/>
                <a:ea typeface="楷体_GB2312" pitchFamily="49" charset="-122"/>
              </a:rPr>
              <a:t>1  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设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是图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的两个不同匹配，由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M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导出的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</a:p>
          <a:p>
            <a:pPr>
              <a:buFontTx/>
              <a:buNone/>
            </a:pP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的边导出子图记作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H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，则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H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的任意连通分支是下列情况之</a:t>
            </a:r>
          </a:p>
          <a:p>
            <a:pPr>
              <a:buFontTx/>
              <a:buNone/>
            </a:pP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一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:(1)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边在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M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M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2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中交错出现的偶圈。</a:t>
            </a:r>
          </a:p>
          <a:p>
            <a:pPr>
              <a:buFontTx/>
              <a:buNone/>
            </a:pPr>
            <a:r>
              <a:rPr lang="zh-CN" altLang="en-US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     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(2)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边在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M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M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2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中交错出现的路。</a:t>
            </a:r>
          </a:p>
          <a:p>
            <a:pPr>
              <a:buFontTx/>
              <a:buNone/>
            </a:pPr>
            <a:r>
              <a:rPr lang="zh-CN" altLang="en-US" sz="26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证明</a:t>
            </a:r>
            <a:r>
              <a:rPr lang="en-US" altLang="zh-CN" sz="26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: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记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H= 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M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，因为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H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是边导出子图，所以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(H)≥1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。由</a:t>
            </a:r>
          </a:p>
          <a:p>
            <a:pPr>
              <a:buFontTx/>
              <a:buNone/>
            </a:pP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于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是图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的两个不同匹配，所以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H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的任意顶点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至多</a:t>
            </a:r>
          </a:p>
          <a:p>
            <a:pPr>
              <a:buFontTx/>
              <a:buNone/>
            </a:pP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与一条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的边关联，同时也至多与一条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的边关联，所以</a:t>
            </a:r>
          </a:p>
          <a:p>
            <a:pPr>
              <a:buFontTx/>
              <a:buNone/>
            </a:pP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Deg(x)≤2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，所以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 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≤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，故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H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的每个连通分支或者是一条路</a:t>
            </a:r>
          </a:p>
          <a:p>
            <a:pPr>
              <a:buFontTx/>
              <a:buNone/>
            </a:pP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或者是一个圈。据匹配的定义，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H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的任意两条邻接边一定分</a:t>
            </a:r>
          </a:p>
          <a:p>
            <a:pPr>
              <a:buFontTx/>
              <a:buNone/>
            </a:pP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别属于不同的匹配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，从而每条路或者圈的边交错</a:t>
            </a:r>
          </a:p>
          <a:p>
            <a:pPr>
              <a:buFontTx/>
              <a:buNone/>
            </a:pP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地属于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且每个圈是偶圈。</a:t>
            </a:r>
          </a:p>
        </p:txBody>
      </p:sp>
    </p:spTree>
    <p:extLst>
      <p:ext uri="{BB962C8B-B14F-4D97-AF65-F5344CB8AC3E}">
        <p14:creationId xmlns:p14="http://schemas.microsoft.com/office/powerpoint/2010/main" val="263240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04813"/>
            <a:ext cx="9144000" cy="6453187"/>
          </a:xfrm>
        </p:spPr>
        <p:txBody>
          <a:bodyPr/>
          <a:lstStyle/>
          <a:p>
            <a:pPr>
              <a:lnSpc>
                <a:spcPct val="115000"/>
              </a:lnSpc>
              <a:buFontTx/>
              <a:buNone/>
            </a:pPr>
            <a:r>
              <a:rPr lang="zh-CN" altLang="en-US" sz="26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定理</a:t>
            </a:r>
            <a:r>
              <a:rPr lang="en-US" altLang="zh-CN" sz="26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2  M</a:t>
            </a:r>
            <a:r>
              <a:rPr lang="zh-CN" altLang="en-US" sz="26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是图</a:t>
            </a:r>
            <a:r>
              <a:rPr lang="en-US" altLang="zh-CN" sz="26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G</a:t>
            </a:r>
            <a:r>
              <a:rPr lang="zh-CN" altLang="en-US" sz="26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的最大匹配，</a:t>
            </a:r>
            <a:r>
              <a:rPr lang="zh-CN" altLang="en-US" sz="26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当且仅当</a:t>
            </a:r>
            <a:r>
              <a:rPr lang="en-US" altLang="zh-CN" sz="26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G</a:t>
            </a:r>
            <a:r>
              <a:rPr lang="zh-CN" altLang="en-US" sz="26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中不存在</a:t>
            </a:r>
            <a:r>
              <a:rPr lang="en-US" altLang="zh-CN" sz="26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M</a:t>
            </a:r>
            <a:r>
              <a:rPr lang="zh-CN" altLang="en-US" sz="26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可增广路。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zh-CN" altLang="en-US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证明</a:t>
            </a:r>
            <a:r>
              <a:rPr lang="en-US" altLang="zh-CN" sz="260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:(</a:t>
            </a:r>
            <a:r>
              <a:rPr lang="en-US" altLang="zh-CN" sz="260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)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假设存在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可增广路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P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，则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M’=MP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是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的一个新的匹配，且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|M’|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＝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|M|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＋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1&gt;|M|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，矛盾。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en-US" altLang="zh-CN" sz="2600">
                <a:solidFill>
                  <a:srgbClr val="3399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()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若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不是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的最大匹配，则存在匹配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M’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，使得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|M’|&gt;|M|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，作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H=M’M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，由定理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H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的任意边导出子图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Q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是下列两种情况之一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:(1)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交错偶圈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:Q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中每个结点度数为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2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。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(2)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交错路。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Q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中除端点外，其余结点度数均为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2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。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zh-CN" altLang="en-US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    因为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|M’|&gt;|M|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，故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|E(H)M’|&gt;|E(H)M|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，因而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H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中必有一条起始于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M’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且终止于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M’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的连通分支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P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，故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P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是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可增广路，矛盾，所以命题正确。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6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定义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:N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(S):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设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S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是图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的任意顶点子集，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中与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S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的顶点邻接的所有顶点的集合，称为</a:t>
            </a:r>
            <a:r>
              <a:rPr lang="en-US" altLang="zh-CN" sz="26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S</a:t>
            </a:r>
            <a:r>
              <a:rPr lang="zh-CN" altLang="en-US" sz="26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的邻集，记做</a:t>
            </a:r>
            <a:r>
              <a:rPr lang="en-US" altLang="zh-CN" sz="26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600" baseline="-250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26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(S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1665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549275"/>
            <a:ext cx="9144000" cy="540067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6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定理</a:t>
            </a:r>
            <a:r>
              <a:rPr lang="en-US" altLang="zh-CN" sz="26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3(Hall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定理，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1935)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设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G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是有二部划分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2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)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的二分图，</a:t>
            </a:r>
          </a:p>
          <a:p>
            <a:pPr>
              <a:buFontTx/>
              <a:buNone/>
            </a:pPr>
            <a:r>
              <a:rPr lang="zh-CN" altLang="en-US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则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G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含有饱和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的每个顶点的匹配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M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的</a:t>
            </a:r>
            <a:r>
              <a:rPr lang="zh-CN" altLang="en-US" sz="26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充要条件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是，对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SV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，有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N(S)S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。</a:t>
            </a:r>
          </a:p>
          <a:p>
            <a:pPr>
              <a:buFontTx/>
              <a:buNone/>
            </a:pPr>
            <a:r>
              <a:rPr lang="zh-CN" altLang="en-US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证明</a:t>
            </a:r>
            <a:r>
              <a:rPr lang="en-US" altLang="zh-CN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:</a:t>
            </a:r>
            <a:r>
              <a:rPr lang="en-US" altLang="zh-CN" sz="26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)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对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SV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，匹配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将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S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中的每个顶点与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N(S)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中的顶</a:t>
            </a:r>
          </a:p>
          <a:p>
            <a:pPr>
              <a:buFontTx/>
              <a:buNone/>
            </a:pP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点配对，所以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N(S)S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。</a:t>
            </a:r>
          </a:p>
          <a:p>
            <a:pPr>
              <a:buFontTx/>
              <a:buNone/>
            </a:pP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     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()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当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对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SV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，有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N(S)S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时。可按下述方法作出饱和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的匹配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。</a:t>
            </a:r>
          </a:p>
          <a:p>
            <a:pPr>
              <a:buFontTx/>
              <a:buNone/>
            </a:pP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    先作一初始匹配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，若已经饱和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，定理得证。否则，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中至少有一非饱和点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，检查以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为起点，终点在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中的交错路。考虑下面两种情形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8058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332656"/>
            <a:ext cx="6400800" cy="533400"/>
          </a:xfrm>
        </p:spPr>
        <p:txBody>
          <a:bodyPr>
            <a:normAutofit/>
          </a:bodyPr>
          <a:lstStyle/>
          <a:p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图的广泛应用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368" y="1340768"/>
            <a:ext cx="8893175" cy="460851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图的应用是非常广泛的，在工农业生产、交通运输、通讯和电力领域经常都能看到许多网络，如河道网、灌溉网、管道网、公路网、铁路网、电话线网、计算机通讯网、输电线网等等。还有许多看不见的网络，如各种关系网，像状态转移关系、事物的相互冲突关系、工序的时间先后次序关系等等，这些网络都可以归结为图论的研究对象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图。其中存在大量的网络优化问题需要我们解决。还有象生产计划、投资计划、设备更新等问题也可以转化为网络优化的问题。</a:t>
            </a:r>
          </a:p>
        </p:txBody>
      </p:sp>
    </p:spTree>
    <p:extLst>
      <p:ext uri="{BB962C8B-B14F-4D97-AF65-F5344CB8AC3E}">
        <p14:creationId xmlns:p14="http://schemas.microsoft.com/office/powerpoint/2010/main" val="396712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/>
      <p:bldP spid="7373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96975"/>
            <a:ext cx="8820150" cy="33845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(1)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不存在任何一条交错路可以到达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的非饱和点。此时从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开始的一切交错路的终点还是在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中。故存在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AV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，使得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N(A)&lt;A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，矛盾。</a:t>
            </a:r>
          </a:p>
          <a:p>
            <a:pPr>
              <a:buFontTx/>
              <a:buNone/>
            </a:pP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(2)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存在一条以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为起点，终点为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的非饱和点的交错路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P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，显然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P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是可增广路，作新匹配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=M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P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，则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饱和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，且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&gt;M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，因此，重复该过程就可以找到饱和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的全部顶点的匹配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。</a:t>
            </a:r>
          </a:p>
          <a:p>
            <a:endParaRPr lang="en-US" altLang="zh-CN" sz="2600"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77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FontTx/>
              <a:buNone/>
            </a:pPr>
            <a:endParaRPr lang="en-US" altLang="zh-CN" sz="260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>
              <a:buFontTx/>
              <a:buNone/>
            </a:pPr>
            <a:r>
              <a:rPr lang="zh-CN" altLang="en-US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推论</a:t>
            </a:r>
            <a:r>
              <a:rPr lang="en-US" altLang="zh-CN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  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具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有二部划分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2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)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的二分图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G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有完美匹配</a:t>
            </a:r>
          </a:p>
          <a:p>
            <a:pPr>
              <a:buFontTx/>
              <a:buNone/>
            </a:pP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 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=V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，且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对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SV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或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，有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N(S)S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。</a:t>
            </a:r>
          </a:p>
          <a:p>
            <a:pPr>
              <a:buFontTx/>
              <a:buNone/>
            </a:pP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证明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:</a:t>
            </a:r>
            <a:r>
              <a:rPr lang="zh-CN" altLang="en-US" sz="26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必要性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。若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二分图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G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有完美匹配，由定理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3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有</a:t>
            </a:r>
          </a:p>
          <a:p>
            <a:pPr>
              <a:buFontTx/>
              <a:buNone/>
            </a:pP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=N(V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)V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，即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V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，同理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V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，因此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=V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。</a:t>
            </a:r>
          </a:p>
          <a:p>
            <a:pPr>
              <a:buFontTx/>
              <a:buNone/>
            </a:pPr>
            <a:r>
              <a:rPr lang="zh-CN" altLang="en-US" sz="26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充分性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: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因为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对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SV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，有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N(S)S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，由定理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中存在饱和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的每个顶点匹配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，又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是二分图，故匹配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的每一边的两个端点分别属于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，据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=V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即知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饱和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，所以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为完美匹配。</a:t>
            </a:r>
            <a:endParaRPr lang="zh-CN" altLang="en-US" sz="2600" baseline="-2500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702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20713"/>
            <a:ext cx="9144000" cy="45085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600" b="1">
                <a:latin typeface="Times New Roman" pitchFamily="18" charset="0"/>
                <a:ea typeface="楷体_GB2312" pitchFamily="49" charset="-122"/>
              </a:rPr>
              <a:t>推论</a:t>
            </a:r>
            <a:r>
              <a:rPr lang="en-US" altLang="zh-CN" sz="2600" b="1">
                <a:latin typeface="Times New Roman" pitchFamily="18" charset="0"/>
                <a:ea typeface="楷体_GB2312" pitchFamily="49" charset="-122"/>
              </a:rPr>
              <a:t>2 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设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是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k(&gt;0)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正则二分图，则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有完美匹配。</a:t>
            </a:r>
          </a:p>
          <a:p>
            <a:pPr>
              <a:buFontTx/>
              <a:buNone/>
            </a:pP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证明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: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因为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是二部划分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(V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的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正则二分图，故</a:t>
            </a:r>
          </a:p>
          <a:p>
            <a:pPr>
              <a:buFontTx/>
              <a:buNone/>
            </a:pP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                             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V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=E(G)=kV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</a:t>
            </a:r>
          </a:p>
          <a:p>
            <a:pPr>
              <a:buFontTx/>
              <a:buNone/>
            </a:pP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又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k0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，所以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=V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。任取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SV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，并用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E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E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分别表示</a:t>
            </a:r>
          </a:p>
          <a:p>
            <a:pPr>
              <a:buFontTx/>
              <a:buNone/>
            </a:pP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中与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S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N(S)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中关联的边集，则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E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E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，则</a:t>
            </a:r>
          </a:p>
          <a:p>
            <a:pPr>
              <a:buFontTx/>
              <a:buNone/>
            </a:pP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kN(S)=E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E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=kS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即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N(S)S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， 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SV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</a:p>
          <a:p>
            <a:pPr>
              <a:buFontTx/>
              <a:buNone/>
            </a:pP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由定理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3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可知，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有饱和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的匹配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，再据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=V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和推</a:t>
            </a:r>
          </a:p>
          <a:p>
            <a:pPr>
              <a:buFontTx/>
              <a:buNone/>
            </a:pP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论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即知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是完美匹配。</a:t>
            </a:r>
            <a:endParaRPr lang="en-US" altLang="en-US" sz="260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0395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65175"/>
            <a:ext cx="9144000" cy="436562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推论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设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是二部划分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(V</a:t>
            </a:r>
            <a:r>
              <a:rPr lang="en-US" altLang="zh-CN" sz="2800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800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的简单二分图，且</a:t>
            </a:r>
          </a:p>
          <a:p>
            <a:pPr>
              <a:buFontTx/>
              <a:buNone/>
            </a:pP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8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=V</a:t>
            </a:r>
            <a:r>
              <a:rPr lang="en-US" altLang="zh-CN" sz="28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=n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，若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(G)n/2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，则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有完美匹配。</a:t>
            </a:r>
          </a:p>
          <a:p>
            <a:pPr>
              <a:buFontTx/>
              <a:buNone/>
            </a:pP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证明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:SV</a:t>
            </a:r>
            <a:r>
              <a:rPr lang="en-US" altLang="zh-CN" sz="28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(1)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若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S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中至少有两个顶点，由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(G)n/2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可知</a:t>
            </a:r>
          </a:p>
          <a:p>
            <a:pPr algn="ctr">
              <a:buFontTx/>
              <a:buNone/>
            </a:pP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N(S)n/2+n/2=n=V</a:t>
            </a:r>
            <a:r>
              <a:rPr lang="en-US" altLang="zh-CN" sz="28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S</a:t>
            </a:r>
          </a:p>
          <a:p>
            <a:pPr>
              <a:buFontTx/>
              <a:buNone/>
            </a:pP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(2)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若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S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中只有一个顶点，由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(G)n/2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可知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N(S)n/2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</a:p>
          <a:p>
            <a:pPr>
              <a:buFontTx/>
              <a:buNone/>
            </a:pP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所以             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N(S)1S=1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。</a:t>
            </a:r>
          </a:p>
          <a:p>
            <a:pPr>
              <a:buFontTx/>
              <a:buNone/>
            </a:pP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综上，对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SV</a:t>
            </a:r>
            <a:r>
              <a:rPr lang="en-US" altLang="zh-CN" sz="28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，均有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N(S)S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，所以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中有完美匹配。</a:t>
            </a:r>
          </a:p>
          <a:p>
            <a:pPr>
              <a:buFontTx/>
              <a:buNone/>
            </a:pPr>
            <a:endParaRPr lang="en-US" altLang="zh-CN" sz="280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9808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FontTx/>
              <a:buNone/>
            </a:pPr>
            <a:endParaRPr lang="en-US" altLang="zh-CN" sz="260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>
              <a:buFontTx/>
              <a:buNone/>
            </a:pPr>
            <a:r>
              <a:rPr lang="zh-CN" altLang="en-US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定理</a:t>
            </a:r>
            <a:r>
              <a:rPr lang="en-US" altLang="zh-CN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4 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G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有完美匹配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O(G-S)S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，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SV(G)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，其中</a:t>
            </a:r>
            <a:r>
              <a:rPr lang="en-US" altLang="zh-CN" sz="26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O(G-S)</a:t>
            </a:r>
            <a:r>
              <a:rPr lang="zh-CN" altLang="en-US" sz="26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是</a:t>
            </a:r>
            <a:r>
              <a:rPr lang="en-US" altLang="zh-CN" sz="26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G-S</a:t>
            </a:r>
            <a:r>
              <a:rPr lang="zh-CN" altLang="en-US" sz="26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的奇数阶连通分支数目。</a:t>
            </a:r>
            <a:r>
              <a:rPr lang="en-US" altLang="zh-CN" sz="26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zh-CN" altLang="en-US" sz="26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不证</a:t>
            </a:r>
            <a:r>
              <a:rPr lang="en-US" altLang="zh-CN" sz="26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</a:t>
            </a:r>
          </a:p>
          <a:p>
            <a:pPr>
              <a:buFontTx/>
              <a:buNone/>
            </a:pP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例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 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有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张纸牌，每张纸牌的正反两面都写上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…n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的某一个数。证明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: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如果每个数字恰好出现两次，则这些纸牌一定可以这样摊开，使朝上的面中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…n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都出现。</a:t>
            </a:r>
          </a:p>
          <a:p>
            <a:pPr>
              <a:buFontTx/>
              <a:buNone/>
            </a:pPr>
            <a:r>
              <a:rPr lang="zh-CN" altLang="en-US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证明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: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作一个二分图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G=&lt;V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E&gt;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，其中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={1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…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n}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={y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…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}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表示这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张纸牌。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与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之间连接的边数</a:t>
            </a:r>
            <a:r>
              <a:rPr lang="zh-CN" altLang="en-US" sz="2600">
                <a:solidFill>
                  <a:srgbClr val="3399FF"/>
                </a:solidFill>
                <a:latin typeface="Times New Roman" pitchFamily="18" charset="0"/>
                <a:ea typeface="楷体_GB2312" pitchFamily="49" charset="-122"/>
              </a:rPr>
              <a:t>等于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数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在纸牌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</a:rPr>
              <a:t>j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中出现的次数，这样得到的图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是一个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2-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正则二分图，因此图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中有完美匹配，设为</a:t>
            </a:r>
          </a:p>
          <a:p>
            <a:pPr algn="ctr">
              <a:buFontTx/>
              <a:buNone/>
            </a:pP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M={1y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</a:rPr>
              <a:t>i1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2y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</a:rPr>
              <a:t>i2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…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ny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</a:rPr>
              <a:t>in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>
              <a:buFontTx/>
              <a:buNone/>
            </a:pPr>
            <a:r>
              <a:rPr lang="en-US" altLang="zh-CN" sz="2600" baseline="-25000"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则只要把纸牌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</a:rPr>
              <a:t>i1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中的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朝上，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</a:rPr>
              <a:t>i2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中的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朝上，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…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</a:rPr>
              <a:t>in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的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朝上，</a:t>
            </a:r>
          </a:p>
          <a:p>
            <a:pPr>
              <a:buFontTx/>
              <a:buNone/>
            </a:pP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这样摊开，这样摊开的纸牌就能使上面中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…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都出现。</a:t>
            </a:r>
          </a:p>
        </p:txBody>
      </p:sp>
    </p:spTree>
    <p:extLst>
      <p:ext uri="{BB962C8B-B14F-4D97-AF65-F5344CB8AC3E}">
        <p14:creationId xmlns:p14="http://schemas.microsoft.com/office/powerpoint/2010/main" val="35713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549275"/>
            <a:ext cx="9144000" cy="6308725"/>
          </a:xfrm>
        </p:spPr>
        <p:txBody>
          <a:bodyPr/>
          <a:lstStyle/>
          <a:p>
            <a:pPr algn="ctr">
              <a:buFontTx/>
              <a:buNone/>
            </a:pPr>
            <a:r>
              <a:rPr lang="zh-CN" altLang="en-US" sz="2600" b="1" dirty="0"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600" b="1" dirty="0">
                <a:latin typeface="Times New Roman" pitchFamily="18" charset="0"/>
                <a:ea typeface="楷体_GB2312" pitchFamily="49" charset="-122"/>
              </a:rPr>
              <a:t>2  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</a:rPr>
              <a:t>某工厂生产由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6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</a:rPr>
              <a:t>种不同颜色的纱布织成的双色布，由该</a:t>
            </a:r>
          </a:p>
          <a:p>
            <a:pPr>
              <a:buFontTx/>
              <a:buNone/>
            </a:pPr>
            <a:r>
              <a:rPr lang="zh-CN" altLang="en-US" sz="2600" dirty="0">
                <a:latin typeface="Times New Roman" pitchFamily="18" charset="0"/>
                <a:ea typeface="楷体_GB2312" pitchFamily="49" charset="-122"/>
              </a:rPr>
              <a:t>厂所生产的双色布中，每一种颜色至少和其他三种颜色搭配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.</a:t>
            </a:r>
            <a:r>
              <a:rPr lang="zh-CN" altLang="en-US" sz="2600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证明</a:t>
            </a:r>
            <a:r>
              <a:rPr lang="en-US" altLang="zh-CN" sz="2600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lang="zh-CN" altLang="en-US" sz="2600" dirty="0" smtClean="0">
                <a:latin typeface="Times New Roman" pitchFamily="18" charset="0"/>
                <a:ea typeface="楷体_GB2312" pitchFamily="49" charset="-122"/>
              </a:rPr>
              <a:t>可以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</a:rPr>
              <a:t>挑选出三种不同的双色布，它们含有所有的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6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</a:rPr>
              <a:t>种颜色。</a:t>
            </a:r>
          </a:p>
          <a:p>
            <a:pPr>
              <a:buFontTx/>
              <a:buNone/>
            </a:pPr>
            <a:r>
              <a:rPr lang="zh-CN" altLang="en-US" sz="2600" b="1" dirty="0">
                <a:latin typeface="Times New Roman" pitchFamily="18" charset="0"/>
                <a:ea typeface="楷体_GB2312" pitchFamily="49" charset="-122"/>
              </a:rPr>
              <a:t>证明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: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</a:rPr>
              <a:t>构造图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G=&lt;V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E&gt;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</a:rPr>
              <a:t>，其中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V={v</a:t>
            </a:r>
            <a:r>
              <a:rPr lang="en-US" altLang="zh-CN" sz="2600" baseline="-250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600" baseline="-25000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600" baseline="-25000" dirty="0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600" baseline="-25000" dirty="0"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600" baseline="-25000" dirty="0"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600" baseline="-25000" dirty="0">
                <a:latin typeface="Times New Roman" pitchFamily="18" charset="0"/>
                <a:ea typeface="楷体_GB2312" pitchFamily="49" charset="-122"/>
              </a:rPr>
              <a:t>6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}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</a:rPr>
              <a:t>表示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6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</a:rPr>
              <a:t>种颜色，工厂生产出一种颜色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600" baseline="-25000" dirty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</a:rPr>
              <a:t>与</a:t>
            </a:r>
            <a:r>
              <a:rPr lang="en-US" altLang="zh-CN" sz="2600" dirty="0" err="1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600" baseline="-25000" dirty="0" err="1">
                <a:latin typeface="Times New Roman" pitchFamily="18" charset="0"/>
                <a:ea typeface="楷体_GB2312" pitchFamily="49" charset="-122"/>
              </a:rPr>
              <a:t>j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</a:rPr>
              <a:t>搭配而成的双色布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边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{v</a:t>
            </a:r>
            <a:r>
              <a:rPr lang="en-US" altLang="zh-CN" sz="2600" baseline="-25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i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600" dirty="0" err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 dirty="0" err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j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}E(G)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。由题意知，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为简单图，且每个结点的度数至少为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3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，下证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中含有一个完美匹配。</a:t>
            </a:r>
          </a:p>
          <a:p>
            <a:pPr>
              <a:buFontTx/>
              <a:buNone/>
            </a:pPr>
            <a:r>
              <a:rPr lang="zh-CN" altLang="en-US" sz="2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   今设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{v</a:t>
            </a:r>
            <a:r>
              <a:rPr lang="en-US" altLang="zh-CN" sz="2600" baseline="-25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}E(G)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，由于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d(v</a:t>
            </a:r>
            <a:r>
              <a:rPr lang="en-US" altLang="zh-CN" sz="2600" baseline="-25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3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 ≥3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，所以存在一个不同于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600" baseline="-250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600" baseline="-25000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</a:rPr>
              <a:t>的顶点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600" baseline="-25000" dirty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(4≤i≤6)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</a:rPr>
              <a:t>，使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{v</a:t>
            </a:r>
            <a:r>
              <a:rPr lang="en-US" altLang="zh-CN" sz="2600" baseline="-25000" dirty="0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600" baseline="-25000" dirty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}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E(G)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，不妨设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=4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</a:p>
          <a:p>
            <a:pPr>
              <a:buFontTx/>
              <a:buNone/>
            </a:pPr>
            <a:r>
              <a:rPr lang="zh-CN" altLang="en-US" sz="2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即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{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600" baseline="-25000" dirty="0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600" baseline="-25000" dirty="0"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}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E(G)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9740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549275"/>
            <a:ext cx="9144000" cy="602138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如果边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{v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</a:rPr>
              <a:t>6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}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E(G)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，由于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d(v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5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)≥3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3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4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中至少有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3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个顶点与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5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相邻，即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5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与边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{v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}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{v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3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4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}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中的每一边的某一个端点相邻，不妨设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{v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5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}E(G)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{v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3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5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}E(G)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。</a:t>
            </a:r>
          </a:p>
          <a:p>
            <a:pPr>
              <a:buFontTx/>
              <a:buNone/>
            </a:pP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   对于顶点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6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，同样与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3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4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中至少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3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个顶点相邻，即在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4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中至少有一个顶点与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6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相邻。如果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{v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6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} E(G)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，则边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{v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5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}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{v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3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4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}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{v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6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}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是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的一个完美匹配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;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如果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{v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4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6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}E(G)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，则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{v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5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}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{v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3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5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}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{v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4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6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}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是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的一个完美匹配。</a:t>
            </a:r>
          </a:p>
          <a:p>
            <a:pPr>
              <a:buFontTx/>
              <a:buNone/>
            </a:pP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   综上所述，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总存在完美匹配，完美匹配中的三条边所对应的三种双色布即为所求。</a:t>
            </a:r>
          </a:p>
        </p:txBody>
      </p:sp>
    </p:spTree>
    <p:extLst>
      <p:ext uri="{BB962C8B-B14F-4D97-AF65-F5344CB8AC3E}">
        <p14:creationId xmlns:p14="http://schemas.microsoft.com/office/powerpoint/2010/main" val="31890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696200" cy="762000"/>
          </a:xfrm>
        </p:spPr>
        <p:txBody>
          <a:bodyPr/>
          <a:lstStyle/>
          <a:p>
            <a:r>
              <a:rPr lang="zh-CN" altLang="en-US" sz="3600">
                <a:latin typeface="Times New Roman" pitchFamily="18" charset="0"/>
                <a:ea typeface="楷体_GB2312" pitchFamily="49" charset="-122"/>
              </a:rPr>
              <a:t>最大匹配的生成算法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-</a:t>
            </a:r>
            <a:r>
              <a:rPr lang="zh-CN" altLang="en-US" sz="3600">
                <a:latin typeface="Times New Roman" pitchFamily="18" charset="0"/>
                <a:ea typeface="楷体_GB2312" pitchFamily="49" charset="-122"/>
              </a:rPr>
              <a:t>匈牙利算法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81075"/>
            <a:ext cx="8839200" cy="564832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600" b="1">
                <a:latin typeface="Times New Roman" pitchFamily="18" charset="0"/>
                <a:ea typeface="楷体_GB2312" pitchFamily="49" charset="-122"/>
              </a:rPr>
              <a:t>定义</a:t>
            </a:r>
            <a:r>
              <a:rPr lang="en-US" altLang="zh-CN" sz="26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根在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的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交错子图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: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设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是图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的匹配，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是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中非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饱和点。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中由起点为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的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交错路所能连接的顶点集所导出的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的导出子图</a:t>
            </a:r>
            <a:r>
              <a:rPr lang="zh-CN" altLang="en-US" sz="26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称为根在</a:t>
            </a:r>
            <a:r>
              <a:rPr lang="en-US" altLang="zh-CN" sz="26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sz="26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lang="en-US" altLang="zh-CN" sz="26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6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交错子图。</a:t>
            </a:r>
          </a:p>
          <a:p>
            <a:pPr>
              <a:buFontTx/>
              <a:buNone/>
            </a:pPr>
            <a:r>
              <a:rPr lang="zh-CN" altLang="en-US" sz="2600" b="1">
                <a:latin typeface="Times New Roman" pitchFamily="18" charset="0"/>
                <a:ea typeface="楷体_GB2312" pitchFamily="49" charset="-122"/>
              </a:rPr>
              <a:t>定理</a:t>
            </a:r>
            <a:r>
              <a:rPr lang="en-US" altLang="zh-CN" sz="2600" b="1">
                <a:latin typeface="Times New Roman" pitchFamily="18" charset="0"/>
                <a:ea typeface="楷体_GB2312" pitchFamily="49" charset="-122"/>
              </a:rPr>
              <a:t>1     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设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是具有二部划分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(V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的二分图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的匹配，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V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是非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饱和点，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H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是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中根在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交错子图的顶点</a:t>
            </a:r>
          </a:p>
          <a:p>
            <a:pPr>
              <a:buFontTx/>
              <a:buNone/>
            </a:pP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集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S=HV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T=HV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，则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:</a:t>
            </a:r>
          </a:p>
          <a:p>
            <a:pPr>
              <a:buFontTx/>
              <a:buNone/>
            </a:pP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(1)TN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(S);</a:t>
            </a:r>
          </a:p>
          <a:p>
            <a:pPr>
              <a:buFontTx/>
              <a:buNone/>
            </a:pP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(2)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下述三条等价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:</a:t>
            </a:r>
          </a:p>
          <a:p>
            <a:pPr>
              <a:buFontTx/>
              <a:buNone/>
            </a:pP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(a)G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中不存在以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为端点的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可增广路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;</a:t>
            </a:r>
          </a:p>
          <a:p>
            <a:pPr>
              <a:buFontTx/>
              <a:buNone/>
            </a:pP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(b)x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是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H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中唯一的非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饱和点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;</a:t>
            </a:r>
          </a:p>
          <a:p>
            <a:pPr>
              <a:buFontTx/>
              <a:buNone/>
            </a:pP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(c) T=N</a:t>
            </a:r>
            <a:r>
              <a:rPr lang="en-US" altLang="zh-CN" sz="2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(S)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，且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T=S-1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6145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76250"/>
            <a:ext cx="9144000" cy="616585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证明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:(1)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yT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，则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中存在以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和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y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为端点的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交错路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P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。令</a:t>
            </a:r>
          </a:p>
          <a:p>
            <a:pPr>
              <a:buFontTx/>
              <a:buNone/>
            </a:pP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uN</a:t>
            </a:r>
            <a:r>
              <a:rPr lang="en-US" altLang="zh-CN" sz="28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(y)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，由于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是二分图且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yTV</a:t>
            </a:r>
            <a:r>
              <a:rPr lang="en-US" altLang="zh-CN" sz="28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，所以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uHV</a:t>
            </a:r>
            <a:r>
              <a:rPr lang="en-US" altLang="zh-CN" sz="28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=S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</a:p>
          <a:p>
            <a:pPr>
              <a:buFontTx/>
              <a:buNone/>
            </a:pP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即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yN</a:t>
            </a:r>
            <a:r>
              <a:rPr lang="en-US" altLang="zh-CN" sz="28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(S)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，因而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T N</a:t>
            </a:r>
            <a:r>
              <a:rPr lang="en-US" altLang="zh-CN" sz="28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(S)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，。</a:t>
            </a:r>
          </a:p>
          <a:p>
            <a:pPr>
              <a:buFontTx/>
              <a:buNone/>
            </a:pP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(2)(a)(b)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设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y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是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H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中异于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的非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饱和点，则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中存在以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和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y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为端点的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交错路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P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。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P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是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中以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为端点的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可增广路，与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(a)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矛盾。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(b)(c)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任取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yN</a:t>
            </a:r>
            <a:r>
              <a:rPr lang="en-US" altLang="zh-CN" sz="28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(S)V</a:t>
            </a:r>
            <a:r>
              <a:rPr lang="en-US" altLang="zh-CN" sz="28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，则存在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uS=H V</a:t>
            </a:r>
            <a:r>
              <a:rPr lang="en-US" altLang="zh-CN" sz="28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和边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eE(G)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使</a:t>
            </a:r>
            <a:r>
              <a:rPr lang="en-US" altLang="zh-CN" sz="28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(e)={u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y}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。若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u=x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，显然有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yT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。若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ux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，则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中存在以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和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u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为端点的交错路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P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。因为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是唯一非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饱和点，所以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u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为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饱和点。若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P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不含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y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，则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eM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。由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H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的定义知，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y  HV</a:t>
            </a:r>
            <a:r>
              <a:rPr lang="en-US" altLang="zh-CN" sz="28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=T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，所以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8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(S)T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，再由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(1)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T= N</a:t>
            </a:r>
            <a:r>
              <a:rPr lang="en-US" altLang="zh-CN" sz="28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(S)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5135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3213100"/>
            <a:ext cx="9144000" cy="25654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显然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T(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交错路中不可能含有两个非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饱和点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，与</a:t>
            </a:r>
          </a:p>
          <a:p>
            <a:pPr>
              <a:buFontTx/>
              <a:buNone/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T=N</a:t>
            </a:r>
            <a:r>
              <a:rPr lang="en-US" altLang="zh-CN" sz="2800" b="1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(S)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矛盾。若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yS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，则显然有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T=S-2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。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矛盾。</a:t>
            </a:r>
          </a:p>
          <a:p>
            <a:pPr>
              <a:buFontTx/>
              <a:buNone/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所以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中不存在以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为端点的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可增广路。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468313" y="692150"/>
            <a:ext cx="8675687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(3) (c)(a)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反设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中存在以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为端点的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可增广路，则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中至少还存在一个异于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的非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饱和点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y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，若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yS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，则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yT  NG(S)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</a:p>
        </p:txBody>
      </p:sp>
    </p:spTree>
    <p:extLst>
      <p:ext uri="{BB962C8B-B14F-4D97-AF65-F5344CB8AC3E}">
        <p14:creationId xmlns:p14="http://schemas.microsoft.com/office/powerpoint/2010/main" val="222731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76672"/>
            <a:ext cx="7469188" cy="609600"/>
          </a:xfrm>
        </p:spPr>
        <p:txBody>
          <a:bodyPr/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基本的网络优化问题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9144000" cy="49688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基本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网络优化问题有：最短路径问题、最小生成树问题、最大流问题和最小费用问题。图论作为数学的一个分支，已经有有效的算法来解决这些问题。当然这当中的有些问题也可以建立线性规划的模型，但有时若变量特别多，约束也特别多，用线性规划的方法求解效率不高甚至不能在可忍受的时间内解决。而根据这些问题的特点，采用网络分析的方法去求解可能会非常有效。</a:t>
            </a:r>
          </a:p>
        </p:txBody>
      </p:sp>
    </p:spTree>
    <p:extLst>
      <p:ext uri="{BB962C8B-B14F-4D97-AF65-F5344CB8AC3E}">
        <p14:creationId xmlns:p14="http://schemas.microsoft.com/office/powerpoint/2010/main" val="169933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/>
      <p:bldP spid="7475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848600" cy="609600"/>
          </a:xfrm>
        </p:spPr>
        <p:txBody>
          <a:bodyPr/>
          <a:lstStyle/>
          <a:p>
            <a:r>
              <a:rPr lang="zh-CN" altLang="en-US" sz="3200" dirty="0">
                <a:latin typeface="Times New Roman" pitchFamily="18" charset="0"/>
                <a:ea typeface="黑体" pitchFamily="2" charset="-122"/>
              </a:rPr>
              <a:t>匈牙利算法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975"/>
            <a:ext cx="9144000" cy="594995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基本思想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: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设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是具有二部划分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(V</a:t>
            </a:r>
            <a:r>
              <a:rPr lang="en-US" altLang="zh-CN" sz="2400" baseline="-250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400" baseline="-25000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的二分图，从图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的任意匹配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开始。若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饱和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400" baseline="-250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，则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是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的匹配。若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不能饱和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400" baseline="-250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，则在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400" baseline="-250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中选择一个非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饱和点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，若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中存在以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为起点的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可增广路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，则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M’=M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P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就是比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更大的匹配，利用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M’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代替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，并重复这个过程。若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中不存在以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为起点的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可增广路，则令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H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是根在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交错子图的顶点集，并令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S=HV</a:t>
            </a:r>
            <a:r>
              <a:rPr lang="en-US" altLang="zh-CN" sz="2400" baseline="-25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T=HV</a:t>
            </a:r>
            <a:r>
              <a:rPr lang="en-US" altLang="zh-CN" sz="2400" baseline="-25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 由定理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T=N</a:t>
            </a:r>
            <a:r>
              <a:rPr lang="en-US" altLang="zh-CN" sz="2400" baseline="-25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(S)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，且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中不存在以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为起点的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可增广路，此时</a:t>
            </a: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称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为检验过的非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饱和点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。对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中其它未检验过的非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饱和点重复该过程，直到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中的所有非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饱和点全部检验过为止。当整个过程结束时，由于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中不存在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可增广路，从而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为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的最大匹配。</a:t>
            </a:r>
            <a:endParaRPr lang="zh-CN" altLang="en-US" sz="2400" baseline="-25000" dirty="0"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568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92150"/>
            <a:ext cx="9144000" cy="5976938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匈牙利算法步骤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:</a:t>
            </a:r>
          </a:p>
          <a:p>
            <a:pPr>
              <a:buFontTx/>
              <a:buNone/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设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是具有二部划分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(V</a:t>
            </a:r>
            <a:r>
              <a:rPr lang="en-US" altLang="zh-CN" sz="28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8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的二分图。</a:t>
            </a:r>
          </a:p>
          <a:p>
            <a:pPr>
              <a:buFontTx/>
              <a:buNone/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(1)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任给初始匹配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M;</a:t>
            </a:r>
          </a:p>
          <a:p>
            <a:pPr>
              <a:buFontTx/>
              <a:buNone/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(2)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若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饱和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8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则结束。否则转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(3);</a:t>
            </a:r>
          </a:p>
          <a:p>
            <a:pPr>
              <a:buFontTx/>
              <a:buNone/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(3)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在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8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中找一非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饱和点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，置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S={x}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T=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;</a:t>
            </a:r>
          </a:p>
          <a:p>
            <a:pPr>
              <a:buFontTx/>
              <a:buNone/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(4)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若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N(S)=T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，则停止，否则任选一点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yN(S)-T;</a:t>
            </a:r>
          </a:p>
          <a:p>
            <a:pPr>
              <a:buFontTx/>
              <a:buNone/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(5)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若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y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为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饱和点转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(6)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，否则作求一条从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到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y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可增广路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P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，置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M=M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P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，转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(2)</a:t>
            </a:r>
          </a:p>
          <a:p>
            <a:pPr>
              <a:buFontTx/>
              <a:buNone/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(6)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由于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y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是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饱和点，故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中有一边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{y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u}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，置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S=S{u}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</a:p>
          <a:p>
            <a:pPr>
              <a:buFontTx/>
              <a:buNone/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T=T{y}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，转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(4)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2570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381000"/>
            <a:ext cx="8839200" cy="1392238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zh-CN" altLang="en-US"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1  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如图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所示，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={x</a:t>
            </a:r>
            <a:r>
              <a:rPr lang="en-US" altLang="zh-CN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baseline="-25000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baseline="-25000"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baseline="-25000"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}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={y</a:t>
            </a:r>
            <a:r>
              <a:rPr lang="en-US" altLang="zh-CN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baseline="-25000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baseline="-25000"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baseline="-25000"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}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，试求图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的最大匹配。</a:t>
            </a:r>
          </a:p>
          <a:p>
            <a:pPr>
              <a:buFontTx/>
              <a:buNone/>
            </a:pPr>
            <a:endParaRPr lang="en-US" altLang="zh-CN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63491" name="Group 3"/>
          <p:cNvGrpSpPr>
            <a:grpSpLocks/>
          </p:cNvGrpSpPr>
          <p:nvPr/>
        </p:nvGrpSpPr>
        <p:grpSpPr bwMode="auto">
          <a:xfrm>
            <a:off x="468313" y="2781300"/>
            <a:ext cx="2895600" cy="3527425"/>
            <a:chOff x="204" y="1752"/>
            <a:chExt cx="1824" cy="2222"/>
          </a:xfrm>
        </p:grpSpPr>
        <p:grpSp>
          <p:nvGrpSpPr>
            <p:cNvPr id="63492" name="Group 4"/>
            <p:cNvGrpSpPr>
              <a:grpSpLocks/>
            </p:cNvGrpSpPr>
            <p:nvPr/>
          </p:nvGrpSpPr>
          <p:grpSpPr bwMode="auto">
            <a:xfrm>
              <a:off x="204" y="1752"/>
              <a:ext cx="1824" cy="1632"/>
              <a:chOff x="336" y="960"/>
              <a:chExt cx="1824" cy="1632"/>
            </a:xfrm>
          </p:grpSpPr>
          <p:sp>
            <p:nvSpPr>
              <p:cNvPr id="63493" name="Rectangle 5"/>
              <p:cNvSpPr>
                <a:spLocks noChangeArrowheads="1"/>
              </p:cNvSpPr>
              <p:nvPr/>
            </p:nvSpPr>
            <p:spPr bwMode="auto">
              <a:xfrm>
                <a:off x="336" y="960"/>
                <a:ext cx="1728" cy="240"/>
              </a:xfrm>
              <a:prstGeom prst="rect">
                <a:avLst/>
              </a:prstGeom>
              <a:solidFill>
                <a:srgbClr val="FFFF00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400" dirty="0">
                    <a:latin typeface="Times New Roman" pitchFamily="18" charset="0"/>
                    <a:ea typeface="楷体_GB2312" pitchFamily="49" charset="-122"/>
                  </a:rPr>
                  <a:t>x</a:t>
                </a:r>
                <a:r>
                  <a:rPr kumimoji="1" lang="en-US" altLang="zh-CN" sz="2400" baseline="-25000" dirty="0">
                    <a:latin typeface="Times New Roman" pitchFamily="18" charset="0"/>
                    <a:ea typeface="楷体_GB2312" pitchFamily="49" charset="-122"/>
                  </a:rPr>
                  <a:t>1</a:t>
                </a:r>
                <a:r>
                  <a:rPr kumimoji="1" lang="zh-CN" altLang="en-US" sz="2400" baseline="-25000" dirty="0" smtClean="0">
                    <a:latin typeface="Times New Roman" pitchFamily="18" charset="0"/>
                    <a:ea typeface="楷体_GB2312" pitchFamily="49" charset="-122"/>
                  </a:rPr>
                  <a:t>，     </a:t>
                </a:r>
                <a:r>
                  <a:rPr kumimoji="1" lang="en-US" altLang="zh-CN" sz="2400" dirty="0">
                    <a:latin typeface="Times New Roman" pitchFamily="18" charset="0"/>
                    <a:ea typeface="楷体_GB2312" pitchFamily="49" charset="-122"/>
                  </a:rPr>
                  <a:t>x</a:t>
                </a:r>
                <a:r>
                  <a:rPr kumimoji="1" lang="en-US" altLang="zh-CN" sz="2400" baseline="-25000" dirty="0">
                    <a:latin typeface="Times New Roman" pitchFamily="18" charset="0"/>
                    <a:ea typeface="楷体_GB2312" pitchFamily="49" charset="-122"/>
                  </a:rPr>
                  <a:t>2</a:t>
                </a:r>
                <a:r>
                  <a:rPr kumimoji="1" lang="en-US" altLang="zh-CN" sz="2400" dirty="0">
                    <a:latin typeface="Times New Roman" pitchFamily="18" charset="0"/>
                    <a:ea typeface="楷体_GB2312" pitchFamily="49" charset="-122"/>
                  </a:rPr>
                  <a:t> </a:t>
                </a:r>
                <a:r>
                  <a:rPr kumimoji="1" lang="en-US" altLang="zh-CN" sz="2400" dirty="0" smtClean="0">
                    <a:latin typeface="Times New Roman" pitchFamily="18" charset="0"/>
                    <a:ea typeface="楷体_GB2312" pitchFamily="49" charset="-122"/>
                  </a:rPr>
                  <a:t>   </a:t>
                </a:r>
                <a:r>
                  <a:rPr kumimoji="1" lang="en-US" altLang="zh-CN" sz="2400" dirty="0">
                    <a:latin typeface="Times New Roman" pitchFamily="18" charset="0"/>
                    <a:ea typeface="楷体_GB2312" pitchFamily="49" charset="-122"/>
                  </a:rPr>
                  <a:t>x</a:t>
                </a:r>
                <a:r>
                  <a:rPr kumimoji="1" lang="en-US" altLang="zh-CN" sz="2400" baseline="-25000" dirty="0">
                    <a:latin typeface="Times New Roman" pitchFamily="18" charset="0"/>
                    <a:ea typeface="楷体_GB2312" pitchFamily="49" charset="-122"/>
                  </a:rPr>
                  <a:t>3</a:t>
                </a:r>
                <a:r>
                  <a:rPr kumimoji="1" lang="en-US" altLang="zh-CN" sz="2400" dirty="0">
                    <a:latin typeface="Times New Roman" pitchFamily="18" charset="0"/>
                    <a:ea typeface="楷体_GB2312" pitchFamily="49" charset="-122"/>
                  </a:rPr>
                  <a:t>  x</a:t>
                </a:r>
                <a:r>
                  <a:rPr kumimoji="1" lang="en-US" altLang="zh-CN" sz="2400" baseline="-25000" dirty="0">
                    <a:latin typeface="Times New Roman" pitchFamily="18" charset="0"/>
                    <a:ea typeface="楷体_GB2312" pitchFamily="49" charset="-122"/>
                  </a:rPr>
                  <a:t>4</a:t>
                </a:r>
                <a:r>
                  <a:rPr kumimoji="1" lang="en-US" altLang="zh-CN" sz="2400" dirty="0">
                    <a:latin typeface="Times New Roman" pitchFamily="18" charset="0"/>
                    <a:ea typeface="楷体_GB2312" pitchFamily="49" charset="-122"/>
                  </a:rPr>
                  <a:t>   x</a:t>
                </a:r>
                <a:r>
                  <a:rPr kumimoji="1" lang="en-US" altLang="zh-CN" sz="2400" baseline="-25000" dirty="0">
                    <a:latin typeface="Times New Roman" pitchFamily="18" charset="0"/>
                    <a:ea typeface="楷体_GB2312" pitchFamily="49" charset="-122"/>
                  </a:rPr>
                  <a:t>5</a:t>
                </a:r>
                <a:endParaRPr kumimoji="1" lang="en-US" altLang="zh-CN" sz="2400" dirty="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3494" name="Rectangle 6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1728" cy="240"/>
              </a:xfrm>
              <a:prstGeom prst="rect">
                <a:avLst/>
              </a:prstGeom>
              <a:solidFill>
                <a:srgbClr val="FFFF00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400" dirty="0">
                    <a:latin typeface="Times New Roman" pitchFamily="18" charset="0"/>
                    <a:ea typeface="楷体_GB2312" pitchFamily="49" charset="-122"/>
                  </a:rPr>
                  <a:t>y</a:t>
                </a:r>
                <a:r>
                  <a:rPr kumimoji="1" lang="en-US" altLang="zh-CN" sz="2400" baseline="-25000" dirty="0">
                    <a:latin typeface="Times New Roman" pitchFamily="18" charset="0"/>
                    <a:ea typeface="楷体_GB2312" pitchFamily="49" charset="-122"/>
                  </a:rPr>
                  <a:t>1 </a:t>
                </a:r>
                <a:r>
                  <a:rPr kumimoji="1" lang="en-US" altLang="zh-CN" sz="2400" baseline="-25000" dirty="0" smtClean="0">
                    <a:latin typeface="Times New Roman" pitchFamily="18" charset="0"/>
                    <a:ea typeface="楷体_GB2312" pitchFamily="49" charset="-122"/>
                  </a:rPr>
                  <a:t>   </a:t>
                </a:r>
                <a:r>
                  <a:rPr kumimoji="1" lang="en-US" altLang="zh-CN" sz="2400" dirty="0">
                    <a:latin typeface="Times New Roman" pitchFamily="18" charset="0"/>
                    <a:ea typeface="楷体_GB2312" pitchFamily="49" charset="-122"/>
                  </a:rPr>
                  <a:t>y</a:t>
                </a:r>
                <a:r>
                  <a:rPr kumimoji="1" lang="en-US" altLang="zh-CN" sz="2400" baseline="-25000" dirty="0">
                    <a:latin typeface="Times New Roman" pitchFamily="18" charset="0"/>
                    <a:ea typeface="楷体_GB2312" pitchFamily="49" charset="-122"/>
                  </a:rPr>
                  <a:t>2</a:t>
                </a:r>
                <a:r>
                  <a:rPr kumimoji="1" lang="en-US" altLang="zh-CN" sz="2400" dirty="0">
                    <a:latin typeface="Times New Roman" pitchFamily="18" charset="0"/>
                    <a:ea typeface="楷体_GB2312" pitchFamily="49" charset="-122"/>
                  </a:rPr>
                  <a:t>  </a:t>
                </a:r>
                <a:r>
                  <a:rPr kumimoji="1" lang="en-US" altLang="zh-CN" sz="2400" dirty="0" smtClean="0">
                    <a:latin typeface="Times New Roman" pitchFamily="18" charset="0"/>
                    <a:ea typeface="楷体_GB2312" pitchFamily="49" charset="-122"/>
                  </a:rPr>
                  <a:t>  </a:t>
                </a:r>
                <a:r>
                  <a:rPr kumimoji="1" lang="en-US" altLang="zh-CN" sz="2400" dirty="0">
                    <a:latin typeface="Times New Roman" pitchFamily="18" charset="0"/>
                    <a:ea typeface="楷体_GB2312" pitchFamily="49" charset="-122"/>
                  </a:rPr>
                  <a:t>y</a:t>
                </a:r>
                <a:r>
                  <a:rPr kumimoji="1" lang="en-US" altLang="zh-CN" sz="2400" baseline="-25000" dirty="0">
                    <a:latin typeface="Times New Roman" pitchFamily="18" charset="0"/>
                    <a:ea typeface="楷体_GB2312" pitchFamily="49" charset="-122"/>
                  </a:rPr>
                  <a:t>3</a:t>
                </a:r>
                <a:r>
                  <a:rPr kumimoji="1" lang="en-US" altLang="zh-CN" sz="2400" dirty="0">
                    <a:latin typeface="Times New Roman" pitchFamily="18" charset="0"/>
                    <a:ea typeface="楷体_GB2312" pitchFamily="49" charset="-122"/>
                  </a:rPr>
                  <a:t>  </a:t>
                </a:r>
                <a:r>
                  <a:rPr kumimoji="1" lang="en-US" altLang="zh-CN" sz="2400" dirty="0" smtClean="0">
                    <a:latin typeface="Times New Roman" pitchFamily="18" charset="0"/>
                    <a:ea typeface="楷体_GB2312" pitchFamily="49" charset="-122"/>
                  </a:rPr>
                  <a:t>   </a:t>
                </a:r>
                <a:r>
                  <a:rPr kumimoji="1" lang="en-US" altLang="zh-CN" sz="2400" dirty="0">
                    <a:latin typeface="Times New Roman" pitchFamily="18" charset="0"/>
                    <a:ea typeface="楷体_GB2312" pitchFamily="49" charset="-122"/>
                  </a:rPr>
                  <a:t>y</a:t>
                </a:r>
                <a:r>
                  <a:rPr kumimoji="1" lang="en-US" altLang="zh-CN" sz="2400" baseline="-25000" dirty="0">
                    <a:latin typeface="Times New Roman" pitchFamily="18" charset="0"/>
                    <a:ea typeface="楷体_GB2312" pitchFamily="49" charset="-122"/>
                  </a:rPr>
                  <a:t>4</a:t>
                </a:r>
                <a:r>
                  <a:rPr kumimoji="1" lang="en-US" altLang="zh-CN" sz="2400" dirty="0">
                    <a:latin typeface="Times New Roman" pitchFamily="18" charset="0"/>
                    <a:ea typeface="楷体_GB2312" pitchFamily="49" charset="-122"/>
                  </a:rPr>
                  <a:t>     y</a:t>
                </a:r>
                <a:r>
                  <a:rPr kumimoji="1" lang="en-US" altLang="zh-CN" sz="2400" baseline="-25000" dirty="0">
                    <a:latin typeface="Times New Roman" pitchFamily="18" charset="0"/>
                    <a:ea typeface="楷体_GB2312" pitchFamily="49" charset="-122"/>
                  </a:rPr>
                  <a:t>5</a:t>
                </a:r>
                <a:endParaRPr kumimoji="1" lang="en-US" altLang="zh-CN" sz="2400" dirty="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63495" name="Group 7"/>
              <p:cNvGrpSpPr>
                <a:grpSpLocks/>
              </p:cNvGrpSpPr>
              <p:nvPr/>
            </p:nvGrpSpPr>
            <p:grpSpPr bwMode="auto">
              <a:xfrm>
                <a:off x="431" y="1344"/>
                <a:ext cx="1681" cy="864"/>
                <a:chOff x="431" y="1344"/>
                <a:chExt cx="1681" cy="864"/>
              </a:xfrm>
            </p:grpSpPr>
            <p:sp>
              <p:nvSpPr>
                <p:cNvPr id="63496" name="Oval 8"/>
                <p:cNvSpPr>
                  <a:spLocks noChangeArrowheads="1"/>
                </p:cNvSpPr>
                <p:nvPr/>
              </p:nvSpPr>
              <p:spPr bwMode="auto">
                <a:xfrm>
                  <a:off x="2064" y="2064"/>
                  <a:ext cx="48" cy="48"/>
                </a:xfrm>
                <a:prstGeom prst="ellipse">
                  <a:avLst/>
                </a:prstGeom>
                <a:solidFill>
                  <a:srgbClr val="FFFF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3497" name="Group 9"/>
                <p:cNvGrpSpPr>
                  <a:grpSpLocks/>
                </p:cNvGrpSpPr>
                <p:nvPr/>
              </p:nvGrpSpPr>
              <p:grpSpPr bwMode="auto">
                <a:xfrm>
                  <a:off x="431" y="1344"/>
                  <a:ext cx="1680" cy="864"/>
                  <a:chOff x="432" y="1296"/>
                  <a:chExt cx="1680" cy="864"/>
                </a:xfrm>
              </p:grpSpPr>
              <p:sp>
                <p:nvSpPr>
                  <p:cNvPr id="63498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1296"/>
                    <a:ext cx="48" cy="48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499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296"/>
                    <a:ext cx="48" cy="48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0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296"/>
                    <a:ext cx="48" cy="48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01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296"/>
                    <a:ext cx="48" cy="48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02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064"/>
                    <a:ext cx="48" cy="48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03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2112"/>
                    <a:ext cx="48" cy="48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04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2112"/>
                    <a:ext cx="48" cy="48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05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112"/>
                    <a:ext cx="48" cy="48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06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296"/>
                    <a:ext cx="48" cy="48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07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344"/>
                    <a:ext cx="240" cy="76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08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521" y="1344"/>
                    <a:ext cx="672" cy="76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09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80" y="1344"/>
                    <a:ext cx="384" cy="76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10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1344"/>
                    <a:ext cx="672" cy="72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11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1296"/>
                    <a:ext cx="1152" cy="76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12" name="Line 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16" y="1344"/>
                    <a:ext cx="432" cy="76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13" name="Line 2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16" y="1344"/>
                    <a:ext cx="816" cy="76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14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7" y="1344"/>
                    <a:ext cx="384" cy="72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15" name="Line 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84" y="1344"/>
                    <a:ext cx="288" cy="72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1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344"/>
                    <a:ext cx="192" cy="72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lgDash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17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1344"/>
                    <a:ext cx="0" cy="76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lgDash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18" name="Line 3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68" y="1344"/>
                    <a:ext cx="144" cy="76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lgDash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63519" name="Rectangle 31"/>
            <p:cNvSpPr>
              <a:spLocks noChangeArrowheads="1"/>
            </p:cNvSpPr>
            <p:nvPr/>
          </p:nvSpPr>
          <p:spPr bwMode="auto">
            <a:xfrm>
              <a:off x="748" y="3657"/>
              <a:ext cx="726" cy="317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b="1" baseline="-25000">
                  <a:latin typeface="Times New Roman" pitchFamily="18" charset="0"/>
                  <a:ea typeface="楷体_GB2312" pitchFamily="49" charset="-122"/>
                </a:rPr>
                <a:t>图</a:t>
              </a:r>
              <a:r>
                <a:rPr kumimoji="1" lang="en-US" altLang="zh-CN" b="1" baseline="-25000">
                  <a:latin typeface="Times New Roman" pitchFamily="18" charset="0"/>
                  <a:ea typeface="楷体_GB2312" pitchFamily="49" charset="-122"/>
                </a:rPr>
                <a:t>a</a:t>
              </a:r>
            </a:p>
          </p:txBody>
        </p:sp>
      </p:grpSp>
      <p:grpSp>
        <p:nvGrpSpPr>
          <p:cNvPr id="63520" name="Group 32"/>
          <p:cNvGrpSpPr>
            <a:grpSpLocks/>
          </p:cNvGrpSpPr>
          <p:nvPr/>
        </p:nvGrpSpPr>
        <p:grpSpPr bwMode="auto">
          <a:xfrm>
            <a:off x="4572000" y="2565400"/>
            <a:ext cx="2879725" cy="3598863"/>
            <a:chOff x="2880" y="1616"/>
            <a:chExt cx="1728" cy="2267"/>
          </a:xfrm>
        </p:grpSpPr>
        <p:grpSp>
          <p:nvGrpSpPr>
            <p:cNvPr id="63521" name="Group 33"/>
            <p:cNvGrpSpPr>
              <a:grpSpLocks/>
            </p:cNvGrpSpPr>
            <p:nvPr/>
          </p:nvGrpSpPr>
          <p:grpSpPr bwMode="auto">
            <a:xfrm>
              <a:off x="2880" y="1616"/>
              <a:ext cx="1728" cy="1680"/>
              <a:chOff x="2832" y="960"/>
              <a:chExt cx="1728" cy="1680"/>
            </a:xfrm>
          </p:grpSpPr>
          <p:sp>
            <p:nvSpPr>
              <p:cNvPr id="63522" name="Rectangle 34"/>
              <p:cNvSpPr>
                <a:spLocks noChangeArrowheads="1"/>
              </p:cNvSpPr>
              <p:nvPr/>
            </p:nvSpPr>
            <p:spPr bwMode="auto">
              <a:xfrm>
                <a:off x="2832" y="960"/>
                <a:ext cx="1728" cy="240"/>
              </a:xfrm>
              <a:prstGeom prst="rect">
                <a:avLst/>
              </a:prstGeom>
              <a:solidFill>
                <a:srgbClr val="FFFF00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800" dirty="0">
                    <a:latin typeface="Times New Roman" pitchFamily="18" charset="0"/>
                    <a:ea typeface="楷体_GB2312" pitchFamily="49" charset="-122"/>
                  </a:rPr>
                  <a:t>x</a:t>
                </a:r>
                <a:r>
                  <a:rPr kumimoji="1" lang="en-US" altLang="zh-CN" sz="2800" baseline="-25000" dirty="0">
                    <a:latin typeface="Times New Roman" pitchFamily="18" charset="0"/>
                    <a:ea typeface="楷体_GB2312" pitchFamily="49" charset="-122"/>
                  </a:rPr>
                  <a:t>1   </a:t>
                </a:r>
                <a:r>
                  <a:rPr kumimoji="1" lang="en-US" altLang="zh-CN" sz="2800" dirty="0">
                    <a:latin typeface="Times New Roman" pitchFamily="18" charset="0"/>
                    <a:ea typeface="楷体_GB2312" pitchFamily="49" charset="-122"/>
                  </a:rPr>
                  <a:t>x</a:t>
                </a:r>
                <a:r>
                  <a:rPr kumimoji="1" lang="en-US" altLang="zh-CN" sz="2800" baseline="-25000" dirty="0">
                    <a:latin typeface="Times New Roman" pitchFamily="18" charset="0"/>
                    <a:ea typeface="楷体_GB2312" pitchFamily="49" charset="-122"/>
                  </a:rPr>
                  <a:t>2</a:t>
                </a:r>
                <a:r>
                  <a:rPr kumimoji="1" lang="en-US" altLang="zh-CN" sz="2800" dirty="0">
                    <a:latin typeface="Times New Roman" pitchFamily="18" charset="0"/>
                    <a:ea typeface="楷体_GB2312" pitchFamily="49" charset="-122"/>
                  </a:rPr>
                  <a:t>   x</a:t>
                </a:r>
                <a:r>
                  <a:rPr kumimoji="1" lang="en-US" altLang="zh-CN" sz="2800" baseline="-25000" dirty="0">
                    <a:latin typeface="Times New Roman" pitchFamily="18" charset="0"/>
                    <a:ea typeface="楷体_GB2312" pitchFamily="49" charset="-122"/>
                  </a:rPr>
                  <a:t>3</a:t>
                </a:r>
                <a:r>
                  <a:rPr kumimoji="1" lang="en-US" altLang="zh-CN" sz="2800" dirty="0">
                    <a:latin typeface="Times New Roman" pitchFamily="18" charset="0"/>
                    <a:ea typeface="楷体_GB2312" pitchFamily="49" charset="-122"/>
                  </a:rPr>
                  <a:t>  x</a:t>
                </a:r>
                <a:r>
                  <a:rPr kumimoji="1" lang="en-US" altLang="zh-CN" sz="2800" baseline="-25000" dirty="0">
                    <a:latin typeface="Times New Roman" pitchFamily="18" charset="0"/>
                    <a:ea typeface="楷体_GB2312" pitchFamily="49" charset="-122"/>
                  </a:rPr>
                  <a:t>4</a:t>
                </a:r>
                <a:r>
                  <a:rPr kumimoji="1" lang="en-US" altLang="zh-CN" sz="2800" dirty="0">
                    <a:latin typeface="Times New Roman" pitchFamily="18" charset="0"/>
                    <a:ea typeface="楷体_GB2312" pitchFamily="49" charset="-122"/>
                  </a:rPr>
                  <a:t>   x</a:t>
                </a:r>
                <a:r>
                  <a:rPr kumimoji="1" lang="en-US" altLang="zh-CN" sz="2800" baseline="-25000" dirty="0">
                    <a:latin typeface="Times New Roman" pitchFamily="18" charset="0"/>
                    <a:ea typeface="楷体_GB2312" pitchFamily="49" charset="-122"/>
                  </a:rPr>
                  <a:t>5</a:t>
                </a:r>
                <a:endParaRPr kumimoji="1" lang="en-US" altLang="zh-CN" sz="2800" dirty="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3523" name="Rectangle 35"/>
              <p:cNvSpPr>
                <a:spLocks noChangeArrowheads="1"/>
              </p:cNvSpPr>
              <p:nvPr/>
            </p:nvSpPr>
            <p:spPr bwMode="auto">
              <a:xfrm>
                <a:off x="2832" y="2400"/>
                <a:ext cx="1728" cy="240"/>
              </a:xfrm>
              <a:prstGeom prst="rect">
                <a:avLst/>
              </a:prstGeom>
              <a:solidFill>
                <a:srgbClr val="FFFF00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800" dirty="0">
                    <a:latin typeface="Times New Roman" pitchFamily="18" charset="0"/>
                    <a:ea typeface="楷体_GB2312" pitchFamily="49" charset="-122"/>
                  </a:rPr>
                  <a:t>y</a:t>
                </a:r>
                <a:r>
                  <a:rPr kumimoji="1" lang="en-US" altLang="zh-CN" sz="2800" baseline="-25000" dirty="0">
                    <a:latin typeface="Times New Roman" pitchFamily="18" charset="0"/>
                    <a:ea typeface="楷体_GB2312" pitchFamily="49" charset="-122"/>
                  </a:rPr>
                  <a:t>1    </a:t>
                </a:r>
                <a:r>
                  <a:rPr kumimoji="1" lang="en-US" altLang="zh-CN" sz="2800" dirty="0">
                    <a:latin typeface="Times New Roman" pitchFamily="18" charset="0"/>
                    <a:ea typeface="楷体_GB2312" pitchFamily="49" charset="-122"/>
                  </a:rPr>
                  <a:t>y</a:t>
                </a:r>
                <a:r>
                  <a:rPr kumimoji="1" lang="en-US" altLang="zh-CN" sz="2800" baseline="-25000" dirty="0">
                    <a:latin typeface="Times New Roman" pitchFamily="18" charset="0"/>
                    <a:ea typeface="楷体_GB2312" pitchFamily="49" charset="-122"/>
                  </a:rPr>
                  <a:t>2</a:t>
                </a:r>
                <a:r>
                  <a:rPr kumimoji="1" lang="en-US" altLang="zh-CN" sz="2800" dirty="0">
                    <a:latin typeface="Times New Roman" pitchFamily="18" charset="0"/>
                    <a:ea typeface="楷体_GB2312" pitchFamily="49" charset="-122"/>
                  </a:rPr>
                  <a:t>   </a:t>
                </a:r>
                <a:r>
                  <a:rPr kumimoji="1" lang="en-US" altLang="zh-CN" sz="2800" dirty="0" smtClean="0">
                    <a:latin typeface="Times New Roman" pitchFamily="18" charset="0"/>
                    <a:ea typeface="楷体_GB2312" pitchFamily="49" charset="-122"/>
                  </a:rPr>
                  <a:t>  </a:t>
                </a:r>
                <a:r>
                  <a:rPr kumimoji="1" lang="en-US" altLang="zh-CN" sz="2800" dirty="0">
                    <a:latin typeface="Times New Roman" pitchFamily="18" charset="0"/>
                    <a:ea typeface="楷体_GB2312" pitchFamily="49" charset="-122"/>
                  </a:rPr>
                  <a:t>y</a:t>
                </a:r>
                <a:r>
                  <a:rPr kumimoji="1" lang="en-US" altLang="zh-CN" sz="2800" baseline="-25000" dirty="0">
                    <a:latin typeface="Times New Roman" pitchFamily="18" charset="0"/>
                    <a:ea typeface="楷体_GB2312" pitchFamily="49" charset="-122"/>
                  </a:rPr>
                  <a:t>3</a:t>
                </a:r>
                <a:r>
                  <a:rPr kumimoji="1" lang="en-US" altLang="zh-CN" sz="2800" dirty="0">
                    <a:latin typeface="Times New Roman" pitchFamily="18" charset="0"/>
                    <a:ea typeface="楷体_GB2312" pitchFamily="49" charset="-122"/>
                  </a:rPr>
                  <a:t>   y</a:t>
                </a:r>
                <a:r>
                  <a:rPr kumimoji="1" lang="en-US" altLang="zh-CN" sz="2800" baseline="-25000" dirty="0">
                    <a:latin typeface="Times New Roman" pitchFamily="18" charset="0"/>
                    <a:ea typeface="楷体_GB2312" pitchFamily="49" charset="-122"/>
                  </a:rPr>
                  <a:t>4</a:t>
                </a:r>
                <a:r>
                  <a:rPr kumimoji="1" lang="en-US" altLang="zh-CN" sz="2800" dirty="0">
                    <a:latin typeface="Times New Roman" pitchFamily="18" charset="0"/>
                    <a:ea typeface="楷体_GB2312" pitchFamily="49" charset="-122"/>
                  </a:rPr>
                  <a:t>   y</a:t>
                </a:r>
                <a:r>
                  <a:rPr kumimoji="1" lang="en-US" altLang="zh-CN" sz="2800" baseline="-25000" dirty="0">
                    <a:latin typeface="Times New Roman" pitchFamily="18" charset="0"/>
                    <a:ea typeface="楷体_GB2312" pitchFamily="49" charset="-122"/>
                  </a:rPr>
                  <a:t>5</a:t>
                </a:r>
                <a:endParaRPr kumimoji="1" lang="en-US" altLang="zh-CN" sz="2800" dirty="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63524" name="Group 36"/>
              <p:cNvGrpSpPr>
                <a:grpSpLocks/>
              </p:cNvGrpSpPr>
              <p:nvPr/>
            </p:nvGrpSpPr>
            <p:grpSpPr bwMode="auto">
              <a:xfrm>
                <a:off x="2832" y="1344"/>
                <a:ext cx="1680" cy="768"/>
                <a:chOff x="2832" y="1344"/>
                <a:chExt cx="1680" cy="768"/>
              </a:xfrm>
            </p:grpSpPr>
            <p:sp>
              <p:nvSpPr>
                <p:cNvPr id="63525" name="Oval 37"/>
                <p:cNvSpPr>
                  <a:spLocks noChangeArrowheads="1"/>
                </p:cNvSpPr>
                <p:nvPr/>
              </p:nvSpPr>
              <p:spPr bwMode="auto">
                <a:xfrm>
                  <a:off x="4464" y="2016"/>
                  <a:ext cx="48" cy="48"/>
                </a:xfrm>
                <a:prstGeom prst="ellipse">
                  <a:avLst/>
                </a:prstGeom>
                <a:solidFill>
                  <a:srgbClr val="FFFF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26" name="Oval 38"/>
                <p:cNvSpPr>
                  <a:spLocks noChangeArrowheads="1"/>
                </p:cNvSpPr>
                <p:nvPr/>
              </p:nvSpPr>
              <p:spPr bwMode="auto">
                <a:xfrm>
                  <a:off x="4032" y="2016"/>
                  <a:ext cx="48" cy="48"/>
                </a:xfrm>
                <a:prstGeom prst="ellipse">
                  <a:avLst/>
                </a:prstGeom>
                <a:solidFill>
                  <a:srgbClr val="FFFF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27" name="Oval 39"/>
                <p:cNvSpPr>
                  <a:spLocks noChangeArrowheads="1"/>
                </p:cNvSpPr>
                <p:nvPr/>
              </p:nvSpPr>
              <p:spPr bwMode="auto">
                <a:xfrm>
                  <a:off x="3696" y="2064"/>
                  <a:ext cx="48" cy="48"/>
                </a:xfrm>
                <a:prstGeom prst="ellipse">
                  <a:avLst/>
                </a:prstGeom>
                <a:solidFill>
                  <a:srgbClr val="FFFF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28" name="Oval 40"/>
                <p:cNvSpPr>
                  <a:spLocks noChangeArrowheads="1"/>
                </p:cNvSpPr>
                <p:nvPr/>
              </p:nvSpPr>
              <p:spPr bwMode="auto">
                <a:xfrm>
                  <a:off x="3264" y="2064"/>
                  <a:ext cx="48" cy="48"/>
                </a:xfrm>
                <a:prstGeom prst="ellipse">
                  <a:avLst/>
                </a:prstGeom>
                <a:solidFill>
                  <a:srgbClr val="FFFF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29" name="Oval 41"/>
                <p:cNvSpPr>
                  <a:spLocks noChangeArrowheads="1"/>
                </p:cNvSpPr>
                <p:nvPr/>
              </p:nvSpPr>
              <p:spPr bwMode="auto">
                <a:xfrm>
                  <a:off x="2832" y="2064"/>
                  <a:ext cx="48" cy="48"/>
                </a:xfrm>
                <a:prstGeom prst="ellipse">
                  <a:avLst/>
                </a:prstGeom>
                <a:solidFill>
                  <a:srgbClr val="FFFF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30" name="Oval 42"/>
                <p:cNvSpPr>
                  <a:spLocks noChangeArrowheads="1"/>
                </p:cNvSpPr>
                <p:nvPr/>
              </p:nvSpPr>
              <p:spPr bwMode="auto">
                <a:xfrm>
                  <a:off x="2832" y="1344"/>
                  <a:ext cx="48" cy="48"/>
                </a:xfrm>
                <a:prstGeom prst="ellipse">
                  <a:avLst/>
                </a:prstGeom>
                <a:solidFill>
                  <a:srgbClr val="FFFF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31" name="Oval 43"/>
                <p:cNvSpPr>
                  <a:spLocks noChangeArrowheads="1"/>
                </p:cNvSpPr>
                <p:nvPr/>
              </p:nvSpPr>
              <p:spPr bwMode="auto">
                <a:xfrm>
                  <a:off x="4416" y="1344"/>
                  <a:ext cx="48" cy="48"/>
                </a:xfrm>
                <a:prstGeom prst="ellipse">
                  <a:avLst/>
                </a:prstGeom>
                <a:solidFill>
                  <a:srgbClr val="FFFF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32" name="Oval 44"/>
                <p:cNvSpPr>
                  <a:spLocks noChangeArrowheads="1"/>
                </p:cNvSpPr>
                <p:nvPr/>
              </p:nvSpPr>
              <p:spPr bwMode="auto">
                <a:xfrm>
                  <a:off x="3936" y="1344"/>
                  <a:ext cx="48" cy="48"/>
                </a:xfrm>
                <a:prstGeom prst="ellipse">
                  <a:avLst/>
                </a:prstGeom>
                <a:solidFill>
                  <a:srgbClr val="FFFF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33" name="Oval 45"/>
                <p:cNvSpPr>
                  <a:spLocks noChangeArrowheads="1"/>
                </p:cNvSpPr>
                <p:nvPr/>
              </p:nvSpPr>
              <p:spPr bwMode="auto">
                <a:xfrm>
                  <a:off x="3600" y="1344"/>
                  <a:ext cx="48" cy="48"/>
                </a:xfrm>
                <a:prstGeom prst="ellipse">
                  <a:avLst/>
                </a:prstGeom>
                <a:solidFill>
                  <a:srgbClr val="FFFF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34" name="Oval 46"/>
                <p:cNvSpPr>
                  <a:spLocks noChangeArrowheads="1"/>
                </p:cNvSpPr>
                <p:nvPr/>
              </p:nvSpPr>
              <p:spPr bwMode="auto">
                <a:xfrm>
                  <a:off x="3168" y="1344"/>
                  <a:ext cx="48" cy="48"/>
                </a:xfrm>
                <a:prstGeom prst="ellipse">
                  <a:avLst/>
                </a:prstGeom>
                <a:solidFill>
                  <a:srgbClr val="FFFF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35" name="Line 47"/>
                <p:cNvSpPr>
                  <a:spLocks noChangeShapeType="1"/>
                </p:cNvSpPr>
                <p:nvPr/>
              </p:nvSpPr>
              <p:spPr bwMode="auto">
                <a:xfrm>
                  <a:off x="2880" y="1392"/>
                  <a:ext cx="816" cy="672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3536" name="Line 48"/>
                <p:cNvSpPr>
                  <a:spLocks noChangeShapeType="1"/>
                </p:cNvSpPr>
                <p:nvPr/>
              </p:nvSpPr>
              <p:spPr bwMode="auto">
                <a:xfrm>
                  <a:off x="3216" y="1392"/>
                  <a:ext cx="48" cy="672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3537" name="Line 49"/>
                <p:cNvSpPr>
                  <a:spLocks noChangeShapeType="1"/>
                </p:cNvSpPr>
                <p:nvPr/>
              </p:nvSpPr>
              <p:spPr bwMode="auto">
                <a:xfrm>
                  <a:off x="3216" y="1392"/>
                  <a:ext cx="816" cy="624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3538" name="Line 50"/>
                <p:cNvSpPr>
                  <a:spLocks noChangeShapeType="1"/>
                </p:cNvSpPr>
                <p:nvPr/>
              </p:nvSpPr>
              <p:spPr bwMode="auto">
                <a:xfrm>
                  <a:off x="3264" y="1392"/>
                  <a:ext cx="1200" cy="624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3539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3264" y="1392"/>
                  <a:ext cx="336" cy="672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3540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3264" y="1392"/>
                  <a:ext cx="720" cy="672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3541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3742" y="1389"/>
                  <a:ext cx="227" cy="669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3542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4032" y="1392"/>
                  <a:ext cx="432" cy="624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3543" name="Line 55"/>
                <p:cNvSpPr>
                  <a:spLocks noChangeShapeType="1"/>
                </p:cNvSpPr>
                <p:nvPr/>
              </p:nvSpPr>
              <p:spPr bwMode="auto">
                <a:xfrm>
                  <a:off x="2880" y="1392"/>
                  <a:ext cx="384" cy="7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lgDash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3544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880" y="1392"/>
                  <a:ext cx="336" cy="6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lgDash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3545" name="Line 57"/>
                <p:cNvSpPr>
                  <a:spLocks noChangeShapeType="1"/>
                </p:cNvSpPr>
                <p:nvPr/>
              </p:nvSpPr>
              <p:spPr bwMode="auto">
                <a:xfrm>
                  <a:off x="3648" y="1392"/>
                  <a:ext cx="48" cy="6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lgDash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3546" name="Line 58"/>
                <p:cNvSpPr>
                  <a:spLocks noChangeShapeType="1"/>
                </p:cNvSpPr>
                <p:nvPr/>
              </p:nvSpPr>
              <p:spPr bwMode="auto">
                <a:xfrm>
                  <a:off x="4464" y="1389"/>
                  <a:ext cx="0" cy="6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lgDash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3547" name="Rectangle 59"/>
            <p:cNvSpPr>
              <a:spLocks noChangeArrowheads="1"/>
            </p:cNvSpPr>
            <p:nvPr/>
          </p:nvSpPr>
          <p:spPr bwMode="auto">
            <a:xfrm>
              <a:off x="3243" y="3566"/>
              <a:ext cx="726" cy="317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b="1" baseline="-25000">
                  <a:latin typeface="Times New Roman" pitchFamily="18" charset="0"/>
                  <a:ea typeface="楷体_GB2312" pitchFamily="49" charset="-122"/>
                </a:rPr>
                <a:t>图</a:t>
              </a:r>
              <a:r>
                <a:rPr kumimoji="1" lang="en-US" altLang="zh-CN" b="1" baseline="-25000">
                  <a:latin typeface="Times New Roman" pitchFamily="18" charset="0"/>
                  <a:ea typeface="楷体_GB2312" pitchFamily="49" charset="-122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252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08" name="Group 96"/>
          <p:cNvGrpSpPr>
            <a:grpSpLocks/>
          </p:cNvGrpSpPr>
          <p:nvPr/>
        </p:nvGrpSpPr>
        <p:grpSpPr bwMode="auto">
          <a:xfrm>
            <a:off x="5867400" y="0"/>
            <a:ext cx="2808288" cy="2420938"/>
            <a:chOff x="204" y="1752"/>
            <a:chExt cx="1824" cy="2222"/>
          </a:xfrm>
        </p:grpSpPr>
        <p:grpSp>
          <p:nvGrpSpPr>
            <p:cNvPr id="64609" name="Group 97"/>
            <p:cNvGrpSpPr>
              <a:grpSpLocks/>
            </p:cNvGrpSpPr>
            <p:nvPr/>
          </p:nvGrpSpPr>
          <p:grpSpPr bwMode="auto">
            <a:xfrm>
              <a:off x="204" y="1752"/>
              <a:ext cx="1824" cy="1632"/>
              <a:chOff x="336" y="960"/>
              <a:chExt cx="1824" cy="1632"/>
            </a:xfrm>
          </p:grpSpPr>
          <p:sp>
            <p:nvSpPr>
              <p:cNvPr id="64610" name="Rectangle 98"/>
              <p:cNvSpPr>
                <a:spLocks noChangeArrowheads="1"/>
              </p:cNvSpPr>
              <p:nvPr/>
            </p:nvSpPr>
            <p:spPr bwMode="auto">
              <a:xfrm>
                <a:off x="336" y="960"/>
                <a:ext cx="1728" cy="240"/>
              </a:xfrm>
              <a:prstGeom prst="rect">
                <a:avLst/>
              </a:prstGeom>
              <a:solidFill>
                <a:srgbClr val="FFFF00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800" dirty="0">
                    <a:latin typeface="Times New Roman" pitchFamily="18" charset="0"/>
                    <a:ea typeface="楷体_GB2312" pitchFamily="49" charset="-122"/>
                  </a:rPr>
                  <a:t>x</a:t>
                </a:r>
                <a:r>
                  <a:rPr kumimoji="1" lang="en-US" altLang="zh-CN" sz="2800" baseline="-25000" dirty="0">
                    <a:latin typeface="Times New Roman" pitchFamily="18" charset="0"/>
                    <a:ea typeface="楷体_GB2312" pitchFamily="49" charset="-122"/>
                  </a:rPr>
                  <a:t>1     </a:t>
                </a:r>
                <a:r>
                  <a:rPr kumimoji="1" lang="en-US" altLang="zh-CN" sz="2800" dirty="0">
                    <a:latin typeface="Times New Roman" pitchFamily="18" charset="0"/>
                    <a:ea typeface="楷体_GB2312" pitchFamily="49" charset="-122"/>
                  </a:rPr>
                  <a:t>x</a:t>
                </a:r>
                <a:r>
                  <a:rPr kumimoji="1" lang="en-US" altLang="zh-CN" sz="2800" baseline="-25000" dirty="0">
                    <a:latin typeface="Times New Roman" pitchFamily="18" charset="0"/>
                    <a:ea typeface="楷体_GB2312" pitchFamily="49" charset="-122"/>
                  </a:rPr>
                  <a:t>2</a:t>
                </a:r>
                <a:r>
                  <a:rPr kumimoji="1" lang="en-US" altLang="zh-CN" sz="2800" dirty="0">
                    <a:latin typeface="Times New Roman" pitchFamily="18" charset="0"/>
                    <a:ea typeface="楷体_GB2312" pitchFamily="49" charset="-122"/>
                  </a:rPr>
                  <a:t>   x</a:t>
                </a:r>
                <a:r>
                  <a:rPr kumimoji="1" lang="en-US" altLang="zh-CN" sz="2800" baseline="-25000" dirty="0">
                    <a:latin typeface="Times New Roman" pitchFamily="18" charset="0"/>
                    <a:ea typeface="楷体_GB2312" pitchFamily="49" charset="-122"/>
                  </a:rPr>
                  <a:t>3</a:t>
                </a:r>
                <a:r>
                  <a:rPr kumimoji="1" lang="en-US" altLang="zh-CN" sz="2800" dirty="0">
                    <a:latin typeface="Times New Roman" pitchFamily="18" charset="0"/>
                    <a:ea typeface="楷体_GB2312" pitchFamily="49" charset="-122"/>
                  </a:rPr>
                  <a:t>  x</a:t>
                </a:r>
                <a:r>
                  <a:rPr kumimoji="1" lang="en-US" altLang="zh-CN" sz="2800" baseline="-25000" dirty="0">
                    <a:latin typeface="Times New Roman" pitchFamily="18" charset="0"/>
                    <a:ea typeface="楷体_GB2312" pitchFamily="49" charset="-122"/>
                  </a:rPr>
                  <a:t>4</a:t>
                </a:r>
                <a:r>
                  <a:rPr kumimoji="1" lang="en-US" altLang="zh-CN" sz="2800" dirty="0">
                    <a:latin typeface="Times New Roman" pitchFamily="18" charset="0"/>
                    <a:ea typeface="楷体_GB2312" pitchFamily="49" charset="-122"/>
                  </a:rPr>
                  <a:t>   x</a:t>
                </a:r>
                <a:r>
                  <a:rPr kumimoji="1" lang="en-US" altLang="zh-CN" sz="2800" baseline="-25000" dirty="0">
                    <a:latin typeface="Times New Roman" pitchFamily="18" charset="0"/>
                    <a:ea typeface="楷体_GB2312" pitchFamily="49" charset="-122"/>
                  </a:rPr>
                  <a:t>5</a:t>
                </a:r>
                <a:endParaRPr kumimoji="1" lang="en-US" altLang="zh-CN" sz="2800" dirty="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4611" name="Rectangle 99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1728" cy="240"/>
              </a:xfrm>
              <a:prstGeom prst="rect">
                <a:avLst/>
              </a:prstGeom>
              <a:solidFill>
                <a:srgbClr val="FFFF00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800" dirty="0">
                    <a:latin typeface="Times New Roman" pitchFamily="18" charset="0"/>
                    <a:ea typeface="楷体_GB2312" pitchFamily="49" charset="-122"/>
                  </a:rPr>
                  <a:t>y</a:t>
                </a:r>
                <a:r>
                  <a:rPr kumimoji="1" lang="en-US" altLang="zh-CN" sz="2800" baseline="-25000" dirty="0">
                    <a:latin typeface="Times New Roman" pitchFamily="18" charset="0"/>
                    <a:ea typeface="楷体_GB2312" pitchFamily="49" charset="-122"/>
                  </a:rPr>
                  <a:t>1   </a:t>
                </a:r>
                <a:r>
                  <a:rPr kumimoji="1" lang="en-US" altLang="zh-CN" sz="2800" dirty="0">
                    <a:latin typeface="Times New Roman" pitchFamily="18" charset="0"/>
                    <a:ea typeface="楷体_GB2312" pitchFamily="49" charset="-122"/>
                  </a:rPr>
                  <a:t>y</a:t>
                </a:r>
                <a:r>
                  <a:rPr kumimoji="1" lang="en-US" altLang="zh-CN" sz="2800" baseline="-25000" dirty="0">
                    <a:latin typeface="Times New Roman" pitchFamily="18" charset="0"/>
                    <a:ea typeface="楷体_GB2312" pitchFamily="49" charset="-122"/>
                  </a:rPr>
                  <a:t>2</a:t>
                </a:r>
                <a:r>
                  <a:rPr kumimoji="1" lang="en-US" altLang="zh-CN" sz="2800" dirty="0">
                    <a:latin typeface="Times New Roman" pitchFamily="18" charset="0"/>
                    <a:ea typeface="楷体_GB2312" pitchFamily="49" charset="-122"/>
                  </a:rPr>
                  <a:t>   y</a:t>
                </a:r>
                <a:r>
                  <a:rPr kumimoji="1" lang="en-US" altLang="zh-CN" sz="2800" baseline="-25000" dirty="0">
                    <a:latin typeface="Times New Roman" pitchFamily="18" charset="0"/>
                    <a:ea typeface="楷体_GB2312" pitchFamily="49" charset="-122"/>
                  </a:rPr>
                  <a:t>3</a:t>
                </a:r>
                <a:r>
                  <a:rPr kumimoji="1" lang="en-US" altLang="zh-CN" sz="2800" dirty="0">
                    <a:latin typeface="Times New Roman" pitchFamily="18" charset="0"/>
                    <a:ea typeface="楷体_GB2312" pitchFamily="49" charset="-122"/>
                  </a:rPr>
                  <a:t>    y</a:t>
                </a:r>
                <a:r>
                  <a:rPr kumimoji="1" lang="en-US" altLang="zh-CN" sz="2800" baseline="-25000" dirty="0">
                    <a:latin typeface="Times New Roman" pitchFamily="18" charset="0"/>
                    <a:ea typeface="楷体_GB2312" pitchFamily="49" charset="-122"/>
                  </a:rPr>
                  <a:t>4</a:t>
                </a:r>
                <a:r>
                  <a:rPr kumimoji="1" lang="en-US" altLang="zh-CN" sz="2800" dirty="0">
                    <a:latin typeface="Times New Roman" pitchFamily="18" charset="0"/>
                    <a:ea typeface="楷体_GB2312" pitchFamily="49" charset="-122"/>
                  </a:rPr>
                  <a:t>     y</a:t>
                </a:r>
                <a:r>
                  <a:rPr kumimoji="1" lang="en-US" altLang="zh-CN" sz="2800" baseline="-25000" dirty="0">
                    <a:latin typeface="Times New Roman" pitchFamily="18" charset="0"/>
                    <a:ea typeface="楷体_GB2312" pitchFamily="49" charset="-122"/>
                  </a:rPr>
                  <a:t>5</a:t>
                </a:r>
                <a:endParaRPr kumimoji="1" lang="en-US" altLang="zh-CN" sz="2800" dirty="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64612" name="Group 100"/>
              <p:cNvGrpSpPr>
                <a:grpSpLocks/>
              </p:cNvGrpSpPr>
              <p:nvPr/>
            </p:nvGrpSpPr>
            <p:grpSpPr bwMode="auto">
              <a:xfrm>
                <a:off x="431" y="1344"/>
                <a:ext cx="1681" cy="864"/>
                <a:chOff x="431" y="1344"/>
                <a:chExt cx="1681" cy="864"/>
              </a:xfrm>
            </p:grpSpPr>
            <p:sp>
              <p:nvSpPr>
                <p:cNvPr id="64613" name="Oval 101"/>
                <p:cNvSpPr>
                  <a:spLocks noChangeArrowheads="1"/>
                </p:cNvSpPr>
                <p:nvPr/>
              </p:nvSpPr>
              <p:spPr bwMode="auto">
                <a:xfrm>
                  <a:off x="2064" y="2064"/>
                  <a:ext cx="48" cy="48"/>
                </a:xfrm>
                <a:prstGeom prst="ellipse">
                  <a:avLst/>
                </a:prstGeom>
                <a:solidFill>
                  <a:srgbClr val="FFFF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4614" name="Group 102"/>
                <p:cNvGrpSpPr>
                  <a:grpSpLocks/>
                </p:cNvGrpSpPr>
                <p:nvPr/>
              </p:nvGrpSpPr>
              <p:grpSpPr bwMode="auto">
                <a:xfrm>
                  <a:off x="431" y="1344"/>
                  <a:ext cx="1680" cy="864"/>
                  <a:chOff x="432" y="1296"/>
                  <a:chExt cx="1680" cy="864"/>
                </a:xfrm>
              </p:grpSpPr>
              <p:sp>
                <p:nvSpPr>
                  <p:cNvPr id="64615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1296"/>
                    <a:ext cx="48" cy="48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616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296"/>
                    <a:ext cx="48" cy="48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617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296"/>
                    <a:ext cx="48" cy="48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618" name="Oval 106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296"/>
                    <a:ext cx="48" cy="48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619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064"/>
                    <a:ext cx="48" cy="48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620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2112"/>
                    <a:ext cx="48" cy="48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621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2112"/>
                    <a:ext cx="48" cy="48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622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112"/>
                    <a:ext cx="48" cy="48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623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296"/>
                    <a:ext cx="48" cy="48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624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344"/>
                    <a:ext cx="240" cy="76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625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521" y="1344"/>
                    <a:ext cx="672" cy="76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626" name="Line 1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80" y="1344"/>
                    <a:ext cx="384" cy="76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627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1344"/>
                    <a:ext cx="672" cy="72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628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1296"/>
                    <a:ext cx="1152" cy="76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629" name="Line 1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16" y="1344"/>
                    <a:ext cx="432" cy="76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630" name="Line 1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16" y="1344"/>
                    <a:ext cx="816" cy="76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631" name="Line 11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7" y="1344"/>
                    <a:ext cx="384" cy="72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632" name="Line 1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84" y="1344"/>
                    <a:ext cx="288" cy="72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633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344"/>
                    <a:ext cx="192" cy="72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lgDash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634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1344"/>
                    <a:ext cx="0" cy="76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lgDash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635" name="Line 1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68" y="1344"/>
                    <a:ext cx="144" cy="76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lgDash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64636" name="Rectangle 124"/>
            <p:cNvSpPr>
              <a:spLocks noChangeArrowheads="1"/>
            </p:cNvSpPr>
            <p:nvPr/>
          </p:nvSpPr>
          <p:spPr bwMode="auto">
            <a:xfrm>
              <a:off x="748" y="3657"/>
              <a:ext cx="726" cy="317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b="1" baseline="-25000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20713"/>
            <a:ext cx="9144000" cy="6237287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解：任取初始匹配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M={x</a:t>
            </a:r>
            <a:r>
              <a:rPr lang="en-US" altLang="zh-CN" sz="2800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800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aseline="-25000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800" baseline="-25000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aseline="-25000"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800" baseline="-25000"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}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，如图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(a)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中虚线所示。解题过程如下表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64638" name="Group 126"/>
          <p:cNvGraphicFramePr>
            <a:graphicFrameLocks noGrp="1"/>
          </p:cNvGraphicFramePr>
          <p:nvPr/>
        </p:nvGraphicFramePr>
        <p:xfrm>
          <a:off x="0" y="1844675"/>
          <a:ext cx="9144000" cy="4811714"/>
        </p:xfrm>
        <a:graphic>
          <a:graphicData uri="http://schemas.openxmlformats.org/drawingml/2006/table">
            <a:tbl>
              <a:tblPr/>
              <a:tblGrid>
                <a:gridCol w="1900238"/>
                <a:gridCol w="584200"/>
                <a:gridCol w="1163637"/>
                <a:gridCol w="749300"/>
                <a:gridCol w="1500188"/>
                <a:gridCol w="1249362"/>
                <a:gridCol w="998538"/>
                <a:gridCol w="998537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N(S)-T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{y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u}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M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{x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{x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}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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{y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饱和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{y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6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{x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{y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{y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非饱和</a:t>
                      </a:r>
                      <a:endParaRPr kumimoji="0" lang="zh-CN" altLang="en-US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(x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2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{x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x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{x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}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{y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饱和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{y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{x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{y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{y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饱和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{y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0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{x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,x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{y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{y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N(S)=T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，停止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16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838200"/>
            <a:ext cx="8820150" cy="5830888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>
                <a:latin typeface="Times New Roman" pitchFamily="18" charset="0"/>
                <a:ea typeface="楷体_GB2312" pitchFamily="49" charset="-122"/>
              </a:rPr>
              <a:t>因此，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M={x</a:t>
            </a:r>
            <a:r>
              <a:rPr lang="en-US" altLang="zh-CN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baseline="-25000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baseline="-25000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baseline="-25000"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baseline="-25000"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}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即为图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的最大匹配，如图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(b)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虚线所示。</a:t>
            </a:r>
          </a:p>
          <a:p>
            <a:pPr>
              <a:buFontTx/>
              <a:buNone/>
            </a:pPr>
            <a:endParaRPr lang="zh-CN" altLang="en-US">
              <a:latin typeface="Times New Roman" pitchFamily="18" charset="0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匈牙利算法的时间复杂度分析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: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设二分图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有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个结点，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条边，利用匈牙利算法求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的最大匹配时，初始匹配可为空，因此算法最多可找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条可增广路，每找一条可增广路，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最多比较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条边，从而算法的时间复杂度为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O(mn)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，故匈牙利算法为有效算法。</a:t>
            </a:r>
          </a:p>
        </p:txBody>
      </p:sp>
    </p:spTree>
    <p:extLst>
      <p:ext uri="{BB962C8B-B14F-4D97-AF65-F5344CB8AC3E}">
        <p14:creationId xmlns:p14="http://schemas.microsoft.com/office/powerpoint/2010/main" val="287951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50838"/>
            <a:ext cx="7772400" cy="571500"/>
          </a:xfrm>
        </p:spPr>
        <p:txBody>
          <a:bodyPr>
            <a:normAutofit fontScale="90000"/>
          </a:bodyPr>
          <a:lstStyle/>
          <a:p>
            <a:r>
              <a:rPr lang="zh-CN" altLang="en-US" sz="3200" b="1">
                <a:latin typeface="Times New Roman" pitchFamily="18" charset="0"/>
                <a:ea typeface="华文楷体" pitchFamily="2" charset="-122"/>
              </a:rPr>
              <a:t>最优匹配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458200" cy="521176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600" b="1">
                <a:latin typeface="Times New Roman" pitchFamily="18" charset="0"/>
                <a:ea typeface="楷体_GB2312" pitchFamily="49" charset="-122"/>
              </a:rPr>
              <a:t>定义</a:t>
            </a:r>
            <a:r>
              <a:rPr lang="en-US" altLang="zh-CN" sz="2600" b="1">
                <a:latin typeface="Times New Roman" pitchFamily="18" charset="0"/>
                <a:ea typeface="楷体_GB2312" pitchFamily="49" charset="-122"/>
              </a:rPr>
              <a:t>1  </a:t>
            </a:r>
            <a:r>
              <a:rPr lang="zh-CN" altLang="en-US" sz="2600" b="1">
                <a:latin typeface="Times New Roman" pitchFamily="18" charset="0"/>
                <a:ea typeface="楷体_GB2312" pitchFamily="49" charset="-122"/>
              </a:rPr>
              <a:t>最优匹配</a:t>
            </a:r>
            <a:r>
              <a:rPr lang="en-US" altLang="zh-CN" sz="2600" b="1">
                <a:latin typeface="Times New Roman" pitchFamily="18" charset="0"/>
                <a:ea typeface="楷体_GB2312" pitchFamily="49" charset="-122"/>
              </a:rPr>
              <a:t>:</a:t>
            </a:r>
            <a:r>
              <a:rPr lang="zh-CN" altLang="en-US" sz="2600" b="1">
                <a:latin typeface="Times New Roman" pitchFamily="18" charset="0"/>
                <a:ea typeface="楷体_GB2312" pitchFamily="49" charset="-122"/>
              </a:rPr>
              <a:t>在加权图中求一个总权最大的完</a:t>
            </a:r>
          </a:p>
          <a:p>
            <a:pPr>
              <a:buFontTx/>
              <a:buNone/>
            </a:pPr>
            <a:r>
              <a:rPr lang="zh-CN" altLang="en-US" sz="2600" b="1">
                <a:latin typeface="Times New Roman" pitchFamily="18" charset="0"/>
                <a:ea typeface="楷体_GB2312" pitchFamily="49" charset="-122"/>
              </a:rPr>
              <a:t>美匹配，这种匹配</a:t>
            </a:r>
            <a:r>
              <a:rPr lang="zh-CN" altLang="en-US" sz="26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称为最优匹配。</a:t>
            </a:r>
          </a:p>
          <a:p>
            <a:pPr>
              <a:buFontTx/>
              <a:buNone/>
            </a:pPr>
            <a:r>
              <a:rPr lang="zh-CN" altLang="en-US" sz="2600" b="1">
                <a:latin typeface="Times New Roman" pitchFamily="18" charset="0"/>
                <a:ea typeface="楷体_GB2312" pitchFamily="49" charset="-122"/>
              </a:rPr>
              <a:t>定义</a:t>
            </a:r>
            <a:r>
              <a:rPr lang="en-US" altLang="zh-CN" sz="2600" b="1">
                <a:latin typeface="Times New Roman" pitchFamily="18" charset="0"/>
                <a:ea typeface="楷体_GB2312" pitchFamily="49" charset="-122"/>
              </a:rPr>
              <a:t>2  </a:t>
            </a:r>
            <a:r>
              <a:rPr lang="zh-CN" altLang="en-US" sz="2600" b="1">
                <a:latin typeface="Times New Roman" pitchFamily="18" charset="0"/>
                <a:ea typeface="楷体_GB2312" pitchFamily="49" charset="-122"/>
              </a:rPr>
              <a:t>已知</a:t>
            </a:r>
            <a:r>
              <a:rPr lang="en-US" altLang="zh-CN" sz="2600" b="1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2600" b="1">
                <a:latin typeface="Times New Roman" pitchFamily="18" charset="0"/>
                <a:ea typeface="楷体_GB2312" pitchFamily="49" charset="-122"/>
              </a:rPr>
              <a:t>是具有二部划分</a:t>
            </a:r>
            <a:r>
              <a:rPr lang="en-US" altLang="zh-CN" sz="2600" b="1">
                <a:latin typeface="Times New Roman" pitchFamily="18" charset="0"/>
                <a:ea typeface="楷体_GB2312" pitchFamily="49" charset="-122"/>
              </a:rPr>
              <a:t>(V</a:t>
            </a:r>
            <a:r>
              <a:rPr lang="en-US" altLang="zh-CN" sz="26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6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600" b="1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6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600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600" b="1">
                <a:latin typeface="Times New Roman" pitchFamily="18" charset="0"/>
                <a:ea typeface="楷体_GB2312" pitchFamily="49" charset="-122"/>
              </a:rPr>
              <a:t>的完全加权二</a:t>
            </a:r>
          </a:p>
          <a:p>
            <a:pPr>
              <a:buFontTx/>
              <a:buNone/>
            </a:pPr>
            <a:r>
              <a:rPr lang="zh-CN" altLang="en-US" sz="2600" b="1">
                <a:latin typeface="Times New Roman" pitchFamily="18" charset="0"/>
                <a:ea typeface="楷体_GB2312" pitchFamily="49" charset="-122"/>
              </a:rPr>
              <a:t>分图，映射</a:t>
            </a:r>
            <a:r>
              <a:rPr lang="en-US" altLang="zh-CN" sz="2600" b="1">
                <a:latin typeface="Times New Roman" pitchFamily="18" charset="0"/>
                <a:ea typeface="楷体_GB2312" pitchFamily="49" charset="-122"/>
              </a:rPr>
              <a:t>l:V(G)</a:t>
            </a:r>
            <a:r>
              <a:rPr lang="en-US" altLang="zh-CN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R</a:t>
            </a:r>
            <a:r>
              <a:rPr lang="zh-CN" altLang="en-US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，满足对</a:t>
            </a:r>
            <a:r>
              <a:rPr lang="en-US" altLang="zh-CN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的每条边</a:t>
            </a:r>
            <a:r>
              <a:rPr lang="en-US" altLang="zh-CN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e={x</a:t>
            </a:r>
            <a:r>
              <a:rPr lang="zh-CN" altLang="en-US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y}</a:t>
            </a:r>
            <a:r>
              <a:rPr lang="zh-CN" altLang="en-US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，均有</a:t>
            </a:r>
            <a:r>
              <a:rPr lang="en-US" altLang="zh-CN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l(x)+l(y)(x</a:t>
            </a:r>
            <a:r>
              <a:rPr lang="zh-CN" altLang="en-US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y)</a:t>
            </a:r>
            <a:r>
              <a:rPr lang="zh-CN" altLang="en-US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，其中</a:t>
            </a:r>
            <a:r>
              <a:rPr lang="en-US" altLang="zh-CN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(x</a:t>
            </a:r>
            <a:r>
              <a:rPr lang="zh-CN" altLang="en-US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y)</a:t>
            </a:r>
            <a:r>
              <a:rPr lang="zh-CN" altLang="en-US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表示边</a:t>
            </a:r>
            <a:r>
              <a:rPr lang="en-US" altLang="zh-CN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{x</a:t>
            </a:r>
            <a:r>
              <a:rPr lang="zh-CN" altLang="en-US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y}</a:t>
            </a:r>
            <a:r>
              <a:rPr lang="zh-CN" altLang="en-US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的权，则称</a:t>
            </a:r>
            <a:r>
              <a:rPr lang="en-US" altLang="zh-CN" sz="26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zh-CN" altLang="en-US" sz="26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为</a:t>
            </a:r>
            <a:r>
              <a:rPr lang="en-US" altLang="zh-CN" sz="26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sz="26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的可行顶标</a:t>
            </a:r>
            <a:r>
              <a:rPr lang="zh-CN" altLang="en-US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。令</a:t>
            </a:r>
            <a:r>
              <a:rPr lang="en-US" altLang="zh-CN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E</a:t>
            </a:r>
            <a:r>
              <a:rPr lang="en-US" altLang="zh-CN" sz="2600" b="1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={{x</a:t>
            </a:r>
            <a:r>
              <a:rPr lang="zh-CN" altLang="en-US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y}{x</a:t>
            </a:r>
            <a:r>
              <a:rPr lang="zh-CN" altLang="en-US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y}E(G)</a:t>
            </a:r>
            <a:r>
              <a:rPr lang="zh-CN" altLang="en-US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</a:p>
          <a:p>
            <a:pPr>
              <a:buFontTx/>
              <a:buNone/>
            </a:pPr>
            <a:r>
              <a:rPr lang="en-US" altLang="zh-CN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l(x)+l(y)=(x</a:t>
            </a:r>
            <a:r>
              <a:rPr lang="zh-CN" altLang="en-US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y)</a:t>
            </a:r>
            <a:r>
              <a:rPr lang="zh-CN" altLang="en-US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2600" b="1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zh-CN" altLang="en-US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为以</a:t>
            </a:r>
            <a:r>
              <a:rPr lang="en-US" altLang="zh-CN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E</a:t>
            </a:r>
            <a:r>
              <a:rPr lang="en-US" altLang="zh-CN" sz="2600" b="1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zh-CN" altLang="en-US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为边集的</a:t>
            </a:r>
            <a:r>
              <a:rPr lang="en-US" altLang="zh-CN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的生成子图，</a:t>
            </a:r>
          </a:p>
          <a:p>
            <a:pPr>
              <a:buFontTx/>
              <a:buNone/>
            </a:pPr>
            <a:r>
              <a:rPr lang="zh-CN" altLang="en-US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则称</a:t>
            </a:r>
            <a:r>
              <a:rPr lang="en-US" altLang="zh-CN" sz="26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2600" b="1" baseline="-250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zh-CN" altLang="en-US" sz="26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为</a:t>
            </a:r>
            <a:r>
              <a:rPr lang="en-US" altLang="zh-CN" sz="26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zh-CN" altLang="en-US" sz="26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等子图</a:t>
            </a:r>
            <a:r>
              <a:rPr lang="zh-CN" altLang="en-US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。</a:t>
            </a:r>
          </a:p>
          <a:p>
            <a:pPr>
              <a:buFontTx/>
              <a:buNone/>
            </a:pPr>
            <a:r>
              <a:rPr lang="zh-CN" altLang="en-US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说明</a:t>
            </a:r>
            <a:r>
              <a:rPr lang="en-US" altLang="zh-CN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:</a:t>
            </a:r>
            <a:r>
              <a:rPr lang="zh-CN" altLang="en-US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可行顶标总</a:t>
            </a:r>
          </a:p>
          <a:p>
            <a:pPr>
              <a:buFontTx/>
              <a:buNone/>
            </a:pPr>
            <a:r>
              <a:rPr lang="zh-CN" altLang="en-US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是存在的，例如</a:t>
            </a:r>
            <a:r>
              <a:rPr lang="en-US" altLang="zh-CN" sz="2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:                       </a:t>
            </a: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3563938" y="4652963"/>
          <a:ext cx="3505200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Equation" r:id="rId3" imgW="1143000" imgH="406080" progId="Equation.3">
                  <p:embed/>
                </p:oleObj>
              </mc:Choice>
              <mc:Fallback>
                <p:oleObj name="Equation" r:id="rId3" imgW="11430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652963"/>
                        <a:ext cx="3505200" cy="12461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260350"/>
            <a:ext cx="8291512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600" b="1" dirty="0">
                <a:latin typeface="Times New Roman" pitchFamily="18" charset="0"/>
                <a:ea typeface="楷体_GB2312" pitchFamily="49" charset="-122"/>
              </a:rPr>
              <a:t>定理</a:t>
            </a:r>
            <a:r>
              <a:rPr lang="en-US" altLang="zh-CN" sz="2600" b="1" dirty="0">
                <a:latin typeface="Times New Roman" pitchFamily="18" charset="0"/>
                <a:ea typeface="楷体_GB2312" pitchFamily="49" charset="-122"/>
              </a:rPr>
              <a:t>1 </a:t>
            </a:r>
            <a:r>
              <a:rPr lang="zh-CN" altLang="en-US" sz="2600" b="1" dirty="0">
                <a:latin typeface="Times New Roman" pitchFamily="18" charset="0"/>
                <a:ea typeface="楷体_GB2312" pitchFamily="49" charset="-122"/>
              </a:rPr>
              <a:t>设</a:t>
            </a:r>
            <a:r>
              <a:rPr lang="en-US" altLang="zh-CN" sz="2600" b="1" dirty="0">
                <a:latin typeface="Times New Roman" pitchFamily="18" charset="0"/>
                <a:ea typeface="楷体_GB2312" pitchFamily="49" charset="-122"/>
              </a:rPr>
              <a:t>l</a:t>
            </a:r>
            <a:r>
              <a:rPr lang="zh-CN" altLang="en-US" sz="2600" b="1" dirty="0">
                <a:latin typeface="Times New Roman" pitchFamily="18" charset="0"/>
                <a:ea typeface="楷体_GB2312" pitchFamily="49" charset="-122"/>
              </a:rPr>
              <a:t>是</a:t>
            </a:r>
            <a:r>
              <a:rPr lang="en-US" altLang="zh-CN" sz="2600" b="1" dirty="0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2600" b="1" dirty="0">
                <a:latin typeface="Times New Roman" pitchFamily="18" charset="0"/>
                <a:ea typeface="楷体_GB2312" pitchFamily="49" charset="-122"/>
              </a:rPr>
              <a:t>的可行顶标。若</a:t>
            </a:r>
            <a:r>
              <a:rPr lang="en-US" altLang="zh-CN" sz="2600" b="1" dirty="0">
                <a:latin typeface="Times New Roman" pitchFamily="18" charset="0"/>
                <a:ea typeface="楷体_GB2312" pitchFamily="49" charset="-122"/>
              </a:rPr>
              <a:t>l</a:t>
            </a:r>
            <a:r>
              <a:rPr lang="zh-CN" altLang="en-US" sz="2600" b="1" dirty="0">
                <a:latin typeface="Times New Roman" pitchFamily="18" charset="0"/>
                <a:ea typeface="楷体_GB2312" pitchFamily="49" charset="-122"/>
              </a:rPr>
              <a:t>等子图</a:t>
            </a:r>
            <a:r>
              <a:rPr lang="en-US" altLang="zh-CN" sz="2600" b="1" dirty="0" err="1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en-US" altLang="zh-CN" sz="2600" b="1" baseline="-25000" dirty="0" err="1">
                <a:latin typeface="Times New Roman" pitchFamily="18" charset="0"/>
                <a:ea typeface="楷体_GB2312" pitchFamily="49" charset="-122"/>
              </a:rPr>
              <a:t>l</a:t>
            </a:r>
            <a:r>
              <a:rPr lang="zh-CN" altLang="en-US" sz="2600" b="1" dirty="0">
                <a:latin typeface="Times New Roman" pitchFamily="18" charset="0"/>
                <a:ea typeface="楷体_GB2312" pitchFamily="49" charset="-122"/>
              </a:rPr>
              <a:t>有完美匹配</a:t>
            </a:r>
            <a:r>
              <a:rPr lang="en-US" altLang="zh-CN" sz="2600" b="1" dirty="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600" b="1" dirty="0">
                <a:latin typeface="Times New Roman" pitchFamily="18" charset="0"/>
                <a:ea typeface="楷体_GB2312" pitchFamily="49" charset="-122"/>
              </a:rPr>
              <a:t>，则</a:t>
            </a:r>
            <a:r>
              <a:rPr lang="en-US" altLang="zh-CN" sz="2600" b="1" dirty="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600" b="1" dirty="0">
                <a:latin typeface="Times New Roman" pitchFamily="18" charset="0"/>
                <a:ea typeface="楷体_GB2312" pitchFamily="49" charset="-122"/>
              </a:rPr>
              <a:t>是</a:t>
            </a:r>
            <a:r>
              <a:rPr lang="en-US" altLang="zh-CN" sz="2600" b="1" dirty="0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2600" b="1" dirty="0">
                <a:latin typeface="Times New Roman" pitchFamily="18" charset="0"/>
                <a:ea typeface="楷体_GB2312" pitchFamily="49" charset="-122"/>
              </a:rPr>
              <a:t>的最优匹配。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600" b="1" dirty="0">
                <a:latin typeface="Times New Roman" pitchFamily="18" charset="0"/>
                <a:ea typeface="楷体_GB2312" pitchFamily="49" charset="-122"/>
              </a:rPr>
              <a:t>     基于定理</a:t>
            </a:r>
            <a:r>
              <a:rPr lang="en-US" altLang="zh-CN" sz="2600" b="1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600" b="1" dirty="0">
                <a:latin typeface="Times New Roman" pitchFamily="18" charset="0"/>
                <a:ea typeface="楷体_GB2312" pitchFamily="49" charset="-122"/>
              </a:rPr>
              <a:t>的在一个加权二分图</a:t>
            </a:r>
            <a:r>
              <a:rPr lang="en-US" altLang="zh-CN" sz="2600" b="1" dirty="0">
                <a:latin typeface="Times New Roman" pitchFamily="18" charset="0"/>
                <a:ea typeface="楷体_GB2312" pitchFamily="49" charset="-122"/>
              </a:rPr>
              <a:t>(K</a:t>
            </a:r>
            <a:r>
              <a:rPr lang="en-US" altLang="zh-CN" sz="2600" b="1" baseline="-25000" dirty="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600" b="1" baseline="-25000" dirty="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600" b="1" baseline="-25000" dirty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600" b="1" dirty="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zh-CN" altLang="en-US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中求最优匹配的有效算法</a:t>
            </a:r>
            <a:r>
              <a:rPr lang="en-US" altLang="zh-CN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Kuhn-</a:t>
            </a:r>
            <a:r>
              <a:rPr lang="en-US" altLang="zh-CN" sz="2600" b="1" dirty="0" err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munkres</a:t>
            </a:r>
            <a:r>
              <a:rPr lang="zh-CN" altLang="en-US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算法</a:t>
            </a:r>
            <a:r>
              <a:rPr lang="en-US" altLang="zh-CN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(1)</a:t>
            </a:r>
            <a:r>
              <a:rPr lang="zh-CN" altLang="en-US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从任意可行顶标</a:t>
            </a:r>
            <a:r>
              <a:rPr lang="en-US" altLang="zh-CN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zh-CN" altLang="en-US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如平凡标号</a:t>
            </a:r>
            <a:r>
              <a:rPr lang="en-US" altLang="zh-CN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)l</a:t>
            </a:r>
            <a:r>
              <a:rPr lang="zh-CN" altLang="en-US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开始，确定</a:t>
            </a:r>
            <a:r>
              <a:rPr lang="en-US" altLang="zh-CN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zh-CN" altLang="en-US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等子图</a:t>
            </a:r>
            <a:r>
              <a:rPr lang="en-US" altLang="zh-CN" sz="2600" b="1" dirty="0" err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2600" b="1" baseline="-25000" dirty="0" err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zh-CN" altLang="en-US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，并且在</a:t>
            </a:r>
            <a:r>
              <a:rPr lang="en-US" altLang="zh-CN" sz="2600" b="1" dirty="0" err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2600" b="1" baseline="-25000" dirty="0" err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zh-CN" altLang="en-US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中选取匹配</a:t>
            </a:r>
            <a:r>
              <a:rPr lang="en-US" altLang="zh-CN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。若</a:t>
            </a:r>
            <a:r>
              <a:rPr lang="en-US" altLang="zh-CN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饱和</a:t>
            </a:r>
            <a:r>
              <a:rPr lang="en-US" altLang="zh-CN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600" b="1" baseline="-25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，则</a:t>
            </a:r>
            <a:r>
              <a:rPr lang="en-US" altLang="zh-CN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是完美匹配，也即</a:t>
            </a:r>
            <a:r>
              <a:rPr lang="en-US" altLang="zh-CN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是最优匹配，算法终止，否则转入</a:t>
            </a:r>
            <a:r>
              <a:rPr lang="en-US" altLang="zh-CN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(2)</a:t>
            </a:r>
            <a:r>
              <a:rPr lang="zh-CN" altLang="en-US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步。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(2)</a:t>
            </a:r>
            <a:r>
              <a:rPr lang="zh-CN" altLang="en-US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匈牙利算法终止于</a:t>
            </a:r>
            <a:r>
              <a:rPr lang="en-US" altLang="zh-CN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SV</a:t>
            </a:r>
            <a:r>
              <a:rPr lang="en-US" altLang="zh-CN" sz="2600" b="1" baseline="-25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T V</a:t>
            </a:r>
            <a:r>
              <a:rPr lang="en-US" altLang="zh-CN" sz="2600" b="1" baseline="-25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zh-CN" altLang="en-US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且使</a:t>
            </a:r>
            <a:r>
              <a:rPr lang="en-US" altLang="zh-CN" sz="2600" b="1" dirty="0" err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600" b="1" baseline="-25000" dirty="0" err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Gl</a:t>
            </a:r>
            <a:r>
              <a:rPr lang="en-US" altLang="zh-CN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(S)=T</a:t>
            </a:r>
            <a:r>
              <a:rPr lang="zh-CN" altLang="en-US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，计算    ，确定新的可行顶标</a:t>
            </a:r>
            <a:r>
              <a:rPr lang="en-US" altLang="zh-CN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l’</a:t>
            </a:r>
            <a:r>
              <a:rPr lang="zh-CN" altLang="en-US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，并以</a:t>
            </a:r>
            <a:r>
              <a:rPr lang="en-US" altLang="zh-CN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l’</a:t>
            </a:r>
            <a:r>
              <a:rPr lang="zh-CN" altLang="en-US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替代</a:t>
            </a:r>
            <a:r>
              <a:rPr lang="en-US" altLang="zh-CN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zh-CN" altLang="en-US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，以</a:t>
            </a:r>
            <a:r>
              <a:rPr lang="en-US" altLang="zh-CN" sz="2600" b="1" dirty="0" err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2600" b="1" baseline="-25000" dirty="0" err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600" b="1" baseline="-25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’</a:t>
            </a:r>
            <a:r>
              <a:rPr lang="zh-CN" altLang="en-US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替代</a:t>
            </a:r>
            <a:r>
              <a:rPr lang="en-US" altLang="zh-CN" sz="2600" b="1" dirty="0" err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2600" b="1" baseline="-25000" dirty="0" err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zh-CN" altLang="en-US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转入</a:t>
            </a:r>
            <a:r>
              <a:rPr lang="en-US" altLang="zh-CN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(1)</a:t>
            </a:r>
            <a:r>
              <a:rPr lang="zh-CN" altLang="en-US" sz="2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步。</a:t>
            </a:r>
            <a:endParaRPr lang="zh-CN" altLang="en-US" sz="2600" b="1" baseline="-25000" dirty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67594" name="Object 10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978042086"/>
              </p:ext>
            </p:extLst>
          </p:nvPr>
        </p:nvGraphicFramePr>
        <p:xfrm>
          <a:off x="1259632" y="4221088"/>
          <a:ext cx="6651625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8" name="文档" r:id="rId3" imgW="4716381" imgH="1980791" progId="Word.Document.8">
                  <p:embed/>
                </p:oleObj>
              </mc:Choice>
              <mc:Fallback>
                <p:oleObj name="文档" r:id="rId3" imgW="4716381" imgH="19807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221088"/>
                        <a:ext cx="6651625" cy="279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96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692150"/>
            <a:ext cx="8640763" cy="158432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1  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已知完全二分图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sz="2800" baseline="-25000"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zh-CN" altLang="en-US" sz="2800" baseline="-2500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aseline="-25000"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，其中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800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={x</a:t>
            </a:r>
            <a:r>
              <a:rPr lang="en-US" altLang="zh-CN" sz="2800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aseline="-25000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aseline="-25000"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aseline="-25000"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}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800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={y</a:t>
            </a:r>
            <a:r>
              <a:rPr lang="en-US" altLang="zh-CN" sz="2800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800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800" baseline="-25000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800" baseline="-25000"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800" baseline="-25000"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}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，且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sz="2800" baseline="-25000"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zh-CN" altLang="en-US" sz="2800" baseline="-2500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aseline="-25000"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的权矩阵为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，求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sz="2800" baseline="-25000"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zh-CN" altLang="en-US" sz="2800" baseline="-2500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aseline="-25000"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的最优匹配。</a:t>
            </a:r>
          </a:p>
        </p:txBody>
      </p:sp>
      <p:graphicFrame>
        <p:nvGraphicFramePr>
          <p:cNvPr id="68611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1403350" y="2133600"/>
          <a:ext cx="4978400" cy="407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Equation" r:id="rId3" imgW="1396800" imgH="1143000" progId="Equation.DSMT4">
                  <p:embed/>
                </p:oleObj>
              </mc:Choice>
              <mc:Fallback>
                <p:oleObj name="Equation" r:id="rId3" imgW="139680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133600"/>
                        <a:ext cx="4978400" cy="40719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446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496300" cy="38163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例如，在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1978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年，美国财政部的税务分析部门在对卡特尔税制改革做评估的过程中，就有一个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100000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个约束以上，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25000000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个变量的问题，若用普通的线性规划求解，预计要花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个月的时间。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他们利用网络分析的方法，将其分解成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个子问题，利用特殊的网络计算机程序，花了大约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个小时问题就得到了解决。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9065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OMP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938" y="3141663"/>
            <a:ext cx="3352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7" name="Text Box 3" descr="白色大理石"/>
          <p:cNvSpPr txBox="1">
            <a:spLocks noChangeArrowheads="1"/>
          </p:cNvSpPr>
          <p:nvPr/>
        </p:nvSpPr>
        <p:spPr bwMode="auto">
          <a:xfrm>
            <a:off x="457200" y="296863"/>
            <a:ext cx="2362200" cy="64135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目的</a:t>
            </a:r>
            <a:endParaRPr kumimoji="1" lang="zh-CN" altLang="en-US" sz="3600" b="1">
              <a:solidFill>
                <a:srgbClr val="FFFF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148" name="Text Box 4" descr="纸袋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381000" y="1897063"/>
            <a:ext cx="2514600" cy="64135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内容</a:t>
            </a:r>
            <a:endParaRPr kumimoji="1" lang="zh-CN" altLang="en-US" sz="3600" b="1">
              <a:solidFill>
                <a:srgbClr val="FFFF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667000" y="1439863"/>
            <a:ext cx="6081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kumimoji="1"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会用</a:t>
            </a:r>
            <a:r>
              <a:rPr kumimoji="1"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MATLAB</a:t>
            </a:r>
            <a:r>
              <a:rPr kumimoji="1"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软件求最短路与最优匹配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2667000" y="906463"/>
            <a:ext cx="624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kumimoji="1"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了解最短路与最优匹配的算法及其应用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2743200" y="25146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  <a:hlinkClick r:id="rId6" action="ppaction://hlinksldjump"/>
              </a:rPr>
              <a:t>1. </a:t>
            </a:r>
            <a:r>
              <a:rPr kumimoji="1"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hlinkClick r:id="rId6" action="ppaction://hlinksldjump"/>
              </a:rPr>
              <a:t>图 论 的 基 本 概 念</a:t>
            </a:r>
            <a:endParaRPr kumimoji="1" lang="zh-CN" altLang="en-US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743200" y="3124200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  <a:hlinkClick r:id="rId7" action="ppaction://hlinksldjump"/>
              </a:rPr>
              <a:t>2. </a:t>
            </a:r>
            <a:r>
              <a:rPr kumimoji="1"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hlinkClick r:id="rId7" action="ppaction://hlinksldjump"/>
              </a:rPr>
              <a:t>最 短 路 问 题 及 其 算 法</a:t>
            </a:r>
            <a:endParaRPr kumimoji="1" lang="zh-CN" altLang="en-US" sz="2400">
              <a:latin typeface="华文楷体" panose="02010600040101010101" pitchFamily="2" charset="-122"/>
              <a:ea typeface="华文楷体" panose="02010600040101010101" pitchFamily="2" charset="-122"/>
              <a:hlinkClick r:id="rId7" action="ppaction://hlinksldjump"/>
            </a:endParaRP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2743200" y="38100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  <a:hlinkClick r:id="rId8" action="ppaction://hlinksldjump"/>
              </a:rPr>
              <a:t>3. </a:t>
            </a:r>
            <a:r>
              <a:rPr kumimoji="1"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hlinkClick r:id="rId8" action="ppaction://hlinksldjump"/>
              </a:rPr>
              <a:t>最 短 路 的 应 用</a:t>
            </a:r>
            <a:endParaRPr kumimoji="1"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708275" y="5013325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hlinkClick r:id="rId9" action="ppaction://hlinkfile"/>
              </a:rPr>
              <a:t>. 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hlinkClick r:id="rId9" action="ppaction://hlinkfile"/>
              </a:rPr>
              <a:t>建模案例：最优截断切割问题</a:t>
            </a:r>
            <a:endParaRPr kumimoji="1"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2700338" y="5661025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kumimoji="1"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  <a:hlinkClick r:id="rId10" action="ppaction://hlinksldjump"/>
              </a:rPr>
              <a:t>. </a:t>
            </a:r>
            <a:r>
              <a:rPr kumimoji="1"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hlinkClick r:id="rId10" action="ppaction://hlinksldjump"/>
              </a:rPr>
              <a:t>实验作业</a:t>
            </a:r>
            <a:endParaRPr kumimoji="1"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2700338" y="4365625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4. 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最优匹配及算法 </a:t>
            </a:r>
            <a:endParaRPr kumimoji="1"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54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5137150" y="1143000"/>
          <a:ext cx="4006850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剪辑" r:id="rId3" imgW="4006800" imgH="2856960" progId="MS_ClipArt_Gallery.2">
                  <p:embed/>
                </p:oleObj>
              </mc:Choice>
              <mc:Fallback>
                <p:oleObj name="剪辑" r:id="rId3" imgW="4006800" imgH="28569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 contrast="-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0" y="1143000"/>
                        <a:ext cx="4006850" cy="571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667000" y="790575"/>
            <a:ext cx="434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图 论 的 基 本 概 念</a:t>
            </a: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438400" y="16002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一、 图 的 概 念</a:t>
            </a:r>
            <a:endParaRPr kumimoji="1"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200400" y="2133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latin typeface="楷体_GB2312" pitchFamily="49" charset="-122"/>
                <a:ea typeface="楷体_GB2312" pitchFamily="49" charset="-122"/>
                <a:hlinkClick r:id="rId5" action="ppaction://hlinksldjump"/>
              </a:rPr>
              <a:t>1.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  <a:hlinkClick r:id="rId5" action="ppaction://hlinksldjump"/>
              </a:rPr>
              <a:t>图的定义</a:t>
            </a:r>
            <a:endParaRPr kumimoji="1"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200400" y="26670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latin typeface="楷体_GB2312" pitchFamily="49" charset="-122"/>
                <a:ea typeface="楷体_GB2312" pitchFamily="49" charset="-122"/>
                <a:hlinkClick r:id="rId6" action="ppaction://hlinksldjump"/>
              </a:rPr>
              <a:t>2.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  <a:hlinkClick r:id="rId6" action="ppaction://hlinksldjump"/>
              </a:rPr>
              <a:t>顶点的次数</a:t>
            </a:r>
            <a:endParaRPr kumimoji="1"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124200" y="3200400"/>
            <a:ext cx="3103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  <a:hlinkClick r:id="rId7" action="ppaction://hlinksldjump"/>
              </a:rPr>
              <a:t>3. 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  <a:hlinkClick r:id="rId7" action="ppaction://hlinksldjump"/>
              </a:rPr>
              <a:t>子图</a:t>
            </a:r>
            <a:endParaRPr kumimoji="1"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2362200" y="38100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二、 图 的 矩 阵 表 示</a:t>
            </a:r>
            <a:endParaRPr kumimoji="1"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3124200" y="44196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latin typeface="楷体_GB2312" pitchFamily="49" charset="-122"/>
                <a:ea typeface="楷体_GB2312" pitchFamily="49" charset="-122"/>
                <a:hlinkClick r:id="rId8" action="ppaction://hlinksldjump"/>
              </a:rPr>
              <a:t>1.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  <a:hlinkClick r:id="rId8" action="ppaction://hlinksldjump"/>
              </a:rPr>
              <a:t>关联矩阵</a:t>
            </a:r>
            <a:endParaRPr kumimoji="1"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3124200" y="51816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latin typeface="楷体_GB2312" pitchFamily="49" charset="-122"/>
                <a:ea typeface="楷体_GB2312" pitchFamily="49" charset="-122"/>
                <a:hlinkClick r:id="rId9" action="ppaction://hlinksldjump"/>
              </a:rPr>
              <a:t>2.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  <a:hlinkClick r:id="rId9" action="ppaction://hlinksldjump"/>
              </a:rPr>
              <a:t>邻接矩阵</a:t>
            </a:r>
            <a:endParaRPr kumimoji="1"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7848600" y="5943600"/>
            <a:ext cx="806450" cy="4667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楷体_GB2312" pitchFamily="49" charset="-122"/>
                <a:ea typeface="楷体_GB2312" pitchFamily="49" charset="-122"/>
                <a:hlinkClick r:id="rId10" action="ppaction://hlinksldjump"/>
              </a:rPr>
              <a:t>返回</a:t>
            </a: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96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3" grpId="0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5090</Words>
  <Application>Microsoft Office PowerPoint</Application>
  <PresentationFormat>全屏显示(4:3)</PresentationFormat>
  <Paragraphs>323</Paragraphs>
  <Slides>67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67</vt:i4>
      </vt:variant>
    </vt:vector>
  </HeadingPairs>
  <TitlesOfParts>
    <vt:vector size="78" baseType="lpstr">
      <vt:lpstr>Office 主题</vt:lpstr>
      <vt:lpstr>诗情画意</vt:lpstr>
      <vt:lpstr>剪辑</vt:lpstr>
      <vt:lpstr>Document</vt:lpstr>
      <vt:lpstr>BMP 图像</vt:lpstr>
      <vt:lpstr>位图图像</vt:lpstr>
      <vt:lpstr>图片</vt:lpstr>
      <vt:lpstr>BMP 图象</vt:lpstr>
      <vt:lpstr>Equation</vt:lpstr>
      <vt:lpstr>公式</vt:lpstr>
      <vt:lpstr>文档</vt:lpstr>
      <vt:lpstr>2014年数学建模暑期培训—— 图论模型</vt:lpstr>
      <vt:lpstr>图论问题的起源</vt:lpstr>
      <vt:lpstr>七桥问题的分析</vt:lpstr>
      <vt:lpstr>图的作用</vt:lpstr>
      <vt:lpstr>图的广泛应用</vt:lpstr>
      <vt:lpstr>基本的网络优化问题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匹配</vt:lpstr>
      <vt:lpstr>PowerPoint 演示文稿</vt:lpstr>
      <vt:lpstr>匹配的几个性质定理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最大匹配的生成算法-匈牙利算法</vt:lpstr>
      <vt:lpstr>PowerPoint 演示文稿</vt:lpstr>
      <vt:lpstr>PowerPoint 演示文稿</vt:lpstr>
      <vt:lpstr>匈牙利算法</vt:lpstr>
      <vt:lpstr>PowerPoint 演示文稿</vt:lpstr>
      <vt:lpstr>PowerPoint 演示文稿</vt:lpstr>
      <vt:lpstr>PowerPoint 演示文稿</vt:lpstr>
      <vt:lpstr>PowerPoint 演示文稿</vt:lpstr>
      <vt:lpstr>最优匹配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数学建模暑期培训——图论模型</dc:title>
  <cp:lastModifiedBy>MC SYSTEM</cp:lastModifiedBy>
  <cp:revision>22</cp:revision>
  <dcterms:modified xsi:type="dcterms:W3CDTF">2014-07-05T05:21:13Z</dcterms:modified>
</cp:coreProperties>
</file>