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35"/>
  </p:notesMasterIdLst>
  <p:handoutMasterIdLst>
    <p:handoutMasterId r:id="rId36"/>
  </p:handoutMasterIdLst>
  <p:sldIdLst>
    <p:sldId id="256" r:id="rId3"/>
    <p:sldId id="257" r:id="rId4"/>
    <p:sldId id="258" r:id="rId5"/>
    <p:sldId id="259" r:id="rId6"/>
    <p:sldId id="260" r:id="rId7"/>
    <p:sldId id="261" r:id="rId8"/>
    <p:sldId id="262" r:id="rId9"/>
    <p:sldId id="263" r:id="rId10"/>
    <p:sldId id="264" r:id="rId11"/>
    <p:sldId id="285" r:id="rId12"/>
    <p:sldId id="286" r:id="rId13"/>
    <p:sldId id="265" r:id="rId14"/>
    <p:sldId id="267" r:id="rId15"/>
    <p:sldId id="266" r:id="rId16"/>
    <p:sldId id="268" r:id="rId17"/>
    <p:sldId id="269" r:id="rId18"/>
    <p:sldId id="270" r:id="rId19"/>
    <p:sldId id="271" r:id="rId20"/>
    <p:sldId id="273" r:id="rId21"/>
    <p:sldId id="274" r:id="rId22"/>
    <p:sldId id="275" r:id="rId23"/>
    <p:sldId id="272" r:id="rId24"/>
    <p:sldId id="277" r:id="rId25"/>
    <p:sldId id="278" r:id="rId26"/>
    <p:sldId id="276" r:id="rId27"/>
    <p:sldId id="279" r:id="rId28"/>
    <p:sldId id="280" r:id="rId29"/>
    <p:sldId id="281" r:id="rId30"/>
    <p:sldId id="282" r:id="rId31"/>
    <p:sldId id="283" r:id="rId32"/>
    <p:sldId id="284" r:id="rId33"/>
    <p:sldId id="28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96"/>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087FBC-3AF3-49C4-8C77-BCA6013D27B4}" type="datetimeFigureOut">
              <a:rPr lang="zh-CN" altLang="en-US" smtClean="0"/>
              <a:t>2014-7-23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F5AF0E-CD7F-4A71-BF59-8AFF6BA7B73D}" type="slidenum">
              <a:rPr lang="zh-CN" altLang="en-US" smtClean="0"/>
              <a:t>‹#›</a:t>
            </a:fld>
            <a:endParaRPr lang="zh-CN" altLang="en-US"/>
          </a:p>
        </p:txBody>
      </p:sp>
    </p:spTree>
    <p:extLst>
      <p:ext uri="{BB962C8B-B14F-4D97-AF65-F5344CB8AC3E}">
        <p14:creationId xmlns:p14="http://schemas.microsoft.com/office/powerpoint/2010/main" val="3181535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C1812-3AFD-464C-96C8-B52FA85C55C8}" type="datetimeFigureOut">
              <a:rPr lang="zh-CN" altLang="en-US" smtClean="0"/>
              <a:t>2014-7-23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80F415-402F-4D57-A4F6-67680B2A8CC3}" type="slidenum">
              <a:rPr lang="zh-CN" altLang="en-US" smtClean="0"/>
              <a:t>‹#›</a:t>
            </a:fld>
            <a:endParaRPr lang="zh-CN" altLang="en-US"/>
          </a:p>
        </p:txBody>
      </p:sp>
    </p:spTree>
    <p:extLst>
      <p:ext uri="{BB962C8B-B14F-4D97-AF65-F5344CB8AC3E}">
        <p14:creationId xmlns:p14="http://schemas.microsoft.com/office/powerpoint/2010/main" val="2119784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0F415-402F-4D57-A4F6-67680B2A8CC3}" type="slidenum">
              <a:rPr lang="zh-CN" altLang="en-US" smtClean="0"/>
              <a:t>13</a:t>
            </a:fld>
            <a:endParaRPr lang="zh-CN" altLang="en-US"/>
          </a:p>
        </p:txBody>
      </p:sp>
    </p:spTree>
    <p:extLst>
      <p:ext uri="{BB962C8B-B14F-4D97-AF65-F5344CB8AC3E}">
        <p14:creationId xmlns:p14="http://schemas.microsoft.com/office/powerpoint/2010/main" val="130898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374290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61384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497463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7614E78-1E01-4496-AA35-C7DCD3F83C72}" type="datetime1">
              <a:rPr lang="zh-CN" altLang="en-US" smtClean="0"/>
              <a:t>2014-7-23</a:t>
            </a:fld>
            <a:endParaRPr lang="zh-CN" altLang="en-US"/>
          </a:p>
        </p:txBody>
      </p:sp>
      <p:sp>
        <p:nvSpPr>
          <p:cNvPr id="5" name="页脚占位符 4"/>
          <p:cNvSpPr>
            <a:spLocks noGrp="1"/>
          </p:cNvSpPr>
          <p:nvPr>
            <p:ph type="ftr" sz="quarter" idx="11"/>
          </p:nvPr>
        </p:nvSpPr>
        <p:spPr/>
        <p:txBody>
          <a:bodyPr/>
          <a:lstStyle/>
          <a:p>
            <a:r>
              <a:rPr lang="zh-CN" altLang="en-US" smtClean="0"/>
              <a:t>重庆邮电大学         理学院            陈六新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B4DA4B52-242B-4B7A-9EEC-5F1689B9C984}" type="datetime1">
              <a:rPr lang="zh-CN" altLang="en-US" smtClean="0"/>
              <a:t>2014-7-23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r>
              <a:rPr lang="zh-CN" altLang="en-US" smtClean="0"/>
              <a:t>重庆邮电大学         理学院            陈六新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1E1198C-C77C-43BF-9ED8-8DAE81B75CD2}" type="datetime1">
              <a:rPr lang="zh-CN" altLang="en-US" smtClean="0"/>
              <a:t>2014-7-23</a:t>
            </a:fld>
            <a:endParaRPr lang="zh-CN" altLang="en-US"/>
          </a:p>
        </p:txBody>
      </p:sp>
      <p:sp>
        <p:nvSpPr>
          <p:cNvPr id="5" name="页脚占位符 4"/>
          <p:cNvSpPr>
            <a:spLocks noGrp="1"/>
          </p:cNvSpPr>
          <p:nvPr>
            <p:ph type="ftr" sz="quarter" idx="11"/>
          </p:nvPr>
        </p:nvSpPr>
        <p:spPr/>
        <p:txBody>
          <a:bodyPr/>
          <a:lstStyle/>
          <a:p>
            <a:r>
              <a:rPr lang="zh-CN" altLang="en-US" smtClean="0"/>
              <a:t>重庆邮电大学         理学院            陈六新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64835C4-5FE3-4500-A4C9-2FB594167FF0}" type="datetime1">
              <a:rPr lang="zh-CN" altLang="en-US" smtClean="0"/>
              <a:t>2014-7-23</a:t>
            </a:fld>
            <a:endParaRPr lang="zh-CN" altLang="en-US"/>
          </a:p>
        </p:txBody>
      </p:sp>
      <p:sp>
        <p:nvSpPr>
          <p:cNvPr id="6" name="页脚占位符 5"/>
          <p:cNvSpPr>
            <a:spLocks noGrp="1"/>
          </p:cNvSpPr>
          <p:nvPr>
            <p:ph type="ftr" sz="quarter" idx="11"/>
          </p:nvPr>
        </p:nvSpPr>
        <p:spPr/>
        <p:txBody>
          <a:bodyPr/>
          <a:lstStyle/>
          <a:p>
            <a:r>
              <a:rPr lang="zh-CN" altLang="en-US" smtClean="0"/>
              <a:t>重庆邮电大学         理学院            陈六新</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52E2367-64F9-4095-ADA8-BF4A71D2D85F}" type="datetime1">
              <a:rPr lang="zh-CN" altLang="en-US" smtClean="0"/>
              <a:t>2014-7-23</a:t>
            </a:fld>
            <a:endParaRPr lang="zh-CN" altLang="en-US"/>
          </a:p>
        </p:txBody>
      </p:sp>
      <p:sp>
        <p:nvSpPr>
          <p:cNvPr id="8" name="页脚占位符 7"/>
          <p:cNvSpPr>
            <a:spLocks noGrp="1"/>
          </p:cNvSpPr>
          <p:nvPr>
            <p:ph type="ftr" sz="quarter" idx="11"/>
          </p:nvPr>
        </p:nvSpPr>
        <p:spPr/>
        <p:txBody>
          <a:bodyPr/>
          <a:lstStyle/>
          <a:p>
            <a:r>
              <a:rPr lang="zh-CN" altLang="en-US" smtClean="0"/>
              <a:t>重庆邮电大学         理学院            陈六新</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2C35C5D-40C8-4FFC-825C-92162A735AEE}" type="datetime1">
              <a:rPr lang="zh-CN" altLang="en-US" smtClean="0"/>
              <a:t>2014-7-23</a:t>
            </a:fld>
            <a:endParaRPr lang="zh-CN" altLang="en-US"/>
          </a:p>
        </p:txBody>
      </p:sp>
      <p:sp>
        <p:nvSpPr>
          <p:cNvPr id="4" name="页脚占位符 3"/>
          <p:cNvSpPr>
            <a:spLocks noGrp="1"/>
          </p:cNvSpPr>
          <p:nvPr>
            <p:ph type="ftr" sz="quarter" idx="11"/>
          </p:nvPr>
        </p:nvSpPr>
        <p:spPr/>
        <p:txBody>
          <a:bodyPr/>
          <a:lstStyle/>
          <a:p>
            <a:r>
              <a:rPr lang="zh-CN" altLang="en-US" smtClean="0"/>
              <a:t>重庆邮电大学         理学院            陈六新</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D036D-FE0A-448B-AB06-3872F3266068}" type="datetime1">
              <a:rPr lang="zh-CN" altLang="en-US" smtClean="0"/>
              <a:t>2014-7-23</a:t>
            </a:fld>
            <a:endParaRPr lang="zh-CN" altLang="en-US"/>
          </a:p>
        </p:txBody>
      </p:sp>
      <p:sp>
        <p:nvSpPr>
          <p:cNvPr id="3" name="页脚占位符 2"/>
          <p:cNvSpPr>
            <a:spLocks noGrp="1"/>
          </p:cNvSpPr>
          <p:nvPr>
            <p:ph type="ftr" sz="quarter" idx="11"/>
          </p:nvPr>
        </p:nvSpPr>
        <p:spPr/>
        <p:txBody>
          <a:bodyPr/>
          <a:lstStyle/>
          <a:p>
            <a:r>
              <a:rPr lang="zh-CN" altLang="en-US" smtClean="0"/>
              <a:t>重庆邮电大学         理学院            陈六新</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E052184-B71E-463C-9664-9BB780CE2B7F}" type="datetime1">
              <a:rPr lang="zh-CN" altLang="en-US" smtClean="0"/>
              <a:t>2014-7-23</a:t>
            </a:fld>
            <a:endParaRPr lang="zh-CN" altLang="en-US"/>
          </a:p>
        </p:txBody>
      </p:sp>
      <p:sp>
        <p:nvSpPr>
          <p:cNvPr id="6" name="页脚占位符 5"/>
          <p:cNvSpPr>
            <a:spLocks noGrp="1"/>
          </p:cNvSpPr>
          <p:nvPr>
            <p:ph type="ftr" sz="quarter" idx="11"/>
          </p:nvPr>
        </p:nvSpPr>
        <p:spPr/>
        <p:txBody>
          <a:bodyPr/>
          <a:lstStyle/>
          <a:p>
            <a:r>
              <a:rPr lang="zh-CN" altLang="en-US" smtClean="0"/>
              <a:t>重庆邮电大学         理学院            陈六新</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226983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37ECECD-AE6D-48F0-BFC3-1DD6DFB5B297}" type="datetime1">
              <a:rPr lang="zh-CN" altLang="en-US" smtClean="0"/>
              <a:t>2014-7-23</a:t>
            </a:fld>
            <a:endParaRPr lang="zh-CN" altLang="en-US"/>
          </a:p>
        </p:txBody>
      </p:sp>
      <p:sp>
        <p:nvSpPr>
          <p:cNvPr id="6" name="页脚占位符 5"/>
          <p:cNvSpPr>
            <a:spLocks noGrp="1"/>
          </p:cNvSpPr>
          <p:nvPr>
            <p:ph type="ftr" sz="quarter" idx="11"/>
          </p:nvPr>
        </p:nvSpPr>
        <p:spPr/>
        <p:txBody>
          <a:bodyPr/>
          <a:lstStyle/>
          <a:p>
            <a:r>
              <a:rPr lang="zh-CN" altLang="en-US" smtClean="0"/>
              <a:t>重庆邮电大学         理学院            陈六新</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2E6E8D-523A-481F-AD53-4208C541F741}" type="datetime1">
              <a:rPr lang="zh-CN" altLang="en-US" smtClean="0"/>
              <a:t>2014-7-23</a:t>
            </a:fld>
            <a:endParaRPr lang="zh-CN" altLang="en-US"/>
          </a:p>
        </p:txBody>
      </p:sp>
      <p:sp>
        <p:nvSpPr>
          <p:cNvPr id="5" name="页脚占位符 4"/>
          <p:cNvSpPr>
            <a:spLocks noGrp="1"/>
          </p:cNvSpPr>
          <p:nvPr>
            <p:ph type="ftr" sz="quarter" idx="11"/>
          </p:nvPr>
        </p:nvSpPr>
        <p:spPr/>
        <p:txBody>
          <a:bodyPr/>
          <a:lstStyle/>
          <a:p>
            <a:r>
              <a:rPr lang="zh-CN" altLang="en-US" smtClean="0"/>
              <a:t>重庆邮电大学         理学院            陈六新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36BB806-1A22-4C37-AF29-C54B9AE7A2D4}" type="datetime1">
              <a:rPr lang="zh-CN" altLang="en-US" smtClean="0"/>
              <a:t>2014-7-23</a:t>
            </a:fld>
            <a:endParaRPr lang="zh-CN" altLang="en-US"/>
          </a:p>
        </p:txBody>
      </p:sp>
      <p:sp>
        <p:nvSpPr>
          <p:cNvPr id="5" name="页脚占位符 4"/>
          <p:cNvSpPr>
            <a:spLocks noGrp="1"/>
          </p:cNvSpPr>
          <p:nvPr>
            <p:ph type="ftr" sz="quarter" idx="11"/>
          </p:nvPr>
        </p:nvSpPr>
        <p:spPr/>
        <p:txBody>
          <a:bodyPr/>
          <a:lstStyle/>
          <a:p>
            <a:r>
              <a:rPr lang="zh-CN" altLang="en-US" smtClean="0"/>
              <a:t>重庆邮电大学         理学院            陈六新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347536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312915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220378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261865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36504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298369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4DBF34-4F44-425F-941D-F95F77443F80}" type="datetimeFigureOut">
              <a:rPr lang="zh-CN" altLang="en-US" smtClean="0"/>
              <a:t>2014-7-23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60821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DBF34-4F44-425F-941D-F95F77443F80}" type="datetimeFigureOut">
              <a:rPr lang="zh-CN" altLang="en-US" smtClean="0"/>
              <a:t>2014-7-23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C8BC8-3BCC-4DE8-B5A4-F67196D6AF3A}" type="slidenum">
              <a:rPr lang="zh-CN" altLang="en-US" smtClean="0"/>
              <a:t>‹#›</a:t>
            </a:fld>
            <a:endParaRPr lang="zh-CN" altLang="en-US"/>
          </a:p>
        </p:txBody>
      </p:sp>
    </p:spTree>
    <p:extLst>
      <p:ext uri="{BB962C8B-B14F-4D97-AF65-F5344CB8AC3E}">
        <p14:creationId xmlns:p14="http://schemas.microsoft.com/office/powerpoint/2010/main" val="3852630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114DBF34-4F44-425F-941D-F95F77443F80}" type="datetimeFigureOut">
              <a:rPr lang="zh-CN" altLang="en-US" smtClean="0"/>
              <a:t>2014-7-23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CCEC8BC8-3BCC-4DE8-B5A4-F67196D6AF3A}"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package" Target="../embeddings/Microsoft_Word_Document5.docx"/><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package" Target="../embeddings/Microsoft_Word_Document6.docx"/><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package" Target="../embeddings/Microsoft_Word_Document7.docx"/><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9.png"/><Relationship Id="rId5" Type="http://schemas.openxmlformats.org/officeDocument/2006/relationships/image" Target="../media/image10.emf"/><Relationship Id="rId4" Type="http://schemas.openxmlformats.org/officeDocument/2006/relationships/package" Target="../embeddings/Microsoft_Word_Document8.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0.png"/><Relationship Id="rId5" Type="http://schemas.openxmlformats.org/officeDocument/2006/relationships/image" Target="../media/image10.emf"/><Relationship Id="rId4" Type="http://schemas.openxmlformats.org/officeDocument/2006/relationships/package" Target="../embeddings/Microsoft_Word_Document9.docx"/></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21.png"/><Relationship Id="rId5" Type="http://schemas.openxmlformats.org/officeDocument/2006/relationships/image" Target="../media/image10.emf"/><Relationship Id="rId4" Type="http://schemas.openxmlformats.org/officeDocument/2006/relationships/package" Target="../embeddings/Microsoft_Word_Document10.docx"/></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11.emf"/><Relationship Id="rId4" Type="http://schemas.openxmlformats.org/officeDocument/2006/relationships/package" Target="../embeddings/Microsoft_Word_Document11.docx"/></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12.emf"/><Relationship Id="rId4" Type="http://schemas.openxmlformats.org/officeDocument/2006/relationships/package" Target="../embeddings/Microsoft_Word_Document12.docx"/></Relationships>
</file>

<file path=ppt/slides/_rels/slide2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12.bin"/><Relationship Id="rId7" Type="http://schemas.openxmlformats.org/officeDocument/2006/relationships/package" Target="../embeddings/Microsoft_Word_Document14.docx"/><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image" Target="../media/image13.emf"/><Relationship Id="rId4" Type="http://schemas.openxmlformats.org/officeDocument/2006/relationships/package" Target="../embeddings/Microsoft_Word_Document13.docx"/></Relationships>
</file>

<file path=ppt/slides/_rels/slide2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4.bin"/><Relationship Id="rId7" Type="http://schemas.openxmlformats.org/officeDocument/2006/relationships/package" Target="../embeddings/Microsoft_Word_Document16.docx"/><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package" Target="../embeddings/Microsoft_Word_Document15.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6.bin"/><Relationship Id="rId7" Type="http://schemas.openxmlformats.org/officeDocument/2006/relationships/package" Target="../embeddings/Microsoft_Word_Document18.docx"/><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17.bin"/><Relationship Id="rId5" Type="http://schemas.openxmlformats.org/officeDocument/2006/relationships/image" Target="../media/image15.emf"/><Relationship Id="rId4" Type="http://schemas.openxmlformats.org/officeDocument/2006/relationships/package" Target="../embeddings/Microsoft_Word_Document17.docx"/></Relationships>
</file>

<file path=ppt/slides/_rels/slide3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8.bin"/><Relationship Id="rId7" Type="http://schemas.openxmlformats.org/officeDocument/2006/relationships/package" Target="../embeddings/Microsoft_Word_Document20.docx"/><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19.bin"/><Relationship Id="rId5" Type="http://schemas.openxmlformats.org/officeDocument/2006/relationships/image" Target="../media/image15.emf"/><Relationship Id="rId4" Type="http://schemas.openxmlformats.org/officeDocument/2006/relationships/package" Target="../embeddings/Microsoft_Word_Document19.docx"/></Relationships>
</file>

<file path=ppt/slides/_rels/slide3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0.bin"/><Relationship Id="rId7" Type="http://schemas.openxmlformats.org/officeDocument/2006/relationships/package" Target="../embeddings/Microsoft_Word_Document22.docx"/><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21.bin"/><Relationship Id="rId5" Type="http://schemas.openxmlformats.org/officeDocument/2006/relationships/image" Target="../media/image15.emf"/><Relationship Id="rId4" Type="http://schemas.openxmlformats.org/officeDocument/2006/relationships/package" Target="../embeddings/Microsoft_Word_Document21.docx"/></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Document1.docx"/></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package" Target="../embeddings/Microsoft_Word_Document3.docx"/><Relationship Id="rId5" Type="http://schemas.openxmlformats.org/officeDocument/2006/relationships/oleObject" Target="../embeddings/oleObject3.bin"/><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484784"/>
            <a:ext cx="7772400" cy="1470025"/>
          </a:xfrm>
        </p:spPr>
        <p:txBody>
          <a:bodyPr/>
          <a:lstStyle/>
          <a:p>
            <a:r>
              <a:rPr lang="zh-CN" altLang="en-US" dirty="0" smtClean="0">
                <a:latin typeface="华文楷体" panose="02010600040101010101" pitchFamily="2" charset="-122"/>
                <a:ea typeface="华文楷体" panose="02010600040101010101" pitchFamily="2" charset="-122"/>
              </a:rPr>
              <a:t>网络流</a:t>
            </a:r>
            <a:endParaRPr lang="zh-CN" altLang="en-US" dirty="0">
              <a:latin typeface="华文楷体" panose="02010600040101010101" pitchFamily="2" charset="-122"/>
              <a:ea typeface="华文楷体" panose="02010600040101010101" pitchFamily="2" charset="-122"/>
            </a:endParaRPr>
          </a:p>
        </p:txBody>
      </p:sp>
      <p:sp>
        <p:nvSpPr>
          <p:cNvPr id="8" name="副标题 7"/>
          <p:cNvSpPr>
            <a:spLocks noGrp="1"/>
          </p:cNvSpPr>
          <p:nvPr>
            <p:ph type="subTitle" idx="1"/>
          </p:nvPr>
        </p:nvSpPr>
        <p:spPr/>
        <p:txBody>
          <a:bodyPr/>
          <a:lstStyle/>
          <a:p>
            <a:r>
              <a:rPr lang="zh-CN" altLang="en-US" dirty="0" smtClean="0">
                <a:solidFill>
                  <a:schemeClr val="tx1"/>
                </a:solidFill>
                <a:latin typeface="华文楷体" panose="02010600040101010101" pitchFamily="2" charset="-122"/>
                <a:ea typeface="华文楷体" panose="02010600040101010101" pitchFamily="2" charset="-122"/>
              </a:rPr>
              <a:t>授课教师：陈六新</a:t>
            </a:r>
            <a:endParaRPr lang="zh-CN" altLang="en-US" dirty="0">
              <a:solidFill>
                <a:schemeClr val="tx1"/>
              </a:solidFill>
              <a:latin typeface="华文楷体" panose="02010600040101010101" pitchFamily="2" charset="-122"/>
              <a:ea typeface="华文楷体" panose="02010600040101010101" pitchFamily="2" charset="-122"/>
            </a:endParaRPr>
          </a:p>
        </p:txBody>
      </p:sp>
      <p:sp>
        <p:nvSpPr>
          <p:cNvPr id="9" name="日期占位符 8"/>
          <p:cNvSpPr>
            <a:spLocks noGrp="1"/>
          </p:cNvSpPr>
          <p:nvPr>
            <p:ph type="dt" sz="half" idx="10"/>
          </p:nvPr>
        </p:nvSpPr>
        <p:spPr/>
        <p:txBody>
          <a:bodyPr/>
          <a:lstStyle/>
          <a:p>
            <a:fld id="{C03EC5D6-3D0C-427E-B682-6C7ED69BC46A}" type="datetime1">
              <a:rPr lang="zh-CN" altLang="en-US" smtClean="0">
                <a:solidFill>
                  <a:schemeClr val="tx1"/>
                </a:solidFill>
                <a:latin typeface="华文楷体" panose="02010600040101010101" pitchFamily="2" charset="-122"/>
                <a:ea typeface="华文楷体" panose="02010600040101010101" pitchFamily="2" charset="-122"/>
              </a:rPr>
              <a:t>2014-7-23</a:t>
            </a:fld>
            <a:endParaRPr lang="zh-CN" altLang="en-US">
              <a:solidFill>
                <a:schemeClr val="tx1"/>
              </a:solidFill>
              <a:latin typeface="华文楷体" panose="02010600040101010101" pitchFamily="2" charset="-122"/>
              <a:ea typeface="华文楷体" panose="02010600040101010101" pitchFamily="2" charset="-122"/>
            </a:endParaRPr>
          </a:p>
        </p:txBody>
      </p:sp>
      <p:sp>
        <p:nvSpPr>
          <p:cNvPr id="10" name="页脚占位符 9"/>
          <p:cNvSpPr>
            <a:spLocks noGrp="1"/>
          </p:cNvSpPr>
          <p:nvPr>
            <p:ph type="ftr" sz="quarter" idx="11"/>
          </p:nvPr>
        </p:nvSpPr>
        <p:spPr/>
        <p:txBody>
          <a:bodyPr/>
          <a:lstStyle/>
          <a:p>
            <a:r>
              <a:rPr lang="zh-CN" altLang="en-US" dirty="0" smtClean="0">
                <a:solidFill>
                  <a:schemeClr val="tx1"/>
                </a:solidFill>
                <a:latin typeface="华文楷体" panose="02010600040101010101" pitchFamily="2" charset="-122"/>
                <a:ea typeface="华文楷体" panose="02010600040101010101" pitchFamily="2" charset="-122"/>
              </a:rPr>
              <a:t>重庆邮电大学         理学院            陈六新</a:t>
            </a:r>
            <a:endParaRPr lang="zh-CN" altLang="en-US" dirty="0">
              <a:solidFill>
                <a:schemeClr val="tx1"/>
              </a:solidFill>
              <a:latin typeface="华文楷体" panose="02010600040101010101" pitchFamily="2" charset="-122"/>
              <a:ea typeface="华文楷体" panose="02010600040101010101" pitchFamily="2" charset="-122"/>
            </a:endParaRP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solidFill>
                  <a:schemeClr val="tx1"/>
                </a:solidFill>
                <a:latin typeface="华文楷体" panose="02010600040101010101" pitchFamily="2" charset="-122"/>
                <a:ea typeface="华文楷体" panose="02010600040101010101" pitchFamily="2" charset="-122"/>
              </a:rPr>
              <a:t>1</a:t>
            </a:fld>
            <a:endParaRPr lang="zh-CN" altLang="en-US">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9345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404665"/>
                <a:ext cx="8568952" cy="2664295"/>
              </a:xfrm>
            </p:spPr>
            <p:txBody>
              <a:bodyPr>
                <a:normAutofit lnSpcReduction="10000"/>
              </a:bodyPr>
              <a:lstStyle/>
              <a:p>
                <a:r>
                  <a:rPr lang="zh-CN" altLang="zh-CN" sz="28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定义</a:t>
                </a:r>
                <a:r>
                  <a:rPr lang="en-US" altLang="zh-CN" sz="28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设</a:t>
                </a:r>
                <a14:m>
                  <m:oMath xmlns:m="http://schemas.openxmlformats.org/officeDocument/2006/math">
                    <m:r>
                      <a:rPr lang="en-US" altLang="zh-CN" sz="2800" b="0" i="1" dirty="0" smtClean="0">
                        <a:solidFill>
                          <a:schemeClr val="tx1"/>
                        </a:solidFill>
                        <a:latin typeface="Cambria Math"/>
                      </a:rPr>
                      <m:t>𝑁</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是一个网络，其发点为</a:t>
                </a:r>
                <a14:m>
                  <m:oMath xmlns:m="http://schemas.openxmlformats.org/officeDocument/2006/math">
                    <m:r>
                      <a:rPr lang="en-US" altLang="zh-CN" sz="2800" b="0" i="1" dirty="0" smtClean="0">
                        <a:solidFill>
                          <a:schemeClr val="tx1"/>
                        </a:solidFill>
                        <a:latin typeface="Cambria Math"/>
                      </a:rPr>
                      <m:t>𝑠</m:t>
                    </m:r>
                  </m:oMath>
                </a14:m>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，收点为</a:t>
                </a:r>
                <a14:m>
                  <m:oMath xmlns:m="http://schemas.openxmlformats.org/officeDocument/2006/math">
                    <m:r>
                      <a:rPr lang="en-US" altLang="zh-CN" sz="2800" b="0" i="1" dirty="0" smtClean="0">
                        <a:solidFill>
                          <a:schemeClr val="tx1"/>
                        </a:solidFill>
                        <a:latin typeface="Cambria Math"/>
                      </a:rPr>
                      <m:t>𝑡</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800" b="0" i="1" dirty="0" smtClean="0">
                        <a:solidFill>
                          <a:schemeClr val="tx1"/>
                        </a:solidFill>
                        <a:latin typeface="Cambria Math"/>
                      </a:rPr>
                      <m:t>𝑆</m:t>
                    </m:r>
                    <m:r>
                      <a:rPr lang="en-US" altLang="zh-CN" sz="2800" b="0" i="1" dirty="0" smtClean="0">
                        <a:solidFill>
                          <a:schemeClr val="tx1"/>
                        </a:solidFill>
                        <a:latin typeface="Cambria Math"/>
                        <a:ea typeface="Cambria Math"/>
                      </a:rPr>
                      <m:t>⊆</m:t>
                    </m:r>
                    <m:r>
                      <a:rPr lang="en-US" altLang="zh-CN" sz="2800" b="0" i="1" dirty="0" smtClean="0">
                        <a:solidFill>
                          <a:schemeClr val="tx1"/>
                        </a:solidFill>
                        <a:latin typeface="Cambria Math"/>
                        <a:ea typeface="Cambria Math"/>
                      </a:rPr>
                      <m:t>𝑉</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14:m>
                  <m:oMath xmlns:m="http://schemas.openxmlformats.org/officeDocument/2006/math">
                    <m:acc>
                      <m:accPr>
                        <m:chr m:val="̅"/>
                        <m:ctrlPr>
                          <a:rPr lang="en-US" altLang="zh-CN" sz="2800" i="1" dirty="0">
                            <a:solidFill>
                              <a:schemeClr val="tx1"/>
                            </a:solidFill>
                            <a:latin typeface="Cambria Math"/>
                          </a:rPr>
                        </m:ctrlPr>
                      </m:accPr>
                      <m:e>
                        <m:r>
                          <a:rPr lang="en-US" altLang="zh-CN" sz="2800" i="1" dirty="0">
                            <a:solidFill>
                              <a:schemeClr val="tx1"/>
                            </a:solidFill>
                            <a:latin typeface="Cambria Math"/>
                          </a:rPr>
                          <m:t>𝑆</m:t>
                        </m:r>
                      </m:e>
                    </m:acc>
                    <m:r>
                      <a:rPr lang="en-US" altLang="zh-CN" sz="2800" i="1" dirty="0">
                        <a:solidFill>
                          <a:schemeClr val="tx1"/>
                        </a:solidFill>
                        <a:latin typeface="Cambria Math"/>
                      </a:rPr>
                      <m:t>=</m:t>
                    </m:r>
                    <m:r>
                      <a:rPr lang="en-US" altLang="zh-CN" sz="2800" i="1" dirty="0">
                        <a:solidFill>
                          <a:schemeClr val="tx1"/>
                        </a:solidFill>
                        <a:latin typeface="Cambria Math"/>
                        <a:ea typeface="Cambria Math"/>
                      </a:rPr>
                      <m:t>𝑉</m:t>
                    </m:r>
                    <m:r>
                      <a:rPr lang="en-US" altLang="zh-CN" sz="2800" i="1" dirty="0">
                        <a:solidFill>
                          <a:schemeClr val="tx1"/>
                        </a:solidFill>
                        <a:latin typeface="Cambria Math"/>
                        <a:ea typeface="Cambria Math"/>
                      </a:rPr>
                      <m:t>−</m:t>
                    </m:r>
                    <m:r>
                      <a:rPr lang="en-US" altLang="zh-CN" sz="2800" i="1" dirty="0">
                        <a:solidFill>
                          <a:schemeClr val="tx1"/>
                        </a:solidFill>
                        <a:latin typeface="Cambria Math"/>
                      </a:rPr>
                      <m:t>𝑆</m:t>
                    </m:r>
                    <m:r>
                      <a:rPr lang="en-US" altLang="zh-CN" sz="2800" b="0" i="1" dirty="0" smtClean="0">
                        <a:solidFill>
                          <a:schemeClr val="tx1"/>
                        </a:solidFill>
                        <a:latin typeface="Cambria Math"/>
                      </a:rPr>
                      <m:t>,</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使得</a:t>
                </a:r>
                <a14:m>
                  <m:oMath xmlns:m="http://schemas.openxmlformats.org/officeDocument/2006/math">
                    <m:r>
                      <m:rPr>
                        <m:sty m:val="p"/>
                      </m:rPr>
                      <a:rPr lang="en-US" altLang="zh-CN" sz="2800" b="0" i="0" dirty="0" smtClean="0">
                        <a:solidFill>
                          <a:schemeClr val="tx1"/>
                        </a:solidFill>
                        <a:latin typeface="Cambria Math"/>
                      </a:rPr>
                      <m:t>s</m:t>
                    </m:r>
                    <m:r>
                      <a:rPr lang="en-US" altLang="zh-CN" sz="2800" b="0" i="1" dirty="0" smtClean="0">
                        <a:solidFill>
                          <a:schemeClr val="tx1"/>
                        </a:solidFill>
                        <a:latin typeface="Cambria Math"/>
                        <a:ea typeface="Cambria Math"/>
                      </a:rPr>
                      <m:t>∈</m:t>
                    </m:r>
                    <m:r>
                      <a:rPr lang="en-US" altLang="zh-CN" sz="2800" i="1" dirty="0">
                        <a:solidFill>
                          <a:schemeClr val="tx1"/>
                        </a:solidFill>
                        <a:latin typeface="Cambria Math"/>
                      </a:rPr>
                      <m:t>𝑆</m:t>
                    </m:r>
                    <m:r>
                      <a:rPr lang="en-US" altLang="zh-CN" sz="2800" i="1" dirty="0">
                        <a:solidFill>
                          <a:schemeClr val="tx1"/>
                        </a:solidFill>
                        <a:latin typeface="Cambria Math"/>
                        <a:ea typeface="Cambria Math"/>
                      </a:rPr>
                      <m:t> </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800" b="0" i="1" dirty="0" smtClean="0">
                        <a:solidFill>
                          <a:schemeClr val="tx1"/>
                        </a:solidFill>
                        <a:latin typeface="Cambria Math"/>
                      </a:rPr>
                      <m:t>𝑡</m:t>
                    </m:r>
                    <m:r>
                      <a:rPr lang="en-US" altLang="zh-CN" sz="2800" i="1" dirty="0" smtClean="0">
                        <a:solidFill>
                          <a:schemeClr val="tx1"/>
                        </a:solidFill>
                        <a:latin typeface="Cambria Math"/>
                        <a:ea typeface="Cambria Math"/>
                      </a:rPr>
                      <m:t>∈</m:t>
                    </m:r>
                    <m:acc>
                      <m:accPr>
                        <m:chr m:val="̅"/>
                        <m:ctrlPr>
                          <a:rPr lang="en-US" altLang="zh-CN" sz="2800" b="0" i="1" dirty="0" smtClean="0">
                            <a:solidFill>
                              <a:schemeClr val="tx1"/>
                            </a:solidFill>
                            <a:latin typeface="Cambria Math"/>
                            <a:ea typeface="Cambria Math"/>
                          </a:rPr>
                        </m:ctrlPr>
                      </m:accPr>
                      <m:e>
                        <m:r>
                          <a:rPr lang="en-US" altLang="zh-CN" sz="2800" b="0" i="1" dirty="0" smtClean="0">
                            <a:solidFill>
                              <a:schemeClr val="tx1"/>
                            </a:solidFill>
                            <a:latin typeface="Cambria Math"/>
                            <a:ea typeface="Cambria Math"/>
                          </a:rPr>
                          <m:t>𝑆</m:t>
                        </m:r>
                      </m:e>
                    </m:acc>
                  </m:oMath>
                </a14:m>
                <a:r>
                  <a:rPr lang="en-US"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800" b="0" i="0" dirty="0" smtClean="0">
                        <a:solidFill>
                          <a:schemeClr val="tx1"/>
                        </a:solidFill>
                        <a:latin typeface="Cambria Math"/>
                      </a:rPr>
                      <m:t>(</m:t>
                    </m:r>
                    <m:r>
                      <a:rPr lang="en-US" altLang="zh-CN" sz="2800" i="1" dirty="0">
                        <a:solidFill>
                          <a:schemeClr val="tx1"/>
                        </a:solidFill>
                        <a:latin typeface="Cambria Math"/>
                      </a:rPr>
                      <m:t>𝑆</m:t>
                    </m:r>
                    <m:r>
                      <a:rPr lang="en-US" altLang="zh-CN" sz="2800" b="0" i="1" dirty="0" smtClean="0">
                        <a:solidFill>
                          <a:schemeClr val="tx1"/>
                        </a:solidFill>
                        <a:latin typeface="Cambria Math"/>
                      </a:rPr>
                      <m:t>,</m:t>
                    </m:r>
                    <m:acc>
                      <m:accPr>
                        <m:chr m:val="̅"/>
                        <m:ctrlPr>
                          <a:rPr lang="en-US" altLang="zh-CN" sz="2800" b="0" i="1" dirty="0" smtClean="0">
                            <a:solidFill>
                              <a:schemeClr val="tx1"/>
                            </a:solidFill>
                            <a:latin typeface="Cambria Math"/>
                          </a:rPr>
                        </m:ctrlPr>
                      </m:accPr>
                      <m:e>
                        <m:r>
                          <a:rPr lang="en-US" altLang="zh-CN" sz="2800" b="0" i="1" dirty="0" smtClean="0">
                            <a:solidFill>
                              <a:schemeClr val="tx1"/>
                            </a:solidFill>
                            <a:latin typeface="Cambria Math"/>
                          </a:rPr>
                          <m:t>𝑆</m:t>
                        </m:r>
                      </m:e>
                    </m:acc>
                    <m:r>
                      <a:rPr lang="en-US" altLang="zh-CN" sz="2800" b="0" i="1" dirty="0" smtClean="0">
                        <a:solidFill>
                          <a:schemeClr val="tx1"/>
                        </a:solidFill>
                        <a:latin typeface="Cambria Math"/>
                      </a:rPr>
                      <m:t>)</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表示起点在</a:t>
                </a:r>
                <a14:m>
                  <m:oMath xmlns:m="http://schemas.openxmlformats.org/officeDocument/2006/math">
                    <m:r>
                      <a:rPr lang="en-US" altLang="zh-CN" sz="2800" i="1" dirty="0">
                        <a:solidFill>
                          <a:schemeClr val="tx1"/>
                        </a:solidFill>
                        <a:latin typeface="Cambria Math"/>
                      </a:rPr>
                      <m:t>𝑆</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中，终点在</a:t>
                </a:r>
                <a14:m>
                  <m:oMath xmlns:m="http://schemas.openxmlformats.org/officeDocument/2006/math">
                    <m:acc>
                      <m:accPr>
                        <m:chr m:val="̅"/>
                        <m:ctrlPr>
                          <a:rPr lang="en-US" altLang="zh-CN" sz="2800" i="1" dirty="0" smtClean="0">
                            <a:solidFill>
                              <a:schemeClr val="tx1"/>
                            </a:solidFill>
                            <a:latin typeface="Cambria Math"/>
                          </a:rPr>
                        </m:ctrlPr>
                      </m:accPr>
                      <m:e>
                        <m:r>
                          <a:rPr lang="en-US" altLang="zh-CN" sz="2800" b="0" i="1" dirty="0" smtClean="0">
                            <a:solidFill>
                              <a:schemeClr val="tx1"/>
                            </a:solidFill>
                            <a:latin typeface="Cambria Math"/>
                          </a:rPr>
                          <m:t>𝑆</m:t>
                        </m:r>
                      </m:e>
                    </m:acc>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中的弧集。则称</a:t>
                </a:r>
                <a14:m>
                  <m:oMath xmlns:m="http://schemas.openxmlformats.org/officeDocument/2006/math">
                    <m:r>
                      <a:rPr lang="en-US" altLang="zh-CN" sz="2800" dirty="0">
                        <a:solidFill>
                          <a:schemeClr val="tx1"/>
                        </a:solidFill>
                        <a:latin typeface="Cambria Math"/>
                      </a:rPr>
                      <m:t>(</m:t>
                    </m:r>
                    <m:r>
                      <a:rPr lang="en-US" altLang="zh-CN" sz="2800" i="1" dirty="0">
                        <a:solidFill>
                          <a:schemeClr val="tx1"/>
                        </a:solidFill>
                        <a:latin typeface="Cambria Math"/>
                      </a:rPr>
                      <m:t>𝑆</m:t>
                    </m:r>
                    <m:r>
                      <a:rPr lang="en-US" altLang="zh-CN" sz="2800" i="1" dirty="0">
                        <a:solidFill>
                          <a:schemeClr val="tx1"/>
                        </a:solidFill>
                        <a:latin typeface="Cambria Math"/>
                      </a:rPr>
                      <m:t>,</m:t>
                    </m:r>
                    <m:acc>
                      <m:accPr>
                        <m:chr m:val="̅"/>
                        <m:ctrlPr>
                          <a:rPr lang="en-US" altLang="zh-CN" sz="2800" i="1" dirty="0">
                            <a:solidFill>
                              <a:schemeClr val="tx1"/>
                            </a:solidFill>
                            <a:latin typeface="Cambria Math"/>
                          </a:rPr>
                        </m:ctrlPr>
                      </m:accPr>
                      <m:e>
                        <m:r>
                          <a:rPr lang="en-US" altLang="zh-CN" sz="2800" i="1" dirty="0">
                            <a:solidFill>
                              <a:schemeClr val="tx1"/>
                            </a:solidFill>
                            <a:latin typeface="Cambria Math"/>
                          </a:rPr>
                          <m:t>𝑆</m:t>
                        </m:r>
                      </m:e>
                    </m:acc>
                    <m:r>
                      <a:rPr lang="en-US" altLang="zh-CN" sz="2800" i="1" dirty="0">
                        <a:solidFill>
                          <a:schemeClr val="tx1"/>
                        </a:solidFill>
                        <a:latin typeface="Cambria Math"/>
                      </a:rPr>
                      <m:t>)</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为网络</a:t>
                </a:r>
                <a14:m>
                  <m:oMath xmlns:m="http://schemas.openxmlformats.org/officeDocument/2006/math">
                    <m:r>
                      <a:rPr lang="en-US" altLang="zh-CN" sz="2800" b="0" i="1" dirty="0" smtClean="0">
                        <a:solidFill>
                          <a:schemeClr val="tx1"/>
                        </a:solidFill>
                        <a:latin typeface="Cambria Math"/>
                      </a:rPr>
                      <m:t>𝑁</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截集</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；称</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m:rPr>
                        <m:sty m:val="p"/>
                      </m:rPr>
                      <a:rPr lang="en-US" altLang="zh-CN" sz="2800" b="0" i="0" dirty="0" smtClean="0">
                        <a:solidFill>
                          <a:schemeClr val="tx1"/>
                        </a:solidFill>
                        <a:latin typeface="Cambria Math"/>
                      </a:rPr>
                      <m:t>C</m:t>
                    </m:r>
                    <m:d>
                      <m:dPr>
                        <m:ctrlPr>
                          <a:rPr lang="en-US" altLang="zh-CN" sz="2800" b="0" i="1" dirty="0" smtClean="0">
                            <a:solidFill>
                              <a:schemeClr val="tx1"/>
                            </a:solidFill>
                            <a:latin typeface="Cambria Math"/>
                          </a:rPr>
                        </m:ctrlPr>
                      </m:dPr>
                      <m:e>
                        <m:r>
                          <a:rPr lang="en-US" altLang="zh-CN" sz="2800" i="1" dirty="0">
                            <a:solidFill>
                              <a:schemeClr val="tx1"/>
                            </a:solidFill>
                            <a:latin typeface="Cambria Math"/>
                          </a:rPr>
                          <m:t>𝑆</m:t>
                        </m:r>
                        <m:r>
                          <a:rPr lang="en-US" altLang="zh-CN" sz="2800" i="1" dirty="0">
                            <a:solidFill>
                              <a:schemeClr val="tx1"/>
                            </a:solidFill>
                            <a:latin typeface="Cambria Math"/>
                          </a:rPr>
                          <m:t>,</m:t>
                        </m:r>
                        <m:acc>
                          <m:accPr>
                            <m:chr m:val="̅"/>
                            <m:ctrlPr>
                              <a:rPr lang="en-US" altLang="zh-CN" sz="2800" i="1" dirty="0">
                                <a:solidFill>
                                  <a:schemeClr val="tx1"/>
                                </a:solidFill>
                                <a:latin typeface="Cambria Math"/>
                              </a:rPr>
                            </m:ctrlPr>
                          </m:accPr>
                          <m:e>
                            <m:r>
                              <a:rPr lang="en-US" altLang="zh-CN" sz="2800" i="1" dirty="0">
                                <a:solidFill>
                                  <a:schemeClr val="tx1"/>
                                </a:solidFill>
                                <a:latin typeface="Cambria Math"/>
                              </a:rPr>
                              <m:t>𝑆</m:t>
                            </m:r>
                          </m:e>
                        </m:acc>
                      </m:e>
                    </m:d>
                    <m:r>
                      <a:rPr lang="en-US" altLang="zh-CN" sz="2800" b="0" i="1" dirty="0" smtClean="0">
                        <a:solidFill>
                          <a:schemeClr val="tx1"/>
                        </a:solidFill>
                        <a:latin typeface="Cambria Math"/>
                      </a:rPr>
                      <m:t>=</m:t>
                    </m:r>
                    <m:nary>
                      <m:naryPr>
                        <m:chr m:val="∑"/>
                        <m:ctrlPr>
                          <a:rPr lang="en-US" altLang="zh-CN" sz="2800" b="0" i="1" dirty="0" smtClean="0">
                            <a:solidFill>
                              <a:schemeClr val="tx1"/>
                            </a:solidFill>
                            <a:latin typeface="Cambria Math"/>
                          </a:rPr>
                        </m:ctrlPr>
                      </m:naryPr>
                      <m:sub>
                        <m:eqArr>
                          <m:eqArrPr>
                            <m:ctrlPr>
                              <a:rPr lang="en-US" altLang="zh-CN" sz="2800" b="0" i="1" dirty="0" smtClean="0">
                                <a:solidFill>
                                  <a:schemeClr val="tx1"/>
                                </a:solidFill>
                                <a:latin typeface="Cambria Math"/>
                              </a:rPr>
                            </m:ctrlPr>
                          </m:eqArrPr>
                          <m:e>
                            <m:r>
                              <m:rPr>
                                <m:brk m:alnAt="23"/>
                              </m:rPr>
                              <a:rPr lang="en-US" altLang="zh-CN" sz="2800" b="0" i="1" dirty="0" smtClean="0">
                                <a:solidFill>
                                  <a:schemeClr val="tx1"/>
                                </a:solidFill>
                                <a:latin typeface="Cambria Math"/>
                              </a:rPr>
                              <m:t>&lt;</m:t>
                            </m:r>
                            <m:r>
                              <a:rPr lang="en-US" altLang="zh-CN" sz="2800" b="0" i="1" dirty="0" smtClean="0">
                                <a:solidFill>
                                  <a:schemeClr val="tx1"/>
                                </a:solidFill>
                                <a:latin typeface="Cambria Math"/>
                              </a:rPr>
                              <m:t>𝑖𝑗</m:t>
                            </m:r>
                            <m:r>
                              <a:rPr lang="en-US" altLang="zh-CN" sz="2800" b="0" i="1" dirty="0" smtClean="0">
                                <a:solidFill>
                                  <a:schemeClr val="tx1"/>
                                </a:solidFill>
                                <a:latin typeface="Cambria Math"/>
                              </a:rPr>
                              <m:t>&gt;∈</m:t>
                            </m:r>
                            <m:r>
                              <a:rPr lang="en-US" altLang="zh-CN" sz="2800" dirty="0">
                                <a:solidFill>
                                  <a:schemeClr val="tx1"/>
                                </a:solidFill>
                                <a:latin typeface="Cambria Math"/>
                              </a:rPr>
                              <m:t>(</m:t>
                            </m:r>
                            <m:r>
                              <a:rPr lang="en-US" altLang="zh-CN" sz="2800" i="1" dirty="0">
                                <a:solidFill>
                                  <a:schemeClr val="tx1"/>
                                </a:solidFill>
                                <a:latin typeface="Cambria Math"/>
                              </a:rPr>
                              <m:t>𝑆</m:t>
                            </m:r>
                            <m:r>
                              <a:rPr lang="en-US" altLang="zh-CN" sz="2800" i="1" dirty="0">
                                <a:solidFill>
                                  <a:schemeClr val="tx1"/>
                                </a:solidFill>
                                <a:latin typeface="Cambria Math"/>
                              </a:rPr>
                              <m:t>,</m:t>
                            </m:r>
                            <m:acc>
                              <m:accPr>
                                <m:chr m:val="̅"/>
                                <m:ctrlPr>
                                  <a:rPr lang="en-US" altLang="zh-CN" sz="2800" i="1" dirty="0">
                                    <a:solidFill>
                                      <a:schemeClr val="tx1"/>
                                    </a:solidFill>
                                    <a:latin typeface="Cambria Math"/>
                                  </a:rPr>
                                </m:ctrlPr>
                              </m:accPr>
                              <m:e>
                                <m:r>
                                  <a:rPr lang="en-US" altLang="zh-CN" sz="2800" i="1" dirty="0">
                                    <a:solidFill>
                                      <a:schemeClr val="tx1"/>
                                    </a:solidFill>
                                    <a:latin typeface="Cambria Math"/>
                                  </a:rPr>
                                  <m:t>𝑆</m:t>
                                </m:r>
                              </m:e>
                            </m:acc>
                            <m:r>
                              <a:rPr lang="en-US" altLang="zh-CN" sz="2800" i="1" dirty="0">
                                <a:solidFill>
                                  <a:schemeClr val="tx1"/>
                                </a:solidFill>
                                <a:latin typeface="Cambria Math"/>
                              </a:rPr>
                              <m:t>)</m:t>
                            </m:r>
                          </m:e>
                          <m:e>
                            <m:r>
                              <a:rPr lang="en-US" altLang="zh-CN" sz="2800" b="0" i="1" dirty="0" smtClean="0">
                                <a:solidFill>
                                  <a:schemeClr val="tx1"/>
                                </a:solidFill>
                                <a:latin typeface="Cambria Math"/>
                              </a:rPr>
                              <m:t>𝑖</m:t>
                            </m:r>
                            <m:r>
                              <a:rPr lang="en-US" altLang="zh-CN" sz="2800" b="0" i="1" dirty="0" smtClean="0">
                                <a:solidFill>
                                  <a:schemeClr val="tx1"/>
                                </a:solidFill>
                                <a:latin typeface="Cambria Math"/>
                                <a:ea typeface="Cambria Math"/>
                              </a:rPr>
                              <m:t>∈</m:t>
                            </m:r>
                            <m:r>
                              <a:rPr lang="en-US" altLang="zh-CN" sz="2800" i="1" dirty="0">
                                <a:solidFill>
                                  <a:schemeClr val="tx1"/>
                                </a:solidFill>
                                <a:latin typeface="Cambria Math"/>
                              </a:rPr>
                              <m:t>𝑆</m:t>
                            </m:r>
                            <m:r>
                              <a:rPr lang="en-US" altLang="zh-CN" sz="2800" i="1" dirty="0">
                                <a:solidFill>
                                  <a:schemeClr val="tx1"/>
                                </a:solidFill>
                                <a:latin typeface="Cambria Math"/>
                              </a:rPr>
                              <m:t>,</m:t>
                            </m:r>
                            <m:r>
                              <a:rPr lang="en-US" altLang="zh-CN" sz="2800" b="0" i="1" dirty="0" smtClean="0">
                                <a:solidFill>
                                  <a:schemeClr val="tx1"/>
                                </a:solidFill>
                                <a:latin typeface="Cambria Math"/>
                              </a:rPr>
                              <m:t>𝑗</m:t>
                            </m:r>
                            <m:r>
                              <a:rPr lang="en-US" altLang="zh-CN" sz="2800" b="0" i="1" dirty="0" smtClean="0">
                                <a:solidFill>
                                  <a:schemeClr val="tx1"/>
                                </a:solidFill>
                                <a:latin typeface="Cambria Math"/>
                                <a:ea typeface="Cambria Math"/>
                              </a:rPr>
                              <m:t>∈</m:t>
                            </m:r>
                            <m:acc>
                              <m:accPr>
                                <m:chr m:val="̅"/>
                                <m:ctrlPr>
                                  <a:rPr lang="en-US" altLang="zh-CN" sz="2800" i="1" dirty="0">
                                    <a:solidFill>
                                      <a:schemeClr val="tx1"/>
                                    </a:solidFill>
                                    <a:latin typeface="Cambria Math"/>
                                  </a:rPr>
                                </m:ctrlPr>
                              </m:accPr>
                              <m:e>
                                <m:r>
                                  <a:rPr lang="en-US" altLang="zh-CN" sz="2800" i="1" dirty="0">
                                    <a:solidFill>
                                      <a:schemeClr val="tx1"/>
                                    </a:solidFill>
                                    <a:latin typeface="Cambria Math"/>
                                  </a:rPr>
                                  <m:t>𝑆</m:t>
                                </m:r>
                              </m:e>
                            </m:acc>
                            <m:r>
                              <a:rPr lang="en-US" altLang="zh-CN" sz="2800" i="1" dirty="0">
                                <a:solidFill>
                                  <a:schemeClr val="tx1"/>
                                </a:solidFill>
                                <a:latin typeface="Cambria Math"/>
                              </a:rPr>
                              <m:t>)</m:t>
                            </m:r>
                          </m:e>
                        </m:eqArr>
                      </m:sub>
                      <m:sup/>
                      <m:e>
                        <m:sSub>
                          <m:sSubPr>
                            <m:ctrlPr>
                              <a:rPr lang="en-US" altLang="zh-CN" sz="2800" b="0" i="1" dirty="0" smtClean="0">
                                <a:solidFill>
                                  <a:schemeClr val="tx1"/>
                                </a:solidFill>
                                <a:latin typeface="Cambria Math"/>
                              </a:rPr>
                            </m:ctrlPr>
                          </m:sSubPr>
                          <m:e>
                            <m:r>
                              <a:rPr lang="en-US" altLang="zh-CN" sz="2800" b="0" i="1" dirty="0" smtClean="0">
                                <a:solidFill>
                                  <a:schemeClr val="tx1"/>
                                </a:solidFill>
                                <a:latin typeface="Cambria Math"/>
                              </a:rPr>
                              <m:t>𝐶</m:t>
                            </m:r>
                          </m:e>
                          <m:sub>
                            <m:r>
                              <a:rPr lang="en-US" altLang="zh-CN" sz="2800" b="0" i="1" dirty="0" smtClean="0">
                                <a:solidFill>
                                  <a:schemeClr val="tx1"/>
                                </a:solidFill>
                                <a:latin typeface="Cambria Math"/>
                              </a:rPr>
                              <m:t>𝑖𝑗</m:t>
                            </m:r>
                          </m:sub>
                        </m:sSub>
                      </m:e>
                    </m:nary>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为截集</a:t>
                </a:r>
                <a14:m>
                  <m:oMath xmlns:m="http://schemas.openxmlformats.org/officeDocument/2006/math">
                    <m:r>
                      <a:rPr lang="en-US" altLang="zh-CN" sz="2800" dirty="0">
                        <a:solidFill>
                          <a:schemeClr val="tx1"/>
                        </a:solidFill>
                        <a:latin typeface="Cambria Math"/>
                      </a:rPr>
                      <m:t>(</m:t>
                    </m:r>
                    <m:r>
                      <a:rPr lang="en-US" altLang="zh-CN" sz="2800" i="1" dirty="0">
                        <a:solidFill>
                          <a:schemeClr val="tx1"/>
                        </a:solidFill>
                        <a:latin typeface="Cambria Math"/>
                      </a:rPr>
                      <m:t>𝑆</m:t>
                    </m:r>
                    <m:r>
                      <a:rPr lang="en-US" altLang="zh-CN" sz="2800" i="1" dirty="0">
                        <a:solidFill>
                          <a:schemeClr val="tx1"/>
                        </a:solidFill>
                        <a:latin typeface="Cambria Math"/>
                      </a:rPr>
                      <m:t>,</m:t>
                    </m:r>
                    <m:acc>
                      <m:accPr>
                        <m:chr m:val="̅"/>
                        <m:ctrlPr>
                          <a:rPr lang="en-US" altLang="zh-CN" sz="2800" i="1" dirty="0">
                            <a:solidFill>
                              <a:schemeClr val="tx1"/>
                            </a:solidFill>
                            <a:latin typeface="Cambria Math"/>
                          </a:rPr>
                        </m:ctrlPr>
                      </m:accPr>
                      <m:e>
                        <m:r>
                          <a:rPr lang="en-US" altLang="zh-CN" sz="2800" i="1" dirty="0">
                            <a:solidFill>
                              <a:schemeClr val="tx1"/>
                            </a:solidFill>
                            <a:latin typeface="Cambria Math"/>
                          </a:rPr>
                          <m:t>𝑆</m:t>
                        </m:r>
                      </m:e>
                    </m:acc>
                    <m:r>
                      <a:rPr lang="en-US" altLang="zh-CN" sz="2800" i="1" dirty="0">
                        <a:solidFill>
                          <a:schemeClr val="tx1"/>
                        </a:solidFill>
                        <a:latin typeface="Cambria Math"/>
                      </a:rPr>
                      <m:t>)</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容量</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，简称</a:t>
                </a:r>
                <a:r>
                  <a:rPr lang="zh-CN" altLang="zh-CN" sz="2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截量</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；具有最小容量的截集称为</a:t>
                </a:r>
                <a:r>
                  <a:rPr lang="zh-CN" altLang="zh-CN" sz="2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最小截集</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404665"/>
                <a:ext cx="8568952" cy="2664295"/>
              </a:xfrm>
              <a:blipFill rotWithShape="1">
                <a:blip r:embed="rId2"/>
                <a:stretch>
                  <a:fillRect l="-1280" t="-4348" r="-1067"/>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F76C19B7-4426-4682-A247-AE68C6670352}"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69502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noChangeAspect="1"/>
          </p:cNvGraphicFramePr>
          <p:nvPr>
            <p:ph idx="1"/>
            <p:extLst>
              <p:ext uri="{D42A27DB-BD31-4B8C-83A1-F6EECF244321}">
                <p14:modId xmlns:p14="http://schemas.microsoft.com/office/powerpoint/2010/main" val="2738336889"/>
              </p:ext>
            </p:extLst>
          </p:nvPr>
        </p:nvGraphicFramePr>
        <p:xfrm>
          <a:off x="173038" y="473075"/>
          <a:ext cx="7899400" cy="5565775"/>
        </p:xfrm>
        <a:graphic>
          <a:graphicData uri="http://schemas.openxmlformats.org/presentationml/2006/ole">
            <mc:AlternateContent xmlns:mc="http://schemas.openxmlformats.org/markup-compatibility/2006">
              <mc:Choice xmlns:v="urn:schemas-microsoft-com:vml" Requires="v">
                <p:oleObj spid="_x0000_s16395" name="文档" r:id="rId3" imgW="4593031" imgH="3241853" progId="Word.Document.12">
                  <p:embed/>
                </p:oleObj>
              </mc:Choice>
              <mc:Fallback>
                <p:oleObj name="文档" r:id="rId3" imgW="4593031" imgH="3241853" progId="Word.Document.12">
                  <p:embed/>
                  <p:pic>
                    <p:nvPicPr>
                      <p:cNvPr id="0" name="对象 6"/>
                      <p:cNvPicPr>
                        <a:picLocks noChangeAspect="1" noChangeArrowheads="1"/>
                      </p:cNvPicPr>
                      <p:nvPr/>
                    </p:nvPicPr>
                    <p:blipFill>
                      <a:blip r:embed="rId4"/>
                      <a:srcRect/>
                      <a:stretch>
                        <a:fillRect/>
                      </a:stretch>
                    </p:blipFill>
                    <p:spPr bwMode="auto">
                      <a:xfrm>
                        <a:off x="173038" y="473075"/>
                        <a:ext cx="7899400" cy="5565775"/>
                      </a:xfrm>
                      <a:prstGeom prst="rect">
                        <a:avLst/>
                      </a:prstGeom>
                      <a:noFill/>
                      <a:ln>
                        <a:noFill/>
                      </a:ln>
                    </p:spPr>
                  </p:pic>
                </p:oleObj>
              </mc:Fallback>
            </mc:AlternateContent>
          </a:graphicData>
        </a:graphic>
      </p:graphicFrame>
      <p:sp>
        <p:nvSpPr>
          <p:cNvPr id="4" name="日期占位符 3"/>
          <p:cNvSpPr>
            <a:spLocks noGrp="1"/>
          </p:cNvSpPr>
          <p:nvPr>
            <p:ph type="dt" sz="half" idx="10"/>
          </p:nvPr>
        </p:nvSpPr>
        <p:spPr/>
        <p:txBody>
          <a:bodyPr/>
          <a:lstStyle/>
          <a:p>
            <a:fld id="{B4DA4B52-242B-4B7A-9EEC-5F1689B9C984}" type="datetime1">
              <a:rPr lang="zh-CN" altLang="en-US" smtClean="0"/>
              <a:t>2014-7-23</a:t>
            </a:fld>
            <a:endParaRPr lang="zh-CN" altLang="en-US"/>
          </a:p>
        </p:txBody>
      </p:sp>
      <p:sp>
        <p:nvSpPr>
          <p:cNvPr id="5" name="页脚占位符 4"/>
          <p:cNvSpPr>
            <a:spLocks noGrp="1"/>
          </p:cNvSpPr>
          <p:nvPr>
            <p:ph type="ftr" sz="quarter" idx="11"/>
          </p:nvPr>
        </p:nvSpPr>
        <p:spPr/>
        <p:txBody>
          <a:bodyPr/>
          <a:lstStyle/>
          <a:p>
            <a:r>
              <a:rPr lang="zh-CN" altLang="en-US" smtClean="0"/>
              <a:t>重庆邮电大学         理学院            陈六新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901039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p:cNvSpPr txBox="1">
                <a:spLocks/>
              </p:cNvSpPr>
              <p:nvPr/>
            </p:nvSpPr>
            <p:spPr>
              <a:xfrm>
                <a:off x="395536" y="620688"/>
                <a:ext cx="8308387"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sz="28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8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    </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设</a:t>
                </a:r>
                <a14:m>
                  <m:oMath xmlns:m="http://schemas.openxmlformats.org/officeDocument/2006/math">
                    <m:r>
                      <a:rPr lang="en-US" altLang="zh-CN" sz="2800" b="0" i="1" dirty="0" smtClean="0">
                        <a:solidFill>
                          <a:schemeClr val="tx1"/>
                        </a:solidFill>
                        <a:latin typeface="Cambria Math"/>
                      </a:rPr>
                      <m:t>𝐹</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是网络</a:t>
                </a:r>
                <a14:m>
                  <m:oMath xmlns:m="http://schemas.openxmlformats.org/officeDocument/2006/math">
                    <m:r>
                      <a:rPr lang="en-US" altLang="zh-CN" sz="2800" i="1" dirty="0">
                        <a:solidFill>
                          <a:schemeClr val="tx1"/>
                        </a:solidFill>
                        <a:latin typeface="Cambria Math"/>
                      </a:rPr>
                      <m:t>𝑁</m:t>
                    </m:r>
                    <m:r>
                      <a:rPr lang="en-US" altLang="zh-CN" sz="2800" b="0" i="1" dirty="0" smtClean="0">
                        <a:solidFill>
                          <a:schemeClr val="tx1"/>
                        </a:solidFill>
                        <a:latin typeface="Cambria Math"/>
                      </a:rPr>
                      <m:t>=&lt;</m:t>
                    </m:r>
                    <m:r>
                      <a:rPr lang="en-US" altLang="zh-CN" sz="2800" b="0" i="1" dirty="0" smtClean="0">
                        <a:solidFill>
                          <a:schemeClr val="tx1"/>
                        </a:solidFill>
                        <a:latin typeface="Cambria Math"/>
                      </a:rPr>
                      <m:t>𝑁</m:t>
                    </m:r>
                    <m:r>
                      <a:rPr lang="en-US" altLang="zh-CN" sz="2800" b="0" i="1" dirty="0" smtClean="0">
                        <a:solidFill>
                          <a:schemeClr val="tx1"/>
                        </a:solidFill>
                        <a:latin typeface="Cambria Math"/>
                      </a:rPr>
                      <m:t>,</m:t>
                    </m:r>
                    <m:r>
                      <a:rPr lang="en-US" altLang="zh-CN" sz="2800" b="0" i="1" dirty="0" smtClean="0">
                        <a:solidFill>
                          <a:schemeClr val="tx1"/>
                        </a:solidFill>
                        <a:latin typeface="Cambria Math"/>
                      </a:rPr>
                      <m:t>𝐸</m:t>
                    </m:r>
                    <m:r>
                      <a:rPr lang="en-US" altLang="zh-CN" sz="2800" b="0" i="1" dirty="0" smtClean="0">
                        <a:solidFill>
                          <a:schemeClr val="tx1"/>
                        </a:solidFill>
                        <a:latin typeface="Cambria Math"/>
                      </a:rPr>
                      <m:t>,</m:t>
                    </m:r>
                    <m:r>
                      <a:rPr lang="en-US" altLang="zh-CN" sz="2800" b="0" i="1" dirty="0" smtClean="0">
                        <a:solidFill>
                          <a:schemeClr val="tx1"/>
                        </a:solidFill>
                        <a:latin typeface="Cambria Math"/>
                      </a:rPr>
                      <m:t>𝐶</m:t>
                    </m:r>
                    <m:r>
                      <a:rPr lang="en-US" altLang="zh-CN" sz="2800" b="0" i="1" dirty="0" smtClean="0">
                        <a:solidFill>
                          <a:schemeClr val="tx1"/>
                        </a:solidFill>
                        <a:latin typeface="Cambria Math"/>
                      </a:rPr>
                      <m:t>&gt;</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流</a:t>
                </a:r>
                <a:r>
                  <a:rPr lang="zh-CN" altLang="en-US"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800" dirty="0">
                        <a:solidFill>
                          <a:schemeClr val="tx1"/>
                        </a:solidFill>
                        <a:latin typeface="Cambria Math"/>
                      </a:rPr>
                      <m:t>(</m:t>
                    </m:r>
                    <m:r>
                      <a:rPr lang="en-US" altLang="zh-CN" sz="2800" i="1" dirty="0">
                        <a:solidFill>
                          <a:schemeClr val="tx1"/>
                        </a:solidFill>
                        <a:latin typeface="Cambria Math"/>
                      </a:rPr>
                      <m:t>𝑆</m:t>
                    </m:r>
                    <m:r>
                      <a:rPr lang="en-US" altLang="zh-CN" sz="2800" i="1" dirty="0">
                        <a:solidFill>
                          <a:schemeClr val="tx1"/>
                        </a:solidFill>
                        <a:latin typeface="Cambria Math"/>
                      </a:rPr>
                      <m:t>,</m:t>
                    </m:r>
                    <m:acc>
                      <m:accPr>
                        <m:chr m:val="̅"/>
                        <m:ctrlPr>
                          <a:rPr lang="en-US" altLang="zh-CN" sz="2800" i="1" dirty="0">
                            <a:solidFill>
                              <a:schemeClr val="tx1"/>
                            </a:solidFill>
                            <a:latin typeface="Cambria Math"/>
                          </a:rPr>
                        </m:ctrlPr>
                      </m:accPr>
                      <m:e>
                        <m:r>
                          <a:rPr lang="en-US" altLang="zh-CN" sz="2800" i="1" dirty="0">
                            <a:solidFill>
                              <a:schemeClr val="tx1"/>
                            </a:solidFill>
                            <a:latin typeface="Cambria Math"/>
                          </a:rPr>
                          <m:t>𝑆</m:t>
                        </m:r>
                      </m:e>
                    </m:acc>
                    <m:r>
                      <a:rPr lang="en-US" altLang="zh-CN" sz="2800" i="1" dirty="0">
                        <a:solidFill>
                          <a:schemeClr val="tx1"/>
                        </a:solidFill>
                        <a:latin typeface="Cambria Math"/>
                      </a:rPr>
                      <m:t>)</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网络</a:t>
                </a:r>
                <a14:m>
                  <m:oMath xmlns:m="http://schemas.openxmlformats.org/officeDocument/2006/math">
                    <m:r>
                      <a:rPr lang="en-US" altLang="zh-CN" sz="2800" b="0" i="1" dirty="0" smtClean="0">
                        <a:solidFill>
                          <a:schemeClr val="tx1"/>
                        </a:solidFill>
                        <a:latin typeface="Cambria Math"/>
                      </a:rPr>
                      <m:t>𝑁</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的截集，则</a:t>
                </a:r>
                <a14:m>
                  <m:oMath xmlns:m="http://schemas.openxmlformats.org/officeDocument/2006/math">
                    <m:r>
                      <a:rPr lang="en-US" altLang="zh-CN" sz="2800" dirty="0">
                        <a:solidFill>
                          <a:schemeClr val="tx1"/>
                        </a:solidFill>
                        <a:latin typeface="Cambria Math"/>
                      </a:rPr>
                      <m:t>(</m:t>
                    </m:r>
                    <m:r>
                      <a:rPr lang="en-US" altLang="zh-CN" sz="2800" i="1" dirty="0">
                        <a:solidFill>
                          <a:schemeClr val="tx1"/>
                        </a:solidFill>
                        <a:latin typeface="Cambria Math"/>
                      </a:rPr>
                      <m:t>𝑆</m:t>
                    </m:r>
                    <m:r>
                      <a:rPr lang="en-US" altLang="zh-CN" sz="2800" i="1" dirty="0">
                        <a:solidFill>
                          <a:schemeClr val="tx1"/>
                        </a:solidFill>
                        <a:latin typeface="Cambria Math"/>
                      </a:rPr>
                      <m:t>,</m:t>
                    </m:r>
                    <m:acc>
                      <m:accPr>
                        <m:chr m:val="̅"/>
                        <m:ctrlPr>
                          <a:rPr lang="en-US" altLang="zh-CN" sz="2800" i="1" dirty="0">
                            <a:solidFill>
                              <a:schemeClr val="tx1"/>
                            </a:solidFill>
                            <a:latin typeface="Cambria Math"/>
                          </a:rPr>
                        </m:ctrlPr>
                      </m:accPr>
                      <m:e>
                        <m:r>
                          <a:rPr lang="en-US" altLang="zh-CN" sz="2800" i="1" dirty="0">
                            <a:solidFill>
                              <a:schemeClr val="tx1"/>
                            </a:solidFill>
                            <a:latin typeface="Cambria Math"/>
                          </a:rPr>
                          <m:t>𝑆</m:t>
                        </m:r>
                      </m:e>
                    </m:acc>
                    <m:r>
                      <a:rPr lang="en-US" altLang="zh-CN" sz="2800" i="1" dirty="0">
                        <a:solidFill>
                          <a:schemeClr val="tx1"/>
                        </a:solidFill>
                        <a:latin typeface="Cambria Math"/>
                      </a:rPr>
                      <m:t>)</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的容量大于或等于</a:t>
                </a:r>
                <a14:m>
                  <m:oMath xmlns:m="http://schemas.openxmlformats.org/officeDocument/2006/math">
                    <m:r>
                      <a:rPr lang="en-US" altLang="zh-CN" sz="2800" b="0" i="1" dirty="0" smtClean="0">
                        <a:solidFill>
                          <a:schemeClr val="tx1"/>
                        </a:solidFill>
                        <a:latin typeface="Cambria Math"/>
                      </a:rPr>
                      <m:t>𝐹</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的值，即</a:t>
                </a:r>
                <a14:m>
                  <m:oMath xmlns:m="http://schemas.openxmlformats.org/officeDocument/2006/math">
                    <m:r>
                      <m:rPr>
                        <m:sty m:val="p"/>
                      </m:rPr>
                      <a:rPr lang="en-US" altLang="zh-CN" sz="2800" b="0" i="0" dirty="0" smtClean="0">
                        <a:solidFill>
                          <a:schemeClr val="tx1"/>
                        </a:solidFill>
                        <a:latin typeface="Cambria Math"/>
                      </a:rPr>
                      <m:t>V</m:t>
                    </m:r>
                    <m:r>
                      <a:rPr lang="en-US" altLang="zh-CN" sz="2800" dirty="0">
                        <a:solidFill>
                          <a:schemeClr val="tx1"/>
                        </a:solidFill>
                        <a:latin typeface="Cambria Math"/>
                      </a:rPr>
                      <m:t>(</m:t>
                    </m:r>
                    <m:r>
                      <m:rPr>
                        <m:sty m:val="p"/>
                      </m:rPr>
                      <a:rPr lang="en-US" altLang="zh-CN" sz="2800" b="0" i="0" dirty="0" smtClean="0">
                        <a:solidFill>
                          <a:schemeClr val="tx1"/>
                        </a:solidFill>
                        <a:latin typeface="Cambria Math"/>
                      </a:rPr>
                      <m:t>F</m:t>
                    </m:r>
                    <m:r>
                      <a:rPr lang="en-US" altLang="zh-CN" sz="2800" b="0" i="0" dirty="0" smtClean="0">
                        <a:solidFill>
                          <a:schemeClr val="tx1"/>
                        </a:solidFill>
                        <a:latin typeface="Cambria Math"/>
                      </a:rPr>
                      <m:t>)</m:t>
                    </m:r>
                    <m:r>
                      <a:rPr lang="en-US" altLang="zh-CN" sz="2800" b="0" i="1" dirty="0" smtClean="0">
                        <a:solidFill>
                          <a:schemeClr val="tx1"/>
                        </a:solidFill>
                        <a:latin typeface="Cambria Math"/>
                        <a:ea typeface="Cambria Math"/>
                      </a:rPr>
                      <m:t>≤</m:t>
                    </m:r>
                    <m:r>
                      <a:rPr lang="en-US" altLang="zh-CN" sz="2800" b="0" i="1" dirty="0" smtClean="0">
                        <a:solidFill>
                          <a:schemeClr val="tx1"/>
                        </a:solidFill>
                        <a:latin typeface="Cambria Math"/>
                        <a:ea typeface="Cambria Math"/>
                      </a:rPr>
                      <m:t>𝐶</m:t>
                    </m:r>
                    <m:r>
                      <a:rPr lang="en-US" altLang="zh-CN" sz="2800" b="0" i="1" dirty="0" smtClean="0">
                        <a:solidFill>
                          <a:schemeClr val="tx1"/>
                        </a:solidFill>
                        <a:latin typeface="Cambria Math"/>
                        <a:ea typeface="Cambria Math"/>
                      </a:rPr>
                      <m:t>(</m:t>
                    </m:r>
                    <m:r>
                      <a:rPr lang="en-US" altLang="zh-CN" sz="2800" i="1" dirty="0">
                        <a:solidFill>
                          <a:schemeClr val="tx1"/>
                        </a:solidFill>
                        <a:latin typeface="Cambria Math"/>
                      </a:rPr>
                      <m:t>𝑆</m:t>
                    </m:r>
                    <m:r>
                      <a:rPr lang="en-US" altLang="zh-CN" sz="2800" i="1" dirty="0">
                        <a:solidFill>
                          <a:schemeClr val="tx1"/>
                        </a:solidFill>
                        <a:latin typeface="Cambria Math"/>
                      </a:rPr>
                      <m:t>,</m:t>
                    </m:r>
                    <m:acc>
                      <m:accPr>
                        <m:chr m:val="̅"/>
                        <m:ctrlPr>
                          <a:rPr lang="en-US" altLang="zh-CN" sz="2800" i="1" dirty="0">
                            <a:solidFill>
                              <a:schemeClr val="tx1"/>
                            </a:solidFill>
                            <a:latin typeface="Cambria Math"/>
                          </a:rPr>
                        </m:ctrlPr>
                      </m:accPr>
                      <m:e>
                        <m:r>
                          <a:rPr lang="en-US" altLang="zh-CN" sz="2800" i="1" dirty="0">
                            <a:solidFill>
                              <a:schemeClr val="tx1"/>
                            </a:solidFill>
                            <a:latin typeface="Cambria Math"/>
                          </a:rPr>
                          <m:t>𝑆</m:t>
                        </m:r>
                      </m:e>
                    </m:acc>
                    <m:r>
                      <a:rPr lang="en-US" altLang="zh-CN" sz="2800" i="1" dirty="0">
                        <a:solidFill>
                          <a:schemeClr val="tx1"/>
                        </a:solidFill>
                        <a:latin typeface="Cambria Math"/>
                      </a:rPr>
                      <m:t>) </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395536" y="620688"/>
                <a:ext cx="8308387" cy="1800200"/>
              </a:xfrm>
              <a:prstGeom prst="rect">
                <a:avLst/>
              </a:prstGeom>
              <a:blipFill rotWithShape="1">
                <a:blip r:embed="rId2"/>
                <a:stretch>
                  <a:fillRect l="-1321" t="-3729" r="-293"/>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F76C19B7-4426-4682-A247-AE68C6670352}"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0561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476672"/>
                <a:ext cx="8363272" cy="2620888"/>
              </a:xfrm>
            </p:spPr>
            <p:txBody>
              <a:bodyPr>
                <a:normAutofit fontScale="85000" lnSpcReduction="10000"/>
              </a:bodyPr>
              <a:lstStyle/>
              <a:p>
                <a:r>
                  <a:rPr lang="zh-CN" altLang="zh-CN"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3    </a:t>
                </a:r>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设</a:t>
                </a:r>
                <a14:m>
                  <m:oMath xmlns:m="http://schemas.openxmlformats.org/officeDocument/2006/math">
                    <m:r>
                      <a:rPr lang="en-US" altLang="zh-CN" i="1" dirty="0">
                        <a:solidFill>
                          <a:schemeClr val="tx1"/>
                        </a:solidFill>
                        <a:latin typeface="Cambria Math"/>
                      </a:rPr>
                      <m:t>𝐹</m:t>
                    </m:r>
                  </m:oMath>
                </a14:m>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是网络</a:t>
                </a:r>
                <a14:m>
                  <m:oMath xmlns:m="http://schemas.openxmlformats.org/officeDocument/2006/math">
                    <m:r>
                      <a:rPr lang="en-US" altLang="zh-CN" i="1" dirty="0">
                        <a:solidFill>
                          <a:schemeClr val="tx1"/>
                        </a:solidFill>
                        <a:latin typeface="Cambria Math"/>
                      </a:rPr>
                      <m:t>𝑁</m:t>
                    </m:r>
                    <m:r>
                      <a:rPr lang="en-US" altLang="zh-CN" i="1" dirty="0">
                        <a:solidFill>
                          <a:schemeClr val="tx1"/>
                        </a:solidFill>
                        <a:latin typeface="Cambria Math"/>
                      </a:rPr>
                      <m:t>=&lt;</m:t>
                    </m:r>
                    <m:r>
                      <a:rPr lang="en-US" altLang="zh-CN" i="1" dirty="0">
                        <a:solidFill>
                          <a:schemeClr val="tx1"/>
                        </a:solidFill>
                        <a:latin typeface="Cambria Math"/>
                      </a:rPr>
                      <m:t>𝑁</m:t>
                    </m:r>
                    <m:r>
                      <a:rPr lang="en-US" altLang="zh-CN" i="1" dirty="0">
                        <a:solidFill>
                          <a:schemeClr val="tx1"/>
                        </a:solidFill>
                        <a:latin typeface="Cambria Math"/>
                      </a:rPr>
                      <m:t>,</m:t>
                    </m:r>
                    <m:r>
                      <a:rPr lang="en-US" altLang="zh-CN" i="1" dirty="0">
                        <a:solidFill>
                          <a:schemeClr val="tx1"/>
                        </a:solidFill>
                        <a:latin typeface="Cambria Math"/>
                      </a:rPr>
                      <m:t>𝐸</m:t>
                    </m:r>
                    <m:r>
                      <a:rPr lang="en-US" altLang="zh-CN" i="1" dirty="0">
                        <a:solidFill>
                          <a:schemeClr val="tx1"/>
                        </a:solidFill>
                        <a:latin typeface="Cambria Math"/>
                      </a:rPr>
                      <m:t>,</m:t>
                    </m:r>
                    <m:r>
                      <a:rPr lang="en-US" altLang="zh-CN" i="1" dirty="0">
                        <a:solidFill>
                          <a:schemeClr val="tx1"/>
                        </a:solidFill>
                        <a:latin typeface="Cambria Math"/>
                      </a:rPr>
                      <m:t>𝐶</m:t>
                    </m:r>
                    <m:r>
                      <a:rPr lang="en-US" altLang="zh-CN" i="1" dirty="0">
                        <a:solidFill>
                          <a:schemeClr val="tx1"/>
                        </a:solidFill>
                        <a:latin typeface="Cambria Math"/>
                      </a:rPr>
                      <m:t>&gt;</m:t>
                    </m:r>
                  </m:oMath>
                </a14:m>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的流</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dirty="0">
                        <a:solidFill>
                          <a:schemeClr val="tx1"/>
                        </a:solidFill>
                        <a:latin typeface="Cambria Math"/>
                      </a:rPr>
                      <m:t>(</m:t>
                    </m:r>
                    <m:r>
                      <a:rPr lang="en-US" altLang="zh-CN" i="1" dirty="0">
                        <a:solidFill>
                          <a:schemeClr val="tx1"/>
                        </a:solidFill>
                        <a:latin typeface="Cambria Math"/>
                      </a:rPr>
                      <m:t>𝑆</m:t>
                    </m:r>
                    <m:r>
                      <a:rPr lang="en-US" altLang="zh-CN" i="1" dirty="0">
                        <a:solidFill>
                          <a:schemeClr val="tx1"/>
                        </a:solidFill>
                        <a:latin typeface="Cambria Math"/>
                      </a:rPr>
                      <m:t>,</m:t>
                    </m:r>
                    <m:acc>
                      <m:accPr>
                        <m:chr m:val="̅"/>
                        <m:ctrlPr>
                          <a:rPr lang="en-US" altLang="zh-CN" i="1" dirty="0">
                            <a:solidFill>
                              <a:schemeClr val="tx1"/>
                            </a:solidFill>
                            <a:latin typeface="Cambria Math"/>
                          </a:rPr>
                        </m:ctrlPr>
                      </m:accPr>
                      <m:e>
                        <m:r>
                          <a:rPr lang="en-US" altLang="zh-CN" i="1" dirty="0">
                            <a:solidFill>
                              <a:schemeClr val="tx1"/>
                            </a:solidFill>
                            <a:latin typeface="Cambria Math"/>
                          </a:rPr>
                          <m:t>𝑆</m:t>
                        </m:r>
                      </m:e>
                    </m:acc>
                    <m:r>
                      <a:rPr lang="en-US" altLang="zh-CN" i="1" dirty="0">
                        <a:solidFill>
                          <a:schemeClr val="tx1"/>
                        </a:solidFill>
                        <a:latin typeface="Cambria Math"/>
                      </a:rPr>
                      <m:t>)</m:t>
                    </m:r>
                  </m:oMath>
                </a14:m>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是网络</a:t>
                </a:r>
                <a14:m>
                  <m:oMath xmlns:m="http://schemas.openxmlformats.org/officeDocument/2006/math">
                    <m:r>
                      <a:rPr lang="en-US" altLang="zh-CN" i="1" dirty="0">
                        <a:solidFill>
                          <a:schemeClr val="tx1"/>
                        </a:solidFill>
                        <a:latin typeface="Cambria Math"/>
                      </a:rPr>
                      <m:t>𝑁</m:t>
                    </m:r>
                  </m:oMath>
                </a14:m>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的截</a:t>
                </a:r>
                <a:r>
                  <a:rPr lang="zh-CN"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集</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若</a:t>
                </a:r>
                <a14:m>
                  <m:oMath xmlns:m="http://schemas.openxmlformats.org/officeDocument/2006/math">
                    <m:r>
                      <a:rPr lang="en-US" altLang="zh-CN" i="1" dirty="0">
                        <a:solidFill>
                          <a:schemeClr val="tx1"/>
                        </a:solidFill>
                        <a:latin typeface="Cambria Math"/>
                      </a:rPr>
                      <m:t>𝐶</m:t>
                    </m:r>
                    <m:d>
                      <m:dPr>
                        <m:ctrlPr>
                          <a:rPr lang="en-US" altLang="zh-CN" i="1" dirty="0">
                            <a:solidFill>
                              <a:schemeClr val="tx1"/>
                            </a:solidFill>
                            <a:latin typeface="Cambria Math"/>
                          </a:rPr>
                        </m:ctrlPr>
                      </m:dPr>
                      <m:e>
                        <m:r>
                          <a:rPr lang="en-US" altLang="zh-CN" i="1" dirty="0">
                            <a:solidFill>
                              <a:schemeClr val="tx1"/>
                            </a:solidFill>
                            <a:latin typeface="Cambria Math"/>
                          </a:rPr>
                          <m:t>𝑆</m:t>
                        </m:r>
                        <m:r>
                          <a:rPr lang="en-US" altLang="zh-CN" i="1" dirty="0">
                            <a:solidFill>
                              <a:schemeClr val="tx1"/>
                            </a:solidFill>
                            <a:latin typeface="Cambria Math"/>
                          </a:rPr>
                          <m:t>,</m:t>
                        </m:r>
                        <m:acc>
                          <m:accPr>
                            <m:chr m:val="̅"/>
                            <m:ctrlPr>
                              <a:rPr lang="en-US" altLang="zh-CN" i="1" dirty="0">
                                <a:solidFill>
                                  <a:schemeClr val="tx1"/>
                                </a:solidFill>
                                <a:latin typeface="Cambria Math"/>
                              </a:rPr>
                            </m:ctrlPr>
                          </m:accPr>
                          <m:e>
                            <m:r>
                              <a:rPr lang="en-US" altLang="zh-CN" i="1" dirty="0">
                                <a:solidFill>
                                  <a:schemeClr val="tx1"/>
                                </a:solidFill>
                                <a:latin typeface="Cambria Math"/>
                              </a:rPr>
                              <m:t>𝑆</m:t>
                            </m:r>
                          </m:e>
                        </m:acc>
                      </m:e>
                    </m:d>
                    <m:r>
                      <a:rPr lang="en-US" altLang="zh-CN" b="0" i="1" dirty="0" smtClean="0">
                        <a:solidFill>
                          <a:schemeClr val="tx1"/>
                        </a:solidFill>
                        <a:latin typeface="Cambria Math"/>
                      </a:rPr>
                      <m:t>=</m:t>
                    </m:r>
                    <m:r>
                      <a:rPr lang="en-US" altLang="zh-CN" b="0" i="1" dirty="0" smtClean="0">
                        <a:solidFill>
                          <a:schemeClr val="tx1"/>
                        </a:solidFill>
                        <a:latin typeface="Cambria Math"/>
                      </a:rPr>
                      <m:t>𝑉</m:t>
                    </m:r>
                    <m:r>
                      <a:rPr lang="en-US" altLang="zh-CN" b="0" i="1" dirty="0" smtClean="0">
                        <a:solidFill>
                          <a:schemeClr val="tx1"/>
                        </a:solidFill>
                        <a:latin typeface="Cambria Math"/>
                      </a:rPr>
                      <m:t>(</m:t>
                    </m:r>
                    <m:r>
                      <a:rPr lang="en-US" altLang="zh-CN" b="0" i="1" dirty="0" smtClean="0">
                        <a:solidFill>
                          <a:schemeClr val="tx1"/>
                        </a:solidFill>
                        <a:latin typeface="Cambria Math"/>
                      </a:rPr>
                      <m:t>𝐹</m:t>
                    </m:r>
                    <m:r>
                      <a:rPr lang="en-US" altLang="zh-CN" b="0" i="1" dirty="0" smtClean="0">
                        <a:solidFill>
                          <a:schemeClr val="tx1"/>
                        </a:solidFill>
                        <a:latin typeface="Cambria Math"/>
                      </a:rPr>
                      <m:t>)</m:t>
                    </m:r>
                  </m:oMath>
                </a14:m>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，则流</a:t>
                </a:r>
                <a14:m>
                  <m:oMath xmlns:m="http://schemas.openxmlformats.org/officeDocument/2006/math">
                    <m:r>
                      <a:rPr lang="en-US" altLang="zh-CN" i="1" dirty="0">
                        <a:solidFill>
                          <a:schemeClr val="tx1"/>
                        </a:solidFill>
                        <a:latin typeface="Cambria Math"/>
                      </a:rPr>
                      <m:t>𝐹</m:t>
                    </m:r>
                  </m:oMath>
                </a14:m>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最大且</a:t>
                </a:r>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截集</a:t>
                </a:r>
                <a14:m>
                  <m:oMath xmlns:m="http://schemas.openxmlformats.org/officeDocument/2006/math">
                    <m:r>
                      <a:rPr lang="en-US" altLang="zh-CN" dirty="0">
                        <a:solidFill>
                          <a:schemeClr val="tx1"/>
                        </a:solidFill>
                        <a:latin typeface="Cambria Math"/>
                      </a:rPr>
                      <m:t>(</m:t>
                    </m:r>
                    <m:r>
                      <a:rPr lang="en-US" altLang="zh-CN" i="1" dirty="0">
                        <a:solidFill>
                          <a:schemeClr val="tx1"/>
                        </a:solidFill>
                        <a:latin typeface="Cambria Math"/>
                      </a:rPr>
                      <m:t>𝑆</m:t>
                    </m:r>
                    <m:r>
                      <a:rPr lang="en-US" altLang="zh-CN" i="1" dirty="0">
                        <a:solidFill>
                          <a:schemeClr val="tx1"/>
                        </a:solidFill>
                        <a:latin typeface="Cambria Math"/>
                      </a:rPr>
                      <m:t>,</m:t>
                    </m:r>
                    <m:acc>
                      <m:accPr>
                        <m:chr m:val="̅"/>
                        <m:ctrlPr>
                          <a:rPr lang="en-US" altLang="zh-CN" i="1" dirty="0">
                            <a:solidFill>
                              <a:schemeClr val="tx1"/>
                            </a:solidFill>
                            <a:latin typeface="Cambria Math"/>
                          </a:rPr>
                        </m:ctrlPr>
                      </m:accPr>
                      <m:e>
                        <m:r>
                          <a:rPr lang="en-US" altLang="zh-CN" i="1" dirty="0">
                            <a:solidFill>
                              <a:schemeClr val="tx1"/>
                            </a:solidFill>
                            <a:latin typeface="Cambria Math"/>
                          </a:rPr>
                          <m:t>𝑆</m:t>
                        </m:r>
                      </m:e>
                    </m:acc>
                    <m:r>
                      <a:rPr lang="en-US" altLang="zh-CN" i="1" dirty="0">
                        <a:solidFill>
                          <a:schemeClr val="tx1"/>
                        </a:solidFill>
                        <a:latin typeface="Cambria Math"/>
                      </a:rPr>
                      <m:t>)</m:t>
                    </m:r>
                  </m:oMath>
                </a14:m>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最小；</a:t>
                </a:r>
                <a:endParaRPr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14:m>
                  <m:oMath xmlns:m="http://schemas.openxmlformats.org/officeDocument/2006/math">
                    <m:r>
                      <m:rPr>
                        <m:sty m:val="p"/>
                      </m:rPr>
                      <a:rPr lang="en-US" altLang="zh-CN" dirty="0">
                        <a:solidFill>
                          <a:schemeClr val="tx1"/>
                        </a:solidFill>
                        <a:latin typeface="Cambria Math"/>
                      </a:rPr>
                      <m:t>V</m:t>
                    </m:r>
                    <m:d>
                      <m:dPr>
                        <m:ctrlPr>
                          <a:rPr lang="en-US" altLang="zh-CN" i="1" dirty="0">
                            <a:solidFill>
                              <a:schemeClr val="tx1"/>
                            </a:solidFill>
                            <a:latin typeface="Cambria Math"/>
                          </a:rPr>
                        </m:ctrlPr>
                      </m:dPr>
                      <m:e>
                        <m:r>
                          <m:rPr>
                            <m:sty m:val="p"/>
                          </m:rPr>
                          <a:rPr lang="en-US" altLang="zh-CN" dirty="0">
                            <a:solidFill>
                              <a:schemeClr val="tx1"/>
                            </a:solidFill>
                            <a:latin typeface="Cambria Math"/>
                          </a:rPr>
                          <m:t>F</m:t>
                        </m:r>
                      </m:e>
                    </m:d>
                    <m:r>
                      <a:rPr lang="en-US" altLang="zh-CN" b="0" i="1" dirty="0" smtClean="0">
                        <a:solidFill>
                          <a:schemeClr val="tx1"/>
                        </a:solidFill>
                        <a:latin typeface="Cambria Math"/>
                      </a:rPr>
                      <m:t>=</m:t>
                    </m:r>
                    <m:r>
                      <a:rPr lang="en-US" altLang="zh-CN" i="1" dirty="0">
                        <a:solidFill>
                          <a:schemeClr val="tx1"/>
                        </a:solidFill>
                        <a:latin typeface="Cambria Math"/>
                        <a:ea typeface="Cambria Math"/>
                      </a:rPr>
                      <m:t>𝐶</m:t>
                    </m:r>
                    <m:r>
                      <a:rPr lang="en-US" altLang="zh-CN" i="1" dirty="0">
                        <a:solidFill>
                          <a:schemeClr val="tx1"/>
                        </a:solidFill>
                        <a:latin typeface="Cambria Math"/>
                        <a:ea typeface="Cambria Math"/>
                      </a:rPr>
                      <m:t>(</m:t>
                    </m:r>
                    <m:r>
                      <a:rPr lang="en-US" altLang="zh-CN" i="1" dirty="0">
                        <a:solidFill>
                          <a:schemeClr val="tx1"/>
                        </a:solidFill>
                        <a:latin typeface="Cambria Math"/>
                      </a:rPr>
                      <m:t>𝑆</m:t>
                    </m:r>
                    <m:r>
                      <a:rPr lang="en-US" altLang="zh-CN" i="1" dirty="0">
                        <a:solidFill>
                          <a:schemeClr val="tx1"/>
                        </a:solidFill>
                        <a:latin typeface="Cambria Math"/>
                      </a:rPr>
                      <m:t>,</m:t>
                    </m:r>
                    <m:acc>
                      <m:accPr>
                        <m:chr m:val="̅"/>
                        <m:ctrlPr>
                          <a:rPr lang="en-US" altLang="zh-CN" i="1" dirty="0">
                            <a:solidFill>
                              <a:schemeClr val="tx1"/>
                            </a:solidFill>
                            <a:latin typeface="Cambria Math"/>
                          </a:rPr>
                        </m:ctrlPr>
                      </m:accPr>
                      <m:e>
                        <m:r>
                          <a:rPr lang="en-US" altLang="zh-CN" i="1" dirty="0">
                            <a:solidFill>
                              <a:schemeClr val="tx1"/>
                            </a:solidFill>
                            <a:latin typeface="Cambria Math"/>
                          </a:rPr>
                          <m:t>𝑆</m:t>
                        </m:r>
                      </m:e>
                    </m:acc>
                    <m:r>
                      <a:rPr lang="en-US" altLang="zh-CN" i="1" dirty="0">
                        <a:solidFill>
                          <a:schemeClr val="tx1"/>
                        </a:solidFill>
                        <a:latin typeface="Cambria Math"/>
                      </a:rPr>
                      <m:t>) </m:t>
                    </m:r>
                  </m:oMath>
                </a14:m>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当且仅当</a:t>
                </a:r>
                <a14:m>
                  <m:oMath xmlns:m="http://schemas.openxmlformats.org/officeDocument/2006/math">
                    <m:d>
                      <m:dPr>
                        <m:begChr m:val="{"/>
                        <m:endChr m:val=""/>
                        <m:ctrlPr>
                          <a:rPr lang="en-US" altLang="zh-CN" i="1" dirty="0" smtClean="0">
                            <a:solidFill>
                              <a:schemeClr val="tx1"/>
                            </a:solidFill>
                            <a:latin typeface="Cambria Math"/>
                          </a:rPr>
                        </m:ctrlPr>
                      </m:dPr>
                      <m:e>
                        <m:eqArr>
                          <m:eqArrPr>
                            <m:ctrlPr>
                              <a:rPr lang="en-US" altLang="zh-CN" i="1" dirty="0" smtClean="0">
                                <a:solidFill>
                                  <a:schemeClr val="tx1"/>
                                </a:solidFill>
                                <a:latin typeface="Cambria Math"/>
                              </a:rPr>
                            </m:ctrlPr>
                          </m:eqArrPr>
                          <m:e>
                            <m:sSub>
                              <m:sSubPr>
                                <m:ctrlPr>
                                  <a:rPr lang="en-US" altLang="zh-CN" i="1" dirty="0" smtClean="0">
                                    <a:solidFill>
                                      <a:schemeClr val="tx1"/>
                                    </a:solidFill>
                                    <a:latin typeface="Cambria Math"/>
                                  </a:rPr>
                                </m:ctrlPr>
                              </m:sSubPr>
                              <m:e>
                                <m:r>
                                  <a:rPr lang="en-US" altLang="zh-CN" b="0" i="1" dirty="0" smtClean="0">
                                    <a:solidFill>
                                      <a:schemeClr val="tx1"/>
                                    </a:solidFill>
                                    <a:latin typeface="Cambria Math"/>
                                  </a:rPr>
                                  <m:t>𝐹</m:t>
                                </m:r>
                              </m:e>
                              <m:sub>
                                <m:r>
                                  <a:rPr lang="en-US" altLang="zh-CN" b="0" i="1" dirty="0" smtClean="0">
                                    <a:solidFill>
                                      <a:schemeClr val="tx1"/>
                                    </a:solidFill>
                                    <a:latin typeface="Cambria Math"/>
                                  </a:rPr>
                                  <m:t>𝑖𝑗</m:t>
                                </m:r>
                              </m:sub>
                            </m:sSub>
                            <m:r>
                              <a:rPr lang="en-US" altLang="zh-CN" b="0" i="1" dirty="0" smtClean="0">
                                <a:solidFill>
                                  <a:schemeClr val="tx1"/>
                                </a:solidFill>
                                <a:latin typeface="Cambria Math"/>
                              </a:rPr>
                              <m:t>=</m:t>
                            </m:r>
                            <m:sSub>
                              <m:sSubPr>
                                <m:ctrlPr>
                                  <a:rPr lang="en-US" altLang="zh-CN" b="0" i="1" dirty="0" smtClean="0">
                                    <a:solidFill>
                                      <a:schemeClr val="tx1"/>
                                    </a:solidFill>
                                    <a:latin typeface="Cambria Math"/>
                                  </a:rPr>
                                </m:ctrlPr>
                              </m:sSubPr>
                              <m:e>
                                <m:r>
                                  <a:rPr lang="en-US" altLang="zh-CN" b="0" i="1" dirty="0" smtClean="0">
                                    <a:solidFill>
                                      <a:schemeClr val="tx1"/>
                                    </a:solidFill>
                                    <a:latin typeface="Cambria Math"/>
                                  </a:rPr>
                                  <m:t>𝐶</m:t>
                                </m:r>
                              </m:e>
                              <m:sub>
                                <m:r>
                                  <a:rPr lang="en-US" altLang="zh-CN" b="0" i="1" dirty="0" smtClean="0">
                                    <a:solidFill>
                                      <a:schemeClr val="tx1"/>
                                    </a:solidFill>
                                    <a:latin typeface="Cambria Math"/>
                                  </a:rPr>
                                  <m:t>𝑖𝑗</m:t>
                                </m:r>
                              </m:sub>
                            </m:sSub>
                            <m:r>
                              <a:rPr lang="en-US" altLang="zh-CN" b="0" i="1" dirty="0" smtClean="0">
                                <a:solidFill>
                                  <a:schemeClr val="tx1"/>
                                </a:solidFill>
                                <a:latin typeface="Cambria Math"/>
                              </a:rPr>
                              <m:t>,</m:t>
                            </m:r>
                            <m:r>
                              <a:rPr lang="en-US" altLang="zh-CN" b="0" i="1" dirty="0" smtClean="0">
                                <a:solidFill>
                                  <a:schemeClr val="tx1"/>
                                </a:solidFill>
                                <a:latin typeface="Cambria Math"/>
                              </a:rPr>
                              <m:t>𝑖</m:t>
                            </m:r>
                            <m:r>
                              <a:rPr lang="en-US" altLang="zh-CN" b="0" i="1" dirty="0" smtClean="0">
                                <a:solidFill>
                                  <a:schemeClr val="tx1"/>
                                </a:solidFill>
                                <a:latin typeface="Cambria Math"/>
                                <a:ea typeface="Cambria Math"/>
                              </a:rPr>
                              <m:t>∈</m:t>
                            </m:r>
                            <m:r>
                              <a:rPr lang="en-US" altLang="zh-CN" b="0" i="1" dirty="0" smtClean="0">
                                <a:solidFill>
                                  <a:schemeClr val="tx1"/>
                                </a:solidFill>
                                <a:latin typeface="Cambria Math"/>
                                <a:ea typeface="Cambria Math"/>
                              </a:rPr>
                              <m:t>𝑆</m:t>
                            </m:r>
                            <m:r>
                              <a:rPr lang="en-US" altLang="zh-CN" b="0" i="1" dirty="0" smtClean="0">
                                <a:solidFill>
                                  <a:schemeClr val="tx1"/>
                                </a:solidFill>
                                <a:latin typeface="Cambria Math"/>
                                <a:ea typeface="Cambria Math"/>
                              </a:rPr>
                              <m:t>,</m:t>
                            </m:r>
                            <m:r>
                              <a:rPr lang="en-US" altLang="zh-CN" b="0" i="1" dirty="0" smtClean="0">
                                <a:solidFill>
                                  <a:schemeClr val="tx1"/>
                                </a:solidFill>
                                <a:latin typeface="Cambria Math"/>
                                <a:ea typeface="Cambria Math"/>
                              </a:rPr>
                              <m:t>𝑗</m:t>
                            </m:r>
                            <m:r>
                              <a:rPr lang="en-US" altLang="zh-CN" b="0" i="1" dirty="0" smtClean="0">
                                <a:solidFill>
                                  <a:schemeClr val="tx1"/>
                                </a:solidFill>
                                <a:latin typeface="Cambria Math"/>
                                <a:ea typeface="Cambria Math"/>
                              </a:rPr>
                              <m:t>∈</m:t>
                            </m:r>
                            <m:acc>
                              <m:accPr>
                                <m:chr m:val="̅"/>
                                <m:ctrlPr>
                                  <a:rPr lang="en-US" altLang="zh-CN" b="0" i="1" dirty="0" smtClean="0">
                                    <a:solidFill>
                                      <a:schemeClr val="tx1"/>
                                    </a:solidFill>
                                    <a:latin typeface="Cambria Math"/>
                                    <a:ea typeface="Cambria Math"/>
                                  </a:rPr>
                                </m:ctrlPr>
                              </m:accPr>
                              <m:e>
                                <m:r>
                                  <a:rPr lang="en-US" altLang="zh-CN" b="0" i="1" dirty="0" smtClean="0">
                                    <a:solidFill>
                                      <a:schemeClr val="tx1"/>
                                    </a:solidFill>
                                    <a:latin typeface="Cambria Math"/>
                                    <a:ea typeface="Cambria Math"/>
                                  </a:rPr>
                                  <m:t>𝑆</m:t>
                                </m:r>
                              </m:e>
                            </m:acc>
                          </m:e>
                          <m:e>
                            <m:sSub>
                              <m:sSubPr>
                                <m:ctrlPr>
                                  <a:rPr lang="en-US" altLang="zh-CN" i="1" dirty="0" smtClean="0">
                                    <a:solidFill>
                                      <a:schemeClr val="tx1"/>
                                    </a:solidFill>
                                    <a:latin typeface="Cambria Math"/>
                                  </a:rPr>
                                </m:ctrlPr>
                              </m:sSubPr>
                              <m:e>
                                <m:r>
                                  <a:rPr lang="en-US" altLang="zh-CN" b="0" i="1" dirty="0" smtClean="0">
                                    <a:solidFill>
                                      <a:schemeClr val="tx1"/>
                                    </a:solidFill>
                                    <a:latin typeface="Cambria Math"/>
                                  </a:rPr>
                                  <m:t>𝐹</m:t>
                                </m:r>
                              </m:e>
                              <m:sub>
                                <m:r>
                                  <a:rPr lang="en-US" altLang="zh-CN" b="0" i="1" dirty="0" smtClean="0">
                                    <a:solidFill>
                                      <a:schemeClr val="tx1"/>
                                    </a:solidFill>
                                    <a:latin typeface="Cambria Math"/>
                                  </a:rPr>
                                  <m:t>𝑖𝑗</m:t>
                                </m:r>
                              </m:sub>
                            </m:sSub>
                            <m:r>
                              <a:rPr lang="en-US" altLang="zh-CN" b="0" i="1" dirty="0" smtClean="0">
                                <a:solidFill>
                                  <a:schemeClr val="tx1"/>
                                </a:solidFill>
                                <a:latin typeface="Cambria Math"/>
                              </a:rPr>
                              <m:t>=0,</m:t>
                            </m:r>
                            <m:r>
                              <a:rPr lang="en-US" altLang="zh-CN" i="1" dirty="0">
                                <a:solidFill>
                                  <a:schemeClr val="tx1"/>
                                </a:solidFill>
                                <a:latin typeface="Cambria Math"/>
                              </a:rPr>
                              <m:t>𝑖</m:t>
                            </m:r>
                            <m:r>
                              <a:rPr lang="en-US" altLang="zh-CN" i="1" dirty="0">
                                <a:solidFill>
                                  <a:schemeClr val="tx1"/>
                                </a:solidFill>
                                <a:latin typeface="Cambria Math"/>
                                <a:ea typeface="Cambria Math"/>
                              </a:rPr>
                              <m:t>∈</m:t>
                            </m:r>
                            <m:acc>
                              <m:accPr>
                                <m:chr m:val="̅"/>
                                <m:ctrlPr>
                                  <a:rPr lang="en-US" altLang="zh-CN" i="1" dirty="0">
                                    <a:solidFill>
                                      <a:schemeClr val="tx1"/>
                                    </a:solidFill>
                                    <a:latin typeface="Cambria Math"/>
                                    <a:ea typeface="Cambria Math"/>
                                  </a:rPr>
                                </m:ctrlPr>
                              </m:accPr>
                              <m:e>
                                <m:r>
                                  <a:rPr lang="en-US" altLang="zh-CN" i="1" dirty="0">
                                    <a:solidFill>
                                      <a:schemeClr val="tx1"/>
                                    </a:solidFill>
                                    <a:latin typeface="Cambria Math"/>
                                    <a:ea typeface="Cambria Math"/>
                                  </a:rPr>
                                  <m:t>𝑆</m:t>
                                </m:r>
                              </m:e>
                            </m:acc>
                            <m:r>
                              <a:rPr lang="en-US" altLang="zh-CN" i="1" dirty="0">
                                <a:solidFill>
                                  <a:schemeClr val="tx1"/>
                                </a:solidFill>
                                <a:latin typeface="Cambria Math"/>
                                <a:ea typeface="Cambria Math"/>
                              </a:rPr>
                              <m:t>,</m:t>
                            </m:r>
                            <m:r>
                              <a:rPr lang="en-US" altLang="zh-CN" i="1" dirty="0">
                                <a:solidFill>
                                  <a:schemeClr val="tx1"/>
                                </a:solidFill>
                                <a:latin typeface="Cambria Math"/>
                                <a:ea typeface="Cambria Math"/>
                              </a:rPr>
                              <m:t>𝑗</m:t>
                            </m:r>
                            <m:r>
                              <a:rPr lang="en-US" altLang="zh-CN" i="1" dirty="0">
                                <a:solidFill>
                                  <a:schemeClr val="tx1"/>
                                </a:solidFill>
                                <a:latin typeface="Cambria Math"/>
                                <a:ea typeface="Cambria Math"/>
                              </a:rPr>
                              <m:t>∈</m:t>
                            </m:r>
                            <m:r>
                              <a:rPr lang="en-US" altLang="zh-CN" i="1" dirty="0">
                                <a:solidFill>
                                  <a:schemeClr val="tx1"/>
                                </a:solidFill>
                                <a:latin typeface="Cambria Math"/>
                                <a:ea typeface="Cambria Math"/>
                              </a:rPr>
                              <m:t>𝑆</m:t>
                            </m:r>
                          </m:e>
                        </m:eqArr>
                      </m:e>
                    </m:d>
                  </m:oMath>
                </a14:m>
                <a:r>
                  <a:rPr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476672"/>
                <a:ext cx="8363272" cy="2620888"/>
              </a:xfrm>
              <a:blipFill rotWithShape="1">
                <a:blip r:embed="rId3"/>
                <a:stretch>
                  <a:fillRect l="-1312" t="-3953" r="-1093"/>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D886D8B5-7BEF-4F57-A025-5129752E682B}"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9639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内容占位符 2"/>
              <p:cNvSpPr txBox="1">
                <a:spLocks/>
              </p:cNvSpPr>
              <p:nvPr/>
            </p:nvSpPr>
            <p:spPr>
              <a:xfrm>
                <a:off x="173829" y="692696"/>
                <a:ext cx="8363272" cy="262088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如图</a:t>
                </a:r>
                <a:r>
                  <a:rPr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所示网络</a:t>
                </a:r>
                <a14:m>
                  <m:oMath xmlns:m="http://schemas.openxmlformats.org/officeDocument/2006/math">
                    <m:r>
                      <a:rPr lang="en-US" altLang="zh-CN" i="1" dirty="0">
                        <a:solidFill>
                          <a:schemeClr val="tx1"/>
                        </a:solidFill>
                        <a:latin typeface="Cambria Math"/>
                      </a:rPr>
                      <m:t>𝑁</m:t>
                    </m:r>
                  </m:oMath>
                </a14:m>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，每条边上标的前后两个数分别表示该边的容量和当前流过该边的流量，该网络流</a:t>
                </a:r>
                <a14:m>
                  <m:oMath xmlns:m="http://schemas.openxmlformats.org/officeDocument/2006/math">
                    <m:r>
                      <a:rPr lang="en-US" altLang="zh-CN" i="1" dirty="0">
                        <a:solidFill>
                          <a:schemeClr val="tx1"/>
                        </a:solidFill>
                        <a:latin typeface="Cambria Math"/>
                      </a:rPr>
                      <m:t>𝑁</m:t>
                    </m:r>
                  </m:oMath>
                </a14:m>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的流</a:t>
                </a:r>
                <a14:m>
                  <m:oMath xmlns:m="http://schemas.openxmlformats.org/officeDocument/2006/math">
                    <m:r>
                      <a:rPr lang="en-US" altLang="zh-CN" b="0" i="1" dirty="0" smtClean="0">
                        <a:solidFill>
                          <a:schemeClr val="tx1"/>
                        </a:solidFill>
                        <a:latin typeface="Cambria Math"/>
                      </a:rPr>
                      <m:t>𝐹</m:t>
                    </m:r>
                  </m:oMath>
                </a14:m>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是一个可行流</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其流量</a:t>
                </a:r>
                <a14:m>
                  <m:oMath xmlns:m="http://schemas.openxmlformats.org/officeDocument/2006/math">
                    <m:r>
                      <m:rPr>
                        <m:sty m:val="p"/>
                      </m:rPr>
                      <a:rPr lang="en-US" altLang="zh-CN" b="0" i="0" dirty="0" smtClean="0">
                        <a:solidFill>
                          <a:schemeClr val="tx1"/>
                        </a:solidFill>
                        <a:latin typeface="Cambria Math"/>
                      </a:rPr>
                      <m:t>V</m:t>
                    </m:r>
                    <m:d>
                      <m:dPr>
                        <m:ctrlPr>
                          <a:rPr lang="en-US" altLang="zh-CN" b="0" i="1" dirty="0" smtClean="0">
                            <a:solidFill>
                              <a:schemeClr val="tx1"/>
                            </a:solidFill>
                            <a:latin typeface="Cambria Math"/>
                          </a:rPr>
                        </m:ctrlPr>
                      </m:dPr>
                      <m:e>
                        <m:r>
                          <m:rPr>
                            <m:sty m:val="p"/>
                          </m:rPr>
                          <a:rPr lang="en-US" altLang="zh-CN" b="0" i="0" dirty="0" smtClean="0">
                            <a:solidFill>
                              <a:schemeClr val="tx1"/>
                            </a:solidFill>
                            <a:latin typeface="Cambria Math"/>
                          </a:rPr>
                          <m:t>F</m:t>
                        </m:r>
                      </m:e>
                    </m:d>
                    <m:r>
                      <a:rPr lang="en-US" altLang="zh-CN" b="0" i="0" dirty="0" smtClean="0">
                        <a:solidFill>
                          <a:schemeClr val="tx1"/>
                        </a:solidFill>
                        <a:latin typeface="Cambria Math"/>
                      </a:rPr>
                      <m:t>=10</m:t>
                    </m:r>
                    <m:r>
                      <a:rPr lang="en-US" altLang="zh-CN" i="1" dirty="0">
                        <a:solidFill>
                          <a:schemeClr val="tx1"/>
                        </a:solidFill>
                        <a:latin typeface="Cambria Math"/>
                      </a:rPr>
                      <m:t> </m:t>
                    </m:r>
                  </m:oMath>
                </a14:m>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。若取</a:t>
                </a:r>
                <a14:m>
                  <m:oMath xmlns:m="http://schemas.openxmlformats.org/officeDocument/2006/math">
                    <m:r>
                      <m:rPr>
                        <m:sty m:val="p"/>
                      </m:rPr>
                      <a:rPr lang="en-US" altLang="zh-CN" b="0" i="0" dirty="0" smtClean="0">
                        <a:solidFill>
                          <a:schemeClr val="tx1"/>
                        </a:solidFill>
                        <a:latin typeface="Cambria Math"/>
                      </a:rPr>
                      <m:t>S</m:t>
                    </m:r>
                    <m:r>
                      <a:rPr lang="en-US" altLang="zh-CN" b="0" i="0" dirty="0" smtClean="0">
                        <a:solidFill>
                          <a:schemeClr val="tx1"/>
                        </a:solidFill>
                        <a:latin typeface="Cambria Math"/>
                      </a:rPr>
                      <m:t>={</m:t>
                    </m:r>
                    <m:r>
                      <m:rPr>
                        <m:sty m:val="p"/>
                      </m:rPr>
                      <a:rPr lang="en-US" altLang="zh-CN" b="0" i="0" dirty="0" smtClean="0">
                        <a:solidFill>
                          <a:schemeClr val="tx1"/>
                        </a:solidFill>
                        <a:latin typeface="Cambria Math"/>
                      </a:rPr>
                      <m:t>s</m:t>
                    </m:r>
                    <m:r>
                      <a:rPr lang="en-US" altLang="zh-CN" b="0" i="0" dirty="0" smtClean="0">
                        <a:solidFill>
                          <a:schemeClr val="tx1"/>
                        </a:solidFill>
                        <a:latin typeface="Cambria Math"/>
                      </a:rPr>
                      <m:t>,</m:t>
                    </m:r>
                    <m:sSub>
                      <m:sSubPr>
                        <m:ctrlPr>
                          <a:rPr lang="en-US" altLang="zh-CN" b="0" i="1" dirty="0" smtClean="0">
                            <a:solidFill>
                              <a:schemeClr val="tx1"/>
                            </a:solidFill>
                            <a:latin typeface="Cambria Math"/>
                          </a:rPr>
                        </m:ctrlPr>
                      </m:sSubPr>
                      <m:e>
                        <m:r>
                          <a:rPr lang="en-US" altLang="zh-CN" b="0" i="1" dirty="0" smtClean="0">
                            <a:solidFill>
                              <a:schemeClr val="tx1"/>
                            </a:solidFill>
                            <a:latin typeface="Cambria Math"/>
                          </a:rPr>
                          <m:t>𝑣</m:t>
                        </m:r>
                      </m:e>
                      <m:sub>
                        <m:r>
                          <a:rPr lang="en-US" altLang="zh-CN" b="0" i="1" dirty="0" smtClean="0">
                            <a:solidFill>
                              <a:schemeClr val="tx1"/>
                            </a:solidFill>
                            <a:latin typeface="Cambria Math"/>
                          </a:rPr>
                          <m:t>1</m:t>
                        </m:r>
                      </m:sub>
                    </m:sSub>
                    <m:r>
                      <a:rPr lang="en-US" altLang="zh-CN" b="0" i="1" dirty="0" smtClean="0">
                        <a:solidFill>
                          <a:schemeClr val="tx1"/>
                        </a:solidFill>
                        <a:latin typeface="Cambria Math"/>
                      </a:rPr>
                      <m:t>,</m:t>
                    </m:r>
                    <m:sSub>
                      <m:sSubPr>
                        <m:ctrlPr>
                          <a:rPr lang="en-US" altLang="zh-CN" b="0" i="1" dirty="0" smtClean="0">
                            <a:solidFill>
                              <a:schemeClr val="tx1"/>
                            </a:solidFill>
                            <a:latin typeface="Cambria Math"/>
                          </a:rPr>
                        </m:ctrlPr>
                      </m:sSubPr>
                      <m:e>
                        <m:r>
                          <a:rPr lang="en-US" altLang="zh-CN" b="0" i="1" dirty="0" smtClean="0">
                            <a:solidFill>
                              <a:schemeClr val="tx1"/>
                            </a:solidFill>
                            <a:latin typeface="Cambria Math"/>
                          </a:rPr>
                          <m:t>𝑣</m:t>
                        </m:r>
                      </m:e>
                      <m:sub>
                        <m:r>
                          <a:rPr lang="en-US" altLang="zh-CN" b="0" i="1" dirty="0" smtClean="0">
                            <a:solidFill>
                              <a:schemeClr val="tx1"/>
                            </a:solidFill>
                            <a:latin typeface="Cambria Math"/>
                          </a:rPr>
                          <m:t>4</m:t>
                        </m:r>
                      </m:sub>
                    </m:sSub>
                    <m:r>
                      <a:rPr lang="en-US" altLang="zh-CN" b="0" i="0" dirty="0" smtClean="0">
                        <a:solidFill>
                          <a:schemeClr val="tx1"/>
                        </a:solidFill>
                        <a:latin typeface="Cambria Math"/>
                      </a:rPr>
                      <m:t>}</m:t>
                    </m:r>
                  </m:oMath>
                </a14:m>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，则</a:t>
                </a:r>
                <a14:m>
                  <m:oMath xmlns:m="http://schemas.openxmlformats.org/officeDocument/2006/math">
                    <m:r>
                      <a:rPr lang="en-US" altLang="zh-CN" dirty="0">
                        <a:solidFill>
                          <a:schemeClr val="tx1"/>
                        </a:solidFill>
                        <a:latin typeface="Cambria Math"/>
                      </a:rPr>
                      <m:t>(</m:t>
                    </m:r>
                    <m:r>
                      <a:rPr lang="en-US" altLang="zh-CN" i="1" dirty="0">
                        <a:solidFill>
                          <a:schemeClr val="tx1"/>
                        </a:solidFill>
                        <a:latin typeface="Cambria Math"/>
                      </a:rPr>
                      <m:t>𝑆</m:t>
                    </m:r>
                    <m:r>
                      <a:rPr lang="en-US" altLang="zh-CN" i="1" dirty="0">
                        <a:solidFill>
                          <a:schemeClr val="tx1"/>
                        </a:solidFill>
                        <a:latin typeface="Cambria Math"/>
                      </a:rPr>
                      <m:t>,</m:t>
                    </m:r>
                    <m:acc>
                      <m:accPr>
                        <m:chr m:val="̅"/>
                        <m:ctrlPr>
                          <a:rPr lang="en-US" altLang="zh-CN" i="1" dirty="0">
                            <a:solidFill>
                              <a:schemeClr val="tx1"/>
                            </a:solidFill>
                            <a:latin typeface="Cambria Math"/>
                          </a:rPr>
                        </m:ctrlPr>
                      </m:accPr>
                      <m:e>
                        <m:r>
                          <a:rPr lang="en-US" altLang="zh-CN" i="1" dirty="0">
                            <a:solidFill>
                              <a:schemeClr val="tx1"/>
                            </a:solidFill>
                            <a:latin typeface="Cambria Math"/>
                          </a:rPr>
                          <m:t>𝑆</m:t>
                        </m:r>
                      </m:e>
                    </m:acc>
                    <m:r>
                      <a:rPr lang="en-US" altLang="zh-CN" i="1" dirty="0">
                        <a:solidFill>
                          <a:schemeClr val="tx1"/>
                        </a:solidFill>
                        <a:latin typeface="Cambria Math"/>
                      </a:rPr>
                      <m:t>)</m:t>
                    </m:r>
                  </m:oMath>
                </a14:m>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是网络的一个截集，其截量为：</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14:m>
                  <m:oMath xmlns:m="http://schemas.openxmlformats.org/officeDocument/2006/math">
                    <m:r>
                      <m:rPr>
                        <m:sty m:val="p"/>
                      </m:rPr>
                      <a:rPr lang="en-US" altLang="zh-CN" b="0" i="0" dirty="0" smtClean="0">
                        <a:solidFill>
                          <a:schemeClr val="tx1"/>
                        </a:solidFill>
                        <a:latin typeface="Cambria Math"/>
                      </a:rPr>
                      <m:t>C</m:t>
                    </m:r>
                    <m:d>
                      <m:dPr>
                        <m:ctrlPr>
                          <a:rPr lang="en-US" altLang="zh-CN" b="0" i="1" dirty="0">
                            <a:solidFill>
                              <a:schemeClr val="tx1"/>
                            </a:solidFill>
                            <a:latin typeface="Cambria Math"/>
                          </a:rPr>
                        </m:ctrlPr>
                      </m:dPr>
                      <m:e>
                        <m:r>
                          <a:rPr lang="en-US" altLang="zh-CN" i="1" dirty="0">
                            <a:solidFill>
                              <a:schemeClr val="tx1"/>
                            </a:solidFill>
                            <a:latin typeface="Cambria Math"/>
                          </a:rPr>
                          <m:t>𝑆</m:t>
                        </m:r>
                        <m:r>
                          <a:rPr lang="en-US" altLang="zh-CN" i="1" dirty="0">
                            <a:solidFill>
                              <a:schemeClr val="tx1"/>
                            </a:solidFill>
                            <a:latin typeface="Cambria Math"/>
                          </a:rPr>
                          <m:t>,</m:t>
                        </m:r>
                        <m:acc>
                          <m:accPr>
                            <m:chr m:val="̅"/>
                            <m:ctrlPr>
                              <a:rPr lang="en-US" altLang="zh-CN" i="1" dirty="0">
                                <a:solidFill>
                                  <a:schemeClr val="tx1"/>
                                </a:solidFill>
                                <a:latin typeface="Cambria Math"/>
                              </a:rPr>
                            </m:ctrlPr>
                          </m:accPr>
                          <m:e>
                            <m:r>
                              <a:rPr lang="en-US" altLang="zh-CN" i="1" dirty="0">
                                <a:solidFill>
                                  <a:schemeClr val="tx1"/>
                                </a:solidFill>
                                <a:latin typeface="Cambria Math"/>
                              </a:rPr>
                              <m:t>𝑆</m:t>
                            </m:r>
                          </m:e>
                        </m:acc>
                      </m:e>
                    </m:d>
                    <m:r>
                      <a:rPr lang="en-US" altLang="zh-CN" b="0" i="1" dirty="0" smtClean="0">
                        <a:solidFill>
                          <a:schemeClr val="tx1"/>
                        </a:solidFill>
                        <a:latin typeface="Cambria Math"/>
                      </a:rPr>
                      <m:t>=</m:t>
                    </m:r>
                    <m:r>
                      <a:rPr lang="en-US" altLang="zh-CN" b="0" i="1" dirty="0" smtClean="0">
                        <a:solidFill>
                          <a:schemeClr val="tx1"/>
                        </a:solidFill>
                        <a:latin typeface="Cambria Math"/>
                      </a:rPr>
                      <m:t>𝐶</m:t>
                    </m:r>
                    <m:d>
                      <m:dPr>
                        <m:ctrlPr>
                          <a:rPr lang="en-US" altLang="zh-CN" b="0" i="1" dirty="0" smtClean="0">
                            <a:solidFill>
                              <a:schemeClr val="tx1"/>
                            </a:solidFill>
                            <a:latin typeface="Cambria Math"/>
                          </a:rPr>
                        </m:ctrlPr>
                      </m:dPr>
                      <m:e>
                        <m:r>
                          <a:rPr lang="en-US" altLang="zh-CN" b="0" i="1" dirty="0" smtClean="0">
                            <a:solidFill>
                              <a:schemeClr val="tx1"/>
                            </a:solidFill>
                            <a:latin typeface="Cambria Math"/>
                          </a:rPr>
                          <m:t>&lt;</m:t>
                        </m:r>
                        <m:sSub>
                          <m:sSubPr>
                            <m:ctrlPr>
                              <a:rPr lang="en-US" altLang="zh-CN" i="1" dirty="0">
                                <a:solidFill>
                                  <a:schemeClr val="tx1"/>
                                </a:solidFill>
                                <a:latin typeface="Cambria Math"/>
                              </a:rPr>
                            </m:ctrlPr>
                          </m:sSubPr>
                          <m:e>
                            <m:r>
                              <a:rPr lang="en-US" altLang="zh-CN" i="1" dirty="0">
                                <a:solidFill>
                                  <a:schemeClr val="tx1"/>
                                </a:solidFill>
                                <a:latin typeface="Cambria Math"/>
                              </a:rPr>
                              <m:t>𝑣</m:t>
                            </m:r>
                          </m:e>
                          <m:sub>
                            <m:r>
                              <a:rPr lang="en-US" altLang="zh-CN" i="1" dirty="0">
                                <a:solidFill>
                                  <a:schemeClr val="tx1"/>
                                </a:solidFill>
                                <a:latin typeface="Cambria Math"/>
                              </a:rPr>
                              <m:t>1</m:t>
                            </m:r>
                          </m:sub>
                        </m:sSub>
                        <m:r>
                          <a:rPr lang="en-US" altLang="zh-CN" i="1" dirty="0">
                            <a:solidFill>
                              <a:schemeClr val="tx1"/>
                            </a:solidFill>
                            <a:latin typeface="Cambria Math"/>
                          </a:rPr>
                          <m:t>,</m:t>
                        </m:r>
                        <m:sSub>
                          <m:sSubPr>
                            <m:ctrlPr>
                              <a:rPr lang="en-US" altLang="zh-CN" i="1" dirty="0">
                                <a:solidFill>
                                  <a:schemeClr val="tx1"/>
                                </a:solidFill>
                                <a:latin typeface="Cambria Math"/>
                              </a:rPr>
                            </m:ctrlPr>
                          </m:sSubPr>
                          <m:e>
                            <m:r>
                              <a:rPr lang="en-US" altLang="zh-CN" i="1" dirty="0">
                                <a:solidFill>
                                  <a:schemeClr val="tx1"/>
                                </a:solidFill>
                                <a:latin typeface="Cambria Math"/>
                              </a:rPr>
                              <m:t>𝑣</m:t>
                            </m:r>
                          </m:e>
                          <m:sub>
                            <m:r>
                              <a:rPr lang="en-US" altLang="zh-CN" b="0" i="1" dirty="0" smtClean="0">
                                <a:solidFill>
                                  <a:schemeClr val="tx1"/>
                                </a:solidFill>
                                <a:latin typeface="Cambria Math"/>
                              </a:rPr>
                              <m:t>2</m:t>
                            </m:r>
                          </m:sub>
                        </m:sSub>
                        <m:r>
                          <a:rPr lang="en-US" altLang="zh-CN" b="0" i="1" dirty="0" smtClean="0">
                            <a:solidFill>
                              <a:schemeClr val="tx1"/>
                            </a:solidFill>
                            <a:latin typeface="Cambria Math"/>
                          </a:rPr>
                          <m:t>&gt;</m:t>
                        </m:r>
                      </m:e>
                    </m:d>
                    <m:r>
                      <a:rPr lang="en-US" altLang="zh-CN" b="0" i="1" dirty="0" smtClean="0">
                        <a:solidFill>
                          <a:schemeClr val="tx1"/>
                        </a:solidFill>
                        <a:latin typeface="Cambria Math"/>
                      </a:rPr>
                      <m:t>+</m:t>
                    </m:r>
                    <m:r>
                      <a:rPr lang="en-US" altLang="zh-CN" b="0" i="1" dirty="0" smtClean="0">
                        <a:solidFill>
                          <a:schemeClr val="tx1"/>
                        </a:solidFill>
                        <a:latin typeface="Cambria Math"/>
                      </a:rPr>
                      <m:t>𝐶</m:t>
                    </m:r>
                    <m:d>
                      <m:dPr>
                        <m:ctrlPr>
                          <a:rPr lang="en-US" altLang="zh-CN" b="0" i="1" dirty="0" smtClean="0">
                            <a:solidFill>
                              <a:schemeClr val="tx1"/>
                            </a:solidFill>
                            <a:latin typeface="Cambria Math"/>
                          </a:rPr>
                        </m:ctrlPr>
                      </m:dPr>
                      <m:e>
                        <m:r>
                          <a:rPr lang="en-US" altLang="zh-CN" b="0" i="1" dirty="0" smtClean="0">
                            <a:solidFill>
                              <a:schemeClr val="tx1"/>
                            </a:solidFill>
                            <a:latin typeface="Cambria Math"/>
                          </a:rPr>
                          <m:t>&lt;</m:t>
                        </m:r>
                        <m:sSub>
                          <m:sSubPr>
                            <m:ctrlPr>
                              <a:rPr lang="en-US" altLang="zh-CN" i="1" dirty="0">
                                <a:solidFill>
                                  <a:schemeClr val="tx1"/>
                                </a:solidFill>
                                <a:latin typeface="Cambria Math"/>
                              </a:rPr>
                            </m:ctrlPr>
                          </m:sSubPr>
                          <m:e>
                            <m:r>
                              <a:rPr lang="en-US" altLang="zh-CN" i="1" dirty="0">
                                <a:solidFill>
                                  <a:schemeClr val="tx1"/>
                                </a:solidFill>
                                <a:latin typeface="Cambria Math"/>
                              </a:rPr>
                              <m:t>𝑣</m:t>
                            </m:r>
                          </m:e>
                          <m:sub>
                            <m:r>
                              <a:rPr lang="en-US" altLang="zh-CN" b="0" i="1" dirty="0" smtClean="0">
                                <a:solidFill>
                                  <a:schemeClr val="tx1"/>
                                </a:solidFill>
                                <a:latin typeface="Cambria Math"/>
                              </a:rPr>
                              <m:t>4</m:t>
                            </m:r>
                          </m:sub>
                        </m:sSub>
                        <m:r>
                          <a:rPr lang="en-US" altLang="zh-CN" i="1" dirty="0">
                            <a:solidFill>
                              <a:schemeClr val="tx1"/>
                            </a:solidFill>
                            <a:latin typeface="Cambria Math"/>
                          </a:rPr>
                          <m:t>,</m:t>
                        </m:r>
                        <m:sSub>
                          <m:sSubPr>
                            <m:ctrlPr>
                              <a:rPr lang="en-US" altLang="zh-CN" i="1" dirty="0">
                                <a:solidFill>
                                  <a:schemeClr val="tx1"/>
                                </a:solidFill>
                                <a:latin typeface="Cambria Math"/>
                              </a:rPr>
                            </m:ctrlPr>
                          </m:sSubPr>
                          <m:e>
                            <m:r>
                              <a:rPr lang="en-US" altLang="zh-CN" i="1" dirty="0">
                                <a:solidFill>
                                  <a:schemeClr val="tx1"/>
                                </a:solidFill>
                                <a:latin typeface="Cambria Math"/>
                              </a:rPr>
                              <m:t>𝑣</m:t>
                            </m:r>
                          </m:e>
                          <m:sub>
                            <m:r>
                              <a:rPr lang="en-US" altLang="zh-CN" b="0" i="1" dirty="0" smtClean="0">
                                <a:solidFill>
                                  <a:schemeClr val="tx1"/>
                                </a:solidFill>
                                <a:latin typeface="Cambria Math"/>
                              </a:rPr>
                              <m:t>3</m:t>
                            </m:r>
                          </m:sub>
                        </m:sSub>
                        <m:r>
                          <a:rPr lang="en-US" altLang="zh-CN" b="0" i="1" dirty="0" smtClean="0">
                            <a:solidFill>
                              <a:schemeClr val="tx1"/>
                            </a:solidFill>
                            <a:latin typeface="Cambria Math"/>
                          </a:rPr>
                          <m:t>&gt;</m:t>
                        </m:r>
                      </m:e>
                    </m:d>
                    <m:r>
                      <a:rPr lang="en-US" altLang="zh-CN" b="0" i="1" dirty="0" smtClean="0">
                        <a:solidFill>
                          <a:schemeClr val="tx1"/>
                        </a:solidFill>
                        <a:latin typeface="Cambria Math"/>
                      </a:rPr>
                      <m:t>=10</m:t>
                    </m:r>
                    <m:r>
                      <a:rPr lang="en-US" altLang="zh-CN" i="1" dirty="0" smtClean="0">
                        <a:solidFill>
                          <a:schemeClr val="tx1"/>
                        </a:solidFill>
                        <a:latin typeface="Cambria Math"/>
                      </a:rPr>
                      <m:t> </m:t>
                    </m:r>
                  </m:oMath>
                </a14:m>
                <a:r>
                  <a:rPr lang="zh-CN"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此时</a:t>
                </a:r>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，流的值和截集的容量都为</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，所以，流量最大且截集最小。</a:t>
                </a:r>
              </a:p>
            </p:txBody>
          </p:sp>
        </mc:Choice>
        <mc:Fallback xmlns="">
          <p:sp>
            <p:nvSpPr>
              <p:cNvPr id="20" name="内容占位符 2"/>
              <p:cNvSpPr txBox="1">
                <a:spLocks noRot="1" noChangeAspect="1" noMove="1" noResize="1" noEditPoints="1" noAdjustHandles="1" noChangeArrowheads="1" noChangeShapeType="1" noTextEdit="1"/>
              </p:cNvSpPr>
              <p:nvPr/>
            </p:nvSpPr>
            <p:spPr>
              <a:xfrm>
                <a:off x="173829" y="692696"/>
                <a:ext cx="8363272" cy="2620888"/>
              </a:xfrm>
              <a:prstGeom prst="rect">
                <a:avLst/>
              </a:prstGeom>
              <a:blipFill rotWithShape="1">
                <a:blip r:embed="rId3"/>
                <a:stretch>
                  <a:fillRect l="-1094" t="-4651"/>
                </a:stretch>
              </a:blipFill>
            </p:spPr>
            <p:txBody>
              <a:bodyPr/>
              <a:lstStyle/>
              <a:p>
                <a:r>
                  <a:rPr lang="zh-CN" altLang="en-US">
                    <a:noFill/>
                  </a:rPr>
                  <a:t> </a:t>
                </a:r>
              </a:p>
            </p:txBody>
          </p:sp>
        </mc:Fallback>
      </mc:AlternateContent>
      <p:graphicFrame>
        <p:nvGraphicFramePr>
          <p:cNvPr id="22" name="内容占位符 21"/>
          <p:cNvGraphicFramePr>
            <a:graphicFrameLocks noGrp="1" noChangeAspect="1"/>
          </p:cNvGraphicFramePr>
          <p:nvPr>
            <p:ph idx="1"/>
            <p:extLst>
              <p:ext uri="{D42A27DB-BD31-4B8C-83A1-F6EECF244321}">
                <p14:modId xmlns:p14="http://schemas.microsoft.com/office/powerpoint/2010/main" val="103504756"/>
              </p:ext>
            </p:extLst>
          </p:nvPr>
        </p:nvGraphicFramePr>
        <p:xfrm>
          <a:off x="1258888" y="2492375"/>
          <a:ext cx="5184775" cy="4197350"/>
        </p:xfrm>
        <a:graphic>
          <a:graphicData uri="http://schemas.openxmlformats.org/presentationml/2006/ole">
            <mc:AlternateContent xmlns:mc="http://schemas.openxmlformats.org/markup-compatibility/2006">
              <mc:Choice xmlns:v="urn:schemas-microsoft-com:vml" Requires="v">
                <p:oleObj spid="_x0000_s4156" name="文档" r:id="rId5" imgW="2741930" imgH="2219783" progId="Word.Document.12">
                  <p:embed/>
                </p:oleObj>
              </mc:Choice>
              <mc:Fallback>
                <p:oleObj name="文档" r:id="rId5" imgW="2741930" imgH="2219783" progId="Word.Document.12">
                  <p:embed/>
                  <p:pic>
                    <p:nvPicPr>
                      <p:cNvPr id="0" name=""/>
                      <p:cNvPicPr/>
                      <p:nvPr/>
                    </p:nvPicPr>
                    <p:blipFill>
                      <a:blip r:embed="rId6"/>
                      <a:stretch>
                        <a:fillRect/>
                      </a:stretch>
                    </p:blipFill>
                    <p:spPr>
                      <a:xfrm>
                        <a:off x="1258888" y="2492375"/>
                        <a:ext cx="5184775" cy="4197350"/>
                      </a:xfrm>
                      <a:prstGeom prst="rect">
                        <a:avLst/>
                      </a:prstGeom>
                    </p:spPr>
                  </p:pic>
                </p:oleObj>
              </mc:Fallback>
            </mc:AlternateContent>
          </a:graphicData>
        </a:graphic>
      </p:graphicFrame>
      <p:sp>
        <p:nvSpPr>
          <p:cNvPr id="2" name="日期占位符 1"/>
          <p:cNvSpPr>
            <a:spLocks noGrp="1"/>
          </p:cNvSpPr>
          <p:nvPr>
            <p:ph type="dt" sz="half" idx="10"/>
          </p:nvPr>
        </p:nvSpPr>
        <p:spPr/>
        <p:txBody>
          <a:bodyPr/>
          <a:lstStyle/>
          <a:p>
            <a:fld id="{E7C2D6F7-BF62-4EA2-BFF5-E50C8D2E7834}"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页脚占位符 2"/>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14</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0590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91264" cy="1061959"/>
          </a:xfrm>
        </p:spPr>
        <p:txBody>
          <a:bodyPr/>
          <a:lstStyle/>
          <a:p>
            <a:r>
              <a:rPr lang="zh-CN" altLang="en-US" dirty="0">
                <a:latin typeface="华文楷体" panose="02010600040101010101" pitchFamily="2" charset="-122"/>
                <a:ea typeface="华文楷体" panose="02010600040101010101" pitchFamily="2" charset="-122"/>
              </a:rPr>
              <a:t>最大</a:t>
            </a:r>
            <a:r>
              <a:rPr lang="zh-CN" altLang="en-US" dirty="0" smtClean="0">
                <a:latin typeface="华文楷体" panose="02010600040101010101" pitchFamily="2" charset="-122"/>
                <a:ea typeface="华文楷体" panose="02010600040101010101" pitchFamily="2" charset="-122"/>
              </a:rPr>
              <a:t>流及其算法</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23528" y="1196752"/>
            <a:ext cx="8363272" cy="1900807"/>
          </a:xfrm>
        </p:spPr>
        <p:txBody>
          <a:bodyPr>
            <a:normAutofit/>
          </a:bodyPr>
          <a:lstStyle/>
          <a:p>
            <a:r>
              <a:rPr lang="zh-CN" altLang="zh-CN" sz="2800" dirty="0">
                <a:latin typeface="华文楷体" panose="02010600040101010101" pitchFamily="2" charset="-122"/>
                <a:ea typeface="华文楷体" panose="02010600040101010101" pitchFamily="2" charset="-122"/>
              </a:rPr>
              <a:t>就只有一个发点和一个收点的网络而言，</a:t>
            </a:r>
            <a:r>
              <a:rPr lang="zh-CN" altLang="zh-CN" sz="2800" b="1" dirty="0">
                <a:latin typeface="华文楷体" panose="02010600040101010101" pitchFamily="2" charset="-122"/>
                <a:ea typeface="华文楷体" panose="02010600040101010101" pitchFamily="2" charset="-122"/>
              </a:rPr>
              <a:t>最大流问题</a:t>
            </a:r>
            <a:r>
              <a:rPr lang="zh-CN" altLang="zh-CN" sz="2800" dirty="0">
                <a:latin typeface="华文楷体" panose="02010600040101010101" pitchFamily="2" charset="-122"/>
                <a:ea typeface="华文楷体" panose="02010600040101010101" pitchFamily="2" charset="-122"/>
              </a:rPr>
              <a:t>就是在一个有容量的网络中从发点到收点找出一条可以运送最大数量的单位流量的路径，而且不得超过弧的容量</a:t>
            </a:r>
            <a:r>
              <a:rPr lang="zh-CN" altLang="zh-CN" sz="2800" dirty="0" smtClean="0">
                <a:latin typeface="华文楷体" panose="02010600040101010101" pitchFamily="2" charset="-122"/>
                <a:ea typeface="华文楷体" panose="02010600040101010101" pitchFamily="2" charset="-122"/>
              </a:rPr>
              <a:t>。</a:t>
            </a:r>
            <a:endParaRPr lang="zh-CN" altLang="zh-CN" sz="2800" dirty="0">
              <a:latin typeface="华文楷体" panose="02010600040101010101" pitchFamily="2" charset="-122"/>
              <a:ea typeface="华文楷体" panose="02010600040101010101" pitchFamily="2" charset="-122"/>
            </a:endParaRPr>
          </a:p>
        </p:txBody>
      </p:sp>
      <p:sp>
        <p:nvSpPr>
          <p:cNvPr id="5" name="日期占位符 4"/>
          <p:cNvSpPr>
            <a:spLocks noGrp="1"/>
          </p:cNvSpPr>
          <p:nvPr>
            <p:ph type="dt" sz="half" idx="10"/>
          </p:nvPr>
        </p:nvSpPr>
        <p:spPr/>
        <p:txBody>
          <a:bodyPr/>
          <a:lstStyle/>
          <a:p>
            <a:fld id="{AA0AEF07-EF3B-4BEA-8E74-F27A63994D43}" type="datetime1">
              <a:rPr lang="zh-CN" altLang="en-US" smtClean="0"/>
              <a:t>2014-7-23</a:t>
            </a:fld>
            <a:endParaRPr lang="zh-CN" altLang="en-US"/>
          </a:p>
        </p:txBody>
      </p:sp>
      <p:sp>
        <p:nvSpPr>
          <p:cNvPr id="6" name="页脚占位符 5"/>
          <p:cNvSpPr>
            <a:spLocks noGrp="1"/>
          </p:cNvSpPr>
          <p:nvPr>
            <p:ph type="ftr" sz="quarter" idx="11"/>
          </p:nvPr>
        </p:nvSpPr>
        <p:spPr/>
        <p:txBody>
          <a:bodyPr/>
          <a:lstStyle/>
          <a:p>
            <a:r>
              <a:rPr lang="zh-CN" altLang="en-US" smtClean="0"/>
              <a:t>重庆邮电大学         理学院            陈六新</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4" name="内容占位符 2"/>
          <p:cNvSpPr txBox="1">
            <a:spLocks/>
          </p:cNvSpPr>
          <p:nvPr/>
        </p:nvSpPr>
        <p:spPr>
          <a:xfrm>
            <a:off x="107504" y="2924945"/>
            <a:ext cx="8712968" cy="3240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sz="2800" dirty="0" smtClean="0">
                <a:latin typeface="华文楷体" panose="02010600040101010101" pitchFamily="2" charset="-122"/>
                <a:ea typeface="华文楷体" panose="02010600040101010101" pitchFamily="2" charset="-122"/>
              </a:rPr>
              <a:t>最大流问题的算法是由</a:t>
            </a:r>
            <a:r>
              <a:rPr lang="en-US" altLang="zh-CN" sz="2800" dirty="0" smtClean="0">
                <a:latin typeface="华文楷体" panose="02010600040101010101" pitchFamily="2" charset="-122"/>
                <a:ea typeface="华文楷体" panose="02010600040101010101" pitchFamily="2" charset="-122"/>
              </a:rPr>
              <a:t>Ford</a:t>
            </a:r>
            <a:r>
              <a:rPr lang="zh-CN" altLang="zh-CN" sz="2800" dirty="0" smtClean="0">
                <a:latin typeface="华文楷体" panose="02010600040101010101" pitchFamily="2" charset="-122"/>
                <a:ea typeface="华文楷体" panose="02010600040101010101" pitchFamily="2" charset="-122"/>
              </a:rPr>
              <a:t>和</a:t>
            </a:r>
            <a:r>
              <a:rPr lang="en-US" altLang="zh-CN" sz="2800" dirty="0" smtClean="0">
                <a:latin typeface="华文楷体" panose="02010600040101010101" pitchFamily="2" charset="-122"/>
                <a:ea typeface="华文楷体" panose="02010600040101010101" pitchFamily="2" charset="-122"/>
              </a:rPr>
              <a:t>Fulkerson</a:t>
            </a:r>
            <a:r>
              <a:rPr lang="zh-CN" altLang="zh-CN" sz="2800" dirty="0" smtClean="0">
                <a:latin typeface="华文楷体" panose="02010600040101010101" pitchFamily="2" charset="-122"/>
                <a:ea typeface="华文楷体" panose="02010600040101010101" pitchFamily="2" charset="-122"/>
              </a:rPr>
              <a:t>于</a:t>
            </a:r>
            <a:r>
              <a:rPr lang="en-US" altLang="zh-CN" sz="2800" dirty="0" smtClean="0">
                <a:latin typeface="华文楷体" panose="02010600040101010101" pitchFamily="2" charset="-122"/>
                <a:ea typeface="华文楷体" panose="02010600040101010101" pitchFamily="2" charset="-122"/>
              </a:rPr>
              <a:t>1957</a:t>
            </a:r>
            <a:r>
              <a:rPr lang="zh-CN" altLang="zh-CN" sz="2800" dirty="0" smtClean="0">
                <a:latin typeface="华文楷体" panose="02010600040101010101" pitchFamily="2" charset="-122"/>
                <a:ea typeface="华文楷体" panose="02010600040101010101" pitchFamily="2" charset="-122"/>
              </a:rPr>
              <a:t>最早提出的，其基本概念比较简单，即从某个初始流开始，重复地增加流的值到不能再改进为止，则最后所得的流将是一个最大流。为此，不妨将每条边上的流量设置为</a:t>
            </a:r>
            <a:r>
              <a:rPr lang="en-US" altLang="zh-CN" sz="2800" dirty="0" smtClean="0">
                <a:latin typeface="华文楷体" panose="02010600040101010101" pitchFamily="2" charset="-122"/>
                <a:ea typeface="华文楷体" panose="02010600040101010101" pitchFamily="2" charset="-122"/>
              </a:rPr>
              <a:t>0</a:t>
            </a:r>
            <a:r>
              <a:rPr lang="zh-CN" altLang="zh-CN" sz="2800" dirty="0" smtClean="0">
                <a:latin typeface="华文楷体" panose="02010600040101010101" pitchFamily="2" charset="-122"/>
                <a:ea typeface="华文楷体" panose="02010600040101010101" pitchFamily="2" charset="-122"/>
              </a:rPr>
              <a:t>作为初始流量。为了增加给定流量的值，我们必须找出从发点到收点的一条路并沿这条路增加流量。</a:t>
            </a:r>
            <a:endParaRPr lang="zh-CN"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7576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504" y="1340768"/>
                <a:ext cx="8664742" cy="3240360"/>
              </a:xfrm>
            </p:spPr>
            <p:txBody>
              <a:bodyPr>
                <a:normAutofit/>
              </a:bodyPr>
              <a:lstStyle/>
              <a:p>
                <a:r>
                  <a:rPr lang="zh-CN" altLang="zh-CN" sz="2800" dirty="0" smtClean="0">
                    <a:latin typeface="华文楷体" panose="02010600040101010101" pitchFamily="2" charset="-122"/>
                    <a:ea typeface="华文楷体" panose="02010600040101010101" pitchFamily="2" charset="-122"/>
                  </a:rPr>
                  <a:t>设</a:t>
                </a:r>
                <a14:m>
                  <m:oMath xmlns:m="http://schemas.openxmlformats.org/officeDocument/2006/math">
                    <m:r>
                      <a:rPr lang="en-US" altLang="zh-CN" sz="2800" i="1" dirty="0">
                        <a:latin typeface="Cambria Math"/>
                      </a:rPr>
                      <m:t>𝑁</m:t>
                    </m:r>
                    <m:r>
                      <a:rPr lang="en-US" altLang="zh-CN" sz="2800" b="0" i="1" dirty="0" smtClean="0">
                        <a:latin typeface="Cambria Math"/>
                      </a:rPr>
                      <m:t>=&lt;</m:t>
                    </m:r>
                    <m:r>
                      <a:rPr lang="en-US" altLang="zh-CN" sz="2800" b="0" i="1" dirty="0" smtClean="0">
                        <a:latin typeface="Cambria Math"/>
                      </a:rPr>
                      <m:t>𝑁</m:t>
                    </m:r>
                    <m:r>
                      <a:rPr lang="en-US" altLang="zh-CN" sz="2800" b="0" i="1" dirty="0" smtClean="0">
                        <a:latin typeface="Cambria Math"/>
                      </a:rPr>
                      <m:t>,</m:t>
                    </m:r>
                    <m:r>
                      <a:rPr lang="en-US" altLang="zh-CN" sz="2800" b="0" i="1" dirty="0" smtClean="0">
                        <a:latin typeface="Cambria Math"/>
                      </a:rPr>
                      <m:t>𝐸</m:t>
                    </m:r>
                    <m:r>
                      <a:rPr lang="en-US" altLang="zh-CN" sz="2800" b="0" i="1" dirty="0" smtClean="0">
                        <a:latin typeface="Cambria Math"/>
                      </a:rPr>
                      <m:t>,</m:t>
                    </m:r>
                    <m:r>
                      <a:rPr lang="en-US" altLang="zh-CN" sz="2800" b="0" i="1" dirty="0" smtClean="0">
                        <a:latin typeface="Cambria Math"/>
                      </a:rPr>
                      <m:t>𝐶</m:t>
                    </m:r>
                    <m:r>
                      <a:rPr lang="en-US" altLang="zh-CN" sz="2800" b="0" i="1" dirty="0" smtClean="0">
                        <a:latin typeface="Cambria Math"/>
                      </a:rPr>
                      <m:t>&gt;</m:t>
                    </m:r>
                  </m:oMath>
                </a14:m>
                <a:r>
                  <a:rPr lang="zh-CN" altLang="zh-CN" sz="2800" dirty="0">
                    <a:latin typeface="华文楷体" panose="02010600040101010101" pitchFamily="2" charset="-122"/>
                    <a:ea typeface="华文楷体" panose="02010600040101010101" pitchFamily="2" charset="-122"/>
                  </a:rPr>
                  <a:t>是具有发点</a:t>
                </a:r>
                <a14:m>
                  <m:oMath xmlns:m="http://schemas.openxmlformats.org/officeDocument/2006/math">
                    <m:r>
                      <a:rPr lang="en-US" altLang="zh-CN" sz="2800" b="0" i="1" dirty="0" smtClean="0">
                        <a:latin typeface="Cambria Math"/>
                      </a:rPr>
                      <m:t>𝑠</m:t>
                    </m:r>
                  </m:oMath>
                </a14:m>
                <a:r>
                  <a:rPr lang="en-US" altLang="zh-CN"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、收点</a:t>
                </a:r>
                <a14:m>
                  <m:oMath xmlns:m="http://schemas.openxmlformats.org/officeDocument/2006/math">
                    <m:r>
                      <a:rPr lang="en-US" altLang="zh-CN" sz="2800" b="0" i="1" dirty="0" smtClean="0">
                        <a:latin typeface="Cambria Math"/>
                      </a:rPr>
                      <m:t>𝑡</m:t>
                    </m:r>
                  </m:oMath>
                </a14:m>
                <a:r>
                  <a:rPr lang="zh-CN" altLang="zh-CN" sz="2800" dirty="0">
                    <a:latin typeface="华文楷体" panose="02010600040101010101" pitchFamily="2" charset="-122"/>
                    <a:ea typeface="华文楷体" panose="02010600040101010101" pitchFamily="2" charset="-122"/>
                  </a:rPr>
                  <a:t>和容量</a:t>
                </a:r>
                <a14:m>
                  <m:oMath xmlns:m="http://schemas.openxmlformats.org/officeDocument/2006/math">
                    <m:r>
                      <a:rPr lang="en-US" altLang="zh-CN" sz="2800" b="0" i="1" dirty="0" smtClean="0">
                        <a:latin typeface="Cambria Math"/>
                      </a:rPr>
                      <m:t>𝐶</m:t>
                    </m:r>
                  </m:oMath>
                </a14:m>
                <a:r>
                  <a:rPr lang="zh-CN" altLang="zh-CN" sz="2800" dirty="0">
                    <a:latin typeface="华文楷体" panose="02010600040101010101" pitchFamily="2" charset="-122"/>
                    <a:ea typeface="华文楷体" panose="02010600040101010101" pitchFamily="2" charset="-122"/>
                  </a:rPr>
                  <a:t>的一个网络</a:t>
                </a:r>
                <a:r>
                  <a:rPr lang="zh-CN" altLang="zh-CN" sz="2800" dirty="0" smtClean="0">
                    <a:latin typeface="华文楷体" panose="02010600040101010101" pitchFamily="2" charset="-122"/>
                    <a:ea typeface="华文楷体" panose="02010600040101010101" pitchFamily="2" charset="-122"/>
                  </a:rPr>
                  <a:t>，</a:t>
                </a:r>
                <a14:m>
                  <m:oMath xmlns:m="http://schemas.openxmlformats.org/officeDocument/2006/math">
                    <m:r>
                      <a:rPr lang="en-US" altLang="zh-CN" sz="2800" b="0" i="1" smtClean="0">
                        <a:latin typeface="Cambria Math"/>
                      </a:rPr>
                      <m:t>𝑃</m:t>
                    </m:r>
                    <m:r>
                      <a:rPr lang="en-US" altLang="zh-CN" sz="2800" b="0" i="1" smtClean="0">
                        <a:latin typeface="Cambria Math"/>
                      </a:rPr>
                      <m:t>=</m:t>
                    </m:r>
                    <m:sSub>
                      <m:sSubPr>
                        <m:ctrlPr>
                          <a:rPr lang="en-US" altLang="zh-CN" sz="2800" b="0" i="1" smtClean="0">
                            <a:latin typeface="Cambria Math"/>
                          </a:rPr>
                        </m:ctrlPr>
                      </m:sSubPr>
                      <m:e>
                        <m:r>
                          <a:rPr lang="en-US" altLang="zh-CN" sz="2800" b="0" i="1" smtClean="0">
                            <a:latin typeface="Cambria Math"/>
                          </a:rPr>
                          <m:t>𝑣</m:t>
                        </m:r>
                      </m:e>
                      <m:sub>
                        <m:r>
                          <a:rPr lang="en-US" altLang="zh-CN" sz="2800" b="0" i="1" smtClean="0">
                            <a:latin typeface="Cambria Math"/>
                          </a:rPr>
                          <m:t>0</m:t>
                        </m:r>
                      </m:sub>
                    </m:sSub>
                    <m:sSub>
                      <m:sSubPr>
                        <m:ctrlPr>
                          <a:rPr lang="en-US" altLang="zh-CN" sz="2800" b="0" i="1" smtClean="0">
                            <a:latin typeface="Cambria Math"/>
                          </a:rPr>
                        </m:ctrlPr>
                      </m:sSubPr>
                      <m:e>
                        <m:r>
                          <a:rPr lang="en-US" altLang="zh-CN" sz="2800" b="0" i="1" smtClean="0">
                            <a:latin typeface="Cambria Math"/>
                          </a:rPr>
                          <m:t>𝑒</m:t>
                        </m:r>
                      </m:e>
                      <m:sub>
                        <m:r>
                          <a:rPr lang="en-US" altLang="zh-CN" sz="2800" b="0" i="1" smtClean="0">
                            <a:latin typeface="Cambria Math"/>
                          </a:rPr>
                          <m:t>1</m:t>
                        </m:r>
                      </m:sub>
                    </m:sSub>
                    <m:sSub>
                      <m:sSubPr>
                        <m:ctrlPr>
                          <a:rPr lang="en-US" altLang="zh-CN" sz="2800" i="1">
                            <a:latin typeface="Cambria Math"/>
                          </a:rPr>
                        </m:ctrlPr>
                      </m:sSubPr>
                      <m:e>
                        <m:r>
                          <a:rPr lang="en-US" altLang="zh-CN" sz="2800" i="1">
                            <a:latin typeface="Cambria Math"/>
                          </a:rPr>
                          <m:t>𝑣</m:t>
                        </m:r>
                      </m:e>
                      <m:sub>
                        <m:r>
                          <a:rPr lang="en-US" altLang="zh-CN" sz="2800" b="0" i="1" smtClean="0">
                            <a:latin typeface="Cambria Math"/>
                          </a:rPr>
                          <m:t>1</m:t>
                        </m:r>
                      </m:sub>
                    </m:sSub>
                    <m:sSub>
                      <m:sSubPr>
                        <m:ctrlPr>
                          <a:rPr lang="en-US" altLang="zh-CN" sz="2800" i="1">
                            <a:latin typeface="Cambria Math"/>
                          </a:rPr>
                        </m:ctrlPr>
                      </m:sSubPr>
                      <m:e>
                        <m:r>
                          <a:rPr lang="en-US" altLang="zh-CN" sz="2800" i="1">
                            <a:latin typeface="Cambria Math"/>
                          </a:rPr>
                          <m:t>𝑒</m:t>
                        </m:r>
                      </m:e>
                      <m:sub>
                        <m:r>
                          <a:rPr lang="en-US" altLang="zh-CN" sz="2800" b="0" i="1" smtClean="0">
                            <a:latin typeface="Cambria Math"/>
                          </a:rPr>
                          <m:t>2</m:t>
                        </m:r>
                      </m:sub>
                    </m:sSub>
                    <m:sSub>
                      <m:sSubPr>
                        <m:ctrlPr>
                          <a:rPr lang="en-US" altLang="zh-CN" sz="2800" i="1">
                            <a:latin typeface="Cambria Math"/>
                          </a:rPr>
                        </m:ctrlPr>
                      </m:sSubPr>
                      <m:e>
                        <m:r>
                          <a:rPr lang="en-US" altLang="zh-CN" sz="2800" i="1">
                            <a:latin typeface="Cambria Math"/>
                          </a:rPr>
                          <m:t>𝑣</m:t>
                        </m:r>
                      </m:e>
                      <m:sub>
                        <m:r>
                          <a:rPr lang="en-US" altLang="zh-CN" sz="2800" b="0" i="1" smtClean="0">
                            <a:latin typeface="Cambria Math"/>
                          </a:rPr>
                          <m:t>2</m:t>
                        </m:r>
                      </m:sub>
                    </m:sSub>
                    <m:r>
                      <a:rPr lang="en-US" altLang="zh-CN" sz="2800" i="1" smtClean="0">
                        <a:latin typeface="Cambria Math"/>
                        <a:ea typeface="Cambria Math"/>
                      </a:rPr>
                      <m:t>⋯</m:t>
                    </m:r>
                    <m:sSub>
                      <m:sSubPr>
                        <m:ctrlPr>
                          <a:rPr lang="en-US" altLang="zh-CN" sz="2800" i="1">
                            <a:latin typeface="Cambria Math"/>
                          </a:rPr>
                        </m:ctrlPr>
                      </m:sSubPr>
                      <m:e>
                        <m:r>
                          <a:rPr lang="en-US" altLang="zh-CN" sz="2800" i="1">
                            <a:latin typeface="Cambria Math"/>
                          </a:rPr>
                          <m:t>𝑣</m:t>
                        </m:r>
                      </m:e>
                      <m:sub>
                        <m:r>
                          <a:rPr lang="en-US" altLang="zh-CN" sz="2800" b="0" i="1" smtClean="0">
                            <a:latin typeface="Cambria Math"/>
                          </a:rPr>
                          <m:t>𝑛</m:t>
                        </m:r>
                        <m:r>
                          <a:rPr lang="en-US" altLang="zh-CN" sz="2800" b="0" i="1" smtClean="0">
                            <a:latin typeface="Cambria Math"/>
                          </a:rPr>
                          <m:t>−1</m:t>
                        </m:r>
                      </m:sub>
                    </m:sSub>
                    <m:sSub>
                      <m:sSubPr>
                        <m:ctrlPr>
                          <a:rPr lang="en-US" altLang="zh-CN" sz="2800" i="1">
                            <a:latin typeface="Cambria Math"/>
                          </a:rPr>
                        </m:ctrlPr>
                      </m:sSubPr>
                      <m:e>
                        <m:r>
                          <a:rPr lang="en-US" altLang="zh-CN" sz="2800" i="1">
                            <a:latin typeface="Cambria Math"/>
                          </a:rPr>
                          <m:t>𝑒</m:t>
                        </m:r>
                      </m:e>
                      <m:sub>
                        <m:r>
                          <a:rPr lang="en-US" altLang="zh-CN" sz="2800" b="0" i="1" smtClean="0">
                            <a:latin typeface="Cambria Math"/>
                          </a:rPr>
                          <m:t>𝑛</m:t>
                        </m:r>
                      </m:sub>
                    </m:sSub>
                    <m:sSub>
                      <m:sSubPr>
                        <m:ctrlPr>
                          <a:rPr lang="en-US" altLang="zh-CN" sz="2800" i="1">
                            <a:latin typeface="Cambria Math"/>
                          </a:rPr>
                        </m:ctrlPr>
                      </m:sSubPr>
                      <m:e>
                        <m:r>
                          <a:rPr lang="en-US" altLang="zh-CN" sz="2800" i="1">
                            <a:latin typeface="Cambria Math"/>
                          </a:rPr>
                          <m:t>𝑣</m:t>
                        </m:r>
                      </m:e>
                      <m:sub>
                        <m:r>
                          <a:rPr lang="en-US" altLang="zh-CN" sz="2800" b="0" i="1" smtClean="0">
                            <a:latin typeface="Cambria Math"/>
                          </a:rPr>
                          <m:t>𝑛</m:t>
                        </m:r>
                      </m:sub>
                    </m:sSub>
                  </m:oMath>
                </a14:m>
                <a:r>
                  <a:rPr lang="zh-CN" altLang="en-US" sz="2800" dirty="0" smtClean="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其中</a:t>
                </a:r>
                <a14:m>
                  <m:oMath xmlns:m="http://schemas.openxmlformats.org/officeDocument/2006/math">
                    <m:sSub>
                      <m:sSubPr>
                        <m:ctrlPr>
                          <a:rPr lang="en-US" altLang="zh-CN" sz="2800" i="1">
                            <a:latin typeface="Cambria Math"/>
                          </a:rPr>
                        </m:ctrlPr>
                      </m:sSubPr>
                      <m:e>
                        <m:r>
                          <a:rPr lang="en-US" altLang="zh-CN" sz="2800" i="1">
                            <a:latin typeface="Cambria Math"/>
                          </a:rPr>
                          <m:t>𝑣</m:t>
                        </m:r>
                      </m:e>
                      <m:sub>
                        <m:r>
                          <a:rPr lang="en-US" altLang="zh-CN" sz="2800" i="1">
                            <a:latin typeface="Cambria Math"/>
                          </a:rPr>
                          <m:t>0</m:t>
                        </m:r>
                      </m:sub>
                    </m:sSub>
                    <m:r>
                      <a:rPr lang="en-US" altLang="zh-CN" sz="2800" b="0" i="1" smtClean="0">
                        <a:latin typeface="Cambria Math"/>
                      </a:rPr>
                      <m:t>=</m:t>
                    </m:r>
                    <m:r>
                      <a:rPr lang="en-US" altLang="zh-CN" sz="2800" b="0" i="1" smtClean="0">
                        <a:latin typeface="Cambria Math"/>
                      </a:rPr>
                      <m:t>𝑠</m:t>
                    </m:r>
                  </m:oMath>
                </a14:m>
                <a:r>
                  <a:rPr lang="zh-CN" altLang="zh-CN" sz="2800" dirty="0" smtClean="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 </a:t>
                </a:r>
                <a14:m>
                  <m:oMath xmlns:m="http://schemas.openxmlformats.org/officeDocument/2006/math">
                    <m:sSub>
                      <m:sSubPr>
                        <m:ctrlPr>
                          <a:rPr lang="en-US" altLang="zh-CN" sz="2800" i="1">
                            <a:latin typeface="Cambria Math"/>
                          </a:rPr>
                        </m:ctrlPr>
                      </m:sSubPr>
                      <m:e>
                        <m:r>
                          <a:rPr lang="en-US" altLang="zh-CN" sz="2800" i="1">
                            <a:latin typeface="Cambria Math"/>
                          </a:rPr>
                          <m:t>𝑣</m:t>
                        </m:r>
                      </m:e>
                      <m:sub>
                        <m:r>
                          <a:rPr lang="en-US" altLang="zh-CN" sz="2800" b="0" i="1" smtClean="0">
                            <a:latin typeface="Cambria Math"/>
                          </a:rPr>
                          <m:t>𝑛</m:t>
                        </m:r>
                      </m:sub>
                    </m:sSub>
                    <m:r>
                      <a:rPr lang="en-US" altLang="zh-CN" sz="2800" i="1">
                        <a:latin typeface="Cambria Math"/>
                      </a:rPr>
                      <m:t>=</m:t>
                    </m:r>
                    <m:r>
                      <a:rPr lang="en-US" altLang="zh-CN" sz="2800" b="0" i="1" smtClean="0">
                        <a:latin typeface="Cambria Math"/>
                      </a:rPr>
                      <m:t>𝑡</m:t>
                    </m:r>
                  </m:oMath>
                </a14:m>
                <a:r>
                  <a:rPr lang="en-US" altLang="zh-CN" sz="2800" dirty="0" smtClean="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是</a:t>
                </a:r>
                <a:r>
                  <a:rPr lang="zh-CN" altLang="zh-CN" sz="2800" dirty="0" smtClean="0">
                    <a:latin typeface="华文楷体" panose="02010600040101010101" pitchFamily="2" charset="-122"/>
                    <a:ea typeface="华文楷体" panose="02010600040101010101" pitchFamily="2" charset="-122"/>
                  </a:rPr>
                  <a:t>网络</a:t>
                </a:r>
                <a14:m>
                  <m:oMath xmlns:m="http://schemas.openxmlformats.org/officeDocument/2006/math">
                    <m:r>
                      <a:rPr lang="en-US" altLang="zh-CN" sz="2800" b="0" i="1" smtClean="0">
                        <a:latin typeface="Cambria Math"/>
                      </a:rPr>
                      <m:t>𝑁</m:t>
                    </m:r>
                  </m:oMath>
                </a14:m>
                <a:r>
                  <a:rPr lang="zh-CN" altLang="zh-CN" sz="2800" dirty="0" smtClean="0">
                    <a:latin typeface="华文楷体" panose="02010600040101010101" pitchFamily="2" charset="-122"/>
                    <a:ea typeface="华文楷体" panose="02010600040101010101" pitchFamily="2" charset="-122"/>
                  </a:rPr>
                  <a:t>中</a:t>
                </a:r>
                <a:r>
                  <a:rPr lang="zh-CN" altLang="zh-CN" sz="2800" dirty="0">
                    <a:latin typeface="华文楷体" panose="02010600040101010101" pitchFamily="2" charset="-122"/>
                    <a:ea typeface="华文楷体" panose="02010600040101010101" pitchFamily="2" charset="-122"/>
                  </a:rPr>
                  <a:t>从</a:t>
                </a:r>
                <a14:m>
                  <m:oMath xmlns:m="http://schemas.openxmlformats.org/officeDocument/2006/math">
                    <m:r>
                      <a:rPr lang="en-US" altLang="zh-CN" sz="2800" i="1">
                        <a:latin typeface="Cambria Math"/>
                      </a:rPr>
                      <m:t>𝑠</m:t>
                    </m:r>
                  </m:oMath>
                </a14:m>
                <a:r>
                  <a:rPr lang="zh-CN" altLang="zh-CN" sz="2800" dirty="0">
                    <a:latin typeface="华文楷体" panose="02010600040101010101" pitchFamily="2" charset="-122"/>
                    <a:ea typeface="华文楷体" panose="02010600040101010101" pitchFamily="2" charset="-122"/>
                  </a:rPr>
                  <a:t>到</a:t>
                </a:r>
                <a14:m>
                  <m:oMath xmlns:m="http://schemas.openxmlformats.org/officeDocument/2006/math">
                    <m:r>
                      <a:rPr lang="en-US" altLang="zh-CN" sz="2800" b="0" i="1" smtClean="0">
                        <a:latin typeface="Cambria Math"/>
                      </a:rPr>
                      <m:t>𝑡</m:t>
                    </m:r>
                  </m:oMath>
                </a14:m>
                <a:r>
                  <a:rPr lang="zh-CN" altLang="zh-CN" sz="2800" dirty="0">
                    <a:latin typeface="华文楷体" panose="02010600040101010101" pitchFamily="2" charset="-122"/>
                    <a:ea typeface="华文楷体" panose="02010600040101010101" pitchFamily="2" charset="-122"/>
                  </a:rPr>
                  <a:t>的一条路。规定路</a:t>
                </a:r>
                <a:r>
                  <a:rPr lang="en-US" altLang="zh-CN"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的方向由发点</a:t>
                </a:r>
                <a14:m>
                  <m:oMath xmlns:m="http://schemas.openxmlformats.org/officeDocument/2006/math">
                    <m:r>
                      <a:rPr lang="en-US" altLang="zh-CN" sz="2800" i="1">
                        <a:latin typeface="Cambria Math"/>
                      </a:rPr>
                      <m:t>𝑠</m:t>
                    </m:r>
                  </m:oMath>
                </a14:m>
                <a:r>
                  <a:rPr lang="zh-CN" altLang="zh-CN" sz="2800" dirty="0">
                    <a:latin typeface="华文楷体" panose="02010600040101010101" pitchFamily="2" charset="-122"/>
                    <a:ea typeface="华文楷体" panose="02010600040101010101" pitchFamily="2" charset="-122"/>
                  </a:rPr>
                  <a:t>指向收点</a:t>
                </a:r>
                <a14:m>
                  <m:oMath xmlns:m="http://schemas.openxmlformats.org/officeDocument/2006/math">
                    <m:r>
                      <a:rPr lang="en-US" altLang="zh-CN" sz="2800" b="0" i="1" smtClean="0">
                        <a:latin typeface="Cambria Math"/>
                      </a:rPr>
                      <m:t>𝑡</m:t>
                    </m:r>
                    <m:r>
                      <a:rPr lang="en-US" altLang="zh-CN" sz="2800" i="1">
                        <a:latin typeface="Cambria Math"/>
                      </a:rPr>
                      <m:t> </m:t>
                    </m:r>
                  </m:oMath>
                </a14:m>
                <a:r>
                  <a:rPr lang="zh-CN" altLang="zh-CN" sz="2800" dirty="0">
                    <a:latin typeface="华文楷体" panose="02010600040101010101" pitchFamily="2" charset="-122"/>
                    <a:ea typeface="华文楷体" panose="02010600040101010101" pitchFamily="2" charset="-122"/>
                  </a:rPr>
                  <a:t>，则</a:t>
                </a:r>
                <a14:m>
                  <m:oMath xmlns:m="http://schemas.openxmlformats.org/officeDocument/2006/math">
                    <m:r>
                      <a:rPr lang="en-US" altLang="zh-CN" sz="2800" b="0" i="1" smtClean="0">
                        <a:latin typeface="Cambria Math"/>
                      </a:rPr>
                      <m:t>𝑃</m:t>
                    </m:r>
                  </m:oMath>
                </a14:m>
                <a:r>
                  <a:rPr lang="zh-CN" altLang="zh-CN" sz="2800" dirty="0">
                    <a:latin typeface="华文楷体" panose="02010600040101010101" pitchFamily="2" charset="-122"/>
                    <a:ea typeface="华文楷体" panose="02010600040101010101" pitchFamily="2" charset="-122"/>
                  </a:rPr>
                  <a:t>中与规定方向一致的弧称为正向弧，所有正向弧的集合记为</a:t>
                </a:r>
                <a14:m>
                  <m:oMath xmlns:m="http://schemas.openxmlformats.org/officeDocument/2006/math">
                    <m:sSup>
                      <m:sSupPr>
                        <m:ctrlPr>
                          <a:rPr lang="en-US" altLang="zh-CN" sz="2800" i="1" smtClean="0">
                            <a:latin typeface="Cambria Math"/>
                          </a:rPr>
                        </m:ctrlPr>
                      </m:sSupPr>
                      <m:e>
                        <m:r>
                          <a:rPr lang="en-US" altLang="zh-CN" sz="2800" b="0" i="1" smtClean="0">
                            <a:latin typeface="Cambria Math"/>
                          </a:rPr>
                          <m:t>𝑃</m:t>
                        </m:r>
                      </m:e>
                      <m:sup>
                        <m:r>
                          <a:rPr lang="en-US" altLang="zh-CN" sz="2800" b="0" i="1" smtClean="0">
                            <a:latin typeface="Cambria Math"/>
                          </a:rPr>
                          <m:t>+</m:t>
                        </m:r>
                      </m:sup>
                    </m:sSup>
                  </m:oMath>
                </a14:m>
                <a:r>
                  <a:rPr lang="zh-CN" altLang="zh-CN" sz="2800" dirty="0">
                    <a:latin typeface="华文楷体" panose="02010600040101010101" pitchFamily="2" charset="-122"/>
                    <a:ea typeface="华文楷体" panose="02010600040101010101" pitchFamily="2" charset="-122"/>
                  </a:rPr>
                  <a:t>，与规定方向相反的弧称为反向弧，所有反向弧的集合记为</a:t>
                </a:r>
                <a14:m>
                  <m:oMath xmlns:m="http://schemas.openxmlformats.org/officeDocument/2006/math">
                    <m:sSup>
                      <m:sSupPr>
                        <m:ctrlPr>
                          <a:rPr lang="en-US" altLang="zh-CN" sz="2800" i="1" smtClean="0">
                            <a:latin typeface="Cambria Math"/>
                          </a:rPr>
                        </m:ctrlPr>
                      </m:sSupPr>
                      <m:e>
                        <m:r>
                          <a:rPr lang="en-US" altLang="zh-CN" sz="2800" b="0" i="1" smtClean="0">
                            <a:latin typeface="Cambria Math"/>
                          </a:rPr>
                          <m:t>𝑃</m:t>
                        </m:r>
                      </m:e>
                      <m:sup>
                        <m:r>
                          <a:rPr lang="en-US" altLang="zh-CN" sz="2800" b="0" i="1" smtClean="0">
                            <a:latin typeface="Cambria Math"/>
                          </a:rPr>
                          <m:t>−</m:t>
                        </m:r>
                      </m:sup>
                    </m:sSup>
                  </m:oMath>
                </a14:m>
                <a:r>
                  <a:rPr lang="en-US" altLang="zh-CN"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。显然，</a:t>
                </a:r>
                <a:r>
                  <a:rPr lang="en-US" altLang="zh-CN" sz="2800" dirty="0">
                    <a:latin typeface="华文楷体" panose="02010600040101010101" pitchFamily="2" charset="-122"/>
                    <a:ea typeface="华文楷体" panose="02010600040101010101" pitchFamily="2" charset="-122"/>
                  </a:rPr>
                  <a:t> </a:t>
                </a:r>
                <a14:m>
                  <m:oMath xmlns:m="http://schemas.openxmlformats.org/officeDocument/2006/math">
                    <m:sSup>
                      <m:sSupPr>
                        <m:ctrlPr>
                          <a:rPr lang="en-US" altLang="zh-CN" sz="2800" i="1">
                            <a:latin typeface="Cambria Math"/>
                          </a:rPr>
                        </m:ctrlPr>
                      </m:sSupPr>
                      <m:e>
                        <m:r>
                          <a:rPr lang="en-US" altLang="zh-CN" sz="2800" i="1">
                            <a:latin typeface="Cambria Math"/>
                          </a:rPr>
                          <m:t>𝑃</m:t>
                        </m:r>
                      </m:e>
                      <m:sup>
                        <m:r>
                          <a:rPr lang="en-US" altLang="zh-CN" sz="2800" i="1">
                            <a:latin typeface="Cambria Math"/>
                          </a:rPr>
                          <m:t>+</m:t>
                        </m:r>
                      </m:sup>
                    </m:sSup>
                  </m:oMath>
                </a14:m>
                <a:r>
                  <a:rPr lang="zh-CN" altLang="zh-CN" sz="2800" dirty="0">
                    <a:latin typeface="华文楷体" panose="02010600040101010101" pitchFamily="2" charset="-122"/>
                    <a:ea typeface="华文楷体" panose="02010600040101010101" pitchFamily="2" charset="-122"/>
                  </a:rPr>
                  <a:t>和</a:t>
                </a:r>
                <a14:m>
                  <m:oMath xmlns:m="http://schemas.openxmlformats.org/officeDocument/2006/math">
                    <m:sSup>
                      <m:sSupPr>
                        <m:ctrlPr>
                          <a:rPr lang="en-US" altLang="zh-CN" sz="2800" i="1">
                            <a:latin typeface="Cambria Math"/>
                          </a:rPr>
                        </m:ctrlPr>
                      </m:sSupPr>
                      <m:e>
                        <m:r>
                          <a:rPr lang="en-US" altLang="zh-CN" sz="2800" i="1">
                            <a:latin typeface="Cambria Math"/>
                          </a:rPr>
                          <m:t>𝑃</m:t>
                        </m:r>
                      </m:e>
                      <m:sup>
                        <m:r>
                          <a:rPr lang="en-US" altLang="zh-CN" sz="2800" i="1">
                            <a:latin typeface="Cambria Math"/>
                          </a:rPr>
                          <m:t>−</m:t>
                        </m:r>
                      </m:sup>
                    </m:sSup>
                  </m:oMath>
                </a14:m>
                <a:r>
                  <a:rPr lang="zh-CN" altLang="zh-CN" sz="2800" dirty="0">
                    <a:latin typeface="华文楷体" panose="02010600040101010101" pitchFamily="2" charset="-122"/>
                    <a:ea typeface="华文楷体" panose="02010600040101010101" pitchFamily="2" charset="-122"/>
                  </a:rPr>
                  <a:t>中可能有一个是空集</a:t>
                </a:r>
                <a:r>
                  <a:rPr lang="zh-CN" altLang="zh-CN" sz="2800" dirty="0" smtClean="0">
                    <a:latin typeface="华文楷体" panose="02010600040101010101" pitchFamily="2" charset="-122"/>
                    <a:ea typeface="华文楷体" panose="02010600040101010101" pitchFamily="2" charset="-122"/>
                  </a:rPr>
                  <a:t>。</a:t>
                </a:r>
                <a:endParaRPr lang="zh-CN" altLang="zh-CN" sz="2800" dirty="0">
                  <a:latin typeface="华文楷体" panose="02010600040101010101" pitchFamily="2" charset="-122"/>
                  <a:ea typeface="华文楷体"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504" y="1340768"/>
                <a:ext cx="8664742" cy="3240360"/>
              </a:xfrm>
              <a:blipFill rotWithShape="1">
                <a:blip r:embed="rId2"/>
                <a:stretch>
                  <a:fillRect l="-1267" t="-1883" r="-5489" b="-377"/>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F16DDEBE-B8AB-4E82-9248-8A3D30B3E894}" type="datetime1">
              <a:rPr lang="zh-CN" altLang="en-US" smtClean="0"/>
              <a:t>2014-7-23</a:t>
            </a:fld>
            <a:endParaRPr lang="zh-CN" altLang="en-US"/>
          </a:p>
        </p:txBody>
      </p:sp>
      <p:sp>
        <p:nvSpPr>
          <p:cNvPr id="4" name="页脚占位符 3"/>
          <p:cNvSpPr>
            <a:spLocks noGrp="1"/>
          </p:cNvSpPr>
          <p:nvPr>
            <p:ph type="ftr" sz="quarter" idx="11"/>
          </p:nvPr>
        </p:nvSpPr>
        <p:spPr/>
        <p:txBody>
          <a:bodyPr/>
          <a:lstStyle/>
          <a:p>
            <a:r>
              <a:rPr lang="zh-CN" altLang="en-US" smtClean="0"/>
              <a:t>重庆邮电大学         理学院            陈六新</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183510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692696"/>
                <a:ext cx="8136904" cy="3672408"/>
              </a:xfrm>
            </p:spPr>
            <p:txBody>
              <a:bodyPr>
                <a:noAutofit/>
              </a:bodyPr>
              <a:lstStyle/>
              <a:p>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定义</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设</a:t>
                </a:r>
                <a14:m>
                  <m:oMath xmlns:m="http://schemas.openxmlformats.org/officeDocument/2006/math">
                    <m:r>
                      <a:rPr lang="en-US" altLang="zh-CN" sz="2400" i="1" dirty="0">
                        <a:solidFill>
                          <a:schemeClr val="tx1"/>
                        </a:solidFill>
                        <a:latin typeface="Cambria Math"/>
                      </a:rPr>
                      <m:t>𝐹</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是网络</a:t>
                </a:r>
                <a14:m>
                  <m:oMath xmlns:m="http://schemas.openxmlformats.org/officeDocument/2006/math">
                    <m:r>
                      <a:rPr lang="en-US" altLang="zh-CN" sz="2400" i="1" dirty="0">
                        <a:solidFill>
                          <a:schemeClr val="tx1"/>
                        </a:solidFill>
                        <a:latin typeface="Cambria Math"/>
                      </a:rPr>
                      <m:t>𝑁</m:t>
                    </m:r>
                    <m:r>
                      <a:rPr lang="en-US" altLang="zh-CN" sz="2400" i="1" dirty="0">
                        <a:solidFill>
                          <a:schemeClr val="tx1"/>
                        </a:solidFill>
                        <a:latin typeface="Cambria Math"/>
                      </a:rPr>
                      <m:t>=&lt;</m:t>
                    </m:r>
                    <m:r>
                      <a:rPr lang="en-US" altLang="zh-CN" sz="2400" i="1" dirty="0">
                        <a:solidFill>
                          <a:schemeClr val="tx1"/>
                        </a:solidFill>
                        <a:latin typeface="Cambria Math"/>
                      </a:rPr>
                      <m:t>𝑁</m:t>
                    </m:r>
                    <m:r>
                      <a:rPr lang="en-US" altLang="zh-CN" sz="2400" i="1" dirty="0">
                        <a:solidFill>
                          <a:schemeClr val="tx1"/>
                        </a:solidFill>
                        <a:latin typeface="Cambria Math"/>
                      </a:rPr>
                      <m:t>,</m:t>
                    </m:r>
                    <m:r>
                      <a:rPr lang="en-US" altLang="zh-CN" sz="2400" i="1" dirty="0">
                        <a:solidFill>
                          <a:schemeClr val="tx1"/>
                        </a:solidFill>
                        <a:latin typeface="Cambria Math"/>
                      </a:rPr>
                      <m:t>𝐸</m:t>
                    </m:r>
                    <m:r>
                      <a:rPr lang="en-US" altLang="zh-CN" sz="2400" i="1" dirty="0">
                        <a:solidFill>
                          <a:schemeClr val="tx1"/>
                        </a:solidFill>
                        <a:latin typeface="Cambria Math"/>
                      </a:rPr>
                      <m:t>,</m:t>
                    </m:r>
                    <m:r>
                      <a:rPr lang="en-US" altLang="zh-CN" sz="2400" i="1" dirty="0">
                        <a:solidFill>
                          <a:schemeClr val="tx1"/>
                        </a:solidFill>
                        <a:latin typeface="Cambria Math"/>
                      </a:rPr>
                      <m:t>𝐶</m:t>
                    </m:r>
                    <m:r>
                      <a:rPr lang="en-US" altLang="zh-CN" sz="2400" i="1" dirty="0">
                        <a:solidFill>
                          <a:schemeClr val="tx1"/>
                        </a:solidFill>
                        <a:latin typeface="Cambria Math"/>
                      </a:rPr>
                      <m:t>&gt;</m:t>
                    </m:r>
                  </m:oMath>
                </a14:m>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的一个可行流，</a:t>
                </a:r>
                <a14:m>
                  <m:oMath xmlns:m="http://schemas.openxmlformats.org/officeDocument/2006/math">
                    <m:r>
                      <a:rPr lang="en-US" altLang="zh-CN" sz="2400" i="1">
                        <a:solidFill>
                          <a:schemeClr val="tx1"/>
                        </a:solidFill>
                        <a:latin typeface="Cambria Math"/>
                      </a:rPr>
                      <m:t>𝑃</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是一条从</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400" i="1">
                        <a:solidFill>
                          <a:schemeClr val="tx1"/>
                        </a:solidFill>
                        <a:latin typeface="Cambria Math"/>
                      </a:rPr>
                      <m:t>𝑠</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到</a:t>
                </a:r>
                <a14:m>
                  <m:oMath xmlns:m="http://schemas.openxmlformats.org/officeDocument/2006/math">
                    <m:r>
                      <a:rPr lang="en-US" altLang="zh-CN" sz="2400" i="1">
                        <a:solidFill>
                          <a:schemeClr val="tx1"/>
                        </a:solidFill>
                        <a:latin typeface="Cambria Math"/>
                      </a:rPr>
                      <m:t>𝑡</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路，则</a:t>
                </a:r>
                <a14:m>
                  <m:oMath xmlns:m="http://schemas.openxmlformats.org/officeDocument/2006/math">
                    <m:r>
                      <a:rPr lang="en-US" altLang="zh-CN" sz="2400" i="1">
                        <a:solidFill>
                          <a:schemeClr val="tx1"/>
                        </a:solidFill>
                        <a:latin typeface="Cambria Math"/>
                      </a:rPr>
                      <m:t>𝑃</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上满足下列条件之一的弧</a:t>
                </a:r>
                <a14:m>
                  <m:oMath xmlns:m="http://schemas.openxmlformats.org/officeDocument/2006/math">
                    <m:r>
                      <a:rPr lang="en-US" altLang="zh-CN" sz="2400">
                        <a:solidFill>
                          <a:schemeClr val="tx1"/>
                        </a:solidFill>
                        <a:latin typeface="Cambria Math"/>
                      </a:rPr>
                      <m:t>&lt;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𝑖</m:t>
                        </m:r>
                      </m:sub>
                    </m:sSub>
                    <m:r>
                      <a:rPr lang="en-US" altLang="zh-CN" sz="2400" i="1">
                        <a:solidFill>
                          <a:schemeClr val="tx1"/>
                        </a:solidFill>
                        <a:latin typeface="Cambria Math"/>
                      </a:rPr>
                      <m: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𝑗</m:t>
                        </m:r>
                      </m:sub>
                    </m:sSub>
                    <m:r>
                      <a:rPr lang="en-US" altLang="zh-CN" sz="2400" i="1">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称为</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增广弧</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sSup>
                      <m:sSupPr>
                        <m:ctrlPr>
                          <a:rPr lang="en-US" altLang="zh-CN" sz="2400" i="1">
                            <a:solidFill>
                              <a:schemeClr val="tx1"/>
                            </a:solidFill>
                            <a:latin typeface="Cambria Math"/>
                          </a:rPr>
                        </m:ctrlPr>
                      </m:sSupPr>
                      <m:e>
                        <m:r>
                          <a:rPr lang="en-US" altLang="zh-CN" sz="2400">
                            <a:solidFill>
                              <a:schemeClr val="tx1"/>
                            </a:solidFill>
                            <a:latin typeface="Cambria Math"/>
                          </a:rPr>
                          <m:t>&lt;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𝑖</m:t>
                            </m:r>
                          </m:sub>
                        </m:sSub>
                        <m:r>
                          <a:rPr lang="en-US" altLang="zh-CN" sz="2400" i="1">
                            <a:solidFill>
                              <a:schemeClr val="tx1"/>
                            </a:solidFill>
                            <a:latin typeface="Cambria Math"/>
                          </a:rPr>
                          <m: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𝑗</m:t>
                            </m:r>
                          </m:sub>
                        </m:sSub>
                        <m:r>
                          <a:rPr lang="en-US" altLang="zh-CN" sz="2400" i="1">
                            <a:solidFill>
                              <a:schemeClr val="tx1"/>
                            </a:solidFill>
                            <a:latin typeface="Cambria Math"/>
                          </a:rPr>
                          <m:t>&gt;</m:t>
                        </m:r>
                        <m:r>
                          <a:rPr lang="en-US" altLang="zh-CN" sz="2400" i="1">
                            <a:solidFill>
                              <a:schemeClr val="tx1"/>
                            </a:solidFill>
                            <a:latin typeface="Cambria Math"/>
                            <a:ea typeface="Cambria Math"/>
                          </a:rPr>
                          <m:t>∈</m:t>
                        </m:r>
                        <m:r>
                          <a:rPr lang="en-US" altLang="zh-CN" sz="2400" i="1">
                            <a:solidFill>
                              <a:schemeClr val="tx1"/>
                            </a:solidFill>
                            <a:latin typeface="Cambria Math"/>
                          </a:rPr>
                          <m:t>𝑃</m:t>
                        </m:r>
                      </m:e>
                      <m:sup>
                        <m:r>
                          <a:rPr lang="en-US" altLang="zh-CN" sz="2400" i="1">
                            <a:solidFill>
                              <a:schemeClr val="tx1"/>
                            </a:solidFill>
                            <a:latin typeface="Cambria Math"/>
                          </a:rPr>
                          <m:t>+</m:t>
                        </m:r>
                      </m:sup>
                    </m:sSup>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，且</a:t>
                </a:r>
                <a14:m>
                  <m:oMath xmlns:m="http://schemas.openxmlformats.org/officeDocument/2006/math">
                    <m:sSub>
                      <m:sSubPr>
                        <m:ctrlPr>
                          <a:rPr lang="en-US" altLang="zh-CN" sz="2400" i="1">
                            <a:solidFill>
                              <a:schemeClr val="tx1"/>
                            </a:solidFill>
                            <a:latin typeface="Cambria Math"/>
                          </a:rPr>
                        </m:ctrlPr>
                      </m:sSubPr>
                      <m:e>
                        <m:r>
                          <a:rPr lang="en-US" altLang="zh-CN" sz="2400" i="1">
                            <a:solidFill>
                              <a:schemeClr val="tx1"/>
                            </a:solidFill>
                            <a:latin typeface="Cambria Math"/>
                          </a:rPr>
                          <m:t>𝐹</m:t>
                        </m:r>
                      </m:e>
                      <m:sub>
                        <m:r>
                          <a:rPr lang="en-US" altLang="zh-CN" sz="2400" i="1">
                            <a:solidFill>
                              <a:schemeClr val="tx1"/>
                            </a:solidFill>
                            <a:latin typeface="Cambria Math"/>
                          </a:rPr>
                          <m:t>𝑖𝑗</m:t>
                        </m:r>
                      </m:sub>
                    </m:sSub>
                    <m:r>
                      <a:rPr lang="en-US" altLang="zh-CN" sz="2400" i="1">
                        <a:solidFill>
                          <a:schemeClr val="tx1"/>
                        </a:solidFill>
                        <a:latin typeface="Cambria Math"/>
                      </a:rPr>
                      <m:t>&lt;</m:t>
                    </m:r>
                    <m:sSub>
                      <m:sSubPr>
                        <m:ctrlPr>
                          <a:rPr lang="en-US" altLang="zh-CN" sz="2400" i="1">
                            <a:solidFill>
                              <a:schemeClr val="tx1"/>
                            </a:solidFill>
                            <a:latin typeface="Cambria Math"/>
                          </a:rPr>
                        </m:ctrlPr>
                      </m:sSubPr>
                      <m:e>
                        <m:r>
                          <a:rPr lang="en-US" altLang="zh-CN" sz="2400" i="1">
                            <a:solidFill>
                              <a:schemeClr val="tx1"/>
                            </a:solidFill>
                            <a:latin typeface="Cambria Math"/>
                          </a:rPr>
                          <m:t>𝐶</m:t>
                        </m:r>
                      </m:e>
                      <m:sub>
                        <m:r>
                          <a:rPr lang="en-US" altLang="zh-CN" sz="2400" i="1">
                            <a:solidFill>
                              <a:schemeClr val="tx1"/>
                            </a:solidFill>
                            <a:latin typeface="Cambria Math"/>
                          </a:rPr>
                          <m:t>𝑖𝑗</m:t>
                        </m:r>
                      </m:sub>
                    </m:sSub>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即</a:t>
                </a:r>
                <a14:m>
                  <m:oMath xmlns:m="http://schemas.openxmlformats.org/officeDocument/2006/math">
                    <m:r>
                      <a:rPr lang="en-US" altLang="zh-CN" sz="2400">
                        <a:solidFill>
                          <a:schemeClr val="tx1"/>
                        </a:solidFill>
                        <a:latin typeface="Cambria Math"/>
                      </a:rPr>
                      <m:t>&lt;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𝑖</m:t>
                        </m:r>
                      </m:sub>
                    </m:sSub>
                    <m:r>
                      <a:rPr lang="en-US" altLang="zh-CN" sz="2400" i="1">
                        <a:solidFill>
                          <a:schemeClr val="tx1"/>
                        </a:solidFill>
                        <a:latin typeface="Cambria Math"/>
                      </a:rPr>
                      <m: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𝑗</m:t>
                        </m:r>
                      </m:sub>
                    </m:sSub>
                    <m:r>
                      <a:rPr lang="en-US" altLang="zh-CN" sz="2400" i="1">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为非饱和弧；</a:t>
                </a:r>
              </a:p>
              <a:p>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sSup>
                      <m:sSupPr>
                        <m:ctrlPr>
                          <a:rPr lang="en-US" altLang="zh-CN" sz="2400" i="1">
                            <a:solidFill>
                              <a:schemeClr val="tx1"/>
                            </a:solidFill>
                            <a:latin typeface="Cambria Math"/>
                          </a:rPr>
                        </m:ctrlPr>
                      </m:sSupPr>
                      <m:e>
                        <m:r>
                          <a:rPr lang="en-US" altLang="zh-CN" sz="2400">
                            <a:solidFill>
                              <a:schemeClr val="tx1"/>
                            </a:solidFill>
                            <a:latin typeface="Cambria Math"/>
                          </a:rPr>
                          <m:t>&lt;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𝑖</m:t>
                            </m:r>
                          </m:sub>
                        </m:sSub>
                        <m:r>
                          <a:rPr lang="en-US" altLang="zh-CN" sz="2400" i="1">
                            <a:solidFill>
                              <a:schemeClr val="tx1"/>
                            </a:solidFill>
                            <a:latin typeface="Cambria Math"/>
                          </a:rPr>
                          <m: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𝑗</m:t>
                            </m:r>
                          </m:sub>
                        </m:sSub>
                        <m:r>
                          <a:rPr lang="en-US" altLang="zh-CN" sz="2400" i="1">
                            <a:solidFill>
                              <a:schemeClr val="tx1"/>
                            </a:solidFill>
                            <a:latin typeface="Cambria Math"/>
                          </a:rPr>
                          <m:t>&gt;</m:t>
                        </m:r>
                        <m:r>
                          <a:rPr lang="en-US" altLang="zh-CN" sz="2400" i="1">
                            <a:solidFill>
                              <a:schemeClr val="tx1"/>
                            </a:solidFill>
                            <a:latin typeface="Cambria Math"/>
                            <a:ea typeface="Cambria Math"/>
                          </a:rPr>
                          <m:t>∈</m:t>
                        </m:r>
                        <m:r>
                          <a:rPr lang="en-US" altLang="zh-CN" sz="2400" i="1">
                            <a:solidFill>
                              <a:schemeClr val="tx1"/>
                            </a:solidFill>
                            <a:latin typeface="Cambria Math"/>
                          </a:rPr>
                          <m:t>𝑃</m:t>
                        </m:r>
                      </m:e>
                      <m:sup>
                        <m:r>
                          <a:rPr lang="en-US" altLang="zh-CN" sz="2400" i="1">
                            <a:solidFill>
                              <a:schemeClr val="tx1"/>
                            </a:solidFill>
                            <a:latin typeface="Cambria Math"/>
                          </a:rPr>
                          <m:t>−</m:t>
                        </m:r>
                      </m:sup>
                    </m:sSup>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，且</a:t>
                </a:r>
                <a14:m>
                  <m:oMath xmlns:m="http://schemas.openxmlformats.org/officeDocument/2006/math">
                    <m:sSub>
                      <m:sSubPr>
                        <m:ctrlPr>
                          <a:rPr lang="en-US" altLang="zh-CN" sz="2400" i="1">
                            <a:solidFill>
                              <a:schemeClr val="tx1"/>
                            </a:solidFill>
                            <a:latin typeface="Cambria Math"/>
                          </a:rPr>
                        </m:ctrlPr>
                      </m:sSubPr>
                      <m:e>
                        <m:r>
                          <a:rPr lang="en-US" altLang="zh-CN" sz="2400" i="1">
                            <a:solidFill>
                              <a:schemeClr val="tx1"/>
                            </a:solidFill>
                            <a:latin typeface="Cambria Math"/>
                          </a:rPr>
                          <m:t>𝐹</m:t>
                        </m:r>
                      </m:e>
                      <m:sub>
                        <m:r>
                          <a:rPr lang="en-US" altLang="zh-CN" sz="2400" i="1">
                            <a:solidFill>
                              <a:schemeClr val="tx1"/>
                            </a:solidFill>
                            <a:latin typeface="Cambria Math"/>
                          </a:rPr>
                          <m:t>𝑖𝑗</m:t>
                        </m:r>
                      </m:sub>
                    </m:sSub>
                    <m:r>
                      <a:rPr lang="en-US" altLang="zh-CN" sz="2400" i="1">
                        <a:solidFill>
                          <a:schemeClr val="tx1"/>
                        </a:solidFill>
                        <a:latin typeface="Cambria Math"/>
                      </a:rPr>
                      <m:t>&gt;0</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即</a:t>
                </a:r>
                <a14:m>
                  <m:oMath xmlns:m="http://schemas.openxmlformats.org/officeDocument/2006/math">
                    <m:r>
                      <a:rPr lang="en-US" altLang="zh-CN" sz="2400">
                        <a:solidFill>
                          <a:schemeClr val="tx1"/>
                        </a:solidFill>
                        <a:latin typeface="Cambria Math"/>
                      </a:rPr>
                      <m:t>&lt;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𝑖</m:t>
                        </m:r>
                      </m:sub>
                    </m:sSub>
                    <m:r>
                      <a:rPr lang="en-US" altLang="zh-CN" sz="2400" i="1">
                        <a:solidFill>
                          <a:schemeClr val="tx1"/>
                        </a:solidFill>
                        <a:latin typeface="Cambria Math"/>
                      </a:rPr>
                      <m: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𝑗</m:t>
                        </m:r>
                      </m:sub>
                    </m:sSub>
                    <m:r>
                      <a:rPr lang="en-US" altLang="zh-CN" sz="2400" i="1">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为非空</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弧</a:t>
                </a:r>
                <a:r>
                  <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若</a:t>
                </a:r>
                <a14:m>
                  <m:oMath xmlns:m="http://schemas.openxmlformats.org/officeDocument/2006/math">
                    <m:r>
                      <a:rPr lang="en-US" altLang="zh-CN" sz="2400" b="0" i="1" smtClean="0">
                        <a:solidFill>
                          <a:schemeClr val="tx1"/>
                        </a:solidFill>
                        <a:latin typeface="Cambria Math"/>
                      </a:rPr>
                      <m:t>𝑃</m:t>
                    </m:r>
                  </m:oMath>
                </a14:m>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上</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任意一条弧</a:t>
                </a:r>
                <a14:m>
                  <m:oMath xmlns:m="http://schemas.openxmlformats.org/officeDocument/2006/math">
                    <m:r>
                      <a:rPr lang="en-US" altLang="zh-CN" sz="2400">
                        <a:solidFill>
                          <a:schemeClr val="tx1"/>
                        </a:solidFill>
                        <a:latin typeface="Cambria Math"/>
                      </a:rPr>
                      <m:t>&lt;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𝑖</m:t>
                        </m:r>
                      </m:sub>
                    </m:sSub>
                    <m:r>
                      <a:rPr lang="en-US" altLang="zh-CN" sz="2400" i="1">
                        <a:solidFill>
                          <a:schemeClr val="tx1"/>
                        </a:solidFill>
                        <a:latin typeface="Cambria Math"/>
                      </a:rPr>
                      <m:t>,</m:t>
                    </m:r>
                    <m:sSub>
                      <m:sSubPr>
                        <m:ctrlPr>
                          <a:rPr lang="en-US" altLang="zh-CN" sz="2400" i="1">
                            <a:solidFill>
                              <a:schemeClr val="tx1"/>
                            </a:solidFill>
                            <a:latin typeface="Cambria Math"/>
                          </a:rPr>
                        </m:ctrlPr>
                      </m:sSubPr>
                      <m:e>
                        <m:r>
                          <a:rPr lang="en-US" altLang="zh-CN" sz="2400" i="1">
                            <a:solidFill>
                              <a:schemeClr val="tx1"/>
                            </a:solidFill>
                            <a:latin typeface="Cambria Math"/>
                          </a:rPr>
                          <m:t>𝑣</m:t>
                        </m:r>
                      </m:e>
                      <m:sub>
                        <m:r>
                          <a:rPr lang="en-US" altLang="zh-CN" sz="2400" i="1">
                            <a:solidFill>
                              <a:schemeClr val="tx1"/>
                            </a:solidFill>
                            <a:latin typeface="Cambria Math"/>
                          </a:rPr>
                          <m:t>𝑗</m:t>
                        </m:r>
                      </m:sub>
                    </m:sSub>
                    <m:r>
                      <a:rPr lang="en-US" altLang="zh-CN" sz="2400" i="1">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都满足</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或</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则称</a:t>
                </a:r>
                <a14:m>
                  <m:oMath xmlns:m="http://schemas.openxmlformats.org/officeDocument/2006/math">
                    <m:r>
                      <a:rPr lang="en-US" altLang="zh-CN" sz="2400" i="1">
                        <a:solidFill>
                          <a:schemeClr val="tx1"/>
                        </a:solidFill>
                        <a:latin typeface="Cambria Math"/>
                      </a:rPr>
                      <m:t>𝑃</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是一条</a:t>
                </a:r>
                <a14:m>
                  <m:oMath xmlns:m="http://schemas.openxmlformats.org/officeDocument/2006/math">
                    <m:r>
                      <a:rPr lang="en-US" altLang="zh-CN" sz="2400" b="0" i="1" smtClean="0">
                        <a:solidFill>
                          <a:schemeClr val="tx1"/>
                        </a:solidFill>
                        <a:latin typeface="Cambria Math"/>
                      </a:rPr>
                      <m:t>𝐹</m:t>
                    </m:r>
                  </m:oMath>
                </a14:m>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非饱和路径</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。一条</a:t>
                </a:r>
                <a14:m>
                  <m:oMath xmlns:m="http://schemas.openxmlformats.org/officeDocument/2006/math">
                    <m:r>
                      <a:rPr lang="en-US" altLang="zh-CN" sz="2400" b="0" i="1" smtClean="0">
                        <a:solidFill>
                          <a:schemeClr val="tx1"/>
                        </a:solidFill>
                        <a:latin typeface="Cambria Math"/>
                      </a:rPr>
                      <m:t>𝑠</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到</a:t>
                </a:r>
                <a14:m>
                  <m:oMath xmlns:m="http://schemas.openxmlformats.org/officeDocument/2006/math">
                    <m:r>
                      <a:rPr lang="en-US" altLang="zh-CN" sz="2400" b="0" i="1" smtClean="0">
                        <a:solidFill>
                          <a:schemeClr val="tx1"/>
                        </a:solidFill>
                        <a:latin typeface="Cambria Math"/>
                      </a:rPr>
                      <m:t>𝑡</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a:t>
                </a:r>
                <a14:m>
                  <m:oMath xmlns:m="http://schemas.openxmlformats.org/officeDocument/2006/math">
                    <m:r>
                      <a:rPr lang="en-US" altLang="zh-CN" sz="2400" b="0" i="1" smtClean="0">
                        <a:solidFill>
                          <a:schemeClr val="tx1"/>
                        </a:solidFill>
                        <a:latin typeface="Cambria Math"/>
                      </a:rPr>
                      <m:t>𝐹</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非饱和路径称为</a:t>
                </a:r>
                <a14:m>
                  <m:oMath xmlns:m="http://schemas.openxmlformats.org/officeDocument/2006/math">
                    <m:r>
                      <a:rPr lang="en-US" altLang="zh-CN" sz="2400" b="0" i="1" smtClean="0">
                        <a:solidFill>
                          <a:schemeClr val="tx1"/>
                        </a:solidFill>
                        <a:latin typeface="Cambria Math"/>
                      </a:rPr>
                      <m:t>𝐹</m:t>
                    </m:r>
                  </m:oMath>
                </a14:m>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可增长路径</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或</a:t>
                </a:r>
                <a14:m>
                  <m:oMath xmlns:m="http://schemas.openxmlformats.org/officeDocument/2006/math">
                    <m:r>
                      <a:rPr lang="en-US" altLang="zh-CN" sz="2400" b="0" i="1" smtClean="0">
                        <a:solidFill>
                          <a:schemeClr val="tx1"/>
                        </a:solidFill>
                        <a:latin typeface="Cambria Math"/>
                      </a:rPr>
                      <m:t>𝐹</m:t>
                    </m:r>
                  </m:oMath>
                </a14:m>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增广路</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endPar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692696"/>
                <a:ext cx="8136904" cy="3672408"/>
              </a:xfrm>
              <a:blipFill rotWithShape="1">
                <a:blip r:embed="rId3"/>
                <a:stretch>
                  <a:fillRect l="-974" t="-1495" r="-4944"/>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07FFDA3A-AE86-4A44-AAC5-C8FF0F09D67B}"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17</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 name="对象 5"/>
          <p:cNvGraphicFramePr>
            <a:graphicFrameLocks noGrp="1" noChangeAspect="1"/>
          </p:cNvGraphicFramePr>
          <p:nvPr>
            <p:extLst>
              <p:ext uri="{D42A27DB-BD31-4B8C-83A1-F6EECF244321}">
                <p14:modId xmlns:p14="http://schemas.microsoft.com/office/powerpoint/2010/main" val="114707654"/>
              </p:ext>
            </p:extLst>
          </p:nvPr>
        </p:nvGraphicFramePr>
        <p:xfrm>
          <a:off x="2483768" y="3468144"/>
          <a:ext cx="4889500" cy="3363913"/>
        </p:xfrm>
        <a:graphic>
          <a:graphicData uri="http://schemas.openxmlformats.org/presentationml/2006/ole">
            <mc:AlternateContent xmlns:mc="http://schemas.openxmlformats.org/markup-compatibility/2006">
              <mc:Choice xmlns:v="urn:schemas-microsoft-com:vml" Requires="v">
                <p:oleObj spid="_x0000_s17418" name="文档" r:id="rId5" imgW="2618147" imgH="1798337" progId="Word.Document.12">
                  <p:embed/>
                </p:oleObj>
              </mc:Choice>
              <mc:Fallback>
                <p:oleObj name="文档" r:id="rId5" imgW="2618147" imgH="1798337" progId="Word.Document.12">
                  <p:embed/>
                  <p:pic>
                    <p:nvPicPr>
                      <p:cNvPr id="0" name="内容占位符 21"/>
                      <p:cNvPicPr>
                        <a:picLocks noGrp="1" noChangeAspect="1" noChangeArrowheads="1"/>
                      </p:cNvPicPr>
                      <p:nvPr/>
                    </p:nvPicPr>
                    <p:blipFill>
                      <a:blip r:embed="rId6"/>
                      <a:srcRect/>
                      <a:stretch>
                        <a:fillRect/>
                      </a:stretch>
                    </p:blipFill>
                    <p:spPr bwMode="auto">
                      <a:xfrm>
                        <a:off x="2483768" y="3468144"/>
                        <a:ext cx="488950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96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404664"/>
                <a:ext cx="8507288" cy="1684784"/>
              </a:xfrm>
            </p:spPr>
            <p:txBody>
              <a:bodyPr>
                <a:normAutofit/>
              </a:bodyPr>
              <a:lstStyle/>
              <a:p>
                <a:r>
                  <a:rPr lang="zh-CN" altLang="zh-CN" sz="2800" dirty="0" smtClean="0">
                    <a:solidFill>
                      <a:schemeClr val="tx1"/>
                    </a:solidFill>
                    <a:latin typeface="华文楷体" panose="02010600040101010101" pitchFamily="2" charset="-122"/>
                    <a:ea typeface="华文楷体" panose="02010600040101010101" pitchFamily="2" charset="-122"/>
                  </a:rPr>
                  <a:t>如果一条路</a:t>
                </a:r>
                <a14:m>
                  <m:oMath xmlns:m="http://schemas.openxmlformats.org/officeDocument/2006/math">
                    <m:r>
                      <a:rPr lang="en-US" altLang="zh-CN" sz="2800">
                        <a:solidFill>
                          <a:schemeClr val="tx1"/>
                        </a:solidFill>
                        <a:latin typeface="Cambria Math"/>
                      </a:rPr>
                      <m:t>𝑃</m:t>
                    </m:r>
                  </m:oMath>
                </a14:m>
                <a:r>
                  <a:rPr lang="zh-CN" altLang="zh-CN" sz="2800" dirty="0">
                    <a:solidFill>
                      <a:schemeClr val="tx1"/>
                    </a:solidFill>
                    <a:latin typeface="华文楷体" panose="02010600040101010101" pitchFamily="2" charset="-122"/>
                    <a:ea typeface="华文楷体" panose="02010600040101010101" pitchFamily="2" charset="-122"/>
                  </a:rPr>
                  <a:t>上的每条弧的方向都是正的，并且每条弧上流量小于其容量，就可能增加流量值，其最大增值</a:t>
                </a:r>
                <a:r>
                  <a:rPr lang="zh-CN" altLang="zh-CN" sz="2800" dirty="0" smtClean="0">
                    <a:solidFill>
                      <a:schemeClr val="tx1"/>
                    </a:solidFill>
                    <a:latin typeface="华文楷体" panose="02010600040101010101" pitchFamily="2" charset="-122"/>
                    <a:ea typeface="华文楷体" panose="02010600040101010101" pitchFamily="2" charset="-122"/>
                  </a:rPr>
                  <a:t>为：</a:t>
                </a:r>
                <a14:m>
                  <m:oMath xmlns:m="http://schemas.openxmlformats.org/officeDocument/2006/math">
                    <m:func>
                      <m:funcPr>
                        <m:ctrlPr>
                          <a:rPr lang="en-US" altLang="zh-CN" sz="2800" i="1" smtClean="0">
                            <a:solidFill>
                              <a:schemeClr val="tx1"/>
                            </a:solidFill>
                            <a:latin typeface="Cambria Math"/>
                          </a:rPr>
                        </m:ctrlPr>
                      </m:funcPr>
                      <m:fName>
                        <m:limLow>
                          <m:limLowPr>
                            <m:ctrlPr>
                              <a:rPr lang="en-US" altLang="zh-CN" sz="2800" i="1" smtClean="0">
                                <a:solidFill>
                                  <a:schemeClr val="tx1"/>
                                </a:solidFill>
                                <a:latin typeface="Cambria Math"/>
                              </a:rPr>
                            </m:ctrlPr>
                          </m:limLowPr>
                          <m:e>
                            <m:r>
                              <m:rPr>
                                <m:sty m:val="p"/>
                              </m:rPr>
                              <a:rPr lang="en-US" altLang="zh-CN" sz="2800" smtClean="0">
                                <a:solidFill>
                                  <a:schemeClr val="tx1"/>
                                </a:solidFill>
                                <a:latin typeface="Cambria Math"/>
                              </a:rPr>
                              <m:t>min</m:t>
                            </m:r>
                          </m:e>
                          <m:lim>
                            <m:r>
                              <a:rPr lang="en-US" altLang="zh-CN" sz="2800" smtClean="0">
                                <a:solidFill>
                                  <a:schemeClr val="tx1"/>
                                </a:solidFill>
                                <a:latin typeface="Cambria Math"/>
                              </a:rPr>
                              <m:t>(</m:t>
                            </m:r>
                            <m:sSub>
                              <m:sSubPr>
                                <m:ctrlPr>
                                  <a:rPr lang="en-US" altLang="zh-CN" sz="2800" i="1" smtClean="0">
                                    <a:solidFill>
                                      <a:schemeClr val="tx1"/>
                                    </a:solidFill>
                                    <a:latin typeface="Cambria Math"/>
                                  </a:rPr>
                                </m:ctrlPr>
                              </m:sSubPr>
                              <m:e>
                                <m:r>
                                  <a:rPr lang="en-US" altLang="zh-CN" sz="2800" smtClean="0">
                                    <a:solidFill>
                                      <a:schemeClr val="tx1"/>
                                    </a:solidFill>
                                    <a:latin typeface="Cambria Math"/>
                                  </a:rPr>
                                  <m:t>𝑣</m:t>
                                </m:r>
                              </m:e>
                              <m:sub>
                                <m:r>
                                  <a:rPr lang="en-US" altLang="zh-CN" sz="2800" smtClean="0">
                                    <a:solidFill>
                                      <a:schemeClr val="tx1"/>
                                    </a:solidFill>
                                    <a:latin typeface="Cambria Math"/>
                                  </a:rPr>
                                  <m:t>𝑖</m:t>
                                </m:r>
                              </m:sub>
                            </m:sSub>
                            <m:r>
                              <a:rPr lang="en-US" altLang="zh-CN" sz="2800" smtClean="0">
                                <a:solidFill>
                                  <a:schemeClr val="tx1"/>
                                </a:solidFill>
                                <a:latin typeface="Cambria Math"/>
                              </a:rPr>
                              <m:t>,</m:t>
                            </m:r>
                            <m:sSub>
                              <m:sSubPr>
                                <m:ctrlPr>
                                  <a:rPr lang="en-US" altLang="zh-CN" sz="2800" i="1" smtClean="0">
                                    <a:solidFill>
                                      <a:schemeClr val="tx1"/>
                                    </a:solidFill>
                                    <a:latin typeface="Cambria Math"/>
                                  </a:rPr>
                                </m:ctrlPr>
                              </m:sSubPr>
                              <m:e>
                                <m:r>
                                  <a:rPr lang="en-US" altLang="zh-CN" sz="2800" smtClean="0">
                                    <a:solidFill>
                                      <a:schemeClr val="tx1"/>
                                    </a:solidFill>
                                    <a:latin typeface="Cambria Math"/>
                                  </a:rPr>
                                  <m:t>𝑣</m:t>
                                </m:r>
                              </m:e>
                              <m:sub>
                                <m:r>
                                  <a:rPr lang="en-US" altLang="zh-CN" sz="2800" smtClean="0">
                                    <a:solidFill>
                                      <a:schemeClr val="tx1"/>
                                    </a:solidFill>
                                    <a:latin typeface="Cambria Math"/>
                                  </a:rPr>
                                  <m:t>𝑗</m:t>
                                </m:r>
                              </m:sub>
                            </m:sSub>
                            <m:r>
                              <a:rPr lang="en-US" altLang="zh-CN" sz="2800" smtClean="0">
                                <a:solidFill>
                                  <a:schemeClr val="tx1"/>
                                </a:solidFill>
                                <a:latin typeface="Cambria Math"/>
                              </a:rPr>
                              <m:t>)∈</m:t>
                            </m:r>
                            <m:sSup>
                              <m:sSupPr>
                                <m:ctrlPr>
                                  <a:rPr lang="en-US" altLang="zh-CN" sz="2800" i="1" smtClean="0">
                                    <a:solidFill>
                                      <a:schemeClr val="tx1"/>
                                    </a:solidFill>
                                    <a:latin typeface="Cambria Math"/>
                                  </a:rPr>
                                </m:ctrlPr>
                              </m:sSupPr>
                              <m:e>
                                <m:r>
                                  <a:rPr lang="en-US" altLang="zh-CN" sz="2800" smtClean="0">
                                    <a:solidFill>
                                      <a:schemeClr val="tx1"/>
                                    </a:solidFill>
                                    <a:latin typeface="Cambria Math"/>
                                  </a:rPr>
                                  <m:t>𝑃</m:t>
                                </m:r>
                              </m:e>
                              <m:sup>
                                <m:r>
                                  <a:rPr lang="en-US" altLang="zh-CN" sz="2800" smtClean="0">
                                    <a:solidFill>
                                      <a:schemeClr val="tx1"/>
                                    </a:solidFill>
                                    <a:latin typeface="Cambria Math"/>
                                  </a:rPr>
                                  <m:t>+</m:t>
                                </m:r>
                              </m:sup>
                            </m:sSup>
                          </m:lim>
                        </m:limLow>
                      </m:fName>
                      <m:e>
                        <m:r>
                          <a:rPr lang="en-US" altLang="zh-CN" sz="2800" smtClean="0">
                            <a:solidFill>
                              <a:schemeClr val="tx1"/>
                            </a:solidFill>
                            <a:latin typeface="Cambria Math"/>
                          </a:rPr>
                          <m:t>(</m:t>
                        </m:r>
                        <m:sSub>
                          <m:sSubPr>
                            <m:ctrlPr>
                              <a:rPr lang="en-US" altLang="zh-CN" sz="2800" i="1" smtClean="0">
                                <a:solidFill>
                                  <a:schemeClr val="tx1"/>
                                </a:solidFill>
                                <a:latin typeface="Cambria Math"/>
                              </a:rPr>
                            </m:ctrlPr>
                          </m:sSubPr>
                          <m:e>
                            <m:r>
                              <a:rPr lang="en-US" altLang="zh-CN" sz="2800" smtClean="0">
                                <a:solidFill>
                                  <a:schemeClr val="tx1"/>
                                </a:solidFill>
                                <a:latin typeface="Cambria Math"/>
                              </a:rPr>
                              <m:t>𝐶</m:t>
                            </m:r>
                          </m:e>
                          <m:sub>
                            <m:r>
                              <a:rPr lang="en-US" altLang="zh-CN" sz="2800" smtClean="0">
                                <a:solidFill>
                                  <a:schemeClr val="tx1"/>
                                </a:solidFill>
                                <a:latin typeface="Cambria Math"/>
                              </a:rPr>
                              <m:t>𝑖𝑗</m:t>
                            </m:r>
                          </m:sub>
                        </m:sSub>
                        <m:r>
                          <a:rPr lang="en-US" altLang="zh-CN" sz="2800" smtClean="0">
                            <a:solidFill>
                              <a:schemeClr val="tx1"/>
                            </a:solidFill>
                            <a:latin typeface="Cambria Math"/>
                          </a:rPr>
                          <m:t>−</m:t>
                        </m:r>
                        <m:sSub>
                          <m:sSubPr>
                            <m:ctrlPr>
                              <a:rPr lang="en-US" altLang="zh-CN" sz="2800" i="1" smtClean="0">
                                <a:solidFill>
                                  <a:schemeClr val="tx1"/>
                                </a:solidFill>
                                <a:latin typeface="Cambria Math"/>
                              </a:rPr>
                            </m:ctrlPr>
                          </m:sSubPr>
                          <m:e>
                            <m:r>
                              <a:rPr lang="en-US" altLang="zh-CN" sz="2800" smtClean="0">
                                <a:solidFill>
                                  <a:schemeClr val="tx1"/>
                                </a:solidFill>
                                <a:latin typeface="Cambria Math"/>
                              </a:rPr>
                              <m:t>𝐹</m:t>
                            </m:r>
                          </m:e>
                          <m:sub>
                            <m:r>
                              <a:rPr lang="en-US" altLang="zh-CN" sz="2800" smtClean="0">
                                <a:solidFill>
                                  <a:schemeClr val="tx1"/>
                                </a:solidFill>
                                <a:latin typeface="Cambria Math"/>
                              </a:rPr>
                              <m:t>𝑖𝑗</m:t>
                            </m:r>
                          </m:sub>
                        </m:sSub>
                        <m:r>
                          <a:rPr lang="en-US" altLang="zh-CN" sz="2800" smtClean="0">
                            <a:solidFill>
                              <a:schemeClr val="tx1"/>
                            </a:solidFill>
                            <a:latin typeface="Cambria Math"/>
                          </a:rPr>
                          <m:t>)</m:t>
                        </m:r>
                      </m:e>
                    </m:func>
                  </m:oMath>
                </a14:m>
                <a:r>
                  <a:rPr lang="en-US" altLang="zh-CN" sz="2800" dirty="0">
                    <a:solidFill>
                      <a:schemeClr val="tx1"/>
                    </a:solidFill>
                    <a:latin typeface="华文楷体" panose="02010600040101010101" pitchFamily="2" charset="-122"/>
                    <a:ea typeface="华文楷体" panose="02010600040101010101" pitchFamily="2" charset="-122"/>
                  </a:rPr>
                  <a:t> </a:t>
                </a:r>
                <a:r>
                  <a:rPr lang="zh-CN" altLang="zh-CN"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404664"/>
                <a:ext cx="8507288" cy="1684784"/>
              </a:xfrm>
              <a:blipFill rotWithShape="1">
                <a:blip r:embed="rId3"/>
                <a:stretch>
                  <a:fillRect l="-1218" t="-3610"/>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C868F7ED-8AAB-4BFC-A158-F0D5BF52325C}" type="datetime1">
              <a:rPr lang="zh-CN" altLang="en-US" smtClean="0">
                <a:solidFill>
                  <a:schemeClr val="tx1"/>
                </a:solidFill>
                <a:latin typeface="华文楷体" panose="02010600040101010101" pitchFamily="2" charset="-122"/>
                <a:ea typeface="华文楷体" panose="02010600040101010101" pitchFamily="2" charset="-122"/>
              </a:rPr>
              <a:t>2014-7-23</a:t>
            </a:fld>
            <a:endParaRPr lang="zh-CN" altLang="en-US">
              <a:solidFill>
                <a:schemeClr val="tx1"/>
              </a:solidFill>
              <a:latin typeface="华文楷体" panose="02010600040101010101" pitchFamily="2" charset="-122"/>
              <a:ea typeface="华文楷体" panose="02010600040101010101" pitchFamily="2" charset="-122"/>
            </a:endParaRPr>
          </a:p>
        </p:txBody>
      </p:sp>
      <p:sp>
        <p:nvSpPr>
          <p:cNvPr id="4" name="页脚占位符 3"/>
          <p:cNvSpPr>
            <a:spLocks noGrp="1"/>
          </p:cNvSpPr>
          <p:nvPr>
            <p:ph type="ftr" sz="quarter" idx="11"/>
          </p:nvPr>
        </p:nvSpPr>
        <p:spPr/>
        <p:txBody>
          <a:bodyPr/>
          <a:lstStyle/>
          <a:p>
            <a:r>
              <a:rPr lang="zh-CN" altLang="en-US" smtClean="0">
                <a:solidFill>
                  <a:schemeClr val="tx1"/>
                </a:solidFill>
                <a:latin typeface="华文楷体" panose="02010600040101010101" pitchFamily="2" charset="-122"/>
                <a:ea typeface="华文楷体" panose="02010600040101010101" pitchFamily="2" charset="-122"/>
              </a:rPr>
              <a:t>重庆邮电大学         理学院            陈六新</a:t>
            </a:r>
            <a:endParaRPr lang="zh-CN" altLang="en-US">
              <a:solidFill>
                <a:schemeClr val="tx1"/>
              </a:solidFill>
              <a:latin typeface="华文楷体" panose="02010600040101010101" pitchFamily="2" charset="-122"/>
              <a:ea typeface="华文楷体" panose="02010600040101010101" pitchFamily="2"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华文楷体" panose="02010600040101010101" pitchFamily="2" charset="-122"/>
                <a:ea typeface="华文楷体" panose="02010600040101010101" pitchFamily="2" charset="-122"/>
              </a:rPr>
              <a:t>18</a:t>
            </a:fld>
            <a:endParaRPr lang="zh-CN" altLang="en-US">
              <a:solidFill>
                <a:schemeClr val="tx1"/>
              </a:solidFill>
              <a:latin typeface="华文楷体" panose="02010600040101010101" pitchFamily="2" charset="-122"/>
              <a:ea typeface="华文楷体" panose="02010600040101010101" pitchFamily="2" charset="-122"/>
            </a:endParaRPr>
          </a:p>
        </p:txBody>
      </p:sp>
      <p:sp>
        <p:nvSpPr>
          <p:cNvPr id="8" name="内容占位符 2"/>
          <p:cNvSpPr txBox="1">
            <a:spLocks/>
          </p:cNvSpPr>
          <p:nvPr/>
        </p:nvSpPr>
        <p:spPr>
          <a:xfrm>
            <a:off x="403920" y="3356992"/>
            <a:ext cx="8507288" cy="16847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800" dirty="0">
              <a:latin typeface="华文楷体" panose="02010600040101010101" pitchFamily="2" charset="-122"/>
              <a:ea typeface="华文楷体" panose="02010600040101010101"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4160571146"/>
              </p:ext>
            </p:extLst>
          </p:nvPr>
        </p:nvGraphicFramePr>
        <p:xfrm>
          <a:off x="280988" y="1987550"/>
          <a:ext cx="8251452" cy="4591439"/>
        </p:xfrm>
        <a:graphic>
          <a:graphicData uri="http://schemas.openxmlformats.org/presentationml/2006/ole">
            <mc:AlternateContent xmlns:mc="http://schemas.openxmlformats.org/markup-compatibility/2006">
              <mc:Choice xmlns:v="urn:schemas-microsoft-com:vml" Requires="v">
                <p:oleObj spid="_x0000_s5150" name="文档" r:id="rId5" imgW="5332730" imgH="2976061" progId="Word.Document.12">
                  <p:embed/>
                </p:oleObj>
              </mc:Choice>
              <mc:Fallback>
                <p:oleObj name="文档" r:id="rId5" imgW="5332730" imgH="2976061" progId="Word.Document.12">
                  <p:embed/>
                  <p:pic>
                    <p:nvPicPr>
                      <p:cNvPr id="0" name=""/>
                      <p:cNvPicPr/>
                      <p:nvPr/>
                    </p:nvPicPr>
                    <p:blipFill>
                      <a:blip r:embed="rId6"/>
                      <a:stretch>
                        <a:fillRect/>
                      </a:stretch>
                    </p:blipFill>
                    <p:spPr>
                      <a:xfrm>
                        <a:off x="280988" y="1987550"/>
                        <a:ext cx="8251452" cy="4591439"/>
                      </a:xfrm>
                      <a:prstGeom prst="rect">
                        <a:avLst/>
                      </a:prstGeom>
                    </p:spPr>
                  </p:pic>
                </p:oleObj>
              </mc:Fallback>
            </mc:AlternateContent>
          </a:graphicData>
        </a:graphic>
      </p:graphicFrame>
    </p:spTree>
    <p:extLst>
      <p:ext uri="{BB962C8B-B14F-4D97-AF65-F5344CB8AC3E}">
        <p14:creationId xmlns:p14="http://schemas.microsoft.com/office/powerpoint/2010/main" val="339297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378862" y="4509120"/>
            <a:ext cx="8507288" cy="16847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800" dirty="0">
              <a:latin typeface="华文楷体" panose="02010600040101010101" pitchFamily="2" charset="-122"/>
              <a:ea typeface="华文楷体" panose="02010600040101010101"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300651388"/>
              </p:ext>
            </p:extLst>
          </p:nvPr>
        </p:nvGraphicFramePr>
        <p:xfrm>
          <a:off x="378862" y="116632"/>
          <a:ext cx="8253413" cy="3754437"/>
        </p:xfrm>
        <a:graphic>
          <a:graphicData uri="http://schemas.openxmlformats.org/presentationml/2006/ole">
            <mc:AlternateContent xmlns:mc="http://schemas.openxmlformats.org/markup-compatibility/2006">
              <mc:Choice xmlns:v="urn:schemas-microsoft-com:vml" Requires="v">
                <p:oleObj spid="_x0000_s6171" name="文档" r:id="rId4" imgW="5436362" imgH="2572546" progId="Word.Document.12">
                  <p:embed/>
                </p:oleObj>
              </mc:Choice>
              <mc:Fallback>
                <p:oleObj name="文档" r:id="rId4" imgW="5436362" imgH="2572546" progId="Word.Document.12">
                  <p:embed/>
                  <p:pic>
                    <p:nvPicPr>
                      <p:cNvPr id="0" name=""/>
                      <p:cNvPicPr/>
                      <p:nvPr/>
                    </p:nvPicPr>
                    <p:blipFill>
                      <a:blip r:embed="rId5"/>
                      <a:stretch>
                        <a:fillRect/>
                      </a:stretch>
                    </p:blipFill>
                    <p:spPr>
                      <a:xfrm>
                        <a:off x="378862" y="116632"/>
                        <a:ext cx="8253413" cy="37544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内容占位符 1"/>
              <p:cNvSpPr>
                <a:spLocks noGrp="1"/>
              </p:cNvSpPr>
              <p:nvPr>
                <p:ph idx="1"/>
              </p:nvPr>
            </p:nvSpPr>
            <p:spPr>
              <a:xfrm>
                <a:off x="249937" y="3933056"/>
                <a:ext cx="8765138" cy="2109936"/>
              </a:xfrm>
            </p:spPr>
            <p:txBody>
              <a:bodyPr>
                <a:normAutofit/>
              </a:bodyPr>
              <a:lstStyle/>
              <a:p>
                <a:r>
                  <a:rPr lang="zh-CN" altLang="zh-CN" sz="2800" dirty="0" smtClean="0">
                    <a:solidFill>
                      <a:schemeClr val="tx1"/>
                    </a:solidFill>
                    <a:latin typeface="华文楷体" panose="02010600040101010101" pitchFamily="2" charset="-122"/>
                    <a:ea typeface="华文楷体" panose="02010600040101010101" pitchFamily="2" charset="-122"/>
                  </a:rPr>
                  <a:t>如果一条从发点</a:t>
                </a:r>
                <a14:m>
                  <m:oMath xmlns:m="http://schemas.openxmlformats.org/officeDocument/2006/math">
                    <m:r>
                      <a:rPr lang="en-US" altLang="zh-CN" sz="2800" b="0" i="1" smtClean="0">
                        <a:solidFill>
                          <a:schemeClr val="tx1"/>
                        </a:solidFill>
                        <a:latin typeface="Cambria Math"/>
                      </a:rPr>
                      <m:t>𝑠</m:t>
                    </m:r>
                  </m:oMath>
                </a14:m>
                <a:r>
                  <a:rPr lang="zh-CN" altLang="zh-CN" sz="2800" dirty="0" smtClean="0">
                    <a:solidFill>
                      <a:schemeClr val="tx1"/>
                    </a:solidFill>
                    <a:latin typeface="华文楷体" panose="02010600040101010101" pitchFamily="2" charset="-122"/>
                    <a:ea typeface="华文楷体" panose="02010600040101010101" pitchFamily="2" charset="-122"/>
                  </a:rPr>
                  <a:t>到</a:t>
                </a:r>
                <a:r>
                  <a:rPr lang="zh-CN" altLang="zh-CN" sz="2800" dirty="0">
                    <a:solidFill>
                      <a:schemeClr val="tx1"/>
                    </a:solidFill>
                    <a:latin typeface="华文楷体" panose="02010600040101010101" pitchFamily="2" charset="-122"/>
                    <a:ea typeface="华文楷体" panose="02010600040101010101" pitchFamily="2" charset="-122"/>
                  </a:rPr>
                  <a:t>收点</a:t>
                </a:r>
                <a14:m>
                  <m:oMath xmlns:m="http://schemas.openxmlformats.org/officeDocument/2006/math">
                    <m:r>
                      <m:rPr>
                        <m:sty m:val="p"/>
                      </m:rPr>
                      <a:rPr lang="en-US" altLang="zh-CN" sz="2800" b="0" i="0" smtClean="0">
                        <a:solidFill>
                          <a:schemeClr val="tx1"/>
                        </a:solidFill>
                        <a:latin typeface="Cambria Math"/>
                      </a:rPr>
                      <m:t>t</m:t>
                    </m:r>
                  </m:oMath>
                </a14:m>
                <a:r>
                  <a:rPr lang="zh-CN" altLang="zh-CN" sz="2800" dirty="0">
                    <a:solidFill>
                      <a:schemeClr val="tx1"/>
                    </a:solidFill>
                    <a:latin typeface="华文楷体" panose="02010600040101010101" pitchFamily="2" charset="-122"/>
                    <a:ea typeface="华文楷体" panose="02010600040101010101" pitchFamily="2" charset="-122"/>
                  </a:rPr>
                  <a:t>路</a:t>
                </a:r>
                <a14:m>
                  <m:oMath xmlns:m="http://schemas.openxmlformats.org/officeDocument/2006/math">
                    <m:r>
                      <a:rPr lang="en-US" altLang="zh-CN" sz="2800">
                        <a:solidFill>
                          <a:schemeClr val="tx1"/>
                        </a:solidFill>
                        <a:latin typeface="Cambria Math"/>
                      </a:rPr>
                      <m:t>𝑃</m:t>
                    </m:r>
                  </m:oMath>
                </a14:m>
                <a:r>
                  <a:rPr lang="zh-CN" altLang="zh-CN" sz="2800" dirty="0">
                    <a:solidFill>
                      <a:schemeClr val="tx1"/>
                    </a:solidFill>
                    <a:latin typeface="华文楷体" panose="02010600040101010101" pitchFamily="2" charset="-122"/>
                    <a:ea typeface="华文楷体" panose="02010600040101010101" pitchFamily="2" charset="-122"/>
                  </a:rPr>
                  <a:t>上的每条弧的方向都是负的，则这条路上每条弧中的流都可以减少，形成从</a:t>
                </a:r>
                <a14:m>
                  <m:oMath xmlns:m="http://schemas.openxmlformats.org/officeDocument/2006/math">
                    <m:r>
                      <a:rPr lang="en-US" altLang="zh-CN" sz="2800" i="1">
                        <a:solidFill>
                          <a:schemeClr val="tx1"/>
                        </a:solidFill>
                        <a:latin typeface="Cambria Math"/>
                      </a:rPr>
                      <m:t>𝑠</m:t>
                    </m:r>
                  </m:oMath>
                </a14:m>
                <a:r>
                  <a:rPr lang="zh-CN" altLang="zh-CN" sz="2800" dirty="0">
                    <a:solidFill>
                      <a:schemeClr val="tx1"/>
                    </a:solidFill>
                    <a:latin typeface="华文楷体" panose="02010600040101010101" pitchFamily="2" charset="-122"/>
                    <a:ea typeface="华文楷体" panose="02010600040101010101" pitchFamily="2" charset="-122"/>
                  </a:rPr>
                  <a:t>到</a:t>
                </a:r>
                <a14:m>
                  <m:oMath xmlns:m="http://schemas.openxmlformats.org/officeDocument/2006/math">
                    <m:r>
                      <m:rPr>
                        <m:sty m:val="p"/>
                      </m:rPr>
                      <a:rPr lang="en-US" altLang="zh-CN" sz="2800">
                        <a:solidFill>
                          <a:schemeClr val="tx1"/>
                        </a:solidFill>
                        <a:latin typeface="Cambria Math"/>
                      </a:rPr>
                      <m:t>t</m:t>
                    </m:r>
                  </m:oMath>
                </a14:m>
                <a:r>
                  <a:rPr lang="zh-CN" altLang="zh-CN" sz="2800" dirty="0">
                    <a:solidFill>
                      <a:schemeClr val="tx1"/>
                    </a:solidFill>
                    <a:latin typeface="华文楷体" panose="02010600040101010101" pitchFamily="2" charset="-122"/>
                    <a:ea typeface="华文楷体" panose="02010600040101010101" pitchFamily="2" charset="-122"/>
                  </a:rPr>
                  <a:t>的较少的流，因而就</a:t>
                </a:r>
                <a:r>
                  <a:rPr lang="zh-CN" altLang="zh-CN" sz="2800" dirty="0" smtClean="0">
                    <a:solidFill>
                      <a:schemeClr val="tx1"/>
                    </a:solidFill>
                    <a:latin typeface="华文楷体" panose="02010600040101010101" pitchFamily="2" charset="-122"/>
                    <a:ea typeface="华文楷体" panose="02010600040101010101" pitchFamily="2" charset="-122"/>
                  </a:rPr>
                  <a:t>形成</a:t>
                </a:r>
                <a:r>
                  <a:rPr lang="zh-CN" altLang="en-US" sz="2800" dirty="0">
                    <a:solidFill>
                      <a:schemeClr val="tx1"/>
                    </a:solidFill>
                    <a:latin typeface="华文楷体" panose="02010600040101010101" pitchFamily="2" charset="-122"/>
                    <a:ea typeface="华文楷体" panose="02010600040101010101" pitchFamily="2" charset="-122"/>
                  </a:rPr>
                  <a:t>从</a:t>
                </a:r>
                <a14:m>
                  <m:oMath xmlns:m="http://schemas.openxmlformats.org/officeDocument/2006/math">
                    <m:r>
                      <a:rPr lang="en-US" altLang="zh-CN" sz="2800" i="1">
                        <a:solidFill>
                          <a:schemeClr val="tx1"/>
                        </a:solidFill>
                        <a:latin typeface="Cambria Math"/>
                      </a:rPr>
                      <m:t>𝑠</m:t>
                    </m:r>
                  </m:oMath>
                </a14:m>
                <a:r>
                  <a:rPr lang="zh-CN" altLang="zh-CN" sz="2800" dirty="0" smtClean="0">
                    <a:solidFill>
                      <a:schemeClr val="tx1"/>
                    </a:solidFill>
                    <a:latin typeface="华文楷体" panose="02010600040101010101" pitchFamily="2" charset="-122"/>
                    <a:ea typeface="华文楷体" panose="02010600040101010101" pitchFamily="2" charset="-122"/>
                  </a:rPr>
                  <a:t>到</a:t>
                </a:r>
                <a14:m>
                  <m:oMath xmlns:m="http://schemas.openxmlformats.org/officeDocument/2006/math">
                    <m:r>
                      <m:rPr>
                        <m:sty m:val="p"/>
                      </m:rPr>
                      <a:rPr lang="en-US" altLang="zh-CN" sz="2800">
                        <a:solidFill>
                          <a:schemeClr val="tx1"/>
                        </a:solidFill>
                        <a:latin typeface="Cambria Math"/>
                      </a:rPr>
                      <m:t>t</m:t>
                    </m:r>
                  </m:oMath>
                </a14:m>
                <a:r>
                  <a:rPr lang="zh-CN" altLang="zh-CN" sz="2800" dirty="0" smtClean="0">
                    <a:solidFill>
                      <a:schemeClr val="tx1"/>
                    </a:solidFill>
                    <a:latin typeface="华文楷体" panose="02010600040101010101" pitchFamily="2" charset="-122"/>
                    <a:ea typeface="华文楷体" panose="02010600040101010101" pitchFamily="2" charset="-122"/>
                  </a:rPr>
                  <a:t>较大</a:t>
                </a:r>
                <a:r>
                  <a:rPr lang="zh-CN" altLang="zh-CN" sz="2800" dirty="0">
                    <a:solidFill>
                      <a:schemeClr val="tx1"/>
                    </a:solidFill>
                    <a:latin typeface="华文楷体" panose="02010600040101010101" pitchFamily="2" charset="-122"/>
                    <a:ea typeface="华文楷体" panose="02010600040101010101" pitchFamily="2" charset="-122"/>
                  </a:rPr>
                  <a:t>的流。这条</a:t>
                </a:r>
                <a:r>
                  <a:rPr lang="zh-CN" altLang="zh-CN" sz="2800" dirty="0" smtClean="0">
                    <a:solidFill>
                      <a:schemeClr val="tx1"/>
                    </a:solidFill>
                    <a:latin typeface="华文楷体" panose="02010600040101010101" pitchFamily="2" charset="-122"/>
                    <a:ea typeface="华文楷体" panose="02010600040101010101" pitchFamily="2" charset="-122"/>
                  </a:rPr>
                  <a:t>路</a:t>
                </a:r>
                <a14:m>
                  <m:oMath xmlns:m="http://schemas.openxmlformats.org/officeDocument/2006/math">
                    <m:r>
                      <a:rPr lang="en-US" altLang="zh-CN" sz="2800" b="0" i="1" smtClean="0">
                        <a:solidFill>
                          <a:schemeClr val="tx1"/>
                        </a:solidFill>
                        <a:latin typeface="Cambria Math"/>
                      </a:rPr>
                      <m:t>𝑃</m:t>
                    </m:r>
                  </m:oMath>
                </a14:m>
                <a:r>
                  <a:rPr lang="zh-CN" altLang="zh-CN" sz="2800" dirty="0">
                    <a:solidFill>
                      <a:schemeClr val="tx1"/>
                    </a:solidFill>
                    <a:latin typeface="华文楷体" panose="02010600040101010101" pitchFamily="2" charset="-122"/>
                    <a:ea typeface="华文楷体" panose="02010600040101010101" pitchFamily="2" charset="-122"/>
                  </a:rPr>
                  <a:t>上的流最大可以减少为：</a:t>
                </a:r>
                <a14:m>
                  <m:oMath xmlns:m="http://schemas.openxmlformats.org/officeDocument/2006/math">
                    <m:func>
                      <m:funcPr>
                        <m:ctrlPr>
                          <a:rPr lang="en-US" altLang="zh-CN" sz="2800" i="1">
                            <a:solidFill>
                              <a:schemeClr val="tx1"/>
                            </a:solidFill>
                            <a:latin typeface="Cambria Math"/>
                          </a:rPr>
                        </m:ctrlPr>
                      </m:funcPr>
                      <m:fName>
                        <m:limLow>
                          <m:limLowPr>
                            <m:ctrlPr>
                              <a:rPr lang="en-US" altLang="zh-CN" sz="2800" i="1">
                                <a:solidFill>
                                  <a:schemeClr val="tx1"/>
                                </a:solidFill>
                                <a:latin typeface="Cambria Math"/>
                              </a:rPr>
                            </m:ctrlPr>
                          </m:limLowPr>
                          <m:e>
                            <m:r>
                              <m:rPr>
                                <m:sty m:val="p"/>
                              </m:rPr>
                              <a:rPr lang="en-US" altLang="zh-CN" sz="2800">
                                <a:solidFill>
                                  <a:schemeClr val="tx1"/>
                                </a:solidFill>
                                <a:latin typeface="Cambria Math"/>
                              </a:rPr>
                              <m:t>min</m:t>
                            </m:r>
                          </m:e>
                          <m:lim>
                            <m:r>
                              <a:rPr lang="en-US" altLang="zh-CN" sz="2800">
                                <a:solidFill>
                                  <a:schemeClr val="tx1"/>
                                </a:solidFill>
                                <a:latin typeface="Cambria Math"/>
                              </a:rPr>
                              <m:t>(</m:t>
                            </m:r>
                            <m:sSub>
                              <m:sSubPr>
                                <m:ctrlPr>
                                  <a:rPr lang="en-US" altLang="zh-CN" sz="2800" i="1">
                                    <a:solidFill>
                                      <a:schemeClr val="tx1"/>
                                    </a:solidFill>
                                    <a:latin typeface="Cambria Math"/>
                                  </a:rPr>
                                </m:ctrlPr>
                              </m:sSubPr>
                              <m:e>
                                <m:r>
                                  <a:rPr lang="en-US" altLang="zh-CN" sz="2800">
                                    <a:solidFill>
                                      <a:schemeClr val="tx1"/>
                                    </a:solidFill>
                                    <a:latin typeface="Cambria Math"/>
                                  </a:rPr>
                                  <m:t>𝑣</m:t>
                                </m:r>
                              </m:e>
                              <m:sub>
                                <m:r>
                                  <a:rPr lang="en-US" altLang="zh-CN" sz="2800">
                                    <a:solidFill>
                                      <a:schemeClr val="tx1"/>
                                    </a:solidFill>
                                    <a:latin typeface="Cambria Math"/>
                                  </a:rPr>
                                  <m:t>𝑖</m:t>
                                </m:r>
                              </m:sub>
                            </m:sSub>
                            <m:r>
                              <a:rPr lang="en-US" altLang="zh-CN" sz="2800">
                                <a:solidFill>
                                  <a:schemeClr val="tx1"/>
                                </a:solidFill>
                                <a:latin typeface="Cambria Math"/>
                              </a:rPr>
                              <m:t>,</m:t>
                            </m:r>
                            <m:sSub>
                              <m:sSubPr>
                                <m:ctrlPr>
                                  <a:rPr lang="en-US" altLang="zh-CN" sz="2800" i="1">
                                    <a:solidFill>
                                      <a:schemeClr val="tx1"/>
                                    </a:solidFill>
                                    <a:latin typeface="Cambria Math"/>
                                  </a:rPr>
                                </m:ctrlPr>
                              </m:sSubPr>
                              <m:e>
                                <m:r>
                                  <a:rPr lang="en-US" altLang="zh-CN" sz="2800">
                                    <a:solidFill>
                                      <a:schemeClr val="tx1"/>
                                    </a:solidFill>
                                    <a:latin typeface="Cambria Math"/>
                                  </a:rPr>
                                  <m:t>𝑣</m:t>
                                </m:r>
                              </m:e>
                              <m:sub>
                                <m:r>
                                  <a:rPr lang="en-US" altLang="zh-CN" sz="2800">
                                    <a:solidFill>
                                      <a:schemeClr val="tx1"/>
                                    </a:solidFill>
                                    <a:latin typeface="Cambria Math"/>
                                  </a:rPr>
                                  <m:t>𝑗</m:t>
                                </m:r>
                              </m:sub>
                            </m:sSub>
                            <m:r>
                              <a:rPr lang="en-US" altLang="zh-CN" sz="2800">
                                <a:solidFill>
                                  <a:schemeClr val="tx1"/>
                                </a:solidFill>
                                <a:latin typeface="Cambria Math"/>
                              </a:rPr>
                              <m:t>)∈</m:t>
                            </m:r>
                            <m:sSup>
                              <m:sSupPr>
                                <m:ctrlPr>
                                  <a:rPr lang="en-US" altLang="zh-CN" sz="2800" i="1">
                                    <a:solidFill>
                                      <a:schemeClr val="tx1"/>
                                    </a:solidFill>
                                    <a:latin typeface="Cambria Math"/>
                                  </a:rPr>
                                </m:ctrlPr>
                              </m:sSupPr>
                              <m:e>
                                <m:r>
                                  <a:rPr lang="en-US" altLang="zh-CN" sz="2800">
                                    <a:solidFill>
                                      <a:schemeClr val="tx1"/>
                                    </a:solidFill>
                                    <a:latin typeface="Cambria Math"/>
                                  </a:rPr>
                                  <m:t>𝑃</m:t>
                                </m:r>
                              </m:e>
                              <m:sup>
                                <m:r>
                                  <a:rPr lang="en-US" altLang="zh-CN" sz="2800" b="0" i="0" smtClean="0">
                                    <a:solidFill>
                                      <a:schemeClr val="tx1"/>
                                    </a:solidFill>
                                    <a:latin typeface="Cambria Math"/>
                                  </a:rPr>
                                  <m:t>−</m:t>
                                </m:r>
                              </m:sup>
                            </m:sSup>
                          </m:lim>
                        </m:limLow>
                      </m:fName>
                      <m:e>
                        <m:sSub>
                          <m:sSubPr>
                            <m:ctrlPr>
                              <a:rPr lang="en-US" altLang="zh-CN" sz="2800" i="1">
                                <a:solidFill>
                                  <a:schemeClr val="tx1"/>
                                </a:solidFill>
                                <a:latin typeface="Cambria Math"/>
                              </a:rPr>
                            </m:ctrlPr>
                          </m:sSubPr>
                          <m:e>
                            <m:r>
                              <a:rPr lang="en-US" altLang="zh-CN" sz="2800">
                                <a:solidFill>
                                  <a:schemeClr val="tx1"/>
                                </a:solidFill>
                                <a:latin typeface="Cambria Math"/>
                              </a:rPr>
                              <m:t>𝐹</m:t>
                            </m:r>
                          </m:e>
                          <m:sub>
                            <m:r>
                              <a:rPr lang="en-US" altLang="zh-CN" sz="2800">
                                <a:solidFill>
                                  <a:schemeClr val="tx1"/>
                                </a:solidFill>
                                <a:latin typeface="Cambria Math"/>
                              </a:rPr>
                              <m:t>𝑖𝑗</m:t>
                            </m:r>
                          </m:sub>
                        </m:sSub>
                      </m:e>
                    </m:func>
                  </m:oMath>
                </a14:m>
                <a:r>
                  <a:rPr lang="en-US" altLang="zh-CN" sz="2800" dirty="0">
                    <a:solidFill>
                      <a:schemeClr val="tx1"/>
                    </a:solidFill>
                    <a:latin typeface="华文楷体" panose="02010600040101010101" pitchFamily="2" charset="-122"/>
                    <a:ea typeface="华文楷体" panose="02010600040101010101" pitchFamily="2" charset="-122"/>
                  </a:rPr>
                  <a:t> </a:t>
                </a:r>
                <a:r>
                  <a:rPr lang="en-US" altLang="zh-CN"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249937" y="3933056"/>
                <a:ext cx="8765138" cy="2109936"/>
              </a:xfrm>
              <a:blipFill rotWithShape="1">
                <a:blip r:embed="rId6"/>
                <a:stretch>
                  <a:fillRect l="-1182" t="-2890" r="-34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99848EF-756C-4AB7-8538-B8ADCD197B42}" type="datetime1">
              <a:rPr lang="zh-CN" altLang="en-US" smtClean="0">
                <a:solidFill>
                  <a:schemeClr val="tx1"/>
                </a:solidFill>
                <a:latin typeface="华文楷体" panose="02010600040101010101" pitchFamily="2" charset="-122"/>
                <a:ea typeface="华文楷体" panose="02010600040101010101" pitchFamily="2" charset="-122"/>
              </a:rPr>
              <a:t>2014-7-23</a:t>
            </a:fld>
            <a:endParaRPr lang="zh-CN" altLang="en-US">
              <a:solidFill>
                <a:schemeClr val="tx1"/>
              </a:solidFill>
              <a:latin typeface="华文楷体" panose="02010600040101010101" pitchFamily="2" charset="-122"/>
              <a:ea typeface="华文楷体" panose="02010600040101010101" pitchFamily="2" charset="-122"/>
            </a:endParaRPr>
          </a:p>
        </p:txBody>
      </p:sp>
      <p:sp>
        <p:nvSpPr>
          <p:cNvPr id="5" name="页脚占位符 4"/>
          <p:cNvSpPr>
            <a:spLocks noGrp="1"/>
          </p:cNvSpPr>
          <p:nvPr>
            <p:ph type="ftr" sz="quarter" idx="11"/>
          </p:nvPr>
        </p:nvSpPr>
        <p:spPr/>
        <p:txBody>
          <a:bodyPr/>
          <a:lstStyle/>
          <a:p>
            <a:r>
              <a:rPr lang="zh-CN" altLang="en-US" smtClean="0">
                <a:solidFill>
                  <a:schemeClr val="tx1"/>
                </a:solidFill>
                <a:latin typeface="华文楷体" panose="02010600040101010101" pitchFamily="2" charset="-122"/>
                <a:ea typeface="华文楷体" panose="02010600040101010101" pitchFamily="2" charset="-122"/>
              </a:rPr>
              <a:t>重庆邮电大学         理学院            陈六新</a:t>
            </a:r>
            <a:endParaRPr lang="zh-CN" altLang="en-US">
              <a:solidFill>
                <a:schemeClr val="tx1"/>
              </a:solidFill>
              <a:latin typeface="华文楷体" panose="02010600040101010101" pitchFamily="2" charset="-122"/>
              <a:ea typeface="华文楷体" panose="0201060004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chemeClr val="tx1"/>
                </a:solidFill>
                <a:latin typeface="华文楷体" panose="02010600040101010101" pitchFamily="2" charset="-122"/>
                <a:ea typeface="华文楷体" panose="02010600040101010101" pitchFamily="2" charset="-122"/>
              </a:rPr>
              <a:t>19</a:t>
            </a:fld>
            <a:endParaRPr lang="zh-CN" altLang="en-US">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309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latin typeface="华文楷体" panose="02010600040101010101" pitchFamily="2" charset="-122"/>
                <a:ea typeface="华文楷体" panose="02010600040101010101" pitchFamily="2" charset="-122"/>
              </a:rPr>
              <a:t>从某种意义上说，现代社会是一个由计算机信息网络、通信网络、运输服务网络、能源和物质分派网络等各种网络所组成的复杂的网络系统。网络优化就是研究如何有效地计划</a:t>
            </a:r>
            <a:r>
              <a:rPr lang="zh-CN" altLang="zh-CN" dirty="0" smtClean="0">
                <a:latin typeface="华文楷体" panose="02010600040101010101" pitchFamily="2" charset="-122"/>
                <a:ea typeface="华文楷体" panose="02010600040101010101" pitchFamily="2" charset="-122"/>
              </a:rPr>
              <a:t>、管理</a:t>
            </a:r>
            <a:r>
              <a:rPr lang="zh-CN" altLang="zh-CN" dirty="0">
                <a:latin typeface="华文楷体" panose="02010600040101010101" pitchFamily="2" charset="-122"/>
                <a:ea typeface="华文楷体" panose="02010600040101010101" pitchFamily="2" charset="-122"/>
              </a:rPr>
              <a:t>和控制这个网络系统，使之发挥出最大的社会和经济效益</a:t>
            </a:r>
            <a:r>
              <a:rPr lang="zh-CN"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7C33D33C-CA7A-4DEE-9B9D-D550D3D43FB2}" type="datetime1">
              <a:rPr lang="zh-CN" altLang="en-US" smtClean="0">
                <a:solidFill>
                  <a:schemeClr val="tx1"/>
                </a:solidFill>
                <a:latin typeface="华文楷体" panose="02010600040101010101" pitchFamily="2" charset="-122"/>
                <a:ea typeface="华文楷体" panose="02010600040101010101" pitchFamily="2" charset="-122"/>
              </a:rPr>
              <a:t>2014-7-23</a:t>
            </a:fld>
            <a:endParaRPr lang="zh-CN" altLang="en-US">
              <a:solidFill>
                <a:schemeClr val="tx1"/>
              </a:solidFill>
              <a:latin typeface="华文楷体" panose="02010600040101010101" pitchFamily="2" charset="-122"/>
              <a:ea typeface="华文楷体" panose="02010600040101010101" pitchFamily="2" charset="-122"/>
            </a:endParaRPr>
          </a:p>
        </p:txBody>
      </p:sp>
      <p:sp>
        <p:nvSpPr>
          <p:cNvPr id="5" name="页脚占位符 4"/>
          <p:cNvSpPr>
            <a:spLocks noGrp="1"/>
          </p:cNvSpPr>
          <p:nvPr>
            <p:ph type="ftr" sz="quarter" idx="11"/>
          </p:nvPr>
        </p:nvSpPr>
        <p:spPr/>
        <p:txBody>
          <a:bodyPr/>
          <a:lstStyle/>
          <a:p>
            <a:r>
              <a:rPr lang="zh-CN" altLang="en-US" smtClean="0">
                <a:solidFill>
                  <a:schemeClr val="tx1"/>
                </a:solidFill>
                <a:latin typeface="华文楷体" panose="02010600040101010101" pitchFamily="2" charset="-122"/>
                <a:ea typeface="华文楷体" panose="02010600040101010101" pitchFamily="2" charset="-122"/>
              </a:rPr>
              <a:t>重庆邮电大学         理学院            陈六新</a:t>
            </a:r>
            <a:endParaRPr lang="zh-CN" altLang="en-US">
              <a:solidFill>
                <a:schemeClr val="tx1"/>
              </a:solidFill>
              <a:latin typeface="华文楷体" panose="02010600040101010101" pitchFamily="2" charset="-122"/>
              <a:ea typeface="华文楷体" panose="0201060004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chemeClr val="tx1"/>
                </a:solidFill>
                <a:latin typeface="华文楷体" panose="02010600040101010101" pitchFamily="2" charset="-122"/>
                <a:ea typeface="华文楷体" panose="02010600040101010101" pitchFamily="2" charset="-122"/>
              </a:rPr>
              <a:t>2</a:t>
            </a:fld>
            <a:endParaRPr lang="zh-CN" altLang="en-US">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53097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378862" y="4509120"/>
            <a:ext cx="8507288" cy="16847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020190731"/>
              </p:ext>
            </p:extLst>
          </p:nvPr>
        </p:nvGraphicFramePr>
        <p:xfrm>
          <a:off x="378862" y="116632"/>
          <a:ext cx="8253413" cy="3754437"/>
        </p:xfrm>
        <a:graphic>
          <a:graphicData uri="http://schemas.openxmlformats.org/presentationml/2006/ole">
            <mc:AlternateContent xmlns:mc="http://schemas.openxmlformats.org/markup-compatibility/2006">
              <mc:Choice xmlns:v="urn:schemas-microsoft-com:vml" Requires="v">
                <p:oleObj spid="_x0000_s7193" name="文档" r:id="rId4" imgW="5436362" imgH="2572546" progId="Word.Document.12">
                  <p:embed/>
                </p:oleObj>
              </mc:Choice>
              <mc:Fallback>
                <p:oleObj name="文档" r:id="rId4" imgW="5436362" imgH="2572546" progId="Word.Document.12">
                  <p:embed/>
                  <p:pic>
                    <p:nvPicPr>
                      <p:cNvPr id="0" name=""/>
                      <p:cNvPicPr/>
                      <p:nvPr/>
                    </p:nvPicPr>
                    <p:blipFill>
                      <a:blip r:embed="rId5"/>
                      <a:stretch>
                        <a:fillRect/>
                      </a:stretch>
                    </p:blipFill>
                    <p:spPr>
                      <a:xfrm>
                        <a:off x="378862" y="116632"/>
                        <a:ext cx="8253413" cy="37544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内容占位符 1"/>
              <p:cNvSpPr>
                <a:spLocks noGrp="1"/>
              </p:cNvSpPr>
              <p:nvPr>
                <p:ph idx="1"/>
              </p:nvPr>
            </p:nvSpPr>
            <p:spPr>
              <a:xfrm>
                <a:off x="249937" y="3933056"/>
                <a:ext cx="8765138" cy="2109936"/>
              </a:xfrm>
            </p:spPr>
            <p:txBody>
              <a:bodyPr>
                <a:normAutofit fontScale="85000" lnSpcReduction="10000"/>
              </a:bodyPr>
              <a:lstStyle/>
              <a:p>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例如，图</a:t>
                </a:r>
                <a:r>
                  <a:rPr lang="en-US"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i="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c</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所示为从发点</a:t>
                </a:r>
                <a14:m>
                  <m:oMath xmlns:m="http://schemas.openxmlformats.org/officeDocument/2006/math">
                    <m:r>
                      <a:rPr lang="en-US" altLang="zh-CN" sz="2800" i="1">
                        <a:solidFill>
                          <a:schemeClr val="tx1"/>
                        </a:solidFill>
                        <a:latin typeface="Cambria Math"/>
                      </a:rPr>
                      <m:t>𝑠</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到收点</a:t>
                </a:r>
                <a14:m>
                  <m:oMath xmlns:m="http://schemas.openxmlformats.org/officeDocument/2006/math">
                    <m:r>
                      <m:rPr>
                        <m:sty m:val="p"/>
                      </m:rPr>
                      <a:rPr lang="en-US" altLang="zh-CN" sz="2800">
                        <a:solidFill>
                          <a:schemeClr val="tx1"/>
                        </a:solidFill>
                        <a:latin typeface="Cambria Math"/>
                      </a:rPr>
                      <m:t>t</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的一条路</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，路</a:t>
                </a:r>
                <a14:m>
                  <m:oMath xmlns:m="http://schemas.openxmlformats.org/officeDocument/2006/math">
                    <m:r>
                      <a:rPr lang="en-US" altLang="zh-CN" sz="2800">
                        <a:solidFill>
                          <a:schemeClr val="tx1"/>
                        </a:solidFill>
                        <a:latin typeface="Cambria Math"/>
                      </a:rPr>
                      <m:t>𝑃</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上每条边都是反向的，则路</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上的流最大可以减少</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，如</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图</a:t>
                </a:r>
                <a:r>
                  <a:rPr lang="en-US"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i="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所示。</a:t>
                </a:r>
              </a:p>
              <a:p>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如果路</a:t>
                </a:r>
                <a14:m>
                  <m:oMath xmlns:m="http://schemas.openxmlformats.org/officeDocument/2006/math">
                    <m:r>
                      <a:rPr lang="en-US" altLang="zh-CN" sz="2800">
                        <a:solidFill>
                          <a:schemeClr val="tx1"/>
                        </a:solidFill>
                        <a:latin typeface="Cambria Math"/>
                      </a:rPr>
                      <m:t>𝑃</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中既有正向弧，又有反向弧，那么从发点</a:t>
                </a:r>
                <a14:m>
                  <m:oMath xmlns:m="http://schemas.openxmlformats.org/officeDocument/2006/math">
                    <m:r>
                      <a:rPr lang="en-US" altLang="zh-CN" sz="2800" i="1">
                        <a:solidFill>
                          <a:schemeClr val="tx1"/>
                        </a:solidFill>
                        <a:latin typeface="Cambria Math"/>
                      </a:rPr>
                      <m:t>𝑠</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到收点</a:t>
                </a:r>
                <a14:m>
                  <m:oMath xmlns:m="http://schemas.openxmlformats.org/officeDocument/2006/math">
                    <m:r>
                      <m:rPr>
                        <m:sty m:val="p"/>
                      </m:rPr>
                      <a:rPr lang="en-US" altLang="zh-CN" sz="2800">
                        <a:solidFill>
                          <a:schemeClr val="tx1"/>
                        </a:solidFill>
                        <a:latin typeface="Cambria Math"/>
                      </a:rPr>
                      <m:t>t</m:t>
                    </m:r>
                  </m:oMath>
                </a14:m>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的路上也有可能增加流的值。其最大增值为</a:t>
                </a:r>
                <a:r>
                  <a:rPr lang="en-US"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func>
                      <m:funcPr>
                        <m:ctrlPr>
                          <a:rPr lang="en-US" altLang="zh-CN" sz="2800" i="1">
                            <a:solidFill>
                              <a:schemeClr val="tx1"/>
                            </a:solidFill>
                            <a:latin typeface="Cambria Math"/>
                          </a:rPr>
                        </m:ctrlPr>
                      </m:funcPr>
                      <m:fName>
                        <m:r>
                          <a:rPr lang="en-US" altLang="zh-CN" sz="2800" b="0" i="1" smtClean="0">
                            <a:solidFill>
                              <a:schemeClr val="tx1"/>
                            </a:solidFill>
                            <a:latin typeface="Cambria Math"/>
                          </a:rPr>
                          <m:t> </m:t>
                        </m:r>
                        <m:r>
                          <a:rPr lang="en-US" altLang="zh-CN" sz="2800" b="0" i="1" smtClean="0">
                            <a:solidFill>
                              <a:schemeClr val="tx1"/>
                            </a:solidFill>
                            <a:latin typeface="Cambria Math"/>
                          </a:rPr>
                          <m:t>𝑚𝑖𝑛</m:t>
                        </m:r>
                        <m:r>
                          <a:rPr lang="en-US" altLang="zh-CN" sz="2800" b="0" i="1" smtClean="0">
                            <a:solidFill>
                              <a:schemeClr val="tx1"/>
                            </a:solidFill>
                            <a:latin typeface="Cambria Math"/>
                          </a:rPr>
                          <m:t>{</m:t>
                        </m:r>
                        <m:func>
                          <m:funcPr>
                            <m:ctrlPr>
                              <a:rPr lang="en-US" altLang="zh-CN" sz="2800" i="1">
                                <a:solidFill>
                                  <a:schemeClr val="tx1"/>
                                </a:solidFill>
                                <a:latin typeface="Cambria Math"/>
                              </a:rPr>
                            </m:ctrlPr>
                          </m:funcPr>
                          <m:fName>
                            <m:limLow>
                              <m:limLowPr>
                                <m:ctrlPr>
                                  <a:rPr lang="en-US" altLang="zh-CN" sz="2800" i="1">
                                    <a:solidFill>
                                      <a:schemeClr val="tx1"/>
                                    </a:solidFill>
                                    <a:latin typeface="Cambria Math"/>
                                  </a:rPr>
                                </m:ctrlPr>
                              </m:limLowPr>
                              <m:e>
                                <m:r>
                                  <m:rPr>
                                    <m:sty m:val="p"/>
                                  </m:rPr>
                                  <a:rPr lang="en-US" altLang="zh-CN" sz="2800">
                                    <a:solidFill>
                                      <a:schemeClr val="tx1"/>
                                    </a:solidFill>
                                    <a:latin typeface="Cambria Math"/>
                                  </a:rPr>
                                  <m:t>min</m:t>
                                </m:r>
                              </m:e>
                              <m:lim>
                                <m:d>
                                  <m:dPr>
                                    <m:ctrlPr>
                                      <a:rPr lang="en-US" altLang="zh-CN" sz="2800" i="1">
                                        <a:solidFill>
                                          <a:schemeClr val="tx1"/>
                                        </a:solidFill>
                                        <a:latin typeface="Cambria Math"/>
                                      </a:rPr>
                                    </m:ctrlPr>
                                  </m:dPr>
                                  <m:e>
                                    <m:sSub>
                                      <m:sSubPr>
                                        <m:ctrlPr>
                                          <a:rPr lang="en-US" altLang="zh-CN" sz="2800" i="1">
                                            <a:solidFill>
                                              <a:schemeClr val="tx1"/>
                                            </a:solidFill>
                                            <a:latin typeface="Cambria Math"/>
                                          </a:rPr>
                                        </m:ctrlPr>
                                      </m:sSubPr>
                                      <m:e>
                                        <m:r>
                                          <a:rPr lang="en-US" altLang="zh-CN" sz="2800">
                                            <a:solidFill>
                                              <a:schemeClr val="tx1"/>
                                            </a:solidFill>
                                            <a:latin typeface="Cambria Math"/>
                                          </a:rPr>
                                          <m:t>𝑣</m:t>
                                        </m:r>
                                      </m:e>
                                      <m:sub>
                                        <m:r>
                                          <a:rPr lang="en-US" altLang="zh-CN" sz="2800">
                                            <a:solidFill>
                                              <a:schemeClr val="tx1"/>
                                            </a:solidFill>
                                            <a:latin typeface="Cambria Math"/>
                                          </a:rPr>
                                          <m:t>𝑖</m:t>
                                        </m:r>
                                      </m:sub>
                                    </m:sSub>
                                    <m:r>
                                      <a:rPr lang="en-US" altLang="zh-CN" sz="2800">
                                        <a:solidFill>
                                          <a:schemeClr val="tx1"/>
                                        </a:solidFill>
                                        <a:latin typeface="Cambria Math"/>
                                      </a:rPr>
                                      <m:t>,</m:t>
                                    </m:r>
                                    <m:sSub>
                                      <m:sSubPr>
                                        <m:ctrlPr>
                                          <a:rPr lang="en-US" altLang="zh-CN" sz="2800" i="1">
                                            <a:solidFill>
                                              <a:schemeClr val="tx1"/>
                                            </a:solidFill>
                                            <a:latin typeface="Cambria Math"/>
                                          </a:rPr>
                                        </m:ctrlPr>
                                      </m:sSubPr>
                                      <m:e>
                                        <m:r>
                                          <a:rPr lang="en-US" altLang="zh-CN" sz="2800">
                                            <a:solidFill>
                                              <a:schemeClr val="tx1"/>
                                            </a:solidFill>
                                            <a:latin typeface="Cambria Math"/>
                                          </a:rPr>
                                          <m:t>𝑣</m:t>
                                        </m:r>
                                      </m:e>
                                      <m:sub>
                                        <m:r>
                                          <a:rPr lang="en-US" altLang="zh-CN" sz="2800">
                                            <a:solidFill>
                                              <a:schemeClr val="tx1"/>
                                            </a:solidFill>
                                            <a:latin typeface="Cambria Math"/>
                                          </a:rPr>
                                          <m:t>𝑗</m:t>
                                        </m:r>
                                      </m:sub>
                                    </m:sSub>
                                  </m:e>
                                </m:d>
                                <m:r>
                                  <a:rPr lang="en-US" altLang="zh-CN" sz="2800">
                                    <a:solidFill>
                                      <a:schemeClr val="tx1"/>
                                    </a:solidFill>
                                    <a:latin typeface="Cambria Math"/>
                                  </a:rPr>
                                  <m:t>∈</m:t>
                                </m:r>
                                <m:sSup>
                                  <m:sSupPr>
                                    <m:ctrlPr>
                                      <a:rPr lang="en-US" altLang="zh-CN" sz="2800" i="1">
                                        <a:solidFill>
                                          <a:schemeClr val="tx1"/>
                                        </a:solidFill>
                                        <a:latin typeface="Cambria Math"/>
                                      </a:rPr>
                                    </m:ctrlPr>
                                  </m:sSupPr>
                                  <m:e>
                                    <m:r>
                                      <a:rPr lang="en-US" altLang="zh-CN" sz="2800">
                                        <a:solidFill>
                                          <a:schemeClr val="tx1"/>
                                        </a:solidFill>
                                        <a:latin typeface="Cambria Math"/>
                                      </a:rPr>
                                      <m:t>𝑃</m:t>
                                    </m:r>
                                  </m:e>
                                  <m:sup>
                                    <m:r>
                                      <a:rPr lang="en-US" altLang="zh-CN" sz="2800">
                                        <a:solidFill>
                                          <a:schemeClr val="tx1"/>
                                        </a:solidFill>
                                        <a:latin typeface="Cambria Math"/>
                                      </a:rPr>
                                      <m:t>+</m:t>
                                    </m:r>
                                  </m:sup>
                                </m:sSup>
                              </m:lim>
                            </m:limLow>
                          </m:fName>
                          <m:e>
                            <m:d>
                              <m:dPr>
                                <m:ctrlPr>
                                  <a:rPr lang="en-US" altLang="zh-CN" sz="2800" i="1">
                                    <a:solidFill>
                                      <a:schemeClr val="tx1"/>
                                    </a:solidFill>
                                    <a:latin typeface="Cambria Math"/>
                                  </a:rPr>
                                </m:ctrlPr>
                              </m:dPr>
                              <m:e>
                                <m:sSub>
                                  <m:sSubPr>
                                    <m:ctrlPr>
                                      <a:rPr lang="en-US" altLang="zh-CN" sz="2800" i="1">
                                        <a:solidFill>
                                          <a:schemeClr val="tx1"/>
                                        </a:solidFill>
                                        <a:latin typeface="Cambria Math"/>
                                      </a:rPr>
                                    </m:ctrlPr>
                                  </m:sSubPr>
                                  <m:e>
                                    <m:r>
                                      <a:rPr lang="en-US" altLang="zh-CN" sz="2800">
                                        <a:solidFill>
                                          <a:schemeClr val="tx1"/>
                                        </a:solidFill>
                                        <a:latin typeface="Cambria Math"/>
                                      </a:rPr>
                                      <m:t>𝐶</m:t>
                                    </m:r>
                                  </m:e>
                                  <m:sub>
                                    <m:r>
                                      <a:rPr lang="en-US" altLang="zh-CN" sz="2800">
                                        <a:solidFill>
                                          <a:schemeClr val="tx1"/>
                                        </a:solidFill>
                                        <a:latin typeface="Cambria Math"/>
                                      </a:rPr>
                                      <m:t>𝑖𝑗</m:t>
                                    </m:r>
                                  </m:sub>
                                </m:sSub>
                                <m:r>
                                  <a:rPr lang="en-US" altLang="zh-CN" sz="2800">
                                    <a:solidFill>
                                      <a:schemeClr val="tx1"/>
                                    </a:solidFill>
                                    <a:latin typeface="Cambria Math"/>
                                  </a:rPr>
                                  <m:t>−</m:t>
                                </m:r>
                                <m:sSub>
                                  <m:sSubPr>
                                    <m:ctrlPr>
                                      <a:rPr lang="en-US" altLang="zh-CN" sz="2800" i="1">
                                        <a:solidFill>
                                          <a:schemeClr val="tx1"/>
                                        </a:solidFill>
                                        <a:latin typeface="Cambria Math"/>
                                      </a:rPr>
                                    </m:ctrlPr>
                                  </m:sSubPr>
                                  <m:e>
                                    <m:r>
                                      <a:rPr lang="en-US" altLang="zh-CN" sz="2800">
                                        <a:solidFill>
                                          <a:schemeClr val="tx1"/>
                                        </a:solidFill>
                                        <a:latin typeface="Cambria Math"/>
                                      </a:rPr>
                                      <m:t>𝐹</m:t>
                                    </m:r>
                                  </m:e>
                                  <m:sub>
                                    <m:r>
                                      <a:rPr lang="en-US" altLang="zh-CN" sz="2800">
                                        <a:solidFill>
                                          <a:schemeClr val="tx1"/>
                                        </a:solidFill>
                                        <a:latin typeface="Cambria Math"/>
                                      </a:rPr>
                                      <m:t>𝑖𝑗</m:t>
                                    </m:r>
                                  </m:sub>
                                </m:sSub>
                              </m:e>
                            </m:d>
                          </m:e>
                        </m:func>
                        <m:r>
                          <a:rPr lang="en-US" altLang="zh-CN" sz="2800" b="0" i="1" smtClean="0">
                            <a:solidFill>
                              <a:schemeClr val="tx1"/>
                            </a:solidFill>
                            <a:latin typeface="Cambria Math"/>
                          </a:rPr>
                          <m:t>,</m:t>
                        </m:r>
                        <m:limLow>
                          <m:limLowPr>
                            <m:ctrlPr>
                              <a:rPr lang="en-US" altLang="zh-CN" sz="2800" i="1">
                                <a:solidFill>
                                  <a:schemeClr val="tx1"/>
                                </a:solidFill>
                                <a:latin typeface="Cambria Math"/>
                              </a:rPr>
                            </m:ctrlPr>
                          </m:limLowPr>
                          <m:e>
                            <m:r>
                              <m:rPr>
                                <m:sty m:val="p"/>
                              </m:rPr>
                              <a:rPr lang="en-US" altLang="zh-CN" sz="2800">
                                <a:solidFill>
                                  <a:schemeClr val="tx1"/>
                                </a:solidFill>
                                <a:latin typeface="Cambria Math"/>
                              </a:rPr>
                              <m:t>min</m:t>
                            </m:r>
                          </m:e>
                          <m:lim>
                            <m:r>
                              <a:rPr lang="en-US" altLang="zh-CN" sz="2800">
                                <a:solidFill>
                                  <a:schemeClr val="tx1"/>
                                </a:solidFill>
                                <a:latin typeface="Cambria Math"/>
                              </a:rPr>
                              <m:t>(</m:t>
                            </m:r>
                            <m:sSub>
                              <m:sSubPr>
                                <m:ctrlPr>
                                  <a:rPr lang="en-US" altLang="zh-CN" sz="2800" i="1">
                                    <a:solidFill>
                                      <a:schemeClr val="tx1"/>
                                    </a:solidFill>
                                    <a:latin typeface="Cambria Math"/>
                                  </a:rPr>
                                </m:ctrlPr>
                              </m:sSubPr>
                              <m:e>
                                <m:r>
                                  <a:rPr lang="en-US" altLang="zh-CN" sz="2800">
                                    <a:solidFill>
                                      <a:schemeClr val="tx1"/>
                                    </a:solidFill>
                                    <a:latin typeface="Cambria Math"/>
                                  </a:rPr>
                                  <m:t>𝑣</m:t>
                                </m:r>
                              </m:e>
                              <m:sub>
                                <m:r>
                                  <a:rPr lang="en-US" altLang="zh-CN" sz="2800">
                                    <a:solidFill>
                                      <a:schemeClr val="tx1"/>
                                    </a:solidFill>
                                    <a:latin typeface="Cambria Math"/>
                                  </a:rPr>
                                  <m:t>𝑖</m:t>
                                </m:r>
                              </m:sub>
                            </m:sSub>
                            <m:r>
                              <a:rPr lang="en-US" altLang="zh-CN" sz="2800">
                                <a:solidFill>
                                  <a:schemeClr val="tx1"/>
                                </a:solidFill>
                                <a:latin typeface="Cambria Math"/>
                              </a:rPr>
                              <m:t>,</m:t>
                            </m:r>
                            <m:sSub>
                              <m:sSubPr>
                                <m:ctrlPr>
                                  <a:rPr lang="en-US" altLang="zh-CN" sz="2800" i="1">
                                    <a:solidFill>
                                      <a:schemeClr val="tx1"/>
                                    </a:solidFill>
                                    <a:latin typeface="Cambria Math"/>
                                  </a:rPr>
                                </m:ctrlPr>
                              </m:sSubPr>
                              <m:e>
                                <m:r>
                                  <a:rPr lang="en-US" altLang="zh-CN" sz="2800">
                                    <a:solidFill>
                                      <a:schemeClr val="tx1"/>
                                    </a:solidFill>
                                    <a:latin typeface="Cambria Math"/>
                                  </a:rPr>
                                  <m:t>𝑣</m:t>
                                </m:r>
                              </m:e>
                              <m:sub>
                                <m:r>
                                  <a:rPr lang="en-US" altLang="zh-CN" sz="2800">
                                    <a:solidFill>
                                      <a:schemeClr val="tx1"/>
                                    </a:solidFill>
                                    <a:latin typeface="Cambria Math"/>
                                  </a:rPr>
                                  <m:t>𝑗</m:t>
                                </m:r>
                              </m:sub>
                            </m:sSub>
                            <m:r>
                              <a:rPr lang="en-US" altLang="zh-CN" sz="2800">
                                <a:solidFill>
                                  <a:schemeClr val="tx1"/>
                                </a:solidFill>
                                <a:latin typeface="Cambria Math"/>
                              </a:rPr>
                              <m:t>)∈</m:t>
                            </m:r>
                            <m:sSup>
                              <m:sSupPr>
                                <m:ctrlPr>
                                  <a:rPr lang="en-US" altLang="zh-CN" sz="2800" i="1">
                                    <a:solidFill>
                                      <a:schemeClr val="tx1"/>
                                    </a:solidFill>
                                    <a:latin typeface="Cambria Math"/>
                                  </a:rPr>
                                </m:ctrlPr>
                              </m:sSupPr>
                              <m:e>
                                <m:r>
                                  <a:rPr lang="en-US" altLang="zh-CN" sz="2800">
                                    <a:solidFill>
                                      <a:schemeClr val="tx1"/>
                                    </a:solidFill>
                                    <a:latin typeface="Cambria Math"/>
                                  </a:rPr>
                                  <m:t>𝑃</m:t>
                                </m:r>
                              </m:e>
                              <m:sup>
                                <m:r>
                                  <a:rPr lang="en-US" altLang="zh-CN" sz="2800" b="0" i="0" smtClean="0">
                                    <a:solidFill>
                                      <a:schemeClr val="tx1"/>
                                    </a:solidFill>
                                    <a:latin typeface="Cambria Math"/>
                                  </a:rPr>
                                  <m:t>−</m:t>
                                </m:r>
                              </m:sup>
                            </m:sSup>
                          </m:lim>
                        </m:limLow>
                      </m:fName>
                      <m:e>
                        <m:sSub>
                          <m:sSubPr>
                            <m:ctrlPr>
                              <a:rPr lang="en-US" altLang="zh-CN" sz="2800" i="1">
                                <a:solidFill>
                                  <a:schemeClr val="tx1"/>
                                </a:solidFill>
                                <a:latin typeface="Cambria Math"/>
                              </a:rPr>
                            </m:ctrlPr>
                          </m:sSubPr>
                          <m:e>
                            <m:r>
                              <a:rPr lang="en-US" altLang="zh-CN" sz="2800">
                                <a:solidFill>
                                  <a:schemeClr val="tx1"/>
                                </a:solidFill>
                                <a:latin typeface="Cambria Math"/>
                              </a:rPr>
                              <m:t>𝐹</m:t>
                            </m:r>
                          </m:e>
                          <m:sub>
                            <m:r>
                              <a:rPr lang="en-US" altLang="zh-CN" sz="2800">
                                <a:solidFill>
                                  <a:schemeClr val="tx1"/>
                                </a:solidFill>
                                <a:latin typeface="Cambria Math"/>
                              </a:rPr>
                              <m:t>𝑖𝑗</m:t>
                            </m:r>
                          </m:sub>
                        </m:sSub>
                        <m:r>
                          <a:rPr lang="en-US" altLang="zh-CN" sz="2800" b="0" i="1" smtClean="0">
                            <a:solidFill>
                              <a:schemeClr val="tx1"/>
                            </a:solidFill>
                            <a:latin typeface="Cambria Math"/>
                          </a:rPr>
                          <m:t>}</m:t>
                        </m:r>
                      </m:e>
                    </m:func>
                  </m:oMath>
                </a14:m>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249937" y="3933056"/>
                <a:ext cx="8765138" cy="2109936"/>
              </a:xfrm>
              <a:blipFill rotWithShape="1">
                <a:blip r:embed="rId6"/>
                <a:stretch>
                  <a:fillRect l="-904" t="-4335"/>
                </a:stretch>
              </a:blipFill>
            </p:spPr>
            <p:txBody>
              <a:bodyPr/>
              <a:lstStyle/>
              <a:p>
                <a:r>
                  <a:rPr lang="zh-CN" altLang="en-US">
                    <a:noFill/>
                  </a:rPr>
                  <a:t> </a:t>
                </a:r>
              </a:p>
            </p:txBody>
          </p:sp>
        </mc:Fallback>
      </mc:AlternateContent>
      <p:sp>
        <p:nvSpPr>
          <p:cNvPr id="3" name="日期占位符 2"/>
          <p:cNvSpPr>
            <a:spLocks noGrp="1"/>
          </p:cNvSpPr>
          <p:nvPr>
            <p:ph type="dt" sz="half" idx="10"/>
          </p:nvPr>
        </p:nvSpPr>
        <p:spPr/>
        <p:txBody>
          <a:bodyPr/>
          <a:lstStyle/>
          <a:p>
            <a:fld id="{4C13862C-BC01-46C5-91EE-0E7AF2AA3CF3}"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7819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378862" y="4509120"/>
            <a:ext cx="8507288" cy="16847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4107402281"/>
              </p:ext>
            </p:extLst>
          </p:nvPr>
        </p:nvGraphicFramePr>
        <p:xfrm>
          <a:off x="378862" y="116632"/>
          <a:ext cx="8253413" cy="3754437"/>
        </p:xfrm>
        <a:graphic>
          <a:graphicData uri="http://schemas.openxmlformats.org/presentationml/2006/ole">
            <mc:AlternateContent xmlns:mc="http://schemas.openxmlformats.org/markup-compatibility/2006">
              <mc:Choice xmlns:v="urn:schemas-microsoft-com:vml" Requires="v">
                <p:oleObj spid="_x0000_s8217" name="文档" r:id="rId4" imgW="5436362" imgH="2572546" progId="Word.Document.12">
                  <p:embed/>
                </p:oleObj>
              </mc:Choice>
              <mc:Fallback>
                <p:oleObj name="文档" r:id="rId4" imgW="5436362" imgH="2572546" progId="Word.Document.12">
                  <p:embed/>
                  <p:pic>
                    <p:nvPicPr>
                      <p:cNvPr id="0" name=""/>
                      <p:cNvPicPr/>
                      <p:nvPr/>
                    </p:nvPicPr>
                    <p:blipFill>
                      <a:blip r:embed="rId5"/>
                      <a:stretch>
                        <a:fillRect/>
                      </a:stretch>
                    </p:blipFill>
                    <p:spPr>
                      <a:xfrm>
                        <a:off x="378862" y="116632"/>
                        <a:ext cx="8253413" cy="37544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内容占位符 1"/>
              <p:cNvSpPr>
                <a:spLocks noGrp="1"/>
              </p:cNvSpPr>
              <p:nvPr>
                <p:ph idx="1"/>
              </p:nvPr>
            </p:nvSpPr>
            <p:spPr>
              <a:xfrm>
                <a:off x="249937" y="3933056"/>
                <a:ext cx="8765138" cy="2109936"/>
              </a:xfrm>
            </p:spPr>
            <p:txBody>
              <a:bodyPr>
                <a:noAutofit/>
              </a:bodyPr>
              <a:lstStyle/>
              <a:p>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例如，如图</a:t>
                </a:r>
                <a:r>
                  <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e</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所示为为从发点</a:t>
                </a:r>
                <a14:m>
                  <m:oMath xmlns:m="http://schemas.openxmlformats.org/officeDocument/2006/math">
                    <m:r>
                      <a:rPr lang="en-US" altLang="zh-CN" sz="2400" i="1">
                        <a:solidFill>
                          <a:schemeClr val="tx1"/>
                        </a:solidFill>
                        <a:latin typeface="Cambria Math"/>
                      </a:rPr>
                      <m:t>𝑠</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到收点</a:t>
                </a:r>
                <a14:m>
                  <m:oMath xmlns:m="http://schemas.openxmlformats.org/officeDocument/2006/math">
                    <m:r>
                      <m:rPr>
                        <m:sty m:val="p"/>
                      </m:rPr>
                      <a:rPr lang="en-US" altLang="zh-CN" sz="2400">
                        <a:solidFill>
                          <a:schemeClr val="tx1"/>
                        </a:solidFill>
                        <a:latin typeface="Cambria Math"/>
                      </a:rPr>
                      <m:t>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的一条路</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，路</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上每条边都是正向的。则路</a:t>
                </a:r>
                <a14:m>
                  <m:oMath xmlns:m="http://schemas.openxmlformats.org/officeDocument/2006/math">
                    <m:r>
                      <a:rPr lang="en-US" altLang="zh-CN" sz="2400">
                        <a:solidFill>
                          <a:schemeClr val="tx1"/>
                        </a:solidFill>
                        <a:latin typeface="Cambria Math"/>
                      </a:rPr>
                      <m:t>𝑃</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上在的流最大可以增加</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，如</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图</a:t>
                </a:r>
                <a:r>
                  <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f </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所示。</a:t>
                </a:r>
              </a:p>
              <a:p>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显然，如果一个可行流存在增广路，则该可行流不是最大流。</a:t>
                </a:r>
                <a:endPar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249937" y="3933056"/>
                <a:ext cx="8765138" cy="2109936"/>
              </a:xfrm>
              <a:blipFill rotWithShape="1">
                <a:blip r:embed="rId6"/>
                <a:stretch>
                  <a:fillRect l="-904" t="-2601" r="-904"/>
                </a:stretch>
              </a:blipFill>
            </p:spPr>
            <p:txBody>
              <a:bodyPr/>
              <a:lstStyle/>
              <a:p>
                <a:r>
                  <a:rPr lang="zh-CN" altLang="en-US">
                    <a:noFill/>
                  </a:rPr>
                  <a:t> </a:t>
                </a:r>
              </a:p>
            </p:txBody>
          </p:sp>
        </mc:Fallback>
      </mc:AlternateContent>
      <p:sp>
        <p:nvSpPr>
          <p:cNvPr id="3" name="日期占位符 2"/>
          <p:cNvSpPr>
            <a:spLocks noGrp="1"/>
          </p:cNvSpPr>
          <p:nvPr>
            <p:ph type="dt" sz="half" idx="10"/>
          </p:nvPr>
        </p:nvSpPr>
        <p:spPr/>
        <p:txBody>
          <a:bodyPr/>
          <a:lstStyle/>
          <a:p>
            <a:fld id="{E237772F-F0AF-4091-B4C4-109766A75E14}"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21</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6925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229600" cy="1143000"/>
          </a:xfrm>
        </p:spPr>
        <p:txBody>
          <a:bodyPr>
            <a:normAutofit/>
          </a:bodyPr>
          <a:lstStyle/>
          <a:p>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988840"/>
                <a:ext cx="7560840" cy="2016224"/>
              </a:xfrm>
            </p:spPr>
            <p:txBody>
              <a:bodyPr>
                <a:normAutofit/>
              </a:bodyPr>
              <a:lstStyle/>
              <a:p>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  </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网络</a:t>
                </a:r>
                <a14:m>
                  <m:oMath xmlns:m="http://schemas.openxmlformats.org/officeDocument/2006/math">
                    <m:r>
                      <a:rPr lang="en-US" altLang="zh-CN" sz="2400" b="0" i="1" smtClean="0">
                        <a:solidFill>
                          <a:schemeClr val="tx1"/>
                        </a:solidFill>
                        <a:latin typeface="Cambria Math"/>
                      </a:rPr>
                      <m:t>𝑁</m:t>
                    </m:r>
                    <m:r>
                      <a:rPr lang="en-US" altLang="zh-CN" sz="2400" b="0" i="1" smtClean="0">
                        <a:solidFill>
                          <a:schemeClr val="tx1"/>
                        </a:solidFill>
                        <a:latin typeface="Cambria Math"/>
                      </a:rPr>
                      <m:t>=&lt;</m:t>
                    </m:r>
                    <m:r>
                      <a:rPr lang="en-US" altLang="zh-CN" sz="2400" b="0" i="1" smtClean="0">
                        <a:solidFill>
                          <a:schemeClr val="tx1"/>
                        </a:solidFill>
                        <a:latin typeface="Cambria Math"/>
                      </a:rPr>
                      <m:t>𝑁</m:t>
                    </m:r>
                    <m:r>
                      <a:rPr lang="en-US" altLang="zh-CN" sz="2400" b="0" i="1" smtClean="0">
                        <a:solidFill>
                          <a:schemeClr val="tx1"/>
                        </a:solidFill>
                        <a:latin typeface="Cambria Math"/>
                      </a:rPr>
                      <m:t>,</m:t>
                    </m:r>
                    <m:r>
                      <a:rPr lang="en-US" altLang="zh-CN" sz="2400" b="0" i="1" smtClean="0">
                        <a:solidFill>
                          <a:schemeClr val="tx1"/>
                        </a:solidFill>
                        <a:latin typeface="Cambria Math"/>
                      </a:rPr>
                      <m:t>𝐸</m:t>
                    </m:r>
                    <m:r>
                      <a:rPr lang="en-US" altLang="zh-CN" sz="2400" b="0" i="1" smtClean="0">
                        <a:solidFill>
                          <a:schemeClr val="tx1"/>
                        </a:solidFill>
                        <a:latin typeface="Cambria Math"/>
                      </a:rPr>
                      <m:t>,</m:t>
                    </m:r>
                    <m:r>
                      <a:rPr lang="en-US" altLang="zh-CN" sz="2400" b="0" i="1" smtClean="0">
                        <a:solidFill>
                          <a:schemeClr val="tx1"/>
                        </a:solidFill>
                        <a:latin typeface="Cambria Math"/>
                      </a:rPr>
                      <m:t>𝐶</m:t>
                    </m:r>
                    <m:r>
                      <a:rPr lang="en-US" altLang="zh-CN" sz="2400" b="0" i="1" smtClean="0">
                        <a:solidFill>
                          <a:schemeClr val="tx1"/>
                        </a:solidFill>
                        <a:latin typeface="Cambria Math"/>
                      </a:rPr>
                      <m:t>&gt;</m:t>
                    </m:r>
                  </m:oMath>
                </a14:m>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的一</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个发点</a:t>
                </a:r>
                <a14:m>
                  <m:oMath xmlns:m="http://schemas.openxmlformats.org/officeDocument/2006/math">
                    <m:r>
                      <a:rPr lang="en-US" altLang="zh-CN" sz="2400" i="1">
                        <a:solidFill>
                          <a:schemeClr val="tx1"/>
                        </a:solidFill>
                        <a:latin typeface="Cambria Math"/>
                      </a:rPr>
                      <m:t>𝑠</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到收点</a:t>
                </a:r>
                <a14:m>
                  <m:oMath xmlns:m="http://schemas.openxmlformats.org/officeDocument/2006/math">
                    <m:r>
                      <m:rPr>
                        <m:sty m:val="p"/>
                      </m:rPr>
                      <a:rPr lang="en-US" altLang="zh-CN" sz="2400">
                        <a:solidFill>
                          <a:schemeClr val="tx1"/>
                        </a:solidFill>
                        <a:latin typeface="Cambria Math"/>
                      </a:rPr>
                      <m:t>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的可行流</a:t>
                </a:r>
                <a14:m>
                  <m:oMath xmlns:m="http://schemas.openxmlformats.org/officeDocument/2006/math">
                    <m:r>
                      <a:rPr lang="en-US" altLang="zh-CN" sz="2400" b="0" i="1" smtClean="0">
                        <a:solidFill>
                          <a:schemeClr val="tx1"/>
                        </a:solidFill>
                        <a:latin typeface="Cambria Math"/>
                      </a:rPr>
                      <m:t>𝐹</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是最大流</a:t>
                </a:r>
                <a:r>
                  <a:rPr lang="zh-CN" altLang="zh-CN" sz="2400" u="sng"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当且仅当</a:t>
                </a:r>
                <a14:m>
                  <m:oMath xmlns:m="http://schemas.openxmlformats.org/officeDocument/2006/math">
                    <m:r>
                      <a:rPr lang="en-US" altLang="zh-CN" sz="2400" b="0" i="1" smtClean="0">
                        <a:solidFill>
                          <a:schemeClr val="tx1"/>
                        </a:solidFill>
                        <a:latin typeface="Cambria Math"/>
                      </a:rPr>
                      <m:t>𝑁</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中不</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存在</a:t>
                </a:r>
                <a14:m>
                  <m:oMath xmlns:m="http://schemas.openxmlformats.org/officeDocument/2006/math">
                    <m:r>
                      <a:rPr lang="en-US" altLang="zh-CN" sz="2400" b="0" i="1" smtClean="0">
                        <a:solidFill>
                          <a:schemeClr val="tx1"/>
                        </a:solidFill>
                        <a:latin typeface="Cambria Math"/>
                      </a:rPr>
                      <m:t>𝐹</m:t>
                    </m:r>
                  </m:oMath>
                </a14:m>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增广</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路</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（最大流最小截定理） </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在</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任何网络中，最大流的流量等于最小截集的容量</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988840"/>
                <a:ext cx="7560840" cy="2016224"/>
              </a:xfrm>
              <a:blipFill rotWithShape="1">
                <a:blip r:embed="rId2"/>
                <a:stretch>
                  <a:fillRect l="-1129" t="-27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CF275C3D-3AE1-40E5-80F0-F9EEED19A662}"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22</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845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229600" cy="1143000"/>
          </a:xfrm>
        </p:spPr>
        <p:txBody>
          <a:bodyPr>
            <a:normAutofit/>
          </a:bodyPr>
          <a:lstStyle/>
          <a:p>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124744"/>
                <a:ext cx="8229600" cy="4525963"/>
              </a:xfrm>
            </p:spPr>
            <p:txBody>
              <a:bodyPr>
                <a:normAutofit/>
              </a:bodyPr>
              <a:lstStyle/>
              <a:p>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  </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网络</a:t>
                </a:r>
                <a14:m>
                  <m:oMath xmlns:m="http://schemas.openxmlformats.org/officeDocument/2006/math">
                    <m:r>
                      <a:rPr lang="en-US" altLang="zh-CN" sz="2400" b="0" i="1" smtClean="0">
                        <a:solidFill>
                          <a:schemeClr val="tx1"/>
                        </a:solidFill>
                        <a:latin typeface="Cambria Math"/>
                      </a:rPr>
                      <m:t>𝑁</m:t>
                    </m:r>
                    <m:r>
                      <a:rPr lang="en-US" altLang="zh-CN" sz="2400" b="0" i="1" smtClean="0">
                        <a:solidFill>
                          <a:schemeClr val="tx1"/>
                        </a:solidFill>
                        <a:latin typeface="Cambria Math"/>
                      </a:rPr>
                      <m:t>=&lt;</m:t>
                    </m:r>
                    <m:r>
                      <a:rPr lang="en-US" altLang="zh-CN" sz="2400" b="0" i="1" smtClean="0">
                        <a:solidFill>
                          <a:schemeClr val="tx1"/>
                        </a:solidFill>
                        <a:latin typeface="Cambria Math"/>
                      </a:rPr>
                      <m:t>𝑁</m:t>
                    </m:r>
                    <m:r>
                      <a:rPr lang="en-US" altLang="zh-CN" sz="2400" b="0" i="1" smtClean="0">
                        <a:solidFill>
                          <a:schemeClr val="tx1"/>
                        </a:solidFill>
                        <a:latin typeface="Cambria Math"/>
                      </a:rPr>
                      <m:t>,</m:t>
                    </m:r>
                    <m:r>
                      <a:rPr lang="en-US" altLang="zh-CN" sz="2400" b="0" i="1" smtClean="0">
                        <a:solidFill>
                          <a:schemeClr val="tx1"/>
                        </a:solidFill>
                        <a:latin typeface="Cambria Math"/>
                      </a:rPr>
                      <m:t>𝐸</m:t>
                    </m:r>
                    <m:r>
                      <a:rPr lang="en-US" altLang="zh-CN" sz="2400" b="0" i="1" smtClean="0">
                        <a:solidFill>
                          <a:schemeClr val="tx1"/>
                        </a:solidFill>
                        <a:latin typeface="Cambria Math"/>
                      </a:rPr>
                      <m:t>,</m:t>
                    </m:r>
                    <m:r>
                      <a:rPr lang="en-US" altLang="zh-CN" sz="2400" b="0" i="1" smtClean="0">
                        <a:solidFill>
                          <a:schemeClr val="tx1"/>
                        </a:solidFill>
                        <a:latin typeface="Cambria Math"/>
                      </a:rPr>
                      <m:t>𝐶</m:t>
                    </m:r>
                    <m:r>
                      <a:rPr lang="en-US" altLang="zh-CN" sz="2400" b="0" i="1" smtClean="0">
                        <a:solidFill>
                          <a:schemeClr val="tx1"/>
                        </a:solidFill>
                        <a:latin typeface="Cambria Math"/>
                      </a:rPr>
                      <m:t>&gt;</m:t>
                    </m:r>
                  </m:oMath>
                </a14:m>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的一</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个发点</a:t>
                </a:r>
                <a14:m>
                  <m:oMath xmlns:m="http://schemas.openxmlformats.org/officeDocument/2006/math">
                    <m:r>
                      <a:rPr lang="en-US" altLang="zh-CN" sz="2400" i="1">
                        <a:solidFill>
                          <a:schemeClr val="tx1"/>
                        </a:solidFill>
                        <a:latin typeface="Cambria Math"/>
                      </a:rPr>
                      <m:t>𝑠</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到收点</a:t>
                </a:r>
                <a14:m>
                  <m:oMath xmlns:m="http://schemas.openxmlformats.org/officeDocument/2006/math">
                    <m:r>
                      <m:rPr>
                        <m:sty m:val="p"/>
                      </m:rPr>
                      <a:rPr lang="en-US" altLang="zh-CN" sz="2400">
                        <a:solidFill>
                          <a:schemeClr val="tx1"/>
                        </a:solidFill>
                        <a:latin typeface="Cambria Math"/>
                      </a:rPr>
                      <m:t>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的可行流</a:t>
                </a:r>
                <a14:m>
                  <m:oMath xmlns:m="http://schemas.openxmlformats.org/officeDocument/2006/math">
                    <m:r>
                      <a:rPr lang="en-US" altLang="zh-CN" sz="2400" b="0" i="1" smtClean="0">
                        <a:solidFill>
                          <a:schemeClr val="tx1"/>
                        </a:solidFill>
                        <a:latin typeface="Cambria Math"/>
                      </a:rPr>
                      <m:t>𝐹</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是最大流当且仅当</a:t>
                </a:r>
                <a14:m>
                  <m:oMath xmlns:m="http://schemas.openxmlformats.org/officeDocument/2006/math">
                    <m:r>
                      <a:rPr lang="en-US" altLang="zh-CN" sz="2400" b="0" i="1" smtClean="0">
                        <a:solidFill>
                          <a:schemeClr val="tx1"/>
                        </a:solidFill>
                        <a:latin typeface="Cambria Math"/>
                      </a:rPr>
                      <m:t>𝑁</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中不</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存在</a:t>
                </a:r>
                <a14:m>
                  <m:oMath xmlns:m="http://schemas.openxmlformats.org/officeDocument/2006/math">
                    <m:r>
                      <a:rPr lang="en-US" altLang="zh-CN" sz="2400" b="0" i="1" smtClean="0">
                        <a:solidFill>
                          <a:schemeClr val="tx1"/>
                        </a:solidFill>
                        <a:latin typeface="Cambria Math"/>
                      </a:rPr>
                      <m:t>𝐹</m:t>
                    </m:r>
                  </m:oMath>
                </a14:m>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增广</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路</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（最大流最小截定理）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在任何网络中，最大流的流量等于最小截集的容量</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（整数流定理）</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在任何网络中，如果网络所有的弧容量都是整数，则存在整数最大流</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Menger</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设</a:t>
                </a:r>
                <a14:m>
                  <m:oMath xmlns:m="http://schemas.openxmlformats.org/officeDocument/2006/math">
                    <m:r>
                      <a:rPr lang="en-US" altLang="zh-CN" sz="2400" b="0" i="1" smtClean="0">
                        <a:solidFill>
                          <a:schemeClr val="tx1"/>
                        </a:solidFill>
                        <a:latin typeface="Cambria Math"/>
                      </a:rPr>
                      <m:t>𝑥</m:t>
                    </m:r>
                  </m:oMath>
                </a14:m>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和</a:t>
                </a:r>
                <a14:m>
                  <m:oMath xmlns:m="http://schemas.openxmlformats.org/officeDocument/2006/math">
                    <m:r>
                      <a:rPr lang="en-US" altLang="zh-CN" sz="2400" b="0" i="1" smtClean="0">
                        <a:solidFill>
                          <a:schemeClr val="tx1"/>
                        </a:solidFill>
                        <a:latin typeface="Cambria Math"/>
                      </a:rPr>
                      <m:t>𝑦</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是有向图</a:t>
                </a:r>
                <a14:m>
                  <m:oMath xmlns:m="http://schemas.openxmlformats.org/officeDocument/2006/math">
                    <m:r>
                      <a:rPr lang="en-US" altLang="zh-CN" sz="2400" b="0" i="1" smtClean="0">
                        <a:solidFill>
                          <a:schemeClr val="tx1"/>
                        </a:solidFill>
                        <a:latin typeface="Cambria Math"/>
                      </a:rPr>
                      <m:t>𝐷</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中的两个不同顶点，则</a:t>
                </a:r>
                <a14:m>
                  <m:oMath xmlns:m="http://schemas.openxmlformats.org/officeDocument/2006/math">
                    <m:r>
                      <a:rPr lang="en-US" altLang="zh-CN" sz="2400" b="0" i="1" smtClean="0">
                        <a:solidFill>
                          <a:schemeClr val="tx1"/>
                        </a:solidFill>
                        <a:latin typeface="Cambria Math"/>
                      </a:rPr>
                      <m:t>𝐷</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中弧不重的有</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向路</a:t>
                </a:r>
                <a14:m>
                  <m:oMath xmlns:m="http://schemas.openxmlformats.org/officeDocument/2006/math">
                    <m:r>
                      <a:rPr lang="en-US" altLang="zh-CN" sz="2400" b="0" i="1" smtClean="0">
                        <a:solidFill>
                          <a:schemeClr val="tx1"/>
                        </a:solidFill>
                        <a:latin typeface="Cambria Math"/>
                      </a:rPr>
                      <m:t>𝑥</m:t>
                    </m:r>
                    <m:r>
                      <a:rPr lang="en-US" altLang="zh-CN" sz="2400" i="1">
                        <a:solidFill>
                          <a:schemeClr val="tx1"/>
                        </a:solidFill>
                        <a:latin typeface="Cambria Math"/>
                      </a:rPr>
                      <m:t>—</m:t>
                    </m:r>
                    <m:r>
                      <a:rPr lang="en-US" altLang="zh-CN" sz="2400" b="0" i="1" smtClean="0">
                        <a:solidFill>
                          <a:schemeClr val="tx1"/>
                        </a:solidFill>
                        <a:latin typeface="Cambria Math"/>
                      </a:rPr>
                      <m:t>𝑦</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的最大数目等于</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分离</a:t>
                </a:r>
                <a14:m>
                  <m:oMath xmlns:m="http://schemas.openxmlformats.org/officeDocument/2006/math">
                    <m:r>
                      <a:rPr lang="en-US" altLang="zh-CN" sz="2400" i="1">
                        <a:solidFill>
                          <a:schemeClr val="tx1"/>
                        </a:solidFill>
                        <a:latin typeface="Cambria Math"/>
                      </a:rPr>
                      <m:t>𝑥</m:t>
                    </m:r>
                    <m:r>
                      <a:rPr lang="zh-CN" altLang="en-US" sz="2400" b="0" i="1" smtClean="0">
                        <a:solidFill>
                          <a:schemeClr val="tx1"/>
                        </a:solidFill>
                        <a:latin typeface="Cambria Math"/>
                      </a:rPr>
                      <m:t>，</m:t>
                    </m:r>
                    <m:r>
                      <a:rPr lang="en-US" altLang="zh-CN" sz="2400" i="1">
                        <a:solidFill>
                          <a:schemeClr val="tx1"/>
                        </a:solidFill>
                        <a:latin typeface="Cambria Math"/>
                      </a:rPr>
                      <m:t>𝑦</m:t>
                    </m:r>
                  </m:oMath>
                </a14:m>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弧的最小数目</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5 </a:t>
                </a:r>
                <a14:m>
                  <m:oMath xmlns:m="http://schemas.openxmlformats.org/officeDocument/2006/math">
                    <m:r>
                      <a:rPr lang="en-US" altLang="zh-CN" sz="2400" b="0" i="0" smtClean="0">
                        <a:solidFill>
                          <a:schemeClr val="tx1"/>
                        </a:solidFill>
                        <a:latin typeface="Cambria Math"/>
                      </a:rPr>
                      <m:t>  </m:t>
                    </m:r>
                    <m:r>
                      <a:rPr lang="en-US" altLang="zh-CN" sz="2400" i="1">
                        <a:solidFill>
                          <a:schemeClr val="tx1"/>
                        </a:solidFill>
                        <a:latin typeface="Cambria Math"/>
                      </a:rPr>
                      <m:t>𝑥</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和</a:t>
                </a:r>
                <a14:m>
                  <m:oMath xmlns:m="http://schemas.openxmlformats.org/officeDocument/2006/math">
                    <m:r>
                      <a:rPr lang="en-US" altLang="zh-CN" sz="2400" i="1">
                        <a:solidFill>
                          <a:schemeClr val="tx1"/>
                        </a:solidFill>
                        <a:latin typeface="Cambria Math"/>
                      </a:rPr>
                      <m:t>𝑦</m:t>
                    </m:r>
                  </m:oMath>
                </a14:m>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是图</a:t>
                </a:r>
                <a14:m>
                  <m:oMath xmlns:m="http://schemas.openxmlformats.org/officeDocument/2006/math">
                    <m:r>
                      <a:rPr lang="en-US" altLang="zh-CN" sz="2400" i="1">
                        <a:solidFill>
                          <a:schemeClr val="tx1"/>
                        </a:solidFill>
                        <a:latin typeface="Cambria Math"/>
                      </a:rPr>
                      <m:t>𝐷</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中的两个不同顶点，</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则</a:t>
                </a:r>
                <a14:m>
                  <m:oMath xmlns:m="http://schemas.openxmlformats.org/officeDocument/2006/math">
                    <m:r>
                      <a:rPr lang="en-US" altLang="zh-CN" sz="2400" b="0" i="1" smtClean="0">
                        <a:solidFill>
                          <a:schemeClr val="tx1"/>
                        </a:solidFill>
                        <a:latin typeface="Cambria Math"/>
                      </a:rPr>
                      <m:t>𝐺</m:t>
                    </m:r>
                  </m:oMath>
                </a14:m>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边不重的</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路的最大数目等于</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分离</a:t>
                </a:r>
                <a14:m>
                  <m:oMath xmlns:m="http://schemas.openxmlformats.org/officeDocument/2006/math">
                    <m:r>
                      <a:rPr lang="en-US" altLang="zh-CN" sz="2400" i="1">
                        <a:solidFill>
                          <a:schemeClr val="tx1"/>
                        </a:solidFill>
                        <a:latin typeface="Cambria Math"/>
                      </a:rPr>
                      <m:t>𝑥</m:t>
                    </m:r>
                    <m:r>
                      <a:rPr lang="zh-CN" altLang="en-US" sz="2400" i="1">
                        <a:solidFill>
                          <a:schemeClr val="tx1"/>
                        </a:solidFill>
                        <a:latin typeface="Cambria Math"/>
                      </a:rPr>
                      <m:t>，</m:t>
                    </m:r>
                    <m:r>
                      <a:rPr lang="en-US" altLang="zh-CN" sz="2400" i="1">
                        <a:solidFill>
                          <a:schemeClr val="tx1"/>
                        </a:solidFill>
                        <a:latin typeface="Cambria Math"/>
                      </a:rPr>
                      <m:t>𝑦</m:t>
                    </m:r>
                  </m:oMath>
                </a14:m>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边的最小数目。</a:t>
                </a:r>
                <a:endPar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124744"/>
                <a:ext cx="8229600" cy="4525963"/>
              </a:xfrm>
              <a:blipFill rotWithShape="1">
                <a:blip r:embed="rId2"/>
                <a:stretch>
                  <a:fillRect l="-963" t="-1213" r="-889" b="-161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9E17AB48-D924-4852-82A5-A68BA3A64B17}"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9989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1"/>
                <a:ext cx="7715200" cy="3773016"/>
              </a:xfrm>
            </p:spPr>
            <p:txBody>
              <a:bodyPr/>
              <a:lstStyle/>
              <a:p>
                <a:r>
                  <a:rPr lang="zh-CN"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最大流问题可以形式地描述为：</a:t>
                </a:r>
              </a:p>
              <a:p>
                <a14:m>
                  <m:oMath xmlns:m="http://schemas.openxmlformats.org/officeDocument/2006/math">
                    <m:m>
                      <m:mPr>
                        <m:mcs>
                          <m:mc>
                            <m:mcPr>
                              <m:count m:val="1"/>
                              <m:mcJc m:val="center"/>
                            </m:mcPr>
                          </m:mc>
                        </m:mcs>
                        <m:ctrlPr>
                          <a:rPr lang="en-US" altLang="zh-CN" i="1" smtClean="0">
                            <a:solidFill>
                              <a:schemeClr val="tx1"/>
                            </a:solidFill>
                            <a:latin typeface="Cambria Math"/>
                          </a:rPr>
                        </m:ctrlPr>
                      </m:mPr>
                      <m:mr>
                        <m:e>
                          <m:r>
                            <m:rPr>
                              <m:sty m:val="p"/>
                              <m:brk m:alnAt="7"/>
                            </m:rPr>
                            <a:rPr lang="en-US" altLang="zh-CN" i="1">
                              <a:solidFill>
                                <a:schemeClr val="tx1"/>
                              </a:solidFill>
                              <a:latin typeface="Cambria Math"/>
                            </a:rPr>
                            <m:t>m</m:t>
                          </m:r>
                          <m:r>
                            <m:rPr>
                              <m:sty m:val="p"/>
                            </m:rPr>
                            <a:rPr lang="en-US" altLang="zh-CN" i="1">
                              <a:solidFill>
                                <a:schemeClr val="tx1"/>
                              </a:solidFill>
                              <a:latin typeface="Cambria Math"/>
                            </a:rPr>
                            <m:t>ax</m:t>
                          </m:r>
                          <m:r>
                            <a:rPr lang="en-US" altLang="zh-CN" b="0" i="1" smtClean="0">
                              <a:solidFill>
                                <a:schemeClr val="tx1"/>
                              </a:solidFill>
                              <a:latin typeface="Cambria Math"/>
                            </a:rPr>
                            <m:t>𝐹</m:t>
                          </m:r>
                        </m:e>
                      </m:mr>
                      <m:mr>
                        <m:e>
                          <m:r>
                            <a:rPr lang="en-US" altLang="zh-CN" b="0" i="1" smtClean="0">
                              <a:solidFill>
                                <a:schemeClr val="tx1"/>
                              </a:solidFill>
                              <a:latin typeface="Cambria Math"/>
                            </a:rPr>
                            <m:t>𝑠</m:t>
                          </m:r>
                          <m:r>
                            <a:rPr lang="en-US" altLang="zh-CN" b="0" i="1" smtClean="0">
                              <a:solidFill>
                                <a:schemeClr val="tx1"/>
                              </a:solidFill>
                              <a:latin typeface="Cambria Math"/>
                            </a:rPr>
                            <m:t>.</m:t>
                          </m:r>
                          <m:r>
                            <a:rPr lang="en-US" altLang="zh-CN" b="0" i="1" smtClean="0">
                              <a:solidFill>
                                <a:schemeClr val="tx1"/>
                              </a:solidFill>
                              <a:latin typeface="Cambria Math"/>
                            </a:rPr>
                            <m:t>𝑡</m:t>
                          </m:r>
                          <m:r>
                            <a:rPr lang="en-US" altLang="zh-CN" b="0" i="1" smtClean="0">
                              <a:solidFill>
                                <a:schemeClr val="tx1"/>
                              </a:solidFill>
                              <a:latin typeface="Cambria Math"/>
                            </a:rPr>
                            <m:t>. </m:t>
                          </m:r>
                          <m:nary>
                            <m:naryPr>
                              <m:chr m:val="∑"/>
                              <m:ctrlPr>
                                <a:rPr lang="en-US" altLang="zh-CN" b="0" i="1" smtClean="0">
                                  <a:solidFill>
                                    <a:schemeClr val="tx1"/>
                                  </a:solidFill>
                                  <a:latin typeface="Cambria Math"/>
                                </a:rPr>
                              </m:ctrlPr>
                            </m:naryPr>
                            <m:sub>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𝑣</m:t>
                                  </m:r>
                                </m:e>
                                <m:sub>
                                  <m:r>
                                    <a:rPr lang="en-US" altLang="zh-CN" b="0" i="1" smtClean="0">
                                      <a:solidFill>
                                        <a:schemeClr val="tx1"/>
                                      </a:solidFill>
                                      <a:latin typeface="Cambria Math"/>
                                    </a:rPr>
                                    <m:t>𝑗</m:t>
                                  </m:r>
                                </m:sub>
                              </m:sSub>
                            </m:sub>
                            <m:sup/>
                            <m:e>
                              <m:sSub>
                                <m:sSubPr>
                                  <m:ctrlPr>
                                    <a:rPr lang="en-US" altLang="zh-CN" b="0" i="1" smtClean="0">
                                      <a:solidFill>
                                        <a:schemeClr val="tx1"/>
                                      </a:solidFill>
                                      <a:latin typeface="Cambria Math"/>
                                    </a:rPr>
                                  </m:ctrlPr>
                                </m:sSubPr>
                                <m:e>
                                  <m:r>
                                    <a:rPr lang="en-US" altLang="zh-CN" b="0" i="1" smtClean="0">
                                      <a:solidFill>
                                        <a:schemeClr val="tx1"/>
                                      </a:solidFill>
                                      <a:latin typeface="Cambria Math"/>
                                    </a:rPr>
                                    <m:t>𝐹</m:t>
                                  </m:r>
                                </m:e>
                                <m:sub>
                                  <m:r>
                                    <a:rPr lang="en-US" altLang="zh-CN" b="0" i="1" smtClean="0">
                                      <a:solidFill>
                                        <a:schemeClr val="tx1"/>
                                      </a:solidFill>
                                      <a:latin typeface="Cambria Math"/>
                                    </a:rPr>
                                    <m:t>𝑖𝑗</m:t>
                                  </m:r>
                                </m:sub>
                              </m:sSub>
                            </m:e>
                          </m:nary>
                          <m:r>
                            <a:rPr lang="en-US" altLang="zh-CN" b="0" i="1" smtClean="0">
                              <a:solidFill>
                                <a:schemeClr val="tx1"/>
                              </a:solidFill>
                              <a:latin typeface="Cambria Math"/>
                            </a:rPr>
                            <m:t>−</m:t>
                          </m:r>
                          <m:nary>
                            <m:naryPr>
                              <m:chr m:val="∑"/>
                              <m:ctrlPr>
                                <a:rPr lang="en-US" altLang="zh-CN" i="1">
                                  <a:solidFill>
                                    <a:schemeClr val="tx1"/>
                                  </a:solidFill>
                                  <a:latin typeface="Cambria Math"/>
                                </a:rPr>
                              </m:ctrlPr>
                            </m:naryPr>
                            <m:sub>
                              <m:sSub>
                                <m:sSubPr>
                                  <m:ctrlPr>
                                    <a:rPr lang="en-US" altLang="zh-CN" i="1">
                                      <a:solidFill>
                                        <a:schemeClr val="tx1"/>
                                      </a:solidFill>
                                      <a:latin typeface="Cambria Math"/>
                                    </a:rPr>
                                  </m:ctrlPr>
                                </m:sSubPr>
                                <m:e>
                                  <m:r>
                                    <a:rPr lang="en-US" altLang="zh-CN" i="1">
                                      <a:solidFill>
                                        <a:schemeClr val="tx1"/>
                                      </a:solidFill>
                                      <a:latin typeface="Cambria Math"/>
                                    </a:rPr>
                                    <m:t>𝑣</m:t>
                                  </m:r>
                                </m:e>
                                <m:sub>
                                  <m:r>
                                    <a:rPr lang="en-US" altLang="zh-CN" i="1" smtClean="0">
                                      <a:solidFill>
                                        <a:schemeClr val="tx1"/>
                                      </a:solidFill>
                                      <a:latin typeface="Cambria Math"/>
                                    </a:rPr>
                                    <m:t>𝑗</m:t>
                                  </m:r>
                                </m:sub>
                              </m:sSub>
                            </m:sub>
                            <m:sup/>
                            <m:e>
                              <m:sSub>
                                <m:sSubPr>
                                  <m:ctrlPr>
                                    <a:rPr lang="en-US" altLang="zh-CN" i="1">
                                      <a:solidFill>
                                        <a:schemeClr val="tx1"/>
                                      </a:solidFill>
                                      <a:latin typeface="Cambria Math"/>
                                    </a:rPr>
                                  </m:ctrlPr>
                                </m:sSubPr>
                                <m:e>
                                  <m:r>
                                    <a:rPr lang="en-US" altLang="zh-CN" i="1">
                                      <a:solidFill>
                                        <a:schemeClr val="tx1"/>
                                      </a:solidFill>
                                      <a:latin typeface="Cambria Math"/>
                                    </a:rPr>
                                    <m:t>𝐹</m:t>
                                  </m:r>
                                </m:e>
                                <m:sub>
                                  <m:r>
                                    <a:rPr lang="en-US" altLang="zh-CN" i="1">
                                      <a:solidFill>
                                        <a:schemeClr val="tx1"/>
                                      </a:solidFill>
                                      <a:latin typeface="Cambria Math"/>
                                    </a:rPr>
                                    <m:t>𝑗𝑖</m:t>
                                  </m:r>
                                </m:sub>
                              </m:sSub>
                            </m:e>
                          </m:nary>
                          <m:r>
                            <a:rPr lang="en-US" altLang="zh-CN" b="0" i="1" smtClean="0">
                              <a:solidFill>
                                <a:schemeClr val="tx1"/>
                              </a:solidFill>
                              <a:latin typeface="Cambria Math"/>
                            </a:rPr>
                            <m:t>=</m:t>
                          </m:r>
                          <m:d>
                            <m:dPr>
                              <m:begChr m:val="{"/>
                              <m:endChr m:val=""/>
                              <m:ctrlPr>
                                <a:rPr lang="en-US" altLang="zh-CN" b="0" i="1" smtClean="0">
                                  <a:solidFill>
                                    <a:schemeClr val="tx1"/>
                                  </a:solidFill>
                                  <a:latin typeface="Cambria Math"/>
                                </a:rPr>
                              </m:ctrlPr>
                            </m:dPr>
                            <m:e>
                              <m:eqArr>
                                <m:eqArrPr>
                                  <m:ctrlPr>
                                    <a:rPr lang="en-US" altLang="zh-CN" b="0" i="1" smtClean="0">
                                      <a:solidFill>
                                        <a:schemeClr val="tx1"/>
                                      </a:solidFill>
                                      <a:latin typeface="Cambria Math"/>
                                    </a:rPr>
                                  </m:ctrlPr>
                                </m:eqArrPr>
                                <m:e>
                                  <m:r>
                                    <a:rPr lang="en-US" altLang="zh-CN" b="0" i="1" smtClean="0">
                                      <a:solidFill>
                                        <a:schemeClr val="tx1"/>
                                      </a:solidFill>
                                      <a:latin typeface="Cambria Math"/>
                                    </a:rPr>
                                    <m:t>𝐹</m:t>
                                  </m:r>
                                  <m:r>
                                    <a:rPr lang="en-US" altLang="zh-CN" b="0" i="1" smtClean="0">
                                      <a:solidFill>
                                        <a:schemeClr val="tx1"/>
                                      </a:solidFill>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𝑣</m:t>
                                      </m:r>
                                    </m:e>
                                    <m:sub>
                                      <m:r>
                                        <a:rPr lang="en-US" altLang="zh-CN" b="0" i="1" smtClean="0">
                                          <a:solidFill>
                                            <a:schemeClr val="tx1"/>
                                          </a:solidFill>
                                          <a:latin typeface="Cambria Math"/>
                                        </a:rPr>
                                        <m:t>𝑖</m:t>
                                      </m:r>
                                    </m:sub>
                                  </m:sSub>
                                  <m:r>
                                    <a:rPr lang="en-US" altLang="zh-CN" b="0" i="1" smtClean="0">
                                      <a:solidFill>
                                        <a:schemeClr val="tx1"/>
                                      </a:solidFill>
                                      <a:latin typeface="Cambria Math"/>
                                    </a:rPr>
                                    <m:t>=</m:t>
                                  </m:r>
                                  <m:r>
                                    <a:rPr lang="en-US" altLang="zh-CN" b="0" i="1" smtClean="0">
                                      <a:solidFill>
                                        <a:schemeClr val="tx1"/>
                                      </a:solidFill>
                                      <a:latin typeface="Cambria Math"/>
                                    </a:rPr>
                                    <m:t>𝑠</m:t>
                                  </m:r>
                                </m:e>
                                <m:e>
                                  <m:r>
                                    <a:rPr lang="en-US" altLang="zh-CN" b="0" i="1" smtClean="0">
                                      <a:solidFill>
                                        <a:schemeClr val="tx1"/>
                                      </a:solidFill>
                                      <a:latin typeface="Cambria Math"/>
                                    </a:rPr>
                                    <m:t>−</m:t>
                                  </m:r>
                                  <m:r>
                                    <a:rPr lang="en-US" altLang="zh-CN" b="0" i="1" smtClean="0">
                                      <a:solidFill>
                                        <a:schemeClr val="tx1"/>
                                      </a:solidFill>
                                      <a:latin typeface="Cambria Math"/>
                                    </a:rPr>
                                    <m:t>𝐹</m:t>
                                  </m:r>
                                  <m:r>
                                    <a:rPr lang="en-US" altLang="zh-CN" b="0" i="1" smtClean="0">
                                      <a:solidFill>
                                        <a:schemeClr val="tx1"/>
                                      </a:solidFill>
                                      <a:latin typeface="Cambria Math"/>
                                    </a:rPr>
                                    <m:t>,</m:t>
                                  </m:r>
                                  <m:sSub>
                                    <m:sSubPr>
                                      <m:ctrlPr>
                                        <a:rPr lang="en-US" altLang="zh-CN" i="1">
                                          <a:solidFill>
                                            <a:schemeClr val="tx1"/>
                                          </a:solidFill>
                                          <a:latin typeface="Cambria Math"/>
                                        </a:rPr>
                                      </m:ctrlPr>
                                    </m:sSubPr>
                                    <m:e>
                                      <m:r>
                                        <a:rPr lang="en-US" altLang="zh-CN" i="1">
                                          <a:solidFill>
                                            <a:schemeClr val="tx1"/>
                                          </a:solidFill>
                                          <a:latin typeface="Cambria Math"/>
                                        </a:rPr>
                                        <m:t>𝑣</m:t>
                                      </m:r>
                                    </m:e>
                                    <m:sub>
                                      <m:r>
                                        <a:rPr lang="en-US" altLang="zh-CN" i="1">
                                          <a:solidFill>
                                            <a:schemeClr val="tx1"/>
                                          </a:solidFill>
                                          <a:latin typeface="Cambria Math"/>
                                        </a:rPr>
                                        <m:t>𝑖</m:t>
                                      </m:r>
                                    </m:sub>
                                  </m:sSub>
                                  <m:r>
                                    <a:rPr lang="en-US" altLang="zh-CN" i="1">
                                      <a:solidFill>
                                        <a:schemeClr val="tx1"/>
                                      </a:solidFill>
                                      <a:latin typeface="Cambria Math"/>
                                    </a:rPr>
                                    <m:t>=</m:t>
                                  </m:r>
                                  <m:r>
                                    <a:rPr lang="en-US" altLang="zh-CN" b="0" i="1" smtClean="0">
                                      <a:solidFill>
                                        <a:schemeClr val="tx1"/>
                                      </a:solidFill>
                                      <a:latin typeface="Cambria Math"/>
                                    </a:rPr>
                                    <m:t>𝑡</m:t>
                                  </m:r>
                                </m:e>
                                <m:e>
                                  <m:r>
                                    <a:rPr lang="en-US" altLang="zh-CN" b="0" i="1" smtClean="0">
                                      <a:solidFill>
                                        <a:schemeClr val="tx1"/>
                                      </a:solidFill>
                                      <a:latin typeface="Cambria Math"/>
                                    </a:rPr>
                                    <m:t>0,</m:t>
                                  </m:r>
                                  <m:sSub>
                                    <m:sSubPr>
                                      <m:ctrlPr>
                                        <a:rPr lang="en-US" altLang="zh-CN" i="1">
                                          <a:solidFill>
                                            <a:schemeClr val="tx1"/>
                                          </a:solidFill>
                                          <a:latin typeface="Cambria Math"/>
                                        </a:rPr>
                                      </m:ctrlPr>
                                    </m:sSubPr>
                                    <m:e>
                                      <m:r>
                                        <a:rPr lang="en-US" altLang="zh-CN" i="1">
                                          <a:solidFill>
                                            <a:schemeClr val="tx1"/>
                                          </a:solidFill>
                                          <a:latin typeface="Cambria Math"/>
                                        </a:rPr>
                                        <m:t>𝑣</m:t>
                                      </m:r>
                                    </m:e>
                                    <m:sub>
                                      <m:r>
                                        <a:rPr lang="en-US" altLang="zh-CN" i="1">
                                          <a:solidFill>
                                            <a:schemeClr val="tx1"/>
                                          </a:solidFill>
                                          <a:latin typeface="Cambria Math"/>
                                        </a:rPr>
                                        <m:t>𝑖</m:t>
                                      </m:r>
                                    </m:sub>
                                  </m:sSub>
                                  <m:r>
                                    <a:rPr lang="en-US" altLang="zh-CN" i="1" smtClean="0">
                                      <a:solidFill>
                                        <a:schemeClr val="tx1"/>
                                      </a:solidFill>
                                      <a:latin typeface="Cambria Math"/>
                                      <a:ea typeface="Cambria Math"/>
                                    </a:rPr>
                                    <m:t>≠</m:t>
                                  </m:r>
                                  <m:r>
                                    <a:rPr lang="en-US" altLang="zh-CN" i="1">
                                      <a:solidFill>
                                        <a:schemeClr val="tx1"/>
                                      </a:solidFill>
                                      <a:latin typeface="Cambria Math"/>
                                    </a:rPr>
                                    <m:t>𝑠</m:t>
                                  </m:r>
                                  <m:r>
                                    <a:rPr lang="en-US" altLang="zh-CN" b="0" i="1" smtClean="0">
                                      <a:solidFill>
                                        <a:schemeClr val="tx1"/>
                                      </a:solidFill>
                                      <a:latin typeface="Cambria Math"/>
                                    </a:rPr>
                                    <m:t>,</m:t>
                                  </m:r>
                                  <m:r>
                                    <a:rPr lang="en-US" altLang="zh-CN" b="0" i="1" smtClean="0">
                                      <a:solidFill>
                                        <a:schemeClr val="tx1"/>
                                      </a:solidFill>
                                      <a:latin typeface="Cambria Math"/>
                                    </a:rPr>
                                    <m:t>𝑡</m:t>
                                  </m:r>
                                </m:e>
                              </m:eqArr>
                            </m:e>
                          </m:d>
                        </m:e>
                      </m:mr>
                      <m:mr>
                        <m:e>
                          <m:r>
                            <a:rPr lang="en-US" altLang="zh-CN" b="0" i="1" smtClean="0">
                              <a:solidFill>
                                <a:schemeClr val="tx1"/>
                              </a:solidFill>
                              <a:latin typeface="Cambria Math"/>
                            </a:rPr>
                            <m:t>0</m:t>
                          </m:r>
                          <m:r>
                            <a:rPr lang="en-US" altLang="zh-CN" b="0" i="1" smtClean="0">
                              <a:solidFill>
                                <a:schemeClr val="tx1"/>
                              </a:solidFill>
                              <a:latin typeface="Cambria Math"/>
                              <a:ea typeface="Cambria Math"/>
                            </a:rPr>
                            <m:t>≤</m:t>
                          </m:r>
                          <m:sSub>
                            <m:sSubPr>
                              <m:ctrlPr>
                                <a:rPr lang="en-US" altLang="zh-CN" i="1">
                                  <a:solidFill>
                                    <a:schemeClr val="tx1"/>
                                  </a:solidFill>
                                  <a:latin typeface="Cambria Math"/>
                                </a:rPr>
                              </m:ctrlPr>
                            </m:sSubPr>
                            <m:e>
                              <m:r>
                                <a:rPr lang="en-US" altLang="zh-CN" i="1">
                                  <a:solidFill>
                                    <a:schemeClr val="tx1"/>
                                  </a:solidFill>
                                  <a:latin typeface="Cambria Math"/>
                                </a:rPr>
                                <m:t>𝐹</m:t>
                              </m:r>
                            </m:e>
                            <m:sub>
                              <m:r>
                                <a:rPr lang="en-US" altLang="zh-CN" i="1">
                                  <a:solidFill>
                                    <a:schemeClr val="tx1"/>
                                  </a:solidFill>
                                  <a:latin typeface="Cambria Math"/>
                                </a:rPr>
                                <m:t>𝑖𝑗</m:t>
                              </m:r>
                            </m:sub>
                          </m:sSub>
                          <m:r>
                            <a:rPr lang="en-US" altLang="zh-CN" b="0" i="1" smtClean="0">
                              <a:solidFill>
                                <a:schemeClr val="tx1"/>
                              </a:solidFill>
                              <a:latin typeface="Cambria Math"/>
                              <a:ea typeface="Cambria Math"/>
                            </a:rPr>
                            <m:t>≤</m:t>
                          </m:r>
                          <m:sSub>
                            <m:sSubPr>
                              <m:ctrlPr>
                                <a:rPr lang="en-US" altLang="zh-CN" b="0" i="1" smtClean="0">
                                  <a:solidFill>
                                    <a:schemeClr val="tx1"/>
                                  </a:solidFill>
                                  <a:latin typeface="Cambria Math"/>
                                  <a:ea typeface="Cambria Math"/>
                                </a:rPr>
                              </m:ctrlPr>
                            </m:sSubPr>
                            <m:e>
                              <m:r>
                                <a:rPr lang="en-US" altLang="zh-CN" b="0" i="1" smtClean="0">
                                  <a:solidFill>
                                    <a:schemeClr val="tx1"/>
                                  </a:solidFill>
                                  <a:latin typeface="Cambria Math"/>
                                  <a:ea typeface="Cambria Math"/>
                                </a:rPr>
                                <m:t>𝐶</m:t>
                              </m:r>
                            </m:e>
                            <m:sub>
                              <m:r>
                                <a:rPr lang="en-US" altLang="zh-CN" b="0" i="1" smtClean="0">
                                  <a:solidFill>
                                    <a:schemeClr val="tx1"/>
                                  </a:solidFill>
                                  <a:latin typeface="Cambria Math"/>
                                  <a:ea typeface="Cambria Math"/>
                                </a:rPr>
                                <m:t>𝑖𝑗</m:t>
                              </m:r>
                            </m:sub>
                          </m:sSub>
                          <m:r>
                            <a:rPr lang="en-US" altLang="zh-CN" b="0" i="1" smtClean="0">
                              <a:solidFill>
                                <a:schemeClr val="tx1"/>
                              </a:solidFill>
                              <a:latin typeface="Cambria Math"/>
                              <a:ea typeface="Cambria Math"/>
                            </a:rPr>
                            <m:t>,&lt;</m:t>
                          </m:r>
                          <m:sSub>
                            <m:sSubPr>
                              <m:ctrlPr>
                                <a:rPr lang="en-US" altLang="zh-CN" i="1">
                                  <a:solidFill>
                                    <a:schemeClr val="tx1"/>
                                  </a:solidFill>
                                  <a:latin typeface="Cambria Math"/>
                                </a:rPr>
                              </m:ctrlPr>
                            </m:sSubPr>
                            <m:e>
                              <m:r>
                                <a:rPr lang="en-US" altLang="zh-CN" i="1">
                                  <a:solidFill>
                                    <a:schemeClr val="tx1"/>
                                  </a:solidFill>
                                  <a:latin typeface="Cambria Math"/>
                                </a:rPr>
                                <m:t>𝑣</m:t>
                              </m:r>
                            </m:e>
                            <m:sub>
                              <m:r>
                                <a:rPr lang="en-US" altLang="zh-CN" i="1">
                                  <a:solidFill>
                                    <a:schemeClr val="tx1"/>
                                  </a:solidFill>
                                  <a:latin typeface="Cambria Math"/>
                                </a:rPr>
                                <m:t>𝑖</m:t>
                              </m:r>
                            </m:sub>
                          </m:sSub>
                          <m:r>
                            <a:rPr lang="en-US" altLang="zh-CN" b="0" i="1" smtClean="0">
                              <a:solidFill>
                                <a:schemeClr val="tx1"/>
                              </a:solidFill>
                              <a:latin typeface="Cambria Math"/>
                              <a:ea typeface="Cambria Math"/>
                            </a:rPr>
                            <m:t>,</m:t>
                          </m:r>
                          <m:sSub>
                            <m:sSubPr>
                              <m:ctrlPr>
                                <a:rPr lang="en-US" altLang="zh-CN" i="1">
                                  <a:solidFill>
                                    <a:schemeClr val="tx1"/>
                                  </a:solidFill>
                                  <a:latin typeface="Cambria Math"/>
                                </a:rPr>
                              </m:ctrlPr>
                            </m:sSubPr>
                            <m:e>
                              <m:r>
                                <a:rPr lang="en-US" altLang="zh-CN" i="1">
                                  <a:solidFill>
                                    <a:schemeClr val="tx1"/>
                                  </a:solidFill>
                                  <a:latin typeface="Cambria Math"/>
                                </a:rPr>
                                <m:t>𝑣</m:t>
                              </m:r>
                            </m:e>
                            <m:sub>
                              <m:r>
                                <a:rPr lang="en-US" altLang="zh-CN" b="0" i="1" smtClean="0">
                                  <a:solidFill>
                                    <a:schemeClr val="tx1"/>
                                  </a:solidFill>
                                  <a:latin typeface="Cambria Math"/>
                                </a:rPr>
                                <m:t>𝑗</m:t>
                              </m:r>
                            </m:sub>
                          </m:sSub>
                          <m:r>
                            <a:rPr lang="en-US" altLang="zh-CN" b="0" i="1" smtClean="0">
                              <a:solidFill>
                                <a:schemeClr val="tx1"/>
                              </a:solidFill>
                              <a:latin typeface="Cambria Math"/>
                              <a:ea typeface="Cambria Math"/>
                            </a:rPr>
                            <m:t>&gt;∈</m:t>
                          </m:r>
                          <m:r>
                            <a:rPr lang="en-US" altLang="zh-CN" b="0" i="1" smtClean="0">
                              <a:solidFill>
                                <a:schemeClr val="tx1"/>
                              </a:solidFill>
                              <a:latin typeface="Cambria Math"/>
                              <a:ea typeface="Cambria Math"/>
                            </a:rPr>
                            <m:t>𝐸</m:t>
                          </m:r>
                        </m:e>
                      </m:mr>
                    </m:m>
                  </m:oMath>
                </a14:m>
                <a:endPar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1"/>
                <a:ext cx="7715200" cy="3773016"/>
              </a:xfrm>
              <a:blipFill rotWithShape="1">
                <a:blip r:embed="rId2"/>
                <a:stretch>
                  <a:fillRect l="-1738" t="-21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A18C75C6-ACF0-4E7F-AF39-1BA1CBC2CA43}"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24</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10969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算法思想</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1"/>
                <a:ext cx="8291264" cy="2764904"/>
              </a:xfrm>
            </p:spPr>
            <p:txBody>
              <a:bodyPr>
                <a:normAutofit/>
              </a:bodyPr>
              <a:lstStyle/>
              <a:p>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而最大流算法的基本思想是：从已知的可行流</a:t>
                </a:r>
                <a14:m>
                  <m:oMath xmlns:m="http://schemas.openxmlformats.org/officeDocument/2006/math">
                    <m:r>
                      <a:rPr lang="en-US" altLang="zh-CN" sz="2800" b="0" i="1" smtClean="0">
                        <a:solidFill>
                          <a:schemeClr val="tx1"/>
                        </a:solidFill>
                        <a:latin typeface="Cambria Math"/>
                      </a:rPr>
                      <m:t>𝐹</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比如零流）开始，寻求</a:t>
                </a:r>
                <a14:m>
                  <m:oMath xmlns:m="http://schemas.openxmlformats.org/officeDocument/2006/math">
                    <m:r>
                      <a:rPr lang="en-US" altLang="zh-CN" sz="2800" i="1">
                        <a:solidFill>
                          <a:schemeClr val="tx1"/>
                        </a:solidFill>
                        <a:latin typeface="Cambria Math"/>
                      </a:rPr>
                      <m:t>𝐹</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增广路，若不存在，则现行流</a:t>
                </a:r>
                <a14:m>
                  <m:oMath xmlns:m="http://schemas.openxmlformats.org/officeDocument/2006/math">
                    <m:r>
                      <a:rPr lang="en-US" altLang="zh-CN" sz="2800" i="1">
                        <a:solidFill>
                          <a:schemeClr val="tx1"/>
                        </a:solidFill>
                        <a:latin typeface="Cambria Math"/>
                      </a:rPr>
                      <m:t>𝐹</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便是最大流，否则按</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的必要性证明中提供的方法改进</a:t>
                </a:r>
                <a14:m>
                  <m:oMath xmlns:m="http://schemas.openxmlformats.org/officeDocument/2006/math">
                    <m:r>
                      <a:rPr lang="en-US" altLang="zh-CN" sz="2800" i="1">
                        <a:solidFill>
                          <a:schemeClr val="tx1"/>
                        </a:solidFill>
                        <a:latin typeface="Cambria Math"/>
                      </a:rPr>
                      <m:t>𝐹</m:t>
                    </m:r>
                    <m:r>
                      <a:rPr lang="en-US" altLang="zh-CN" sz="2800" i="1">
                        <a:solidFill>
                          <a:schemeClr val="tx1"/>
                        </a:solidFill>
                        <a:latin typeface="Cambria Math"/>
                      </a:rPr>
                      <m:t> </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，得到新的流量更大的流</a:t>
                </a:r>
                <a14:m>
                  <m:oMath xmlns:m="http://schemas.openxmlformats.org/officeDocument/2006/math">
                    <m:r>
                      <a:rPr lang="en-US" altLang="zh-CN" sz="2800" i="1">
                        <a:solidFill>
                          <a:schemeClr val="tx1"/>
                        </a:solidFill>
                        <a:latin typeface="Cambria Math"/>
                      </a:rPr>
                      <m:t>𝐹</m:t>
                    </m:r>
                    <m:r>
                      <a:rPr lang="en-US" altLang="zh-CN" sz="2800" i="1">
                        <a:solidFill>
                          <a:schemeClr val="tx1"/>
                        </a:solidFill>
                        <a:latin typeface="Cambria Math"/>
                      </a:rPr>
                      <m:t> </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，再重复上述过程。</a:t>
                </a:r>
              </a:p>
              <a:p>
                <a:pPr marL="0" indent="0">
                  <a:buNone/>
                </a:pPr>
                <a:endPar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1"/>
                <a:ext cx="8291264" cy="2764904"/>
              </a:xfrm>
              <a:blipFill rotWithShape="1">
                <a:blip r:embed="rId2"/>
                <a:stretch>
                  <a:fillRect l="-1250" t="-2208" r="-73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44C0264C-F454-40B5-B4D1-002243F25773}"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25</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79017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0"/>
            <a:ext cx="5400600" cy="894562"/>
          </a:xfrm>
        </p:spPr>
        <p:txBody>
          <a:bodyPr>
            <a:normAutofit/>
          </a:bodyPr>
          <a:lstStyle/>
          <a:p>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最大</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流算法</a:t>
            </a:r>
            <a:endParaRPr lang="zh-CN" altLang="en-US" sz="3200" dirty="0">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421036202"/>
              </p:ext>
            </p:extLst>
          </p:nvPr>
        </p:nvGraphicFramePr>
        <p:xfrm>
          <a:off x="1720850" y="2193925"/>
          <a:ext cx="5700713" cy="3498850"/>
        </p:xfrm>
        <a:graphic>
          <a:graphicData uri="http://schemas.openxmlformats.org/presentationml/2006/ole">
            <mc:AlternateContent xmlns:mc="http://schemas.openxmlformats.org/markup-compatibility/2006">
              <mc:Choice xmlns:v="urn:schemas-microsoft-com:vml" Requires="v">
                <p:oleObj spid="_x0000_s9240" name="文档" r:id="rId4" imgW="5700840" imgH="3499170" progId="Word.Document.12">
                  <p:embed/>
                </p:oleObj>
              </mc:Choice>
              <mc:Fallback>
                <p:oleObj name="文档" r:id="rId4" imgW="5700840" imgH="3499170" progId="Word.Document.12">
                  <p:embed/>
                  <p:pic>
                    <p:nvPicPr>
                      <p:cNvPr id="0" name=""/>
                      <p:cNvPicPr/>
                      <p:nvPr/>
                    </p:nvPicPr>
                    <p:blipFill>
                      <a:blip r:embed="rId5"/>
                      <a:stretch>
                        <a:fillRect/>
                      </a:stretch>
                    </p:blipFill>
                    <p:spPr>
                      <a:xfrm>
                        <a:off x="1720850" y="2193925"/>
                        <a:ext cx="5700713" cy="3498850"/>
                      </a:xfrm>
                      <a:prstGeom prst="rect">
                        <a:avLst/>
                      </a:prstGeom>
                    </p:spPr>
                  </p:pic>
                </p:oleObj>
              </mc:Fallback>
            </mc:AlternateContent>
          </a:graphicData>
        </a:graphic>
      </p:graphicFrame>
      <p:sp>
        <p:nvSpPr>
          <p:cNvPr id="5" name="日期占位符 4"/>
          <p:cNvSpPr>
            <a:spLocks noGrp="1"/>
          </p:cNvSpPr>
          <p:nvPr>
            <p:ph type="dt" sz="half" idx="10"/>
          </p:nvPr>
        </p:nvSpPr>
        <p:spPr/>
        <p:txBody>
          <a:bodyPr/>
          <a:lstStyle/>
          <a:p>
            <a:fld id="{F4F2E805-6363-496F-B3F1-4ACBD4B04492}"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页脚占位符 5"/>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26</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76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9"/>
            <a:ext cx="8208912" cy="576063"/>
          </a:xfrm>
        </p:spPr>
        <p:txBody>
          <a:bodyPr>
            <a:normAutofit/>
          </a:bodyPr>
          <a:lstStyle/>
          <a:p>
            <a:r>
              <a:rPr lang="zh-CN"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1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用标号法求</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图</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i="1" dirty="0" smtClean="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所示的容量网络的最大流。</a:t>
            </a:r>
          </a:p>
          <a:p>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E96A4D69-3B09-4D1C-AE2D-660812AD586C}"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页脚占位符 5"/>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27</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37284572"/>
              </p:ext>
            </p:extLst>
          </p:nvPr>
        </p:nvGraphicFramePr>
        <p:xfrm>
          <a:off x="2195736" y="801312"/>
          <a:ext cx="4248472" cy="5625401"/>
        </p:xfrm>
        <a:graphic>
          <a:graphicData uri="http://schemas.openxmlformats.org/presentationml/2006/ole">
            <mc:AlternateContent xmlns:mc="http://schemas.openxmlformats.org/markup-compatibility/2006">
              <mc:Choice xmlns:v="urn:schemas-microsoft-com:vml" Requires="v">
                <p:oleObj spid="_x0000_s10263" name="文档" r:id="rId4" imgW="5461550" imgH="7170694" progId="Word.Document.12">
                  <p:embed/>
                </p:oleObj>
              </mc:Choice>
              <mc:Fallback>
                <p:oleObj name="文档" r:id="rId4" imgW="5461550" imgH="7170694" progId="Word.Document.12">
                  <p:embed/>
                  <p:pic>
                    <p:nvPicPr>
                      <p:cNvPr id="0" name=""/>
                      <p:cNvPicPr/>
                      <p:nvPr/>
                    </p:nvPicPr>
                    <p:blipFill>
                      <a:blip r:embed="rId5"/>
                      <a:stretch>
                        <a:fillRect/>
                      </a:stretch>
                    </p:blipFill>
                    <p:spPr>
                      <a:xfrm>
                        <a:off x="2195736" y="801312"/>
                        <a:ext cx="4248472" cy="5625401"/>
                      </a:xfrm>
                      <a:prstGeom prst="rect">
                        <a:avLst/>
                      </a:prstGeom>
                    </p:spPr>
                  </p:pic>
                </p:oleObj>
              </mc:Fallback>
            </mc:AlternateContent>
          </a:graphicData>
        </a:graphic>
      </p:graphicFrame>
    </p:spTree>
    <p:extLst>
      <p:ext uri="{BB962C8B-B14F-4D97-AF65-F5344CB8AC3E}">
        <p14:creationId xmlns:p14="http://schemas.microsoft.com/office/powerpoint/2010/main" val="40236447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110929365"/>
              </p:ext>
            </p:extLst>
          </p:nvPr>
        </p:nvGraphicFramePr>
        <p:xfrm>
          <a:off x="4999038" y="122238"/>
          <a:ext cx="4303712" cy="6022975"/>
        </p:xfrm>
        <a:graphic>
          <a:graphicData uri="http://schemas.openxmlformats.org/presentationml/2006/ole">
            <mc:AlternateContent xmlns:mc="http://schemas.openxmlformats.org/markup-compatibility/2006">
              <mc:Choice xmlns:v="urn:schemas-microsoft-com:vml" Requires="v">
                <p:oleObj spid="_x0000_s11307" name="文档" r:id="rId4" imgW="5255366" imgH="7358043" progId="Word.Document.12">
                  <p:embed/>
                </p:oleObj>
              </mc:Choice>
              <mc:Fallback>
                <p:oleObj name="文档" r:id="rId4" imgW="5255366" imgH="7358043" progId="Word.Document.12">
                  <p:embed/>
                  <p:pic>
                    <p:nvPicPr>
                      <p:cNvPr id="0" name="对象 3"/>
                      <p:cNvPicPr>
                        <a:picLocks noChangeAspect="1" noChangeArrowheads="1"/>
                      </p:cNvPicPr>
                      <p:nvPr/>
                    </p:nvPicPr>
                    <p:blipFill>
                      <a:blip r:embed="rId5"/>
                      <a:srcRect/>
                      <a:stretch>
                        <a:fillRect/>
                      </a:stretch>
                    </p:blipFill>
                    <p:spPr bwMode="auto">
                      <a:xfrm>
                        <a:off x="4999038" y="122238"/>
                        <a:ext cx="4303712" cy="602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3261108"/>
              </p:ext>
            </p:extLst>
          </p:nvPr>
        </p:nvGraphicFramePr>
        <p:xfrm>
          <a:off x="107504" y="260648"/>
          <a:ext cx="5011737" cy="5522913"/>
        </p:xfrm>
        <a:graphic>
          <a:graphicData uri="http://schemas.openxmlformats.org/presentationml/2006/ole">
            <mc:AlternateContent xmlns:mc="http://schemas.openxmlformats.org/markup-compatibility/2006">
              <mc:Choice xmlns:v="urn:schemas-microsoft-com:vml" Requires="v">
                <p:oleObj spid="_x0000_s11308" name="文档" r:id="rId7" imgW="2628942" imgH="2894025" progId="Word.Document.12">
                  <p:embed/>
                </p:oleObj>
              </mc:Choice>
              <mc:Fallback>
                <p:oleObj name="文档" r:id="rId7" imgW="2628942" imgH="2894025" progId="Word.Document.12">
                  <p:embed/>
                  <p:pic>
                    <p:nvPicPr>
                      <p:cNvPr id="0" name=""/>
                      <p:cNvPicPr/>
                      <p:nvPr/>
                    </p:nvPicPr>
                    <p:blipFill>
                      <a:blip r:embed="rId8"/>
                      <a:stretch>
                        <a:fillRect/>
                      </a:stretch>
                    </p:blipFill>
                    <p:spPr>
                      <a:xfrm>
                        <a:off x="107504" y="260648"/>
                        <a:ext cx="5011737" cy="5522913"/>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186B1E6A-159F-4EE4-B5C6-C5A7EABE44E4}"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页脚占位符 7"/>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28</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9255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814599135"/>
              </p:ext>
            </p:extLst>
          </p:nvPr>
        </p:nvGraphicFramePr>
        <p:xfrm>
          <a:off x="4427984" y="24030"/>
          <a:ext cx="4909988" cy="6501314"/>
        </p:xfrm>
        <a:graphic>
          <a:graphicData uri="http://schemas.openxmlformats.org/presentationml/2006/ole">
            <mc:AlternateContent xmlns:mc="http://schemas.openxmlformats.org/markup-compatibility/2006">
              <mc:Choice xmlns:v="urn:schemas-microsoft-com:vml" Requires="v">
                <p:oleObj spid="_x0000_s12330" name="文档" r:id="rId4" imgW="5461550" imgH="7178605" progId="Word.Document.12">
                  <p:embed/>
                </p:oleObj>
              </mc:Choice>
              <mc:Fallback>
                <p:oleObj name="文档" r:id="rId4" imgW="5461550" imgH="7178605"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24030"/>
                        <a:ext cx="4909988" cy="6501314"/>
                      </a:xfrm>
                      <a:prstGeom prst="rect">
                        <a:avLst/>
                      </a:prstGeom>
                      <a:no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51153066"/>
              </p:ext>
            </p:extLst>
          </p:nvPr>
        </p:nvGraphicFramePr>
        <p:xfrm>
          <a:off x="107505" y="980728"/>
          <a:ext cx="4608512" cy="2808312"/>
        </p:xfrm>
        <a:graphic>
          <a:graphicData uri="http://schemas.openxmlformats.org/presentationml/2006/ole">
            <mc:AlternateContent xmlns:mc="http://schemas.openxmlformats.org/markup-compatibility/2006">
              <mc:Choice xmlns:v="urn:schemas-microsoft-com:vml" Requires="v">
                <p:oleObj spid="_x0000_s12331" name="文档" r:id="rId7" imgW="2763520" imgH="1601998" progId="Word.Document.12">
                  <p:embed/>
                </p:oleObj>
              </mc:Choice>
              <mc:Fallback>
                <p:oleObj name="文档" r:id="rId7" imgW="2763520" imgH="1601998" progId="Word.Document.12">
                  <p:embed/>
                  <p:pic>
                    <p:nvPicPr>
                      <p:cNvPr id="0" name=""/>
                      <p:cNvPicPr/>
                      <p:nvPr/>
                    </p:nvPicPr>
                    <p:blipFill>
                      <a:blip r:embed="rId8"/>
                      <a:stretch>
                        <a:fillRect/>
                      </a:stretch>
                    </p:blipFill>
                    <p:spPr>
                      <a:xfrm>
                        <a:off x="107505" y="980728"/>
                        <a:ext cx="4608512" cy="2808312"/>
                      </a:xfrm>
                      <a:prstGeom prst="rect">
                        <a:avLst/>
                      </a:prstGeom>
                    </p:spPr>
                  </p:pic>
                </p:oleObj>
              </mc:Fallback>
            </mc:AlternateContent>
          </a:graphicData>
        </a:graphic>
      </p:graphicFrame>
      <p:sp>
        <p:nvSpPr>
          <p:cNvPr id="2" name="日期占位符 1"/>
          <p:cNvSpPr>
            <a:spLocks noGrp="1"/>
          </p:cNvSpPr>
          <p:nvPr>
            <p:ph type="dt" sz="half" idx="10"/>
          </p:nvPr>
        </p:nvSpPr>
        <p:spPr/>
        <p:txBody>
          <a:bodyPr/>
          <a:lstStyle/>
          <a:p>
            <a:fld id="{3E6A8875-AF20-4D63-94A2-2EE287A43D93}"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页脚占位符 2"/>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29</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2823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147248" cy="1468760"/>
          </a:xfrm>
        </p:spPr>
        <p:txBody>
          <a:bodyPr>
            <a:normAutofit lnSpcReduction="10000"/>
          </a:bodyPr>
          <a:lstStyle/>
          <a:p>
            <a:r>
              <a:rPr lang="zh-CN" altLang="zh-CN" dirty="0" smtClean="0">
                <a:latin typeface="华文楷体" panose="02010600040101010101" pitchFamily="2" charset="-122"/>
                <a:ea typeface="华文楷体" panose="02010600040101010101" pitchFamily="2" charset="-122"/>
              </a:rPr>
              <a:t>由于</a:t>
            </a:r>
            <a:r>
              <a:rPr lang="zh-CN" altLang="zh-CN" dirty="0">
                <a:latin typeface="华文楷体" panose="02010600040101010101" pitchFamily="2" charset="-122"/>
                <a:ea typeface="华文楷体" panose="02010600040101010101" pitchFamily="2" charset="-122"/>
              </a:rPr>
              <a:t>多数网络优化问题是以网络上的流为研究对象，因此，在图论中一般只涉及网络流问题。</a:t>
            </a:r>
          </a:p>
          <a:p>
            <a:pPr marL="0" indent="0">
              <a:buNone/>
            </a:pPr>
            <a:endParaRPr lang="zh-CN" altLang="en-US" dirty="0">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0D06225F-F1B7-4F51-9CC1-FE7289FF1B20}" type="datetime1">
              <a:rPr lang="zh-CN" altLang="en-US" smtClean="0"/>
              <a:t>2014-7-23</a:t>
            </a:fld>
            <a:endParaRPr lang="zh-CN" altLang="en-US"/>
          </a:p>
        </p:txBody>
      </p:sp>
      <p:sp>
        <p:nvSpPr>
          <p:cNvPr id="5" name="页脚占位符 4"/>
          <p:cNvSpPr>
            <a:spLocks noGrp="1"/>
          </p:cNvSpPr>
          <p:nvPr>
            <p:ph type="ftr" sz="quarter" idx="11"/>
          </p:nvPr>
        </p:nvSpPr>
        <p:spPr/>
        <p:txBody>
          <a:bodyPr/>
          <a:lstStyle/>
          <a:p>
            <a:r>
              <a:rPr lang="zh-CN" altLang="en-US" smtClean="0"/>
              <a:t>重庆邮电大学         理学院            陈六新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605064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65621719"/>
              </p:ext>
            </p:extLst>
          </p:nvPr>
        </p:nvGraphicFramePr>
        <p:xfrm>
          <a:off x="4716016" y="0"/>
          <a:ext cx="4584700" cy="6070600"/>
        </p:xfrm>
        <a:graphic>
          <a:graphicData uri="http://schemas.openxmlformats.org/presentationml/2006/ole">
            <mc:AlternateContent xmlns:mc="http://schemas.openxmlformats.org/markup-compatibility/2006">
              <mc:Choice xmlns:v="urn:schemas-microsoft-com:vml" Requires="v">
                <p:oleObj spid="_x0000_s13350" name="文档" r:id="rId4" imgW="5461550" imgH="7178605" progId="Word.Document.12">
                  <p:embed/>
                </p:oleObj>
              </mc:Choice>
              <mc:Fallback>
                <p:oleObj name="文档" r:id="rId4" imgW="5461550" imgH="7178605"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0"/>
                        <a:ext cx="4584700"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97312106"/>
              </p:ext>
            </p:extLst>
          </p:nvPr>
        </p:nvGraphicFramePr>
        <p:xfrm>
          <a:off x="179512" y="764704"/>
          <a:ext cx="4694392" cy="4746922"/>
        </p:xfrm>
        <a:graphic>
          <a:graphicData uri="http://schemas.openxmlformats.org/presentationml/2006/ole">
            <mc:AlternateContent xmlns:mc="http://schemas.openxmlformats.org/markup-compatibility/2006">
              <mc:Choice xmlns:v="urn:schemas-microsoft-com:vml" Requires="v">
                <p:oleObj spid="_x0000_s13351" name="文档" r:id="rId7" imgW="2601595" imgH="2624328" progId="Word.Document.12">
                  <p:embed/>
                </p:oleObj>
              </mc:Choice>
              <mc:Fallback>
                <p:oleObj name="文档" r:id="rId7" imgW="2601595" imgH="2624328" progId="Word.Document.12">
                  <p:embed/>
                  <p:pic>
                    <p:nvPicPr>
                      <p:cNvPr id="0" name=""/>
                      <p:cNvPicPr/>
                      <p:nvPr/>
                    </p:nvPicPr>
                    <p:blipFill>
                      <a:blip r:embed="rId8"/>
                      <a:stretch>
                        <a:fillRect/>
                      </a:stretch>
                    </p:blipFill>
                    <p:spPr>
                      <a:xfrm>
                        <a:off x="179512" y="764704"/>
                        <a:ext cx="4694392" cy="4746922"/>
                      </a:xfrm>
                      <a:prstGeom prst="rect">
                        <a:avLst/>
                      </a:prstGeom>
                    </p:spPr>
                  </p:pic>
                </p:oleObj>
              </mc:Fallback>
            </mc:AlternateContent>
          </a:graphicData>
        </a:graphic>
      </p:graphicFrame>
      <p:sp>
        <p:nvSpPr>
          <p:cNvPr id="2" name="日期占位符 1"/>
          <p:cNvSpPr>
            <a:spLocks noGrp="1"/>
          </p:cNvSpPr>
          <p:nvPr>
            <p:ph type="dt" sz="half" idx="10"/>
          </p:nvPr>
        </p:nvSpPr>
        <p:spPr/>
        <p:txBody>
          <a:bodyPr/>
          <a:lstStyle/>
          <a:p>
            <a:fld id="{A8F31D4E-D0C6-47AF-87D3-261E29AF9DCB}"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页脚占位符 2"/>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30</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8143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487667847"/>
              </p:ext>
            </p:extLst>
          </p:nvPr>
        </p:nvGraphicFramePr>
        <p:xfrm>
          <a:off x="4427984" y="116632"/>
          <a:ext cx="4584700" cy="6070600"/>
        </p:xfrm>
        <a:graphic>
          <a:graphicData uri="http://schemas.openxmlformats.org/presentationml/2006/ole">
            <mc:AlternateContent xmlns:mc="http://schemas.openxmlformats.org/markup-compatibility/2006">
              <mc:Choice xmlns:v="urn:schemas-microsoft-com:vml" Requires="v">
                <p:oleObj spid="_x0000_s14375" name="文档" r:id="rId4" imgW="5461550" imgH="7178605" progId="Word.Document.12">
                  <p:embed/>
                </p:oleObj>
              </mc:Choice>
              <mc:Fallback>
                <p:oleObj name="文档" r:id="rId4" imgW="5461550" imgH="7178605"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116632"/>
                        <a:ext cx="4584700"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71973364"/>
              </p:ext>
            </p:extLst>
          </p:nvPr>
        </p:nvGraphicFramePr>
        <p:xfrm>
          <a:off x="107504" y="1556792"/>
          <a:ext cx="4541749" cy="3384376"/>
        </p:xfrm>
        <a:graphic>
          <a:graphicData uri="http://schemas.openxmlformats.org/presentationml/2006/ole">
            <mc:AlternateContent xmlns:mc="http://schemas.openxmlformats.org/markup-compatibility/2006">
              <mc:Choice xmlns:v="urn:schemas-microsoft-com:vml" Requires="v">
                <p:oleObj spid="_x0000_s14376" name="文档" r:id="rId7" imgW="2106104" imgH="1571432" progId="Word.Document.12">
                  <p:embed/>
                </p:oleObj>
              </mc:Choice>
              <mc:Fallback>
                <p:oleObj name="文档" r:id="rId7" imgW="2106104" imgH="1571432" progId="Word.Document.12">
                  <p:embed/>
                  <p:pic>
                    <p:nvPicPr>
                      <p:cNvPr id="0" name=""/>
                      <p:cNvPicPr/>
                      <p:nvPr/>
                    </p:nvPicPr>
                    <p:blipFill>
                      <a:blip r:embed="rId8"/>
                      <a:stretch>
                        <a:fillRect/>
                      </a:stretch>
                    </p:blipFill>
                    <p:spPr>
                      <a:xfrm>
                        <a:off x="107504" y="1556792"/>
                        <a:ext cx="4541749" cy="3384376"/>
                      </a:xfrm>
                      <a:prstGeom prst="rect">
                        <a:avLst/>
                      </a:prstGeom>
                    </p:spPr>
                  </p:pic>
                </p:oleObj>
              </mc:Fallback>
            </mc:AlternateContent>
          </a:graphicData>
        </a:graphic>
      </p:graphicFrame>
      <p:sp>
        <p:nvSpPr>
          <p:cNvPr id="2" name="日期占位符 1"/>
          <p:cNvSpPr>
            <a:spLocks noGrp="1"/>
          </p:cNvSpPr>
          <p:nvPr>
            <p:ph type="dt" sz="half" idx="10"/>
          </p:nvPr>
        </p:nvSpPr>
        <p:spPr/>
        <p:txBody>
          <a:bodyPr/>
          <a:lstStyle/>
          <a:p>
            <a:fld id="{CA816070-9939-4CC4-BE7D-EF4582C32633}"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页脚占位符 2"/>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31</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8209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4094474834"/>
              </p:ext>
            </p:extLst>
          </p:nvPr>
        </p:nvGraphicFramePr>
        <p:xfrm>
          <a:off x="4427984" y="116632"/>
          <a:ext cx="4584700" cy="6070600"/>
        </p:xfrm>
        <a:graphic>
          <a:graphicData uri="http://schemas.openxmlformats.org/presentationml/2006/ole">
            <mc:AlternateContent xmlns:mc="http://schemas.openxmlformats.org/markup-compatibility/2006">
              <mc:Choice xmlns:v="urn:schemas-microsoft-com:vml" Requires="v">
                <p:oleObj spid="_x0000_s18444" name="文档" r:id="rId4" imgW="5461550" imgH="7178605" progId="Word.Document.12">
                  <p:embed/>
                </p:oleObj>
              </mc:Choice>
              <mc:Fallback>
                <p:oleObj name="文档" r:id="rId4" imgW="5461550" imgH="7178605"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116632"/>
                        <a:ext cx="4584700"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52764734"/>
              </p:ext>
            </p:extLst>
          </p:nvPr>
        </p:nvGraphicFramePr>
        <p:xfrm>
          <a:off x="107504" y="980728"/>
          <a:ext cx="4522787" cy="4608512"/>
        </p:xfrm>
        <a:graphic>
          <a:graphicData uri="http://schemas.openxmlformats.org/presentationml/2006/ole">
            <mc:AlternateContent xmlns:mc="http://schemas.openxmlformats.org/markup-compatibility/2006">
              <mc:Choice xmlns:v="urn:schemas-microsoft-com:vml" Requires="v">
                <p:oleObj spid="_x0000_s18445" name="文档" r:id="rId7" imgW="2106104" imgH="2141032" progId="Word.Document.12">
                  <p:embed/>
                </p:oleObj>
              </mc:Choice>
              <mc:Fallback>
                <p:oleObj name="文档" r:id="rId7" imgW="2106104" imgH="2141032" progId="Word.Document.12">
                  <p:embed/>
                  <p:pic>
                    <p:nvPicPr>
                      <p:cNvPr id="0" name=""/>
                      <p:cNvPicPr/>
                      <p:nvPr/>
                    </p:nvPicPr>
                    <p:blipFill>
                      <a:blip r:embed="rId8"/>
                      <a:stretch>
                        <a:fillRect/>
                      </a:stretch>
                    </p:blipFill>
                    <p:spPr>
                      <a:xfrm>
                        <a:off x="107504" y="980728"/>
                        <a:ext cx="4522787" cy="4608512"/>
                      </a:xfrm>
                      <a:prstGeom prst="rect">
                        <a:avLst/>
                      </a:prstGeom>
                    </p:spPr>
                  </p:pic>
                </p:oleObj>
              </mc:Fallback>
            </mc:AlternateContent>
          </a:graphicData>
        </a:graphic>
      </p:graphicFrame>
      <p:sp>
        <p:nvSpPr>
          <p:cNvPr id="2" name="日期占位符 1"/>
          <p:cNvSpPr>
            <a:spLocks noGrp="1"/>
          </p:cNvSpPr>
          <p:nvPr>
            <p:ph type="dt" sz="half" idx="10"/>
          </p:nvPr>
        </p:nvSpPr>
        <p:spPr/>
        <p:txBody>
          <a:bodyPr/>
          <a:lstStyle/>
          <a:p>
            <a:fld id="{CA816070-9939-4CC4-BE7D-EF4582C32633}"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页脚占位符 2"/>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32</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5216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latin typeface="华文楷体" panose="02010600040101010101" pitchFamily="2" charset="-122"/>
                <a:ea typeface="华文楷体" panose="02010600040101010101" pitchFamily="2" charset="-122"/>
              </a:rPr>
              <a:t>网络流</a:t>
            </a:r>
            <a:r>
              <a:rPr lang="zh-CN" altLang="zh-CN" b="1" dirty="0">
                <a:latin typeface="华文楷体" panose="02010600040101010101" pitchFamily="2" charset="-122"/>
                <a:ea typeface="华文楷体" panose="02010600040101010101" pitchFamily="2" charset="-122"/>
              </a:rPr>
              <a:t>与截</a:t>
            </a:r>
            <a:r>
              <a:rPr lang="zh-CN" altLang="zh-CN" b="1" dirty="0" smtClean="0">
                <a:latin typeface="华文楷体" panose="02010600040101010101" pitchFamily="2" charset="-122"/>
                <a:ea typeface="华文楷体" panose="02010600040101010101" pitchFamily="2" charset="-122"/>
              </a:rPr>
              <a:t>集</a:t>
            </a:r>
            <a:endParaRPr lang="zh-CN" altLang="en-US"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zh-CN" sz="2800" b="1" dirty="0" smtClean="0">
                    <a:latin typeface="华文楷体" panose="02010600040101010101" pitchFamily="2" charset="-122"/>
                    <a:ea typeface="华文楷体" panose="02010600040101010101" pitchFamily="2" charset="-122"/>
                  </a:rPr>
                  <a:t>定义</a:t>
                </a:r>
                <a:r>
                  <a:rPr lang="en-US" altLang="zh-CN" sz="2800" b="1" dirty="0">
                    <a:latin typeface="华文楷体" panose="02010600040101010101" pitchFamily="2" charset="-122"/>
                    <a:ea typeface="华文楷体" panose="02010600040101010101" pitchFamily="2" charset="-122"/>
                  </a:rPr>
                  <a:t>4.1.1</a:t>
                </a:r>
                <a:r>
                  <a:rPr lang="en-US" altLang="zh-CN"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设有向</a:t>
                </a:r>
                <a:r>
                  <a:rPr lang="zh-CN" altLang="zh-CN" sz="2800" dirty="0" smtClean="0">
                    <a:latin typeface="华文楷体" panose="02010600040101010101" pitchFamily="2" charset="-122"/>
                    <a:ea typeface="华文楷体" panose="02010600040101010101" pitchFamily="2" charset="-122"/>
                  </a:rPr>
                  <a:t>连通图</a:t>
                </a:r>
                <a14:m>
                  <m:oMath xmlns:m="http://schemas.openxmlformats.org/officeDocument/2006/math">
                    <m:r>
                      <m:rPr>
                        <m:sty m:val="p"/>
                      </m:rPr>
                      <a:rPr lang="en-US" altLang="zh-CN" sz="2800" b="0" i="0" smtClean="0">
                        <a:latin typeface="Cambria Math"/>
                        <a:ea typeface="华文楷体" panose="02010600040101010101" pitchFamily="2" charset="-122"/>
                      </a:rPr>
                      <m:t>D</m:t>
                    </m:r>
                    <m:r>
                      <a:rPr lang="en-US" altLang="zh-CN" sz="2800" i="1" smtClean="0">
                        <a:latin typeface="Cambria Math"/>
                        <a:ea typeface="华文楷体" panose="02010600040101010101" pitchFamily="2" charset="-122"/>
                      </a:rPr>
                      <m:t>=</m:t>
                    </m:r>
                    <m:r>
                      <a:rPr lang="en-US" altLang="zh-CN" sz="2800" b="0" i="1" smtClean="0">
                        <a:latin typeface="Cambria Math"/>
                        <a:ea typeface="华文楷体" panose="02010600040101010101" pitchFamily="2" charset="-122"/>
                      </a:rPr>
                      <m:t>&lt;</m:t>
                    </m:r>
                    <m:r>
                      <a:rPr lang="en-US" altLang="zh-CN" sz="2800" b="0" i="1" smtClean="0">
                        <a:latin typeface="Cambria Math"/>
                        <a:ea typeface="华文楷体" panose="02010600040101010101" pitchFamily="2" charset="-122"/>
                      </a:rPr>
                      <m:t>𝑉</m:t>
                    </m:r>
                    <m:r>
                      <a:rPr lang="en-US" altLang="zh-CN" sz="2800" b="0" i="1" smtClean="0">
                        <a:latin typeface="Cambria Math"/>
                        <a:ea typeface="华文楷体" panose="02010600040101010101" pitchFamily="2" charset="-122"/>
                      </a:rPr>
                      <m:t>,</m:t>
                    </m:r>
                    <m:r>
                      <a:rPr lang="en-US" altLang="zh-CN" sz="2800" b="0" i="1" smtClean="0">
                        <a:latin typeface="Cambria Math"/>
                        <a:ea typeface="华文楷体" panose="02010600040101010101" pitchFamily="2" charset="-122"/>
                      </a:rPr>
                      <m:t>𝐸</m:t>
                    </m:r>
                    <m:r>
                      <a:rPr lang="en-US" altLang="zh-CN" sz="2800" b="0" i="1" smtClean="0">
                        <a:latin typeface="Cambria Math"/>
                        <a:ea typeface="华文楷体" panose="02010600040101010101" pitchFamily="2" charset="-122"/>
                      </a:rPr>
                      <m:t>&gt;</m:t>
                    </m:r>
                  </m:oMath>
                </a14:m>
                <a:r>
                  <a:rPr lang="zh-CN" altLang="zh-CN" sz="2800" dirty="0" smtClean="0">
                    <a:latin typeface="华文楷体" panose="02010600040101010101" pitchFamily="2" charset="-122"/>
                    <a:ea typeface="华文楷体" panose="02010600040101010101" pitchFamily="2" charset="-122"/>
                  </a:rPr>
                  <a:t>满足</a:t>
                </a:r>
                <a:r>
                  <a:rPr lang="zh-CN" altLang="zh-CN" sz="2800" dirty="0">
                    <a:latin typeface="华文楷体" panose="02010600040101010101" pitchFamily="2" charset="-122"/>
                    <a:ea typeface="华文楷体" panose="02010600040101010101" pitchFamily="2" charset="-122"/>
                  </a:rPr>
                  <a:t>：</a:t>
                </a:r>
              </a:p>
              <a:p>
                <a:pPr marL="0" indent="0">
                  <a:buNone/>
                </a:pP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1</a:t>
                </a:r>
                <a:r>
                  <a:rPr lang="zh-CN"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图</a:t>
                </a:r>
                <a:r>
                  <a:rPr lang="en-US" altLang="zh-CN" sz="2800" dirty="0" smtClean="0">
                    <a:ea typeface="华文楷体" panose="02010600040101010101" pitchFamily="2" charset="-122"/>
                  </a:rPr>
                  <a:t> </a:t>
                </a:r>
                <a14:m>
                  <m:oMath xmlns:m="http://schemas.openxmlformats.org/officeDocument/2006/math">
                    <m:r>
                      <m:rPr>
                        <m:sty m:val="p"/>
                      </m:rPr>
                      <a:rPr lang="en-US" altLang="zh-CN" sz="2800">
                        <a:latin typeface="Cambria Math"/>
                        <a:ea typeface="华文楷体" panose="02010600040101010101" pitchFamily="2" charset="-122"/>
                      </a:rPr>
                      <m:t>D</m:t>
                    </m:r>
                  </m:oMath>
                </a14:m>
                <a:r>
                  <a:rPr lang="zh-CN" altLang="zh-CN" sz="2800" dirty="0">
                    <a:latin typeface="华文楷体" panose="02010600040101010101" pitchFamily="2" charset="-122"/>
                    <a:ea typeface="华文楷体" panose="02010600040101010101" pitchFamily="2" charset="-122"/>
                  </a:rPr>
                  <a:t>中包含两个特定的顶点</a:t>
                </a:r>
                <a:r>
                  <a:rPr lang="en-US" altLang="zh-CN" sz="2800" dirty="0">
                    <a:latin typeface="华文楷体" panose="02010600040101010101" pitchFamily="2" charset="-122"/>
                    <a:ea typeface="华文楷体" panose="02010600040101010101" pitchFamily="2" charset="-122"/>
                  </a:rPr>
                  <a:t> </a:t>
                </a:r>
                <a14:m>
                  <m:oMath xmlns:m="http://schemas.openxmlformats.org/officeDocument/2006/math">
                    <m:r>
                      <m:rPr>
                        <m:sty m:val="p"/>
                      </m:rPr>
                      <a:rPr lang="en-US" altLang="zh-CN" sz="2800" dirty="0">
                        <a:latin typeface="Cambria Math"/>
                        <a:ea typeface="华文楷体" panose="02010600040101010101" pitchFamily="2" charset="-122"/>
                      </a:rPr>
                      <m:t>s</m:t>
                    </m:r>
                  </m:oMath>
                </a14:m>
                <a:r>
                  <a:rPr lang="zh-CN" altLang="zh-CN" sz="2800" dirty="0">
                    <a:latin typeface="华文楷体" panose="02010600040101010101" pitchFamily="2" charset="-122"/>
                    <a:ea typeface="华文楷体" panose="02010600040101010101" pitchFamily="2" charset="-122"/>
                  </a:rPr>
                  <a:t>和</a:t>
                </a:r>
                <a14:m>
                  <m:oMath xmlns:m="http://schemas.openxmlformats.org/officeDocument/2006/math">
                    <m:r>
                      <m:rPr>
                        <m:sty m:val="p"/>
                      </m:rPr>
                      <a:rPr lang="en-US" altLang="zh-CN" sz="2800" dirty="0" smtClean="0">
                        <a:latin typeface="Cambria Math"/>
                        <a:ea typeface="华文楷体" panose="02010600040101010101" pitchFamily="2" charset="-122"/>
                      </a:rPr>
                      <m:t>t</m:t>
                    </m:r>
                  </m:oMath>
                </a14:m>
                <a:r>
                  <a:rPr lang="en-US" altLang="zh-CN"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，其中</a:t>
                </a:r>
                <a14:m>
                  <m:oMath xmlns:m="http://schemas.openxmlformats.org/officeDocument/2006/math">
                    <m:r>
                      <m:rPr>
                        <m:sty m:val="p"/>
                      </m:rPr>
                      <a:rPr lang="en-US" altLang="zh-CN" sz="2800" dirty="0">
                        <a:latin typeface="Cambria Math"/>
                        <a:ea typeface="华文楷体" panose="02010600040101010101" pitchFamily="2" charset="-122"/>
                      </a:rPr>
                      <m:t>s</m:t>
                    </m:r>
                  </m:oMath>
                </a14:m>
                <a:r>
                  <a:rPr lang="zh-CN" altLang="zh-CN" sz="2800" dirty="0">
                    <a:latin typeface="华文楷体" panose="02010600040101010101" pitchFamily="2" charset="-122"/>
                    <a:ea typeface="华文楷体" panose="02010600040101010101" pitchFamily="2" charset="-122"/>
                  </a:rPr>
                  <a:t>只有出弧</a:t>
                </a:r>
                <a:r>
                  <a:rPr lang="zh-CN" altLang="zh-CN" sz="2800" dirty="0" smtClean="0">
                    <a:latin typeface="华文楷体" panose="02010600040101010101" pitchFamily="2" charset="-122"/>
                    <a:ea typeface="华文楷体" panose="02010600040101010101" pitchFamily="2" charset="-122"/>
                  </a:rPr>
                  <a:t>而没有</a:t>
                </a:r>
                <a:r>
                  <a:rPr lang="zh-CN" altLang="zh-CN" sz="2800" dirty="0">
                    <a:latin typeface="华文楷体" panose="02010600040101010101" pitchFamily="2" charset="-122"/>
                    <a:ea typeface="华文楷体" panose="02010600040101010101" pitchFamily="2" charset="-122"/>
                  </a:rPr>
                  <a:t>入弧（即入度为</a:t>
                </a:r>
                <a:r>
                  <a:rPr lang="en-US" altLang="zh-CN" sz="2800" dirty="0">
                    <a:latin typeface="华文楷体" panose="02010600040101010101" pitchFamily="2" charset="-122"/>
                    <a:ea typeface="华文楷体" panose="02010600040101010101" pitchFamily="2" charset="-122"/>
                  </a:rPr>
                  <a:t>0</a:t>
                </a:r>
                <a:r>
                  <a:rPr lang="zh-CN" altLang="zh-CN" sz="2800" dirty="0">
                    <a:latin typeface="华文楷体" panose="02010600040101010101" pitchFamily="2" charset="-122"/>
                    <a:ea typeface="华文楷体" panose="02010600040101010101" pitchFamily="2" charset="-122"/>
                  </a:rPr>
                  <a:t>），</a:t>
                </a:r>
                <a14:m>
                  <m:oMath xmlns:m="http://schemas.openxmlformats.org/officeDocument/2006/math">
                    <m:r>
                      <m:rPr>
                        <m:sty m:val="p"/>
                      </m:rPr>
                      <a:rPr lang="en-US" altLang="zh-CN" sz="2800" b="0" i="0" dirty="0" smtClean="0">
                        <a:latin typeface="Cambria Math"/>
                        <a:ea typeface="华文楷体" panose="02010600040101010101" pitchFamily="2" charset="-122"/>
                      </a:rPr>
                      <m:t>s</m:t>
                    </m:r>
                  </m:oMath>
                </a14:m>
                <a:r>
                  <a:rPr lang="zh-CN" altLang="zh-CN" sz="2800" dirty="0">
                    <a:latin typeface="华文楷体" panose="02010600040101010101" pitchFamily="2" charset="-122"/>
                    <a:ea typeface="华文楷体" panose="02010600040101010101" pitchFamily="2" charset="-122"/>
                  </a:rPr>
                  <a:t>称为</a:t>
                </a:r>
                <a:r>
                  <a:rPr lang="zh-CN" altLang="zh-CN" sz="2800" b="1" dirty="0">
                    <a:latin typeface="华文楷体" panose="02010600040101010101" pitchFamily="2" charset="-122"/>
                    <a:ea typeface="华文楷体" panose="02010600040101010101" pitchFamily="2" charset="-122"/>
                  </a:rPr>
                  <a:t>发点</a:t>
                </a:r>
                <a:r>
                  <a:rPr lang="zh-CN" altLang="zh-CN" sz="2800" dirty="0">
                    <a:latin typeface="华文楷体" panose="02010600040101010101" pitchFamily="2" charset="-122"/>
                    <a:ea typeface="华文楷体" panose="02010600040101010101" pitchFamily="2" charset="-122"/>
                  </a:rPr>
                  <a:t>或</a:t>
                </a:r>
                <a:r>
                  <a:rPr lang="zh-CN" altLang="zh-CN" sz="2800" b="1" dirty="0">
                    <a:latin typeface="华文楷体" panose="02010600040101010101" pitchFamily="2" charset="-122"/>
                    <a:ea typeface="华文楷体" panose="02010600040101010101" pitchFamily="2" charset="-122"/>
                  </a:rPr>
                  <a:t>源</a:t>
                </a:r>
                <a:r>
                  <a:rPr lang="zh-CN" altLang="zh-CN" sz="2800" dirty="0">
                    <a:latin typeface="华文楷体" panose="02010600040101010101" pitchFamily="2" charset="-122"/>
                    <a:ea typeface="华文楷体" panose="02010600040101010101" pitchFamily="2" charset="-122"/>
                  </a:rPr>
                  <a:t>；</a:t>
                </a:r>
                <a14:m>
                  <m:oMath xmlns:m="http://schemas.openxmlformats.org/officeDocument/2006/math">
                    <m:r>
                      <m:rPr>
                        <m:sty m:val="p"/>
                      </m:rPr>
                      <a:rPr lang="en-US" altLang="zh-CN" sz="2800" dirty="0">
                        <a:latin typeface="Cambria Math"/>
                        <a:ea typeface="华文楷体" panose="02010600040101010101" pitchFamily="2" charset="-122"/>
                      </a:rPr>
                      <m:t>t</m:t>
                    </m:r>
                  </m:oMath>
                </a14:m>
                <a:r>
                  <a:rPr lang="zh-CN" altLang="zh-CN" sz="2800" dirty="0">
                    <a:latin typeface="华文楷体" panose="02010600040101010101" pitchFamily="2" charset="-122"/>
                    <a:ea typeface="华文楷体" panose="02010600040101010101" pitchFamily="2" charset="-122"/>
                  </a:rPr>
                  <a:t>只有入弧而没有出弧（即出度为</a:t>
                </a:r>
                <a:r>
                  <a:rPr lang="en-US" altLang="zh-CN" sz="2800" dirty="0">
                    <a:latin typeface="华文楷体" panose="02010600040101010101" pitchFamily="2" charset="-122"/>
                    <a:ea typeface="华文楷体" panose="02010600040101010101" pitchFamily="2" charset="-122"/>
                  </a:rPr>
                  <a:t>0</a:t>
                </a:r>
                <a:r>
                  <a:rPr lang="zh-CN" altLang="zh-CN" sz="2800" dirty="0">
                    <a:latin typeface="华文楷体" panose="02010600040101010101" pitchFamily="2" charset="-122"/>
                    <a:ea typeface="华文楷体" panose="02010600040101010101" pitchFamily="2" charset="-122"/>
                  </a:rPr>
                  <a:t>），</a:t>
                </a:r>
                <a14:m>
                  <m:oMath xmlns:m="http://schemas.openxmlformats.org/officeDocument/2006/math">
                    <m:r>
                      <m:rPr>
                        <m:sty m:val="p"/>
                      </m:rPr>
                      <a:rPr lang="en-US" altLang="zh-CN" sz="2800" dirty="0">
                        <a:latin typeface="Cambria Math"/>
                        <a:ea typeface="华文楷体" panose="02010600040101010101" pitchFamily="2" charset="-122"/>
                      </a:rPr>
                      <m:t>t</m:t>
                    </m:r>
                  </m:oMath>
                </a14:m>
                <a:r>
                  <a:rPr lang="zh-CN" altLang="zh-CN" sz="2800" dirty="0">
                    <a:latin typeface="华文楷体" panose="02010600040101010101" pitchFamily="2" charset="-122"/>
                    <a:ea typeface="华文楷体" panose="02010600040101010101" pitchFamily="2" charset="-122"/>
                  </a:rPr>
                  <a:t>称为</a:t>
                </a:r>
                <a:r>
                  <a:rPr lang="zh-CN" altLang="zh-CN" sz="2800" b="1" dirty="0">
                    <a:latin typeface="华文楷体" panose="02010600040101010101" pitchFamily="2" charset="-122"/>
                    <a:ea typeface="华文楷体" panose="02010600040101010101" pitchFamily="2" charset="-122"/>
                  </a:rPr>
                  <a:t>收点</a:t>
                </a:r>
                <a:r>
                  <a:rPr lang="zh-CN" altLang="zh-CN" sz="2800" dirty="0">
                    <a:latin typeface="华文楷体" panose="02010600040101010101" pitchFamily="2" charset="-122"/>
                    <a:ea typeface="华文楷体" panose="02010600040101010101" pitchFamily="2" charset="-122"/>
                  </a:rPr>
                  <a:t>或</a:t>
                </a:r>
                <a:r>
                  <a:rPr lang="zh-CN" altLang="zh-CN" sz="2800" b="1" dirty="0">
                    <a:latin typeface="华文楷体" panose="02010600040101010101" pitchFamily="2" charset="-122"/>
                    <a:ea typeface="华文楷体" panose="02010600040101010101" pitchFamily="2" charset="-122"/>
                  </a:rPr>
                  <a:t>汇</a:t>
                </a:r>
                <a:r>
                  <a:rPr lang="zh-CN" altLang="zh-CN" sz="2800" dirty="0">
                    <a:latin typeface="华文楷体" panose="02010600040101010101" pitchFamily="2" charset="-122"/>
                    <a:ea typeface="华文楷体" panose="02010600040101010101" pitchFamily="2" charset="-122"/>
                  </a:rPr>
                  <a:t>；</a:t>
                </a:r>
                <a14:m>
                  <m:oMath xmlns:m="http://schemas.openxmlformats.org/officeDocument/2006/math">
                    <m:r>
                      <m:rPr>
                        <m:sty m:val="p"/>
                      </m:rPr>
                      <a:rPr lang="en-US" altLang="zh-CN" sz="2800" b="0" i="0" dirty="0" smtClean="0">
                        <a:latin typeface="Cambria Math"/>
                        <a:ea typeface="华文楷体" panose="02010600040101010101" pitchFamily="2" charset="-122"/>
                      </a:rPr>
                      <m:t>D</m:t>
                    </m:r>
                  </m:oMath>
                </a14:m>
                <a:r>
                  <a:rPr lang="zh-CN" altLang="zh-CN" sz="2800" dirty="0">
                    <a:latin typeface="华文楷体" panose="02010600040101010101" pitchFamily="2" charset="-122"/>
                    <a:ea typeface="华文楷体" panose="02010600040101010101" pitchFamily="2" charset="-122"/>
                  </a:rPr>
                  <a:t>中的其余点既有出弧又有入弧，称为</a:t>
                </a:r>
                <a:r>
                  <a:rPr lang="zh-CN" altLang="zh-CN" sz="2800" b="1" dirty="0">
                    <a:latin typeface="华文楷体" panose="02010600040101010101" pitchFamily="2" charset="-122"/>
                    <a:ea typeface="华文楷体" panose="02010600040101010101" pitchFamily="2" charset="-122"/>
                  </a:rPr>
                  <a:t>中间点</a:t>
                </a:r>
                <a:r>
                  <a:rPr lang="zh-CN" altLang="zh-CN"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0" indent="0">
                  <a:buNone/>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）在</a:t>
                </a:r>
                <a14:m>
                  <m:oMath xmlns:m="http://schemas.openxmlformats.org/officeDocument/2006/math">
                    <m:r>
                      <a:rPr lang="en-US" altLang="zh-CN" sz="2800" b="0" i="1" dirty="0" smtClean="0">
                        <a:latin typeface="Cambria Math"/>
                      </a:rPr>
                      <m:t>𝐷</m:t>
                    </m:r>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的弧集</a:t>
                </a:r>
                <a14:m>
                  <m:oMath xmlns:m="http://schemas.openxmlformats.org/officeDocument/2006/math">
                    <m:r>
                      <a:rPr lang="en-US" altLang="zh-CN" sz="2800" b="0" i="1" dirty="0" smtClean="0">
                        <a:latin typeface="Cambria Math"/>
                      </a:rPr>
                      <m:t>𝐸</m:t>
                    </m:r>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上定义非负函数</a:t>
                </a:r>
                <a14:m>
                  <m:oMath xmlns:m="http://schemas.openxmlformats.org/officeDocument/2006/math">
                    <m:r>
                      <a:rPr lang="en-US" altLang="zh-CN" sz="2800" b="0" i="1" dirty="0" smtClean="0">
                        <a:latin typeface="Cambria Math"/>
                      </a:rPr>
                      <m:t>𝐶</m:t>
                    </m:r>
                    <m:r>
                      <a:rPr lang="en-US" altLang="zh-CN" sz="2800" i="1" dirty="0">
                        <a:latin typeface="Cambria Math"/>
                      </a:rPr>
                      <m:t> </m:t>
                    </m:r>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，称为</a:t>
                </a:r>
                <a:r>
                  <a:rPr lang="zh-CN"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容量函数</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，对任意弧</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800" b="0" i="1" dirty="0" smtClean="0">
                        <a:latin typeface="Cambria Math"/>
                      </a:rPr>
                      <m:t>𝑒</m:t>
                    </m:r>
                    <m:r>
                      <a:rPr lang="en-US" altLang="zh-CN" sz="2800" b="0" i="1" dirty="0" smtClean="0">
                        <a:latin typeface="Cambria Math"/>
                      </a:rPr>
                      <m:t>=&lt;</m:t>
                    </m:r>
                    <m:sSub>
                      <m:sSubPr>
                        <m:ctrlPr>
                          <a:rPr lang="en-US" altLang="zh-CN" sz="2800" b="0" i="1" dirty="0" smtClean="0">
                            <a:latin typeface="Cambria Math"/>
                          </a:rPr>
                        </m:ctrlPr>
                      </m:sSubPr>
                      <m:e>
                        <m:r>
                          <a:rPr lang="en-US" altLang="zh-CN" sz="2800" b="0" i="1" dirty="0" smtClean="0">
                            <a:latin typeface="Cambria Math"/>
                          </a:rPr>
                          <m:t>𝑣</m:t>
                        </m:r>
                      </m:e>
                      <m:sub>
                        <m:r>
                          <a:rPr lang="en-US" altLang="zh-CN" sz="2800" b="0" i="1" dirty="0" smtClean="0">
                            <a:latin typeface="Cambria Math"/>
                          </a:rPr>
                          <m:t>𝑖</m:t>
                        </m:r>
                      </m:sub>
                    </m:sSub>
                    <m:r>
                      <a:rPr lang="en-US" altLang="zh-CN" sz="2800" b="0" i="1" dirty="0" smtClean="0">
                        <a:latin typeface="Cambria Math"/>
                      </a:rPr>
                      <m:t>,</m:t>
                    </m:r>
                    <m:sSub>
                      <m:sSubPr>
                        <m:ctrlPr>
                          <a:rPr lang="en-US" altLang="zh-CN" sz="2800" b="0" i="1" dirty="0" smtClean="0">
                            <a:latin typeface="Cambria Math"/>
                          </a:rPr>
                        </m:ctrlPr>
                      </m:sSubPr>
                      <m:e>
                        <m:r>
                          <a:rPr lang="en-US" altLang="zh-CN" sz="2800" b="0" i="1" dirty="0" smtClean="0">
                            <a:latin typeface="Cambria Math"/>
                          </a:rPr>
                          <m:t>𝑣</m:t>
                        </m:r>
                      </m:e>
                      <m:sub>
                        <m:r>
                          <a:rPr lang="en-US" altLang="zh-CN" sz="2800" b="0" i="1" dirty="0" smtClean="0">
                            <a:latin typeface="Cambria Math"/>
                          </a:rPr>
                          <m:t>𝑗</m:t>
                        </m:r>
                      </m:sub>
                    </m:sSub>
                    <m:r>
                      <a:rPr lang="en-US" altLang="zh-CN" sz="2800" b="0" i="1" dirty="0" smtClean="0">
                        <a:latin typeface="Cambria Math"/>
                      </a:rPr>
                      <m:t>&gt;</m:t>
                    </m:r>
                    <m:r>
                      <a:rPr lang="en-US" altLang="zh-CN" sz="2800" b="0" i="1" dirty="0" smtClean="0">
                        <a:latin typeface="Cambria Math"/>
                        <a:ea typeface="Cambria Math"/>
                      </a:rPr>
                      <m:t>∈</m:t>
                    </m:r>
                    <m:r>
                      <a:rPr lang="en-US" altLang="zh-CN" sz="2800" b="0" i="1" dirty="0" smtClean="0">
                        <a:latin typeface="Cambria Math"/>
                        <a:ea typeface="Cambria Math"/>
                      </a:rPr>
                      <m:t>𝐸</m:t>
                    </m:r>
                    <m:r>
                      <a:rPr lang="en-US" altLang="zh-CN" sz="2800" i="1" dirty="0">
                        <a:latin typeface="Cambria Math"/>
                      </a:rPr>
                      <m:t> </m:t>
                    </m:r>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（有时把</a:t>
                </a:r>
                <a14:m>
                  <m:oMath xmlns:m="http://schemas.openxmlformats.org/officeDocument/2006/math">
                    <m:r>
                      <a:rPr lang="en-US" altLang="zh-CN" sz="2800" i="1" dirty="0">
                        <a:latin typeface="Cambria Math"/>
                      </a:rPr>
                      <m:t>&lt;</m:t>
                    </m:r>
                    <m:sSub>
                      <m:sSubPr>
                        <m:ctrlPr>
                          <a:rPr lang="en-US" altLang="zh-CN" sz="2800" i="1" dirty="0">
                            <a:latin typeface="Cambria Math"/>
                          </a:rPr>
                        </m:ctrlPr>
                      </m:sSubPr>
                      <m:e>
                        <m:r>
                          <a:rPr lang="en-US" altLang="zh-CN" sz="2800" i="1" dirty="0">
                            <a:latin typeface="Cambria Math"/>
                          </a:rPr>
                          <m:t>𝑣</m:t>
                        </m:r>
                      </m:e>
                      <m:sub>
                        <m:r>
                          <a:rPr lang="en-US" altLang="zh-CN" sz="2800" i="1" dirty="0">
                            <a:latin typeface="Cambria Math"/>
                          </a:rPr>
                          <m:t>𝑖</m:t>
                        </m:r>
                      </m:sub>
                    </m:sSub>
                    <m:r>
                      <a:rPr lang="en-US" altLang="zh-CN" sz="2800" i="1" dirty="0">
                        <a:latin typeface="Cambria Math"/>
                      </a:rPr>
                      <m:t>,</m:t>
                    </m:r>
                    <m:sSub>
                      <m:sSubPr>
                        <m:ctrlPr>
                          <a:rPr lang="en-US" altLang="zh-CN" sz="2800" i="1" dirty="0">
                            <a:latin typeface="Cambria Math"/>
                          </a:rPr>
                        </m:ctrlPr>
                      </m:sSubPr>
                      <m:e>
                        <m:r>
                          <a:rPr lang="en-US" altLang="zh-CN" sz="2800" i="1" dirty="0">
                            <a:latin typeface="Cambria Math"/>
                          </a:rPr>
                          <m:t>𝑣</m:t>
                        </m:r>
                      </m:e>
                      <m:sub>
                        <m:r>
                          <a:rPr lang="en-US" altLang="zh-CN" sz="2800" i="1" dirty="0">
                            <a:latin typeface="Cambria Math"/>
                          </a:rPr>
                          <m:t>𝑗</m:t>
                        </m:r>
                      </m:sub>
                    </m:sSub>
                    <m:r>
                      <a:rPr lang="en-US" altLang="zh-CN" sz="2800" i="1" dirty="0">
                        <a:latin typeface="Cambria Math"/>
                      </a:rPr>
                      <m:t>&gt;</m:t>
                    </m:r>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简写成</a:t>
                </a:r>
                <a14:m>
                  <m:oMath xmlns:m="http://schemas.openxmlformats.org/officeDocument/2006/math">
                    <m:r>
                      <a:rPr lang="en-US" altLang="zh-CN" sz="2800" i="1" dirty="0">
                        <a:latin typeface="Cambria Math"/>
                      </a:rPr>
                      <m:t>&lt;</m:t>
                    </m:r>
                    <m:r>
                      <a:rPr lang="en-US" altLang="zh-CN" sz="2800" b="0" i="1" dirty="0" smtClean="0">
                        <a:latin typeface="Cambria Math"/>
                      </a:rPr>
                      <m:t>𝑖</m:t>
                    </m:r>
                    <m:r>
                      <a:rPr lang="en-US" altLang="zh-CN" sz="2800" b="0" i="1" dirty="0" smtClean="0">
                        <a:latin typeface="Cambria Math"/>
                      </a:rPr>
                      <m:t>,</m:t>
                    </m:r>
                    <m:r>
                      <a:rPr lang="en-US" altLang="zh-CN" sz="2800" b="0" i="1" dirty="0" smtClean="0">
                        <a:latin typeface="Cambria Math"/>
                      </a:rPr>
                      <m:t>𝑗</m:t>
                    </m:r>
                    <m:r>
                      <a:rPr lang="en-US" altLang="zh-CN" sz="2800" i="1" dirty="0">
                        <a:latin typeface="Cambria Math"/>
                      </a:rPr>
                      <m:t>&gt; </m:t>
                    </m:r>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），称</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800" b="0" i="1" dirty="0" smtClean="0">
                        <a:latin typeface="Cambria Math"/>
                      </a:rPr>
                      <m:t>𝐶</m:t>
                    </m:r>
                    <m:d>
                      <m:dPr>
                        <m:ctrlPr>
                          <a:rPr lang="en-US" altLang="zh-CN" sz="2800" b="0" i="1" dirty="0" smtClean="0">
                            <a:latin typeface="Cambria Math"/>
                          </a:rPr>
                        </m:ctrlPr>
                      </m:dPr>
                      <m:e>
                        <m:r>
                          <a:rPr lang="en-US" altLang="zh-CN" sz="2800" b="0" i="1" dirty="0" smtClean="0">
                            <a:latin typeface="Cambria Math"/>
                          </a:rPr>
                          <m:t>𝑒</m:t>
                        </m:r>
                      </m:e>
                    </m:d>
                    <m:r>
                      <a:rPr lang="en-US" altLang="zh-CN" sz="2800" b="0" i="1" dirty="0" smtClean="0">
                        <a:latin typeface="Cambria Math"/>
                      </a:rPr>
                      <m:t>=</m:t>
                    </m:r>
                    <m:r>
                      <a:rPr lang="en-US" altLang="zh-CN" sz="2800" b="0" i="1" dirty="0" smtClean="0">
                        <a:latin typeface="Cambria Math"/>
                      </a:rPr>
                      <m:t>𝐶</m:t>
                    </m:r>
                    <m:d>
                      <m:dPr>
                        <m:ctrlPr>
                          <a:rPr lang="en-US" altLang="zh-CN" sz="2800" b="0" i="1" dirty="0" smtClean="0">
                            <a:latin typeface="Cambria Math"/>
                          </a:rPr>
                        </m:ctrlPr>
                      </m:dPr>
                      <m:e>
                        <m:r>
                          <a:rPr lang="en-US" altLang="zh-CN" sz="2800" i="1" dirty="0">
                            <a:latin typeface="Cambria Math"/>
                          </a:rPr>
                          <m:t>&lt;</m:t>
                        </m:r>
                        <m:sSub>
                          <m:sSubPr>
                            <m:ctrlPr>
                              <a:rPr lang="en-US" altLang="zh-CN" sz="2800" i="1" dirty="0">
                                <a:latin typeface="Cambria Math"/>
                              </a:rPr>
                            </m:ctrlPr>
                          </m:sSubPr>
                          <m:e>
                            <m:r>
                              <a:rPr lang="en-US" altLang="zh-CN" sz="2800" i="1" dirty="0">
                                <a:latin typeface="Cambria Math"/>
                              </a:rPr>
                              <m:t>𝑣</m:t>
                            </m:r>
                          </m:e>
                          <m:sub>
                            <m:r>
                              <a:rPr lang="en-US" altLang="zh-CN" sz="2800" i="1" dirty="0">
                                <a:latin typeface="Cambria Math"/>
                              </a:rPr>
                              <m:t>𝑖</m:t>
                            </m:r>
                          </m:sub>
                        </m:sSub>
                        <m:r>
                          <a:rPr lang="en-US" altLang="zh-CN" sz="2800" i="1" dirty="0">
                            <a:latin typeface="Cambria Math"/>
                          </a:rPr>
                          <m:t>,</m:t>
                        </m:r>
                        <m:sSub>
                          <m:sSubPr>
                            <m:ctrlPr>
                              <a:rPr lang="en-US" altLang="zh-CN" sz="2800" i="1" dirty="0">
                                <a:latin typeface="Cambria Math"/>
                              </a:rPr>
                            </m:ctrlPr>
                          </m:sSubPr>
                          <m:e>
                            <m:r>
                              <a:rPr lang="en-US" altLang="zh-CN" sz="2800" i="1" dirty="0">
                                <a:latin typeface="Cambria Math"/>
                              </a:rPr>
                              <m:t>𝑣</m:t>
                            </m:r>
                          </m:e>
                          <m:sub>
                            <m:r>
                              <a:rPr lang="en-US" altLang="zh-CN" sz="2800" i="1" dirty="0">
                                <a:latin typeface="Cambria Math"/>
                              </a:rPr>
                              <m:t>𝑗</m:t>
                            </m:r>
                          </m:sub>
                        </m:sSub>
                        <m:r>
                          <a:rPr lang="en-US" altLang="zh-CN" sz="2800" i="1" dirty="0">
                            <a:latin typeface="Cambria Math"/>
                          </a:rPr>
                          <m:t>&gt;</m:t>
                        </m:r>
                      </m:e>
                    </m:d>
                    <m:r>
                      <a:rPr lang="en-US" altLang="zh-CN" sz="2800" b="0" i="1" dirty="0" smtClean="0">
                        <a:latin typeface="Cambria Math"/>
                      </a:rPr>
                      <m:t>=</m:t>
                    </m:r>
                    <m:sSub>
                      <m:sSubPr>
                        <m:ctrlPr>
                          <a:rPr lang="en-US" altLang="zh-CN" sz="2800" b="0" i="1" dirty="0" smtClean="0">
                            <a:latin typeface="Cambria Math"/>
                          </a:rPr>
                        </m:ctrlPr>
                      </m:sSubPr>
                      <m:e>
                        <m:r>
                          <a:rPr lang="en-US" altLang="zh-CN" sz="2800" i="1" dirty="0">
                            <a:latin typeface="Cambria Math"/>
                          </a:rPr>
                          <m:t>𝐶</m:t>
                        </m:r>
                      </m:e>
                      <m:sub>
                        <m:r>
                          <a:rPr lang="en-US" altLang="zh-CN" sz="2800" b="0" i="1" dirty="0" smtClean="0">
                            <a:latin typeface="Cambria Math"/>
                          </a:rPr>
                          <m:t>𝑖𝑗</m:t>
                        </m:r>
                      </m:sub>
                    </m:sSub>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为弧</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800" b="1" u="sng" dirty="0" smtClean="0">
                    <a:latin typeface="Times New Roman" panose="02020603050405020304" pitchFamily="18" charset="0"/>
                    <a:ea typeface="华文楷体" panose="02010600040101010101" pitchFamily="2" charset="-122"/>
                    <a:cs typeface="Times New Roman" panose="02020603050405020304" pitchFamily="18" charset="0"/>
                  </a:rPr>
                  <a:t>容量</a:t>
                </a:r>
                <a:r>
                  <a:rPr lang="zh-CN"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此时</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，称有向图</a:t>
                </a:r>
                <a14:m>
                  <m:oMath xmlns:m="http://schemas.openxmlformats.org/officeDocument/2006/math">
                    <m:r>
                      <a:rPr lang="en-US" altLang="zh-CN" sz="2800" b="0" i="1" dirty="0" smtClean="0">
                        <a:latin typeface="Cambria Math"/>
                      </a:rPr>
                      <m:t>𝐷</m:t>
                    </m:r>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构</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成一个</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网络</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，记为</a:t>
                </a:r>
                <a14:m>
                  <m:oMath xmlns:m="http://schemas.openxmlformats.org/officeDocument/2006/math">
                    <m:r>
                      <a:rPr lang="en-US" altLang="zh-CN" sz="2800" b="0" i="1" dirty="0" smtClean="0">
                        <a:latin typeface="Cambria Math"/>
                      </a:rPr>
                      <m:t>𝑁</m:t>
                    </m:r>
                    <m:r>
                      <a:rPr lang="en-US" altLang="zh-CN" sz="2800" i="1" dirty="0">
                        <a:latin typeface="Cambria Math"/>
                      </a:rPr>
                      <m:t>=&lt;</m:t>
                    </m:r>
                    <m:r>
                      <a:rPr lang="en-US" altLang="zh-CN" sz="2800" b="0" i="1" dirty="0" smtClean="0">
                        <a:latin typeface="Cambria Math"/>
                      </a:rPr>
                      <m:t>𝑉</m:t>
                    </m:r>
                    <m:r>
                      <a:rPr lang="en-US" altLang="zh-CN" sz="2800" b="0" i="1" dirty="0" smtClean="0">
                        <a:latin typeface="Cambria Math"/>
                      </a:rPr>
                      <m:t>,</m:t>
                    </m:r>
                    <m:r>
                      <a:rPr lang="en-US" altLang="zh-CN" sz="2800" b="0" i="1" dirty="0" smtClean="0">
                        <a:latin typeface="Cambria Math"/>
                      </a:rPr>
                      <m:t>𝐸</m:t>
                    </m:r>
                    <m:r>
                      <a:rPr lang="en-US" altLang="zh-CN" sz="2800" b="0" i="1" dirty="0" smtClean="0">
                        <a:latin typeface="Cambria Math"/>
                      </a:rPr>
                      <m:t>,</m:t>
                    </m:r>
                    <m:r>
                      <a:rPr lang="en-US" altLang="zh-CN" sz="2800" b="0" i="1" dirty="0" smtClean="0">
                        <a:latin typeface="Cambria Math"/>
                      </a:rPr>
                      <m:t>𝐶</m:t>
                    </m:r>
                    <m:r>
                      <a:rPr lang="en-US" altLang="zh-CN" sz="2800" i="1" dirty="0" smtClean="0">
                        <a:latin typeface="Cambria Math"/>
                      </a:rPr>
                      <m:t>&gt;</m:t>
                    </m:r>
                  </m:oMath>
                </a14:m>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buNone/>
                </a:pPr>
                <a:endParaRPr lang="zh-CN" altLang="zh-CN" sz="2800" dirty="0">
                  <a:latin typeface="华文楷体" panose="02010600040101010101" pitchFamily="2" charset="-122"/>
                  <a:ea typeface="华文楷体" panose="02010600040101010101" pitchFamily="2" charset="-122"/>
                </a:endParaRPr>
              </a:p>
              <a:p>
                <a:pPr marL="0" indent="0">
                  <a:buNone/>
                </a:pPr>
                <a:endParaRPr lang="zh-CN" altLang="en-US" sz="2800" dirty="0">
                  <a:latin typeface="华文楷体" panose="02010600040101010101" pitchFamily="2" charset="-122"/>
                  <a:ea typeface="华文楷体"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11" t="-1752" r="-74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9988CB18-1DC1-422E-A85E-3D46D6824FCB}" type="datetime1">
              <a:rPr lang="zh-CN" altLang="en-US" smtClean="0"/>
              <a:t>2014-7-23</a:t>
            </a:fld>
            <a:endParaRPr lang="zh-CN" altLang="en-US"/>
          </a:p>
        </p:txBody>
      </p:sp>
      <p:sp>
        <p:nvSpPr>
          <p:cNvPr id="5" name="页脚占位符 4"/>
          <p:cNvSpPr>
            <a:spLocks noGrp="1"/>
          </p:cNvSpPr>
          <p:nvPr>
            <p:ph type="ftr" sz="quarter" idx="11"/>
          </p:nvPr>
        </p:nvSpPr>
        <p:spPr/>
        <p:txBody>
          <a:bodyPr/>
          <a:lstStyle/>
          <a:p>
            <a:r>
              <a:rPr lang="zh-CN" altLang="en-US" smtClean="0"/>
              <a:t>重庆邮电大学         理学院            陈六新</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2437789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noChangeAspect="1"/>
          </p:cNvGraphicFramePr>
          <p:nvPr>
            <p:ph idx="1"/>
            <p:extLst>
              <p:ext uri="{D42A27DB-BD31-4B8C-83A1-F6EECF244321}">
                <p14:modId xmlns:p14="http://schemas.microsoft.com/office/powerpoint/2010/main" val="3245573547"/>
              </p:ext>
            </p:extLst>
          </p:nvPr>
        </p:nvGraphicFramePr>
        <p:xfrm>
          <a:off x="2701925" y="2952750"/>
          <a:ext cx="3738563" cy="1979613"/>
        </p:xfrm>
        <a:graphic>
          <a:graphicData uri="http://schemas.openxmlformats.org/presentationml/2006/ole">
            <mc:AlternateContent xmlns:mc="http://schemas.openxmlformats.org/markup-compatibility/2006">
              <mc:Choice xmlns:v="urn:schemas-microsoft-com:vml" Requires="v">
                <p:oleObj spid="_x0000_s1077" name="文档" r:id="rId4" imgW="3737949" imgH="1978854" progId="Word.Document.12">
                  <p:embed/>
                </p:oleObj>
              </mc:Choice>
              <mc:Fallback>
                <p:oleObj name="文档" r:id="rId4" imgW="3737949" imgH="1978854" progId="Word.Document.12">
                  <p:embed/>
                  <p:pic>
                    <p:nvPicPr>
                      <p:cNvPr id="0" name=""/>
                      <p:cNvPicPr/>
                      <p:nvPr/>
                    </p:nvPicPr>
                    <p:blipFill>
                      <a:blip r:embed="rId5"/>
                      <a:stretch>
                        <a:fillRect/>
                      </a:stretch>
                    </p:blipFill>
                    <p:spPr>
                      <a:xfrm>
                        <a:off x="2701925" y="2952750"/>
                        <a:ext cx="3738563" cy="1979613"/>
                      </a:xfrm>
                      <a:prstGeom prst="rect">
                        <a:avLst/>
                      </a:prstGeom>
                    </p:spPr>
                  </p:pic>
                </p:oleObj>
              </mc:Fallback>
            </mc:AlternateContent>
          </a:graphicData>
        </a:graphic>
      </p:graphicFrame>
      <p:sp>
        <p:nvSpPr>
          <p:cNvPr id="2" name="日期占位符 1"/>
          <p:cNvSpPr>
            <a:spLocks noGrp="1"/>
          </p:cNvSpPr>
          <p:nvPr>
            <p:ph type="dt" sz="half" idx="10"/>
          </p:nvPr>
        </p:nvSpPr>
        <p:spPr/>
        <p:txBody>
          <a:bodyPr/>
          <a:lstStyle/>
          <a:p>
            <a:fld id="{796ED54D-1ED5-4B25-B705-4783CF982A09}" type="datetime1">
              <a:rPr lang="zh-CN" altLang="en-US" smtClean="0"/>
              <a:t>2014-7-23</a:t>
            </a:fld>
            <a:endParaRPr lang="zh-CN" altLang="en-US"/>
          </a:p>
        </p:txBody>
      </p:sp>
      <p:sp>
        <p:nvSpPr>
          <p:cNvPr id="3" name="页脚占位符 2"/>
          <p:cNvSpPr>
            <a:spLocks noGrp="1"/>
          </p:cNvSpPr>
          <p:nvPr>
            <p:ph type="ftr" sz="quarter" idx="11"/>
          </p:nvPr>
        </p:nvSpPr>
        <p:spPr/>
        <p:txBody>
          <a:bodyPr/>
          <a:lstStyle/>
          <a:p>
            <a:r>
              <a:rPr lang="zh-CN" altLang="en-US" smtClean="0"/>
              <a:t>重庆邮电大学         理学院            陈六新</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848265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26770"/>
                <a:ext cx="8291264" cy="3268960"/>
              </a:xfrm>
            </p:spPr>
            <p:txBody>
              <a:bodyPr>
                <a:normAutofit/>
              </a:bodyPr>
              <a:lstStyle/>
              <a:p>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对于任意一个有多个收、发点的网络</a:t>
                </a:r>
                <a14:m>
                  <m:oMath xmlns:m="http://schemas.openxmlformats.org/officeDocument/2006/math">
                    <m:r>
                      <a:rPr lang="en-US" altLang="zh-CN" sz="2800" b="0" i="1" smtClean="0">
                        <a:latin typeface="Cambria Math"/>
                      </a:rPr>
                      <m:t>𝑁</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，可以在</a:t>
                </a:r>
                <a14:m>
                  <m:oMath xmlns:m="http://schemas.openxmlformats.org/officeDocument/2006/math">
                    <m:r>
                      <a:rPr lang="en-US" altLang="zh-CN" sz="2800" i="1">
                        <a:latin typeface="Cambria Math"/>
                      </a:rPr>
                      <m:t>𝑁</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上添加两个顶点</a:t>
                </a:r>
                <a14:m>
                  <m:oMath xmlns:m="http://schemas.openxmlformats.org/officeDocument/2006/math">
                    <m:r>
                      <a:rPr lang="en-US" altLang="zh-CN" sz="2800" b="0" i="1" smtClean="0">
                        <a:latin typeface="Cambria Math"/>
                      </a:rPr>
                      <m:t>𝑠</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14:m>
                  <m:oMath xmlns:m="http://schemas.openxmlformats.org/officeDocument/2006/math">
                    <m:r>
                      <a:rPr lang="en-US" altLang="zh-CN" sz="2800" b="0" i="1" smtClean="0">
                        <a:latin typeface="Cambria Math"/>
                      </a:rPr>
                      <m:t>𝑡</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得到新的网</a:t>
                </a:r>
                <a14:m>
                  <m:oMath xmlns:m="http://schemas.openxmlformats.org/officeDocument/2006/math">
                    <m:sSup>
                      <m:sSupPr>
                        <m:ctrlPr>
                          <a:rPr lang="en-US" altLang="zh-CN" sz="2800" i="1" smtClean="0">
                            <a:latin typeface="Cambria Math"/>
                          </a:rPr>
                        </m:ctrlPr>
                      </m:sSupPr>
                      <m:e>
                        <m:r>
                          <a:rPr lang="en-US" altLang="zh-CN" sz="2800" i="1">
                            <a:latin typeface="Cambria Math"/>
                          </a:rPr>
                          <m:t>𝑁</m:t>
                        </m:r>
                      </m:e>
                      <m:sup>
                        <m:r>
                          <a:rPr lang="en-US" altLang="zh-CN" sz="2800" b="0" i="1" smtClean="0">
                            <a:latin typeface="Cambria Math"/>
                          </a:rPr>
                          <m:t>′</m:t>
                        </m:r>
                      </m:sup>
                    </m:sSup>
                    <m:r>
                      <a:rPr lang="en-US" altLang="zh-CN" sz="2800" i="1">
                        <a:latin typeface="Cambria Math"/>
                      </a:rPr>
                      <m:t> </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u="sng" dirty="0">
                    <a:latin typeface="Times New Roman" panose="02020603050405020304" pitchFamily="18" charset="0"/>
                    <a:ea typeface="华文楷体" panose="02010600040101010101" pitchFamily="2" charset="-122"/>
                    <a:cs typeface="Times New Roman" panose="02020603050405020304" pitchFamily="18" charset="0"/>
                  </a:rPr>
                  <a:t>其中用容量为</a:t>
                </a:r>
                <a14:m>
                  <m:oMath xmlns:m="http://schemas.openxmlformats.org/officeDocument/2006/math">
                    <m:r>
                      <a:rPr lang="en-US" altLang="zh-CN" sz="2800" i="1" u="sng" smtClean="0">
                        <a:latin typeface="Cambria Math"/>
                        <a:ea typeface="Cambria Math"/>
                      </a:rPr>
                      <m:t>∞</m:t>
                    </m:r>
                  </m:oMath>
                </a14:m>
                <a:r>
                  <a:rPr lang="zh-CN" altLang="zh-CN" sz="2800" u="sng" dirty="0">
                    <a:latin typeface="Times New Roman" panose="02020603050405020304" pitchFamily="18" charset="0"/>
                    <a:ea typeface="华文楷体" panose="02010600040101010101" pitchFamily="2" charset="-122"/>
                    <a:cs typeface="Times New Roman" panose="02020603050405020304" pitchFamily="18" charset="0"/>
                  </a:rPr>
                  <a:t>的弧</a:t>
                </a:r>
                <a:r>
                  <a:rPr lang="zh-CN" altLang="zh-CN" sz="2800" u="sng" dirty="0" smtClean="0">
                    <a:latin typeface="Times New Roman" panose="02020603050405020304" pitchFamily="18" charset="0"/>
                    <a:ea typeface="华文楷体" panose="02010600040101010101" pitchFamily="2" charset="-122"/>
                    <a:cs typeface="Times New Roman" panose="02020603050405020304" pitchFamily="18" charset="0"/>
                  </a:rPr>
                  <a:t>把</a:t>
                </a:r>
                <a14:m>
                  <m:oMath xmlns:m="http://schemas.openxmlformats.org/officeDocument/2006/math">
                    <m:r>
                      <a:rPr lang="en-US" altLang="zh-CN" sz="2800" b="0" i="1" u="sng" smtClean="0">
                        <a:latin typeface="Cambria Math"/>
                      </a:rPr>
                      <m:t>𝑠</m:t>
                    </m:r>
                  </m:oMath>
                </a14:m>
                <a:r>
                  <a:rPr lang="zh-CN" altLang="zh-CN" sz="2800" u="sng" dirty="0" smtClean="0">
                    <a:latin typeface="Times New Roman" panose="02020603050405020304" pitchFamily="18" charset="0"/>
                    <a:ea typeface="华文楷体" panose="02010600040101010101" pitchFamily="2" charset="-122"/>
                    <a:cs typeface="Times New Roman" panose="02020603050405020304" pitchFamily="18" charset="0"/>
                  </a:rPr>
                  <a:t>连接</a:t>
                </a:r>
                <a:r>
                  <a:rPr lang="zh-CN" altLang="zh-CN" sz="2800" u="sng" dirty="0">
                    <a:latin typeface="Times New Roman" panose="02020603050405020304" pitchFamily="18" charset="0"/>
                    <a:ea typeface="华文楷体" panose="02010600040101010101" pitchFamily="2" charset="-122"/>
                    <a:cs typeface="Times New Roman" panose="02020603050405020304" pitchFamily="18" charset="0"/>
                  </a:rPr>
                  <a:t>到</a:t>
                </a:r>
                <a14:m>
                  <m:oMath xmlns:m="http://schemas.openxmlformats.org/officeDocument/2006/math">
                    <m:r>
                      <a:rPr lang="en-US" altLang="zh-CN" sz="2800" b="0" i="1" u="sng" smtClean="0">
                        <a:latin typeface="Cambria Math"/>
                      </a:rPr>
                      <m:t>𝑉</m:t>
                    </m:r>
                  </m:oMath>
                </a14:m>
                <a:r>
                  <a:rPr lang="zh-CN" altLang="zh-CN" sz="2800" u="sng" dirty="0">
                    <a:latin typeface="Times New Roman" panose="02020603050405020304" pitchFamily="18" charset="0"/>
                    <a:ea typeface="华文楷体" panose="02010600040101010101" pitchFamily="2" charset="-122"/>
                    <a:cs typeface="Times New Roman" panose="02020603050405020304" pitchFamily="18" charset="0"/>
                  </a:rPr>
                  <a:t>中每一个发点</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，用容量为</a:t>
                </a:r>
                <a14:m>
                  <m:oMath xmlns:m="http://schemas.openxmlformats.org/officeDocument/2006/math">
                    <m:r>
                      <a:rPr lang="en-US" altLang="zh-CN" sz="2800" i="1" smtClean="0">
                        <a:latin typeface="Cambria Math"/>
                        <a:ea typeface="Cambria Math"/>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的弧把</a:t>
                </a:r>
                <a14:m>
                  <m:oMath xmlns:m="http://schemas.openxmlformats.org/officeDocument/2006/math">
                    <m:r>
                      <a:rPr lang="en-US" altLang="zh-CN" sz="2800" b="0" i="1" smtClean="0">
                        <a:latin typeface="Cambria Math"/>
                      </a:rPr>
                      <m:t>𝑉</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中每一个收点连接到</a:t>
                </a:r>
                <a14:m>
                  <m:oMath xmlns:m="http://schemas.openxmlformats.org/officeDocument/2006/math">
                    <m:r>
                      <a:rPr lang="en-US" altLang="zh-CN" sz="2800" b="0" i="1" smtClean="0">
                        <a:latin typeface="Cambria Math"/>
                      </a:rPr>
                      <m:t>𝑡</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，这时分别称</a:t>
                </a:r>
                <a14:m>
                  <m:oMath xmlns:m="http://schemas.openxmlformats.org/officeDocument/2006/math">
                    <m:r>
                      <a:rPr lang="en-US" altLang="zh-CN" sz="2800" b="0" i="1" smtClean="0">
                        <a:latin typeface="Cambria Math"/>
                      </a:rPr>
                      <m:t>𝑠</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14:m>
                  <m:oMath xmlns:m="http://schemas.openxmlformats.org/officeDocument/2006/math">
                    <m:r>
                      <a:rPr lang="en-US" altLang="zh-CN" sz="2800" b="0" i="1" smtClean="0">
                        <a:latin typeface="Cambria Math"/>
                      </a:rPr>
                      <m:t>𝑡</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为</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超级发点或超级源和超级收点或超级汇</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图</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，其中图（</a:t>
                </a:r>
                <a:r>
                  <a:rPr lang="en-US" altLang="zh-CN" sz="2800" i="1"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）表示有三个发点两个收点的网络，图（</a:t>
                </a:r>
                <a:r>
                  <a:rPr lang="en-US" altLang="zh-CN" sz="2800" i="1"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）表示添加了超级发点和超级收点的网络</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26770"/>
                <a:ext cx="8291264" cy="3268960"/>
              </a:xfrm>
              <a:blipFill rotWithShape="1">
                <a:blip r:embed="rId3"/>
                <a:stretch>
                  <a:fillRect l="-1250" t="-1862" r="-4412"/>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DC7EEA3A-BEAB-4255-9AC5-A7D6EF2AF504}" type="datetime1">
              <a:rPr lang="zh-CN" altLang="en-US" smtClean="0">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zh-CN" altLang="en-US" smtClean="0">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latin typeface="Times New Roman" panose="02020603050405020304" pitchFamily="18" charset="0"/>
                <a:ea typeface="华文楷体" panose="02010600040101010101" pitchFamily="2" charset="-122"/>
                <a:cs typeface="Times New Roman" panose="02020603050405020304" pitchFamily="18" charset="0"/>
              </a:rPr>
              <a:t>6</a:t>
            </a:fld>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45488288"/>
              </p:ext>
            </p:extLst>
          </p:nvPr>
        </p:nvGraphicFramePr>
        <p:xfrm>
          <a:off x="1115615" y="2996952"/>
          <a:ext cx="7189457" cy="3672408"/>
        </p:xfrm>
        <a:graphic>
          <a:graphicData uri="http://schemas.openxmlformats.org/presentationml/2006/ole">
            <mc:AlternateContent xmlns:mc="http://schemas.openxmlformats.org/markup-compatibility/2006">
              <mc:Choice xmlns:v="urn:schemas-microsoft-com:vml" Requires="v">
                <p:oleObj spid="_x0000_s2098" name="文档" r:id="rId5" imgW="4260067" imgH="2176991" progId="Word.Document.12">
                  <p:embed/>
                </p:oleObj>
              </mc:Choice>
              <mc:Fallback>
                <p:oleObj name="文档" r:id="rId5" imgW="4260067" imgH="2176991" progId="Word.Document.12">
                  <p:embed/>
                  <p:pic>
                    <p:nvPicPr>
                      <p:cNvPr id="0" name=""/>
                      <p:cNvPicPr/>
                      <p:nvPr/>
                    </p:nvPicPr>
                    <p:blipFill>
                      <a:blip r:embed="rId6"/>
                      <a:stretch>
                        <a:fillRect/>
                      </a:stretch>
                    </p:blipFill>
                    <p:spPr>
                      <a:xfrm>
                        <a:off x="1115615" y="2996952"/>
                        <a:ext cx="7189457" cy="3672408"/>
                      </a:xfrm>
                      <a:prstGeom prst="rect">
                        <a:avLst/>
                      </a:prstGeom>
                    </p:spPr>
                  </p:pic>
                </p:oleObj>
              </mc:Fallback>
            </mc:AlternateContent>
          </a:graphicData>
        </a:graphic>
      </p:graphicFrame>
    </p:spTree>
    <p:extLst>
      <p:ext uri="{BB962C8B-B14F-4D97-AF65-F5344CB8AC3E}">
        <p14:creationId xmlns:p14="http://schemas.microsoft.com/office/powerpoint/2010/main" val="17621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504" y="188641"/>
                <a:ext cx="8856984" cy="3312367"/>
              </a:xfrm>
            </p:spPr>
            <p:txBody>
              <a:bodyPr>
                <a:noAutofit/>
              </a:bodyPr>
              <a:lstStyle/>
              <a:p>
                <a:r>
                  <a:rPr lang="zh-CN"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定义</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4.1.2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设</a:t>
                </a:r>
                <a14:m>
                  <m:oMath xmlns:m="http://schemas.openxmlformats.org/officeDocument/2006/math">
                    <m:r>
                      <a:rPr lang="en-US" altLang="zh-CN" sz="2400" i="1" dirty="0">
                        <a:solidFill>
                          <a:schemeClr val="tx1"/>
                        </a:solidFill>
                        <a:latin typeface="Cambria Math"/>
                      </a:rPr>
                      <m:t>𝑁</m:t>
                    </m:r>
                    <m:r>
                      <a:rPr lang="en-US" altLang="zh-CN" sz="2400" i="1" dirty="0">
                        <a:solidFill>
                          <a:schemeClr val="tx1"/>
                        </a:solidFill>
                        <a:latin typeface="Cambria Math"/>
                      </a:rPr>
                      <m:t>=&lt;</m:t>
                    </m:r>
                    <m:r>
                      <a:rPr lang="en-US" altLang="zh-CN" sz="2400" i="1" dirty="0">
                        <a:solidFill>
                          <a:schemeClr val="tx1"/>
                        </a:solidFill>
                        <a:latin typeface="Cambria Math"/>
                      </a:rPr>
                      <m:t>𝑉</m:t>
                    </m:r>
                    <m:r>
                      <a:rPr lang="en-US" altLang="zh-CN" sz="2400" i="1" dirty="0">
                        <a:solidFill>
                          <a:schemeClr val="tx1"/>
                        </a:solidFill>
                        <a:latin typeface="Cambria Math"/>
                      </a:rPr>
                      <m:t>,</m:t>
                    </m:r>
                    <m:r>
                      <a:rPr lang="en-US" altLang="zh-CN" sz="2400" i="1" dirty="0">
                        <a:solidFill>
                          <a:schemeClr val="tx1"/>
                        </a:solidFill>
                        <a:latin typeface="Cambria Math"/>
                      </a:rPr>
                      <m:t>𝐸</m:t>
                    </m:r>
                    <m:r>
                      <a:rPr lang="en-US" altLang="zh-CN" sz="2400" i="1" dirty="0">
                        <a:solidFill>
                          <a:schemeClr val="tx1"/>
                        </a:solidFill>
                        <a:latin typeface="Cambria Math"/>
                      </a:rPr>
                      <m:t>,</m:t>
                    </m:r>
                    <m:r>
                      <a:rPr lang="en-US" altLang="zh-CN" sz="2400" i="1" dirty="0">
                        <a:solidFill>
                          <a:schemeClr val="tx1"/>
                        </a:solidFill>
                        <a:latin typeface="Cambria Math"/>
                      </a:rPr>
                      <m:t>𝐶</m:t>
                    </m:r>
                    <m:r>
                      <a:rPr lang="en-US" altLang="zh-CN" sz="2400" i="1" dirty="0">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是一个网络。称定义在弧集</a:t>
                </a:r>
                <a14:m>
                  <m:oMath xmlns:m="http://schemas.openxmlformats.org/officeDocument/2006/math">
                    <m:r>
                      <a:rPr lang="en-US" altLang="zh-CN" sz="2400" i="1" dirty="0">
                        <a:solidFill>
                          <a:schemeClr val="tx1"/>
                        </a:solidFill>
                        <a:latin typeface="Cambria Math"/>
                      </a:rPr>
                      <m:t>𝐸</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上的非负函数</a:t>
                </a:r>
                <a14:m>
                  <m:oMath xmlns:m="http://schemas.openxmlformats.org/officeDocument/2006/math">
                    <m:r>
                      <a:rPr lang="en-US" altLang="zh-CN" sz="2400" b="0" i="1" dirty="0" smtClean="0">
                        <a:solidFill>
                          <a:schemeClr val="tx1"/>
                        </a:solidFill>
                        <a:latin typeface="Cambria Math"/>
                      </a:rPr>
                      <m:t>𝐹</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为网络</a:t>
                </a:r>
                <a14:m>
                  <m:oMath xmlns:m="http://schemas.openxmlformats.org/officeDocument/2006/math">
                    <m:r>
                      <a:rPr lang="en-US" altLang="zh-CN" sz="2400" i="1" dirty="0">
                        <a:solidFill>
                          <a:schemeClr val="tx1"/>
                        </a:solidFill>
                        <a:latin typeface="Cambria Math"/>
                      </a:rPr>
                      <m:t>𝑁</m:t>
                    </m:r>
                    <m:r>
                      <a:rPr lang="en-US" altLang="zh-CN" sz="2400" i="1" dirty="0">
                        <a:solidFill>
                          <a:schemeClr val="tx1"/>
                        </a:solidFill>
                        <a:latin typeface="Cambria Math"/>
                      </a:rPr>
                      <m:t>=&lt;</m:t>
                    </m:r>
                    <m:r>
                      <a:rPr lang="en-US" altLang="zh-CN" sz="2400" i="1" dirty="0">
                        <a:solidFill>
                          <a:schemeClr val="tx1"/>
                        </a:solidFill>
                        <a:latin typeface="Cambria Math"/>
                      </a:rPr>
                      <m:t>𝑉</m:t>
                    </m:r>
                    <m:r>
                      <a:rPr lang="en-US" altLang="zh-CN" sz="2400" i="1" dirty="0">
                        <a:solidFill>
                          <a:schemeClr val="tx1"/>
                        </a:solidFill>
                        <a:latin typeface="Cambria Math"/>
                      </a:rPr>
                      <m:t>,</m:t>
                    </m:r>
                    <m:r>
                      <a:rPr lang="en-US" altLang="zh-CN" sz="2400" i="1" dirty="0">
                        <a:solidFill>
                          <a:schemeClr val="tx1"/>
                        </a:solidFill>
                        <a:latin typeface="Cambria Math"/>
                      </a:rPr>
                      <m:t>𝐸</m:t>
                    </m:r>
                    <m:r>
                      <a:rPr lang="en-US" altLang="zh-CN" sz="2400" i="1" dirty="0">
                        <a:solidFill>
                          <a:schemeClr val="tx1"/>
                        </a:solidFill>
                        <a:latin typeface="Cambria Math"/>
                      </a:rPr>
                      <m:t>,</m:t>
                    </m:r>
                    <m:r>
                      <a:rPr lang="en-US" altLang="zh-CN" sz="2400" i="1" dirty="0">
                        <a:solidFill>
                          <a:schemeClr val="tx1"/>
                        </a:solidFill>
                        <a:latin typeface="Cambria Math"/>
                      </a:rPr>
                      <m:t>𝐶</m:t>
                    </m:r>
                    <m:r>
                      <a:rPr lang="en-US" altLang="zh-CN" sz="2400" i="1" dirty="0">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上的</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流</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；对于弧</a:t>
                </a:r>
                <a14:m>
                  <m:oMath xmlns:m="http://schemas.openxmlformats.org/officeDocument/2006/math">
                    <m:r>
                      <a:rPr lang="en-US" altLang="zh-CN" sz="2400" i="1" dirty="0">
                        <a:solidFill>
                          <a:schemeClr val="tx1"/>
                        </a:solidFill>
                        <a:latin typeface="Cambria Math"/>
                      </a:rPr>
                      <m:t>𝑒</m:t>
                    </m:r>
                    <m:r>
                      <a:rPr lang="en-US" altLang="zh-CN" sz="2400" i="1" dirty="0">
                        <a:solidFill>
                          <a:schemeClr val="tx1"/>
                        </a:solidFill>
                        <a:latin typeface="Cambria Math"/>
                      </a:rPr>
                      <m:t>=&lt;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𝑖</m:t>
                        </m:r>
                      </m:sub>
                    </m:sSub>
                    <m:r>
                      <a:rPr lang="en-US" altLang="zh-CN" sz="2400" i="1" dirty="0">
                        <a:solidFill>
                          <a:schemeClr val="tx1"/>
                        </a:solidFill>
                        <a:latin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𝑗</m:t>
                        </m:r>
                      </m:sub>
                    </m:sSub>
                    <m:r>
                      <a:rPr lang="en-US" altLang="zh-CN" sz="2400" i="1" dirty="0">
                        <a:solidFill>
                          <a:schemeClr val="tx1"/>
                        </a:solidFill>
                        <a:latin typeface="Cambria Math"/>
                      </a:rPr>
                      <m:t>&gt;</m:t>
                    </m:r>
                    <m:r>
                      <a:rPr lang="en-US" altLang="zh-CN" sz="2400" i="1" dirty="0">
                        <a:solidFill>
                          <a:schemeClr val="tx1"/>
                        </a:solidFill>
                        <a:latin typeface="Cambria Math"/>
                        <a:ea typeface="Cambria Math"/>
                      </a:rPr>
                      <m:t>∈</m:t>
                    </m:r>
                    <m:r>
                      <a:rPr lang="en-US" altLang="zh-CN" sz="2400" i="1" dirty="0">
                        <a:solidFill>
                          <a:schemeClr val="tx1"/>
                        </a:solidFill>
                        <a:latin typeface="Cambria Math"/>
                        <a:ea typeface="Cambria Math"/>
                      </a:rPr>
                      <m:t>𝐸</m:t>
                    </m:r>
                  </m:oMath>
                </a14:m>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400" b="0" i="1" dirty="0" smtClean="0">
                        <a:solidFill>
                          <a:schemeClr val="tx1"/>
                        </a:solidFill>
                        <a:latin typeface="Cambria Math"/>
                      </a:rPr>
                      <m:t>𝐹</m:t>
                    </m:r>
                    <m:r>
                      <a:rPr lang="en-US" altLang="zh-CN" sz="2400" b="0" i="1" dirty="0" smtClean="0">
                        <a:solidFill>
                          <a:schemeClr val="tx1"/>
                        </a:solidFill>
                        <a:latin typeface="Cambria Math"/>
                      </a:rPr>
                      <m:t>(</m:t>
                    </m:r>
                    <m:r>
                      <a:rPr lang="en-US" altLang="zh-CN" sz="2400" b="0" i="1" dirty="0" smtClean="0">
                        <a:solidFill>
                          <a:schemeClr val="tx1"/>
                        </a:solidFill>
                        <a:latin typeface="Cambria Math"/>
                      </a:rPr>
                      <m:t>𝑒</m:t>
                    </m:r>
                    <m:r>
                      <a:rPr lang="en-US" altLang="zh-CN" sz="2400" b="0" i="1" dirty="0" smtClean="0">
                        <a:solidFill>
                          <a:schemeClr val="tx1"/>
                        </a:solidFill>
                        <a:latin typeface="Cambria Math"/>
                      </a:rPr>
                      <m:t>)=</m:t>
                    </m:r>
                    <m:r>
                      <a:rPr lang="en-US" altLang="zh-CN" sz="2400" b="0" i="1" dirty="0" smtClean="0">
                        <a:solidFill>
                          <a:schemeClr val="tx1"/>
                        </a:solidFill>
                        <a:latin typeface="Cambria Math"/>
                      </a:rPr>
                      <m:t>𝐹</m:t>
                    </m:r>
                    <m:r>
                      <a:rPr lang="en-US" altLang="zh-CN" sz="2400" b="0" i="1" dirty="0" smtClean="0">
                        <a:solidFill>
                          <a:schemeClr val="tx1"/>
                        </a:solidFill>
                        <a:latin typeface="Cambria Math"/>
                      </a:rPr>
                      <m:t>(&lt;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𝑖</m:t>
                        </m:r>
                      </m:sub>
                    </m:sSub>
                    <m:r>
                      <a:rPr lang="en-US" altLang="zh-CN" sz="2400" i="1" dirty="0">
                        <a:solidFill>
                          <a:schemeClr val="tx1"/>
                        </a:solidFill>
                        <a:latin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𝑗</m:t>
                        </m:r>
                      </m:sub>
                    </m:sSub>
                    <m:r>
                      <a:rPr lang="en-US" altLang="zh-CN" sz="2400" i="1" dirty="0">
                        <a:solidFill>
                          <a:schemeClr val="tx1"/>
                        </a:solidFill>
                        <a:latin typeface="Cambria Math"/>
                      </a:rPr>
                      <m:t>&gt;</m:t>
                    </m:r>
                    <m:r>
                      <a:rPr lang="en-US" altLang="zh-CN" sz="2400" b="0" i="1" dirty="0" smtClean="0">
                        <a:solidFill>
                          <a:schemeClr val="tx1"/>
                        </a:solidFill>
                        <a:latin typeface="Cambria Math"/>
                      </a:rPr>
                      <m:t>)</m:t>
                    </m:r>
                  </m:oMath>
                </a14:m>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称为弧</a:t>
                </a:r>
                <a14:m>
                  <m:oMath xmlns:m="http://schemas.openxmlformats.org/officeDocument/2006/math">
                    <m:r>
                      <a:rPr lang="en-US" altLang="zh-CN" sz="2400" i="1" dirty="0">
                        <a:solidFill>
                          <a:schemeClr val="tx1"/>
                        </a:solidFill>
                        <a:latin typeface="Cambria Math"/>
                      </a:rPr>
                      <m:t>𝑒</m:t>
                    </m:r>
                    <m:r>
                      <a:rPr lang="en-US" altLang="zh-CN" sz="2400" i="1" dirty="0">
                        <a:solidFill>
                          <a:schemeClr val="tx1"/>
                        </a:solidFill>
                        <a:latin typeface="Cambria Math"/>
                      </a:rPr>
                      <m:t>=&lt;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𝑖</m:t>
                        </m:r>
                      </m:sub>
                    </m:sSub>
                    <m:r>
                      <a:rPr lang="en-US" altLang="zh-CN" sz="2400" i="1" dirty="0">
                        <a:solidFill>
                          <a:schemeClr val="tx1"/>
                        </a:solidFill>
                        <a:latin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𝑗</m:t>
                        </m:r>
                      </m:sub>
                    </m:sSub>
                    <m:r>
                      <a:rPr lang="en-US" altLang="zh-CN" sz="2400" i="1" dirty="0">
                        <a:solidFill>
                          <a:schemeClr val="tx1"/>
                        </a:solidFill>
                        <a:latin typeface="Cambria Math"/>
                      </a:rPr>
                      <m:t>&gt;</m:t>
                    </m:r>
                    <m:r>
                      <a:rPr lang="en-US" altLang="zh-CN" sz="2400" i="1" dirty="0">
                        <a:solidFill>
                          <a:schemeClr val="tx1"/>
                        </a:solidFill>
                        <a:latin typeface="Cambria Math"/>
                        <a:ea typeface="Cambria Math"/>
                      </a:rPr>
                      <m:t>∈</m:t>
                    </m:r>
                    <m:r>
                      <a:rPr lang="en-US" altLang="zh-CN" sz="2400" i="1" dirty="0">
                        <a:solidFill>
                          <a:schemeClr val="tx1"/>
                        </a:solidFill>
                        <a:latin typeface="Cambria Math"/>
                        <a:ea typeface="Cambria Math"/>
                      </a:rPr>
                      <m:t>𝐸</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上的</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流量</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，记作</a:t>
                </a:r>
                <a14:m>
                  <m:oMath xmlns:m="http://schemas.openxmlformats.org/officeDocument/2006/math">
                    <m:sSub>
                      <m:sSubPr>
                        <m:ctrlPr>
                          <a:rPr lang="en-US" altLang="zh-CN" sz="2400" i="1" dirty="0" smtClean="0">
                            <a:solidFill>
                              <a:schemeClr val="tx1"/>
                            </a:solidFill>
                            <a:latin typeface="Cambria Math"/>
                          </a:rPr>
                        </m:ctrlPr>
                      </m:sSubPr>
                      <m:e>
                        <m:r>
                          <a:rPr lang="en-US" altLang="zh-CN" sz="2400" b="0" i="1" dirty="0" smtClean="0">
                            <a:solidFill>
                              <a:schemeClr val="tx1"/>
                            </a:solidFill>
                            <a:latin typeface="Cambria Math"/>
                          </a:rPr>
                          <m:t>𝐹</m:t>
                        </m:r>
                      </m:e>
                      <m:sub>
                        <m:r>
                          <a:rPr lang="en-US" altLang="zh-CN" sz="2400" b="0" i="1" dirty="0" smtClean="0">
                            <a:solidFill>
                              <a:schemeClr val="tx1"/>
                            </a:solidFill>
                            <a:latin typeface="Cambria Math"/>
                          </a:rPr>
                          <m:t>𝑖𝑗</m:t>
                        </m:r>
                      </m:sub>
                    </m:sSub>
                  </m:oMath>
                </a14:m>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，即</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400" i="1" dirty="0">
                        <a:solidFill>
                          <a:schemeClr val="tx1"/>
                        </a:solidFill>
                        <a:latin typeface="Cambria Math"/>
                      </a:rPr>
                      <m:t>𝐹</m:t>
                    </m:r>
                    <m:d>
                      <m:dPr>
                        <m:ctrlPr>
                          <a:rPr lang="en-US" altLang="zh-CN" sz="2400" i="1" dirty="0">
                            <a:solidFill>
                              <a:schemeClr val="tx1"/>
                            </a:solidFill>
                            <a:latin typeface="Cambria Math"/>
                          </a:rPr>
                        </m:ctrlPr>
                      </m:dPr>
                      <m:e>
                        <m:r>
                          <a:rPr lang="en-US" altLang="zh-CN" sz="2400" i="1" dirty="0">
                            <a:solidFill>
                              <a:schemeClr val="tx1"/>
                            </a:solidFill>
                            <a:latin typeface="Cambria Math"/>
                          </a:rPr>
                          <m:t>𝑒</m:t>
                        </m:r>
                      </m:e>
                    </m:d>
                    <m:r>
                      <a:rPr lang="en-US" altLang="zh-CN" sz="2400" i="1" dirty="0">
                        <a:solidFill>
                          <a:schemeClr val="tx1"/>
                        </a:solidFill>
                        <a:latin typeface="Cambria Math"/>
                      </a:rPr>
                      <m:t>=</m:t>
                    </m:r>
                    <m:r>
                      <a:rPr lang="en-US" altLang="zh-CN" sz="2400" i="1" dirty="0">
                        <a:solidFill>
                          <a:schemeClr val="tx1"/>
                        </a:solidFill>
                        <a:latin typeface="Cambria Math"/>
                      </a:rPr>
                      <m:t>𝐹</m:t>
                    </m:r>
                    <m:d>
                      <m:dPr>
                        <m:ctrlPr>
                          <a:rPr lang="en-US" altLang="zh-CN" sz="2400" i="1" dirty="0">
                            <a:solidFill>
                              <a:schemeClr val="tx1"/>
                            </a:solidFill>
                            <a:latin typeface="Cambria Math"/>
                          </a:rPr>
                        </m:ctrlPr>
                      </m:dPr>
                      <m:e>
                        <m:r>
                          <a:rPr lang="en-US" altLang="zh-CN" sz="2400" i="1" dirty="0">
                            <a:solidFill>
                              <a:schemeClr val="tx1"/>
                            </a:solidFill>
                            <a:latin typeface="Cambria Math"/>
                          </a:rPr>
                          <m:t>&lt;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𝑖</m:t>
                            </m:r>
                          </m:sub>
                        </m:sSub>
                        <m:r>
                          <a:rPr lang="en-US" altLang="zh-CN" sz="2400" i="1" dirty="0">
                            <a:solidFill>
                              <a:schemeClr val="tx1"/>
                            </a:solidFill>
                            <a:latin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𝑗</m:t>
                            </m:r>
                          </m:sub>
                        </m:sSub>
                        <m:r>
                          <a:rPr lang="en-US" altLang="zh-CN" sz="2400" i="1" dirty="0">
                            <a:solidFill>
                              <a:schemeClr val="tx1"/>
                            </a:solidFill>
                            <a:latin typeface="Cambria Math"/>
                          </a:rPr>
                          <m:t>&gt;</m:t>
                        </m:r>
                      </m:e>
                    </m:d>
                    <m:r>
                      <a:rPr lang="en-US" altLang="zh-CN" sz="2400" b="0" i="1" dirty="0" smtClean="0">
                        <a:solidFill>
                          <a:schemeClr val="tx1"/>
                        </a:solidFill>
                        <a:latin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𝐹</m:t>
                        </m:r>
                      </m:e>
                      <m:sub>
                        <m:r>
                          <a:rPr lang="en-US" altLang="zh-CN" sz="2400" i="1" dirty="0">
                            <a:solidFill>
                              <a:schemeClr val="tx1"/>
                            </a:solidFill>
                            <a:latin typeface="Cambria Math"/>
                          </a:rPr>
                          <m:t>𝑖𝑗</m:t>
                        </m:r>
                      </m:sub>
                    </m:sSub>
                  </m:oMath>
                </a14:m>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称</a:t>
                </a:r>
                <a14:m>
                  <m:oMath xmlns:m="http://schemas.openxmlformats.org/officeDocument/2006/math">
                    <m:nary>
                      <m:naryPr>
                        <m:chr m:val="∑"/>
                        <m:supHide m:val="on"/>
                        <m:ctrlPr>
                          <a:rPr lang="en-US" altLang="zh-CN" sz="2400" i="1" dirty="0" smtClean="0">
                            <a:solidFill>
                              <a:schemeClr val="tx1"/>
                            </a:solidFill>
                            <a:latin typeface="Cambria Math"/>
                          </a:rPr>
                        </m:ctrlPr>
                      </m:naryPr>
                      <m:sub>
                        <m:r>
                          <m:rPr>
                            <m:brk m:alnAt="7"/>
                          </m:rPr>
                          <a:rPr lang="en-US" altLang="zh-CN" sz="2400" i="1" dirty="0" smtClean="0">
                            <a:solidFill>
                              <a:schemeClr val="tx1"/>
                            </a:solidFill>
                            <a:latin typeface="Cambria Math"/>
                          </a:rPr>
                          <m:t>𝑖</m:t>
                        </m:r>
                        <m:r>
                          <a:rPr lang="en-US" altLang="zh-CN" sz="2400" i="1" dirty="0" smtClean="0">
                            <a:solidFill>
                              <a:schemeClr val="tx1"/>
                            </a:solidFill>
                            <a:latin typeface="Cambria Math"/>
                            <a:ea typeface="Cambria Math"/>
                          </a:rPr>
                          <m:t>∈</m:t>
                        </m:r>
                        <m:r>
                          <a:rPr lang="en-US" altLang="zh-CN" sz="2400" b="0" i="1" dirty="0" smtClean="0">
                            <a:solidFill>
                              <a:schemeClr val="tx1"/>
                            </a:solidFill>
                            <a:latin typeface="Cambria Math"/>
                            <a:ea typeface="Cambria Math"/>
                          </a:rPr>
                          <m:t>𝑉</m:t>
                        </m:r>
                      </m:sub>
                      <m:sup/>
                      <m:e>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𝐹</m:t>
                            </m:r>
                          </m:e>
                          <m:sub>
                            <m:r>
                              <a:rPr lang="en-US" altLang="zh-CN" sz="2400" i="1" dirty="0">
                                <a:solidFill>
                                  <a:schemeClr val="tx1"/>
                                </a:solidFill>
                                <a:latin typeface="Cambria Math"/>
                              </a:rPr>
                              <m:t>𝑖𝑗</m:t>
                            </m:r>
                          </m:sub>
                        </m:sSub>
                      </m:e>
                    </m:nary>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（即</a:t>
                </a:r>
                <a14:m>
                  <m:oMath xmlns:m="http://schemas.openxmlformats.org/officeDocument/2006/math">
                    <m:nary>
                      <m:naryPr>
                        <m:chr m:val="∑"/>
                        <m:supHide m:val="on"/>
                        <m:ctrlPr>
                          <a:rPr lang="en-US" altLang="zh-CN" sz="2400" i="1" dirty="0">
                            <a:solidFill>
                              <a:schemeClr val="tx1"/>
                            </a:solidFill>
                            <a:latin typeface="Cambria Math"/>
                          </a:rPr>
                        </m:ctrlPr>
                      </m:naryPr>
                      <m:sub>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𝑖</m:t>
                            </m:r>
                          </m:sub>
                        </m:sSub>
                        <m:r>
                          <m:rPr>
                            <m:brk m:alnAt="7"/>
                          </m:rPr>
                          <a:rPr lang="en-US" altLang="zh-CN" sz="2400" i="1" dirty="0">
                            <a:solidFill>
                              <a:schemeClr val="tx1"/>
                            </a:solidFill>
                            <a:latin typeface="Cambria Math"/>
                            <a:ea typeface="Cambria Math"/>
                          </a:rPr>
                          <m:t>∈</m:t>
                        </m:r>
                        <m:r>
                          <a:rPr lang="en-US" altLang="zh-CN" sz="2400" i="1" dirty="0">
                            <a:solidFill>
                              <a:schemeClr val="tx1"/>
                            </a:solidFill>
                            <a:latin typeface="Cambria Math"/>
                            <a:ea typeface="Cambria Math"/>
                          </a:rPr>
                          <m:t>𝑉</m:t>
                        </m:r>
                      </m:sub>
                      <m:sup/>
                      <m:e>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𝐹</m:t>
                            </m:r>
                          </m:e>
                          <m:sub>
                            <m:r>
                              <a:rPr lang="en-US" altLang="zh-CN" sz="2400" i="1" dirty="0">
                                <a:solidFill>
                                  <a:schemeClr val="tx1"/>
                                </a:solidFill>
                                <a:latin typeface="Cambria Math"/>
                              </a:rPr>
                              <m:t>𝑖𝑗</m:t>
                            </m:r>
                          </m:sub>
                        </m:sSub>
                      </m:e>
                    </m:nary>
                  </m:oMath>
                </a14:m>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，下同）是流入</a:t>
                </a:r>
                <a14:m>
                  <m:oMath xmlns:m="http://schemas.openxmlformats.org/officeDocument/2006/math">
                    <m:r>
                      <a:rPr lang="en-US" altLang="zh-CN" sz="2400" b="0" i="1" dirty="0" smtClean="0">
                        <a:solidFill>
                          <a:schemeClr val="tx1"/>
                        </a:solidFill>
                        <a:latin typeface="Cambria Math"/>
                      </a:rPr>
                      <m:t>𝑗</m:t>
                    </m:r>
                  </m:oMath>
                </a14:m>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的流量或</a:t>
                </a:r>
                <a14:m>
                  <m:oMath xmlns:m="http://schemas.openxmlformats.org/officeDocument/2006/math">
                    <m:r>
                      <a:rPr lang="en-US" altLang="zh-CN" sz="2400" b="0" i="1" dirty="0" smtClean="0">
                        <a:solidFill>
                          <a:schemeClr val="tx1"/>
                        </a:solidFill>
                        <a:latin typeface="Cambria Math"/>
                      </a:rPr>
                      <m:t>𝑗</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流入量</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；称</a:t>
                </a:r>
                <a14:m>
                  <m:oMath xmlns:m="http://schemas.openxmlformats.org/officeDocument/2006/math">
                    <m:nary>
                      <m:naryPr>
                        <m:chr m:val="∑"/>
                        <m:supHide m:val="on"/>
                        <m:ctrlPr>
                          <a:rPr lang="en-US" altLang="zh-CN" sz="2400" i="1" dirty="0">
                            <a:solidFill>
                              <a:schemeClr val="tx1"/>
                            </a:solidFill>
                            <a:latin typeface="Cambria Math"/>
                          </a:rPr>
                        </m:ctrlPr>
                      </m:naryPr>
                      <m:sub>
                        <m:r>
                          <m:rPr>
                            <m:brk m:alnAt="7"/>
                          </m:rPr>
                          <a:rPr lang="en-US" altLang="zh-CN" sz="2400" i="1" dirty="0">
                            <a:solidFill>
                              <a:schemeClr val="tx1"/>
                            </a:solidFill>
                            <a:latin typeface="Cambria Math"/>
                          </a:rPr>
                          <m:t>𝑖</m:t>
                        </m:r>
                        <m:r>
                          <a:rPr lang="en-US" altLang="zh-CN" sz="2400" i="1" dirty="0">
                            <a:solidFill>
                              <a:schemeClr val="tx1"/>
                            </a:solidFill>
                            <a:latin typeface="Cambria Math"/>
                            <a:ea typeface="Cambria Math"/>
                          </a:rPr>
                          <m:t>∈</m:t>
                        </m:r>
                        <m:r>
                          <a:rPr lang="en-US" altLang="zh-CN" sz="2400" i="1" dirty="0">
                            <a:solidFill>
                              <a:schemeClr val="tx1"/>
                            </a:solidFill>
                            <a:latin typeface="Cambria Math"/>
                            <a:ea typeface="Cambria Math"/>
                          </a:rPr>
                          <m:t>𝑉</m:t>
                        </m:r>
                      </m:sub>
                      <m:sup/>
                      <m:e>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𝐹</m:t>
                            </m:r>
                          </m:e>
                          <m:sub>
                            <m:r>
                              <a:rPr lang="en-US" altLang="zh-CN" sz="2400" i="1" dirty="0">
                                <a:solidFill>
                                  <a:schemeClr val="tx1"/>
                                </a:solidFill>
                                <a:latin typeface="Cambria Math"/>
                              </a:rPr>
                              <m:t>𝑗</m:t>
                            </m:r>
                            <m:r>
                              <a:rPr lang="en-US" altLang="zh-CN" sz="2400" b="0" i="1" dirty="0" smtClean="0">
                                <a:solidFill>
                                  <a:schemeClr val="tx1"/>
                                </a:solidFill>
                                <a:latin typeface="Cambria Math"/>
                              </a:rPr>
                              <m:t>𝑖</m:t>
                            </m:r>
                          </m:sub>
                        </m:sSub>
                      </m:e>
                    </m:nary>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是流出</a:t>
                </a:r>
                <a14:m>
                  <m:oMath xmlns:m="http://schemas.openxmlformats.org/officeDocument/2006/math">
                    <m:r>
                      <a:rPr lang="en-US" altLang="zh-CN" sz="2400" b="0" i="1" dirty="0" smtClean="0">
                        <a:solidFill>
                          <a:schemeClr val="tx1"/>
                        </a:solidFill>
                        <a:latin typeface="Cambria Math"/>
                      </a:rPr>
                      <m:t>𝑗</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的流量或</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2400" b="0" i="1" dirty="0" smtClean="0">
                        <a:solidFill>
                          <a:schemeClr val="tx1"/>
                        </a:solidFill>
                        <a:latin typeface="Cambria Math"/>
                      </a:rPr>
                      <m:t>𝑗</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流出量</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；若</a:t>
                </a:r>
                <a14:m>
                  <m:oMath xmlns:m="http://schemas.openxmlformats.org/officeDocument/2006/math">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𝐹</m:t>
                        </m:r>
                      </m:e>
                      <m:sub>
                        <m:r>
                          <a:rPr lang="en-US" altLang="zh-CN" sz="2400" i="1" dirty="0">
                            <a:solidFill>
                              <a:schemeClr val="tx1"/>
                            </a:solidFill>
                            <a:latin typeface="Cambria Math"/>
                          </a:rPr>
                          <m:t>𝑖𝑗</m:t>
                        </m:r>
                      </m:sub>
                    </m:sSub>
                    <m:r>
                      <a:rPr lang="en-US" altLang="zh-CN" sz="2400" b="0" i="1" dirty="0" smtClean="0">
                        <a:solidFill>
                          <a:schemeClr val="tx1"/>
                        </a:solidFill>
                        <a:latin typeface="Cambria Math"/>
                      </a:rPr>
                      <m:t>=</m:t>
                    </m:r>
                    <m:sSub>
                      <m:sSubPr>
                        <m:ctrlPr>
                          <a:rPr lang="en-US" altLang="zh-CN" sz="2400" i="1" dirty="0">
                            <a:solidFill>
                              <a:schemeClr val="tx1"/>
                            </a:solidFill>
                            <a:latin typeface="Cambria Math"/>
                          </a:rPr>
                        </m:ctrlPr>
                      </m:sSubPr>
                      <m:e>
                        <m:r>
                          <a:rPr lang="en-US" altLang="zh-CN" sz="2400" b="0" i="1" dirty="0" smtClean="0">
                            <a:solidFill>
                              <a:schemeClr val="tx1"/>
                            </a:solidFill>
                            <a:latin typeface="Cambria Math"/>
                          </a:rPr>
                          <m:t>𝐶</m:t>
                        </m:r>
                      </m:e>
                      <m:sub>
                        <m:r>
                          <a:rPr lang="en-US" altLang="zh-CN" sz="2400" i="1" dirty="0">
                            <a:solidFill>
                              <a:schemeClr val="tx1"/>
                            </a:solidFill>
                            <a:latin typeface="Cambria Math"/>
                          </a:rPr>
                          <m:t>𝑖𝑗</m:t>
                        </m:r>
                      </m:sub>
                    </m:sSub>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，即弧</a:t>
                </a:r>
                <a14:m>
                  <m:oMath xmlns:m="http://schemas.openxmlformats.org/officeDocument/2006/math">
                    <m:r>
                      <a:rPr lang="en-US" altLang="zh-CN" sz="2400" i="1" dirty="0">
                        <a:solidFill>
                          <a:schemeClr val="tx1"/>
                        </a:solidFill>
                        <a:latin typeface="Cambria Math"/>
                      </a:rPr>
                      <m:t>&lt;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𝑖</m:t>
                        </m:r>
                      </m:sub>
                    </m:sSub>
                    <m:r>
                      <a:rPr lang="en-US" altLang="zh-CN" sz="2400" i="1" dirty="0">
                        <a:solidFill>
                          <a:schemeClr val="tx1"/>
                        </a:solidFill>
                        <a:latin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𝑗</m:t>
                        </m:r>
                      </m:sub>
                    </m:sSub>
                    <m:r>
                      <a:rPr lang="en-US" altLang="zh-CN" sz="2400" i="1" dirty="0">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的流量已经达到它的容量，则称弧</a:t>
                </a:r>
                <a14:m>
                  <m:oMath xmlns:m="http://schemas.openxmlformats.org/officeDocument/2006/math">
                    <m:r>
                      <a:rPr lang="en-US" altLang="zh-CN" sz="2400" i="1" dirty="0">
                        <a:solidFill>
                          <a:schemeClr val="tx1"/>
                        </a:solidFill>
                        <a:latin typeface="Cambria Math"/>
                      </a:rPr>
                      <m:t>&lt;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𝑖</m:t>
                        </m:r>
                      </m:sub>
                    </m:sSub>
                    <m:r>
                      <a:rPr lang="en-US" altLang="zh-CN" sz="2400" i="1" dirty="0">
                        <a:solidFill>
                          <a:schemeClr val="tx1"/>
                        </a:solidFill>
                        <a:latin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𝑗</m:t>
                        </m:r>
                      </m:sub>
                    </m:sSub>
                    <m:r>
                      <a:rPr lang="en-US" altLang="zh-CN" sz="2400" i="1" dirty="0">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在流</a:t>
                </a:r>
                <a14:m>
                  <m:oMath xmlns:m="http://schemas.openxmlformats.org/officeDocument/2006/math">
                    <m:r>
                      <a:rPr lang="en-US" altLang="zh-CN" sz="2400" b="0" i="1" dirty="0" smtClean="0">
                        <a:solidFill>
                          <a:schemeClr val="tx1"/>
                        </a:solidFill>
                        <a:latin typeface="Cambria Math"/>
                      </a:rPr>
                      <m:t>𝐹</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下是</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饱和的</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，否则称弧</a:t>
                </a:r>
                <a14:m>
                  <m:oMath xmlns:m="http://schemas.openxmlformats.org/officeDocument/2006/math">
                    <m:r>
                      <a:rPr lang="en-US" altLang="zh-CN" sz="2400" i="1" dirty="0">
                        <a:solidFill>
                          <a:schemeClr val="tx1"/>
                        </a:solidFill>
                        <a:latin typeface="Cambria Math"/>
                      </a:rPr>
                      <m:t>&lt;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𝑖</m:t>
                        </m:r>
                      </m:sub>
                    </m:sSub>
                    <m:r>
                      <a:rPr lang="en-US" altLang="zh-CN" sz="2400" i="1" dirty="0">
                        <a:solidFill>
                          <a:schemeClr val="tx1"/>
                        </a:solidFill>
                        <a:latin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𝑗</m:t>
                        </m:r>
                      </m:sub>
                    </m:sSub>
                    <m:r>
                      <a:rPr lang="en-US" altLang="zh-CN" sz="2400" i="1" dirty="0">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是</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不饱和的</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504" y="188641"/>
                <a:ext cx="8856984" cy="3312367"/>
              </a:xfrm>
              <a:blipFill rotWithShape="1">
                <a:blip r:embed="rId2"/>
                <a:stretch>
                  <a:fillRect l="-1514" t="-1657" r="-4405" b="-2210"/>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3DEE60CF-06C5-4D18-83D7-585ED8F12A12}"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7</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251520" y="3717032"/>
                <a:ext cx="8280920" cy="2397579"/>
              </a:xfrm>
              <a:prstGeom prst="rect">
                <a:avLst/>
              </a:prstGeom>
            </p:spPr>
            <p:txBody>
              <a:bodyPr wrap="square">
                <a:spAutoFit/>
              </a:bodyPr>
              <a:lstStyle/>
              <a:p>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若流</a:t>
                </a:r>
                <a14:m>
                  <m:oMath xmlns:m="http://schemas.openxmlformats.org/officeDocument/2006/math">
                    <m:r>
                      <a:rPr lang="en-US" altLang="zh-CN" sz="2400" i="1" dirty="0">
                        <a:solidFill>
                          <a:schemeClr val="tx1"/>
                        </a:solidFill>
                        <a:latin typeface="Cambria Math"/>
                      </a:rPr>
                      <m:t>𝐹</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满足：</a:t>
                </a:r>
              </a:p>
              <a:p>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𝐹</m:t>
                        </m:r>
                      </m:e>
                      <m:sub>
                        <m:r>
                          <a:rPr lang="en-US" altLang="zh-CN" sz="2400" i="1" dirty="0">
                            <a:solidFill>
                              <a:schemeClr val="tx1"/>
                            </a:solidFill>
                            <a:latin typeface="Cambria Math"/>
                          </a:rPr>
                          <m:t>𝑖𝑗</m:t>
                        </m:r>
                      </m:sub>
                    </m:sSub>
                    <m:r>
                      <a:rPr lang="en-US" altLang="zh-CN" sz="2400" i="1" dirty="0">
                        <a:solidFill>
                          <a:schemeClr val="tx1"/>
                        </a:solidFill>
                        <a:latin typeface="Cambria Math"/>
                        <a:ea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𝐶</m:t>
                        </m:r>
                      </m:e>
                      <m:sub>
                        <m:r>
                          <a:rPr lang="en-US" altLang="zh-CN" sz="2400" i="1" dirty="0">
                            <a:solidFill>
                              <a:schemeClr val="tx1"/>
                            </a:solidFill>
                            <a:latin typeface="Cambria Math"/>
                          </a:rPr>
                          <m:t>𝑖𝑗</m:t>
                        </m:r>
                      </m:sub>
                    </m:sSub>
                    <m:r>
                      <a:rPr lang="en-US" altLang="zh-CN" sz="2400" i="1" dirty="0">
                        <a:solidFill>
                          <a:schemeClr val="tx1"/>
                        </a:solidFill>
                        <a:latin typeface="Cambria Math"/>
                      </a:rPr>
                      <m:t> </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（称为</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限制条件或相容条件</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）对于既不是源也不是汇的每个顶点，</a:t>
                </a:r>
                <a14:m>
                  <m:oMath xmlns:m="http://schemas.openxmlformats.org/officeDocument/2006/math">
                    <m:nary>
                      <m:naryPr>
                        <m:chr m:val="∑"/>
                        <m:supHide m:val="on"/>
                        <m:ctrlPr>
                          <a:rPr lang="en-US" altLang="zh-CN" sz="2400" i="1" dirty="0">
                            <a:solidFill>
                              <a:schemeClr val="tx1"/>
                            </a:solidFill>
                            <a:latin typeface="Cambria Math"/>
                          </a:rPr>
                        </m:ctrlPr>
                      </m:naryPr>
                      <m:sub>
                        <m:r>
                          <m:rPr>
                            <m:brk m:alnAt="7"/>
                          </m:rPr>
                          <a:rPr lang="en-US" altLang="zh-CN" sz="2400" i="1" dirty="0">
                            <a:solidFill>
                              <a:schemeClr val="tx1"/>
                            </a:solidFill>
                            <a:latin typeface="Cambria Math"/>
                          </a:rPr>
                          <m:t>𝑖</m:t>
                        </m:r>
                        <m:r>
                          <a:rPr lang="en-US" altLang="zh-CN" sz="2400" i="1" dirty="0">
                            <a:solidFill>
                              <a:schemeClr val="tx1"/>
                            </a:solidFill>
                            <a:latin typeface="Cambria Math"/>
                            <a:ea typeface="Cambria Math"/>
                          </a:rPr>
                          <m:t>∈</m:t>
                        </m:r>
                        <m:r>
                          <a:rPr lang="en-US" altLang="zh-CN" sz="2400" i="1" dirty="0">
                            <a:solidFill>
                              <a:schemeClr val="tx1"/>
                            </a:solidFill>
                            <a:latin typeface="Cambria Math"/>
                            <a:ea typeface="Cambria Math"/>
                          </a:rPr>
                          <m:t>𝑉</m:t>
                        </m:r>
                      </m:sub>
                      <m:sup/>
                      <m:e>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𝐹</m:t>
                            </m:r>
                          </m:e>
                          <m:sub>
                            <m:r>
                              <a:rPr lang="en-US" altLang="zh-CN" sz="2400" i="1" dirty="0">
                                <a:solidFill>
                                  <a:schemeClr val="tx1"/>
                                </a:solidFill>
                                <a:latin typeface="Cambria Math"/>
                              </a:rPr>
                              <m:t>𝑖𝑗</m:t>
                            </m:r>
                          </m:sub>
                        </m:sSub>
                      </m:e>
                    </m:nary>
                    <m:r>
                      <a:rPr lang="en-US" altLang="zh-CN" sz="2400" i="1" dirty="0">
                        <a:solidFill>
                          <a:schemeClr val="tx1"/>
                        </a:solidFill>
                        <a:latin typeface="Cambria Math"/>
                      </a:rPr>
                      <m:t>=</m:t>
                    </m:r>
                    <m:nary>
                      <m:naryPr>
                        <m:chr m:val="∑"/>
                        <m:supHide m:val="on"/>
                        <m:ctrlPr>
                          <a:rPr lang="en-US" altLang="zh-CN" sz="2400" i="1" dirty="0">
                            <a:solidFill>
                              <a:schemeClr val="tx1"/>
                            </a:solidFill>
                            <a:latin typeface="Cambria Math"/>
                          </a:rPr>
                        </m:ctrlPr>
                      </m:naryPr>
                      <m:sub>
                        <m:r>
                          <m:rPr>
                            <m:brk m:alnAt="7"/>
                          </m:rPr>
                          <a:rPr lang="en-US" altLang="zh-CN" sz="2400" i="1" dirty="0">
                            <a:solidFill>
                              <a:schemeClr val="tx1"/>
                            </a:solidFill>
                            <a:latin typeface="Cambria Math"/>
                          </a:rPr>
                          <m:t>𝑖</m:t>
                        </m:r>
                        <m:r>
                          <a:rPr lang="en-US" altLang="zh-CN" sz="2400" i="1" dirty="0">
                            <a:solidFill>
                              <a:schemeClr val="tx1"/>
                            </a:solidFill>
                            <a:latin typeface="Cambria Math"/>
                            <a:ea typeface="Cambria Math"/>
                          </a:rPr>
                          <m:t>∈</m:t>
                        </m:r>
                        <m:r>
                          <a:rPr lang="en-US" altLang="zh-CN" sz="2400" i="1" dirty="0">
                            <a:solidFill>
                              <a:schemeClr val="tx1"/>
                            </a:solidFill>
                            <a:latin typeface="Cambria Math"/>
                            <a:ea typeface="Cambria Math"/>
                          </a:rPr>
                          <m:t>𝑉</m:t>
                        </m:r>
                      </m:sub>
                      <m:sup/>
                      <m:e>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𝐹</m:t>
                            </m:r>
                          </m:e>
                          <m:sub>
                            <m:r>
                              <a:rPr lang="en-US" altLang="zh-CN" sz="2400" i="1" dirty="0">
                                <a:solidFill>
                                  <a:schemeClr val="tx1"/>
                                </a:solidFill>
                                <a:latin typeface="Cambria Math"/>
                              </a:rPr>
                              <m:t>𝑗𝑖</m:t>
                            </m:r>
                          </m:sub>
                        </m:sSub>
                      </m:e>
                    </m:nary>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（称为</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守恒条件或平衡条件</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其中除非</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另有说明，总是对所有顶点</a:t>
                </a:r>
                <a14:m>
                  <m:oMath xmlns:m="http://schemas.openxmlformats.org/officeDocument/2006/math">
                    <m:r>
                      <a:rPr lang="en-US" altLang="zh-CN" sz="2400" i="1" dirty="0">
                        <a:solidFill>
                          <a:schemeClr val="tx1"/>
                        </a:solidFill>
                        <a:latin typeface="Cambria Math"/>
                      </a:rPr>
                      <m:t>𝑖</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求和，</a:t>
                </a:r>
                <a:r>
                  <a:rPr lang="zh-CN"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而且如果</a:t>
                </a:r>
                <a14:m>
                  <m:oMath xmlns:m="http://schemas.openxmlformats.org/officeDocument/2006/math">
                    <m:r>
                      <a:rPr lang="en-US" altLang="zh-CN" sz="2400" i="1" dirty="0">
                        <a:solidFill>
                          <a:schemeClr val="tx1"/>
                        </a:solidFill>
                        <a:latin typeface="Cambria Math"/>
                      </a:rPr>
                      <m:t>&lt;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𝑖</m:t>
                        </m:r>
                      </m:sub>
                    </m:sSub>
                    <m:r>
                      <a:rPr lang="en-US" altLang="zh-CN" sz="2400" i="1" dirty="0">
                        <a:solidFill>
                          <a:schemeClr val="tx1"/>
                        </a:solidFill>
                        <a:latin typeface="Cambria Math"/>
                      </a:rPr>
                      <m:t>,</m:t>
                    </m:r>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𝑣</m:t>
                        </m:r>
                      </m:e>
                      <m:sub>
                        <m:r>
                          <a:rPr lang="en-US" altLang="zh-CN" sz="2400" i="1" dirty="0">
                            <a:solidFill>
                              <a:schemeClr val="tx1"/>
                            </a:solidFill>
                            <a:latin typeface="Cambria Math"/>
                          </a:rPr>
                          <m:t>𝑗</m:t>
                        </m:r>
                      </m:sub>
                    </m:sSub>
                    <m:r>
                      <a:rPr lang="en-US" altLang="zh-CN" sz="2400" i="1" dirty="0">
                        <a:solidFill>
                          <a:schemeClr val="tx1"/>
                        </a:solidFill>
                        <a:latin typeface="Cambria Math"/>
                      </a:rPr>
                      <m:t>&gt;</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不是边，则设</a:t>
                </a:r>
                <a14:m>
                  <m:oMath xmlns:m="http://schemas.openxmlformats.org/officeDocument/2006/math">
                    <m:sSub>
                      <m:sSubPr>
                        <m:ctrlPr>
                          <a:rPr lang="en-US" altLang="zh-CN" sz="2400" i="1" dirty="0">
                            <a:solidFill>
                              <a:schemeClr val="tx1"/>
                            </a:solidFill>
                            <a:latin typeface="Cambria Math"/>
                          </a:rPr>
                        </m:ctrlPr>
                      </m:sSubPr>
                      <m:e>
                        <m:r>
                          <a:rPr lang="en-US" altLang="zh-CN" sz="2400" i="1" dirty="0">
                            <a:solidFill>
                              <a:schemeClr val="tx1"/>
                            </a:solidFill>
                            <a:latin typeface="Cambria Math"/>
                          </a:rPr>
                          <m:t>𝐹</m:t>
                        </m:r>
                      </m:e>
                      <m:sub>
                        <m:r>
                          <a:rPr lang="en-US" altLang="zh-CN" sz="2400" i="1" dirty="0">
                            <a:solidFill>
                              <a:schemeClr val="tx1"/>
                            </a:solidFill>
                            <a:latin typeface="Cambria Math"/>
                          </a:rPr>
                          <m:t>𝑖𝑗</m:t>
                        </m:r>
                      </m:sub>
                    </m:sSub>
                    <m:r>
                      <a:rPr lang="en-US" altLang="zh-CN" sz="2400" i="1" dirty="0">
                        <a:solidFill>
                          <a:schemeClr val="tx1"/>
                        </a:solidFill>
                        <a:latin typeface="Cambria Math"/>
                      </a:rPr>
                      <m:t>=0</m:t>
                    </m:r>
                  </m:oMath>
                </a14:m>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）。则称</a:t>
                </a:r>
                <a14:m>
                  <m:oMath xmlns:m="http://schemas.openxmlformats.org/officeDocument/2006/math">
                    <m:r>
                      <a:rPr lang="en-US" altLang="zh-CN" sz="2400" i="1" dirty="0">
                        <a:solidFill>
                          <a:schemeClr val="tx1"/>
                        </a:solidFill>
                        <a:latin typeface="Cambria Math"/>
                      </a:rPr>
                      <m:t>𝐹</m:t>
                    </m:r>
                  </m:oMath>
                </a14:m>
                <a:r>
                  <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为网络的一个</a:t>
                </a:r>
                <a:r>
                  <a:rPr lang="zh-CN"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可行流。</a:t>
                </a:r>
                <a:endParaRPr lang="zh-CN"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251520" y="3717032"/>
                <a:ext cx="8280920" cy="2397579"/>
              </a:xfrm>
              <a:prstGeom prst="rect">
                <a:avLst/>
              </a:prstGeom>
              <a:blipFill rotWithShape="1">
                <a:blip r:embed="rId3"/>
                <a:stretch>
                  <a:fillRect l="-1104" t="-1781" r="-1987" b="-50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855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88640"/>
                <a:ext cx="8363272" cy="1756792"/>
              </a:xfrm>
            </p:spPr>
            <p:txBody>
              <a:bodyPr/>
              <a:lstStyle/>
              <a:p>
                <a:r>
                  <a:rPr lang="zh-CN" altLang="zh-CN" sz="28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28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   </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给定网络</a:t>
                </a:r>
                <a14:m>
                  <m:oMath xmlns:m="http://schemas.openxmlformats.org/officeDocument/2006/math">
                    <m:r>
                      <m:rPr>
                        <m:sty m:val="p"/>
                      </m:rPr>
                      <a:rPr lang="en-US" altLang="zh-CN" sz="2800" b="0" i="0" dirty="0" smtClean="0">
                        <a:solidFill>
                          <a:schemeClr val="tx1"/>
                        </a:solidFill>
                        <a:latin typeface="Cambria Math"/>
                      </a:rPr>
                      <m:t>N</m:t>
                    </m:r>
                    <m:r>
                      <a:rPr lang="en-US" altLang="zh-CN" sz="2800" b="0" i="0" dirty="0" smtClean="0">
                        <a:solidFill>
                          <a:schemeClr val="tx1"/>
                        </a:solidFill>
                        <a:latin typeface="Cambria Math"/>
                      </a:rPr>
                      <m:t>=&lt;</m:t>
                    </m:r>
                    <m:r>
                      <m:rPr>
                        <m:sty m:val="p"/>
                      </m:rPr>
                      <a:rPr lang="en-US" altLang="zh-CN" sz="2800" b="0" i="0" dirty="0" smtClean="0">
                        <a:solidFill>
                          <a:schemeClr val="tx1"/>
                        </a:solidFill>
                        <a:latin typeface="Cambria Math"/>
                      </a:rPr>
                      <m:t>V</m:t>
                    </m:r>
                    <m:r>
                      <a:rPr lang="en-US" altLang="zh-CN" sz="2800" b="0" i="0" dirty="0" smtClean="0">
                        <a:solidFill>
                          <a:schemeClr val="tx1"/>
                        </a:solidFill>
                        <a:latin typeface="Cambria Math"/>
                      </a:rPr>
                      <m:t>,</m:t>
                    </m:r>
                    <m:r>
                      <m:rPr>
                        <m:sty m:val="p"/>
                      </m:rPr>
                      <a:rPr lang="en-US" altLang="zh-CN" sz="2800" b="0" i="0" dirty="0" smtClean="0">
                        <a:solidFill>
                          <a:schemeClr val="tx1"/>
                        </a:solidFill>
                        <a:latin typeface="Cambria Math"/>
                      </a:rPr>
                      <m:t>E</m:t>
                    </m:r>
                    <m:r>
                      <a:rPr lang="en-US" altLang="zh-CN" sz="2800" b="0" i="0" dirty="0" smtClean="0">
                        <a:solidFill>
                          <a:schemeClr val="tx1"/>
                        </a:solidFill>
                        <a:latin typeface="Cambria Math"/>
                      </a:rPr>
                      <m:t>,</m:t>
                    </m:r>
                    <m:r>
                      <m:rPr>
                        <m:sty m:val="p"/>
                      </m:rPr>
                      <a:rPr lang="en-US" altLang="zh-CN" sz="2800" b="0" i="0" dirty="0" smtClean="0">
                        <a:solidFill>
                          <a:schemeClr val="tx1"/>
                        </a:solidFill>
                        <a:latin typeface="Cambria Math"/>
                      </a:rPr>
                      <m:t>C</m:t>
                    </m:r>
                    <m:r>
                      <a:rPr lang="en-US" altLang="zh-CN" sz="2800" b="0" i="0" dirty="0" smtClean="0">
                        <a:solidFill>
                          <a:schemeClr val="tx1"/>
                        </a:solidFill>
                        <a:latin typeface="Cambria Math"/>
                      </a:rPr>
                      <m:t>&gt;</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的一个流</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，其发点为</a:t>
                </a:r>
                <a14:m>
                  <m:oMath xmlns:m="http://schemas.openxmlformats.org/officeDocument/2006/math">
                    <m:r>
                      <a:rPr lang="en-US" altLang="zh-CN" sz="2800" b="0" i="1" dirty="0" smtClean="0">
                        <a:solidFill>
                          <a:schemeClr val="tx1"/>
                        </a:solidFill>
                        <a:latin typeface="Cambria Math"/>
                      </a:rPr>
                      <m:t>𝑠</m:t>
                    </m:r>
                  </m:oMath>
                </a14:m>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收点为</a:t>
                </a:r>
                <a14:m>
                  <m:oMath xmlns:m="http://schemas.openxmlformats.org/officeDocument/2006/math">
                    <m:r>
                      <a:rPr lang="en-US" altLang="zh-CN" sz="2800" b="0" i="1" dirty="0" smtClean="0">
                        <a:solidFill>
                          <a:schemeClr val="tx1"/>
                        </a:solidFill>
                        <a:latin typeface="Cambria Math"/>
                      </a:rPr>
                      <m:t>𝑡</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，则流出发点</a:t>
                </a:r>
                <a14:m>
                  <m:oMath xmlns:m="http://schemas.openxmlformats.org/officeDocument/2006/math">
                    <m:r>
                      <a:rPr lang="en-US" altLang="zh-CN" sz="2800" b="0" i="1" dirty="0" smtClean="0">
                        <a:solidFill>
                          <a:schemeClr val="tx1"/>
                        </a:solidFill>
                        <a:latin typeface="Cambria Math"/>
                      </a:rPr>
                      <m:t>𝑠</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流量等于流入收点</a:t>
                </a:r>
                <a14:m>
                  <m:oMath xmlns:m="http://schemas.openxmlformats.org/officeDocument/2006/math">
                    <m:r>
                      <a:rPr lang="en-US" altLang="zh-CN" sz="2800" b="0" i="1" dirty="0" smtClean="0">
                        <a:solidFill>
                          <a:schemeClr val="tx1"/>
                        </a:solidFill>
                        <a:latin typeface="Cambria Math"/>
                      </a:rPr>
                      <m:t>𝑡</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的流量，即</a:t>
                </a:r>
                <a14:m>
                  <m:oMath xmlns:m="http://schemas.openxmlformats.org/officeDocument/2006/math">
                    <m:nary>
                      <m:naryPr>
                        <m:chr m:val="∑"/>
                        <m:supHide m:val="on"/>
                        <m:ctrlPr>
                          <a:rPr lang="en-US" altLang="zh-CN" sz="2800" i="1" dirty="0">
                            <a:solidFill>
                              <a:schemeClr val="tx1"/>
                            </a:solidFill>
                            <a:latin typeface="Cambria Math"/>
                          </a:rPr>
                        </m:ctrlPr>
                      </m:naryPr>
                      <m:sub>
                        <m:r>
                          <m:rPr>
                            <m:brk m:alnAt="7"/>
                          </m:rPr>
                          <a:rPr lang="en-US" altLang="zh-CN" sz="2800" i="1" dirty="0">
                            <a:solidFill>
                              <a:schemeClr val="tx1"/>
                            </a:solidFill>
                            <a:latin typeface="Cambria Math"/>
                          </a:rPr>
                          <m:t>𝑖</m:t>
                        </m:r>
                        <m:r>
                          <a:rPr lang="en-US" altLang="zh-CN" sz="2800" i="1" dirty="0">
                            <a:solidFill>
                              <a:schemeClr val="tx1"/>
                            </a:solidFill>
                            <a:latin typeface="Cambria Math"/>
                            <a:ea typeface="Cambria Math"/>
                          </a:rPr>
                          <m:t>∈</m:t>
                        </m:r>
                        <m:r>
                          <a:rPr lang="en-US" altLang="zh-CN" sz="2800" i="1" dirty="0">
                            <a:solidFill>
                              <a:schemeClr val="tx1"/>
                            </a:solidFill>
                            <a:latin typeface="Cambria Math"/>
                            <a:ea typeface="Cambria Math"/>
                          </a:rPr>
                          <m:t>𝑉</m:t>
                        </m:r>
                      </m:sub>
                      <m:sup/>
                      <m:e>
                        <m:sSub>
                          <m:sSubPr>
                            <m:ctrlPr>
                              <a:rPr lang="en-US" altLang="zh-CN" sz="2800" i="1" dirty="0">
                                <a:solidFill>
                                  <a:schemeClr val="tx1"/>
                                </a:solidFill>
                                <a:latin typeface="Cambria Math"/>
                              </a:rPr>
                            </m:ctrlPr>
                          </m:sSubPr>
                          <m:e>
                            <m:r>
                              <a:rPr lang="en-US" altLang="zh-CN" sz="2800" i="1" dirty="0">
                                <a:solidFill>
                                  <a:schemeClr val="tx1"/>
                                </a:solidFill>
                                <a:latin typeface="Cambria Math"/>
                              </a:rPr>
                              <m:t>𝐹</m:t>
                            </m:r>
                          </m:e>
                          <m:sub>
                            <m:r>
                              <a:rPr lang="en-US" altLang="zh-CN" sz="2800" i="1" dirty="0">
                                <a:solidFill>
                                  <a:schemeClr val="tx1"/>
                                </a:solidFill>
                                <a:latin typeface="Cambria Math"/>
                              </a:rPr>
                              <m:t>𝑖</m:t>
                            </m:r>
                            <m:r>
                              <a:rPr lang="en-US" altLang="zh-CN" sz="2800" b="0" i="1" dirty="0" smtClean="0">
                                <a:solidFill>
                                  <a:schemeClr val="tx1"/>
                                </a:solidFill>
                                <a:latin typeface="Cambria Math"/>
                              </a:rPr>
                              <m:t>𝑡</m:t>
                            </m:r>
                          </m:sub>
                        </m:sSub>
                      </m:e>
                    </m:nary>
                    <m:r>
                      <a:rPr lang="en-US" altLang="zh-CN" sz="2800" i="1" dirty="0">
                        <a:solidFill>
                          <a:schemeClr val="tx1"/>
                        </a:solidFill>
                        <a:latin typeface="Cambria Math"/>
                      </a:rPr>
                      <m:t>=</m:t>
                    </m:r>
                    <m:nary>
                      <m:naryPr>
                        <m:chr m:val="∑"/>
                        <m:supHide m:val="on"/>
                        <m:ctrlPr>
                          <a:rPr lang="en-US" altLang="zh-CN" sz="2800" i="1" dirty="0">
                            <a:solidFill>
                              <a:schemeClr val="tx1"/>
                            </a:solidFill>
                            <a:latin typeface="Cambria Math"/>
                          </a:rPr>
                        </m:ctrlPr>
                      </m:naryPr>
                      <m:sub>
                        <m:r>
                          <m:rPr>
                            <m:brk m:alnAt="7"/>
                          </m:rPr>
                          <a:rPr lang="en-US" altLang="zh-CN" sz="2800" i="1" dirty="0">
                            <a:solidFill>
                              <a:schemeClr val="tx1"/>
                            </a:solidFill>
                            <a:latin typeface="Cambria Math"/>
                          </a:rPr>
                          <m:t>𝑖</m:t>
                        </m:r>
                        <m:r>
                          <a:rPr lang="en-US" altLang="zh-CN" sz="2800" i="1" dirty="0">
                            <a:solidFill>
                              <a:schemeClr val="tx1"/>
                            </a:solidFill>
                            <a:latin typeface="Cambria Math"/>
                            <a:ea typeface="Cambria Math"/>
                          </a:rPr>
                          <m:t>∈</m:t>
                        </m:r>
                        <m:r>
                          <a:rPr lang="en-US" altLang="zh-CN" sz="2800" i="1" dirty="0">
                            <a:solidFill>
                              <a:schemeClr val="tx1"/>
                            </a:solidFill>
                            <a:latin typeface="Cambria Math"/>
                            <a:ea typeface="Cambria Math"/>
                          </a:rPr>
                          <m:t>𝑉</m:t>
                        </m:r>
                      </m:sub>
                      <m:sup/>
                      <m:e>
                        <m:sSub>
                          <m:sSubPr>
                            <m:ctrlPr>
                              <a:rPr lang="en-US" altLang="zh-CN" sz="2800" i="1" dirty="0">
                                <a:solidFill>
                                  <a:schemeClr val="tx1"/>
                                </a:solidFill>
                                <a:latin typeface="Cambria Math"/>
                              </a:rPr>
                            </m:ctrlPr>
                          </m:sSubPr>
                          <m:e>
                            <m:r>
                              <a:rPr lang="en-US" altLang="zh-CN" sz="2800" i="1" dirty="0">
                                <a:solidFill>
                                  <a:schemeClr val="tx1"/>
                                </a:solidFill>
                                <a:latin typeface="Cambria Math"/>
                              </a:rPr>
                              <m:t>𝐹</m:t>
                            </m:r>
                          </m:e>
                          <m:sub>
                            <m:r>
                              <a:rPr lang="en-US" altLang="zh-CN" sz="2800" b="0" i="1" dirty="0" smtClean="0">
                                <a:solidFill>
                                  <a:schemeClr val="tx1"/>
                                </a:solidFill>
                                <a:latin typeface="Cambria Math"/>
                              </a:rPr>
                              <m:t>𝑠</m:t>
                            </m:r>
                            <m:r>
                              <a:rPr lang="en-US" altLang="zh-CN" sz="2800" i="1" dirty="0">
                                <a:solidFill>
                                  <a:schemeClr val="tx1"/>
                                </a:solidFill>
                                <a:latin typeface="Cambria Math"/>
                              </a:rPr>
                              <m:t>𝑖</m:t>
                            </m:r>
                          </m:sub>
                        </m:sSub>
                      </m:e>
                    </m:nary>
                  </m:oMath>
                </a14:m>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endPar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88640"/>
                <a:ext cx="8363272" cy="1756792"/>
              </a:xfrm>
              <a:blipFill rotWithShape="1">
                <a:blip r:embed="rId3"/>
                <a:stretch>
                  <a:fillRect l="-1239" t="-4167" r="-146"/>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3AF4F191-1DC8-4166-A7FA-BA4E2FB2AB14}"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页脚占位符 5"/>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8</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内容占位符 2"/>
              <p:cNvSpPr txBox="1">
                <a:spLocks/>
              </p:cNvSpPr>
              <p:nvPr/>
            </p:nvSpPr>
            <p:spPr>
              <a:xfrm>
                <a:off x="179512" y="1772816"/>
                <a:ext cx="8363272" cy="1756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定义</a:t>
                </a:r>
                <a:r>
                  <a:rPr lang="en-US" altLang="zh-CN" sz="28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3   </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给定网络</a:t>
                </a:r>
                <a14:m>
                  <m:oMath xmlns:m="http://schemas.openxmlformats.org/officeDocument/2006/math">
                    <m:r>
                      <m:rPr>
                        <m:sty m:val="p"/>
                      </m:rPr>
                      <a:rPr lang="en-US" altLang="zh-CN" sz="2800" dirty="0" smtClean="0">
                        <a:solidFill>
                          <a:schemeClr val="tx1"/>
                        </a:solidFill>
                        <a:latin typeface="Cambria Math"/>
                      </a:rPr>
                      <m:t>N</m:t>
                    </m:r>
                    <m:r>
                      <a:rPr lang="en-US" altLang="zh-CN" sz="2800" dirty="0" smtClean="0">
                        <a:solidFill>
                          <a:schemeClr val="tx1"/>
                        </a:solidFill>
                        <a:latin typeface="Cambria Math"/>
                      </a:rPr>
                      <m:t>=&lt;</m:t>
                    </m:r>
                    <m:r>
                      <m:rPr>
                        <m:sty m:val="p"/>
                      </m:rPr>
                      <a:rPr lang="en-US" altLang="zh-CN" sz="2800" dirty="0" smtClean="0">
                        <a:solidFill>
                          <a:schemeClr val="tx1"/>
                        </a:solidFill>
                        <a:latin typeface="Cambria Math"/>
                      </a:rPr>
                      <m:t>V</m:t>
                    </m:r>
                    <m:r>
                      <a:rPr lang="en-US" altLang="zh-CN" sz="2800" dirty="0" smtClean="0">
                        <a:solidFill>
                          <a:schemeClr val="tx1"/>
                        </a:solidFill>
                        <a:latin typeface="Cambria Math"/>
                      </a:rPr>
                      <m:t>,</m:t>
                    </m:r>
                    <m:r>
                      <m:rPr>
                        <m:sty m:val="p"/>
                      </m:rPr>
                      <a:rPr lang="en-US" altLang="zh-CN" sz="2800" dirty="0" smtClean="0">
                        <a:solidFill>
                          <a:schemeClr val="tx1"/>
                        </a:solidFill>
                        <a:latin typeface="Cambria Math"/>
                      </a:rPr>
                      <m:t>E</m:t>
                    </m:r>
                    <m:r>
                      <a:rPr lang="en-US" altLang="zh-CN" sz="2800" dirty="0" smtClean="0">
                        <a:solidFill>
                          <a:schemeClr val="tx1"/>
                        </a:solidFill>
                        <a:latin typeface="Cambria Math"/>
                      </a:rPr>
                      <m:t>,</m:t>
                    </m:r>
                    <m:r>
                      <m:rPr>
                        <m:sty m:val="p"/>
                      </m:rPr>
                      <a:rPr lang="en-US" altLang="zh-CN" sz="2800" dirty="0" smtClean="0">
                        <a:solidFill>
                          <a:schemeClr val="tx1"/>
                        </a:solidFill>
                        <a:latin typeface="Cambria Math"/>
                      </a:rPr>
                      <m:t>C</m:t>
                    </m:r>
                  </m:oMath>
                </a14:m>
                <a:r>
                  <a:rPr lang="en-US"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的一个流</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，其发点为</a:t>
                </a:r>
                <a14:m>
                  <m:oMath xmlns:m="http://schemas.openxmlformats.org/officeDocument/2006/math">
                    <m:r>
                      <a:rPr lang="en-US" altLang="zh-CN" sz="2800" i="1" dirty="0" smtClean="0">
                        <a:solidFill>
                          <a:schemeClr val="tx1"/>
                        </a:solidFill>
                        <a:latin typeface="Cambria Math"/>
                      </a:rPr>
                      <m:t>𝑠</m:t>
                    </m:r>
                  </m:oMath>
                </a14:m>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收点为</a:t>
                </a:r>
                <a14:m>
                  <m:oMath xmlns:m="http://schemas.openxmlformats.org/officeDocument/2006/math">
                    <m:r>
                      <a:rPr lang="en-US" altLang="zh-CN" sz="2800" i="1" dirty="0" smtClean="0">
                        <a:solidFill>
                          <a:schemeClr val="tx1"/>
                        </a:solidFill>
                        <a:latin typeface="Cambria Math"/>
                      </a:rPr>
                      <m:t>𝑡</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，称</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值</a:t>
                </a:r>
                <a14:m>
                  <m:oMath xmlns:m="http://schemas.openxmlformats.org/officeDocument/2006/math">
                    <m:nary>
                      <m:naryPr>
                        <m:chr m:val="∑"/>
                        <m:supHide m:val="on"/>
                        <m:ctrlPr>
                          <a:rPr lang="en-US" altLang="zh-CN" sz="2800" i="1" dirty="0">
                            <a:solidFill>
                              <a:schemeClr val="tx1"/>
                            </a:solidFill>
                            <a:latin typeface="Cambria Math"/>
                          </a:rPr>
                        </m:ctrlPr>
                      </m:naryPr>
                      <m:sub>
                        <m:r>
                          <m:rPr>
                            <m:brk m:alnAt="7"/>
                          </m:rPr>
                          <a:rPr lang="en-US" altLang="zh-CN" sz="2800" i="1" dirty="0">
                            <a:solidFill>
                              <a:schemeClr val="tx1"/>
                            </a:solidFill>
                            <a:latin typeface="Cambria Math"/>
                          </a:rPr>
                          <m:t>𝑖</m:t>
                        </m:r>
                        <m:r>
                          <a:rPr lang="en-US" altLang="zh-CN" sz="2800" i="1" dirty="0">
                            <a:solidFill>
                              <a:schemeClr val="tx1"/>
                            </a:solidFill>
                            <a:latin typeface="Cambria Math"/>
                            <a:ea typeface="Cambria Math"/>
                          </a:rPr>
                          <m:t>∈</m:t>
                        </m:r>
                        <m:r>
                          <a:rPr lang="en-US" altLang="zh-CN" sz="2800" i="1" dirty="0">
                            <a:solidFill>
                              <a:schemeClr val="tx1"/>
                            </a:solidFill>
                            <a:latin typeface="Cambria Math"/>
                            <a:ea typeface="Cambria Math"/>
                          </a:rPr>
                          <m:t>𝑉</m:t>
                        </m:r>
                      </m:sub>
                      <m:sup/>
                      <m:e>
                        <m:sSub>
                          <m:sSubPr>
                            <m:ctrlPr>
                              <a:rPr lang="en-US" altLang="zh-CN" sz="2800" i="1" dirty="0">
                                <a:solidFill>
                                  <a:schemeClr val="tx1"/>
                                </a:solidFill>
                                <a:latin typeface="Cambria Math"/>
                              </a:rPr>
                            </m:ctrlPr>
                          </m:sSubPr>
                          <m:e>
                            <m:r>
                              <a:rPr lang="en-US" altLang="zh-CN" sz="2800" i="1" dirty="0">
                                <a:solidFill>
                                  <a:schemeClr val="tx1"/>
                                </a:solidFill>
                                <a:latin typeface="Cambria Math"/>
                              </a:rPr>
                              <m:t>𝐹</m:t>
                            </m:r>
                          </m:e>
                          <m:sub>
                            <m:r>
                              <a:rPr lang="en-US" altLang="zh-CN" sz="2800" i="1" dirty="0">
                                <a:solidFill>
                                  <a:schemeClr val="tx1"/>
                                </a:solidFill>
                                <a:latin typeface="Cambria Math"/>
                              </a:rPr>
                              <m:t>𝑠𝑖</m:t>
                            </m:r>
                          </m:sub>
                        </m:sSub>
                        <m:r>
                          <a:rPr lang="en-US" altLang="zh-CN" sz="2800" i="1" dirty="0">
                            <a:solidFill>
                              <a:schemeClr val="tx1"/>
                            </a:solidFill>
                            <a:latin typeface="Cambria Math"/>
                          </a:rPr>
                          <m:t>=</m:t>
                        </m:r>
                        <m:nary>
                          <m:naryPr>
                            <m:chr m:val="∑"/>
                            <m:supHide m:val="on"/>
                            <m:ctrlPr>
                              <a:rPr lang="en-US" altLang="zh-CN" sz="2800" i="1" dirty="0">
                                <a:solidFill>
                                  <a:schemeClr val="tx1"/>
                                </a:solidFill>
                                <a:latin typeface="Cambria Math"/>
                              </a:rPr>
                            </m:ctrlPr>
                          </m:naryPr>
                          <m:sub>
                            <m:r>
                              <m:rPr>
                                <m:brk m:alnAt="7"/>
                              </m:rPr>
                              <a:rPr lang="en-US" altLang="zh-CN" sz="2800" i="1" dirty="0">
                                <a:solidFill>
                                  <a:schemeClr val="tx1"/>
                                </a:solidFill>
                                <a:latin typeface="Cambria Math"/>
                              </a:rPr>
                              <m:t>𝑖</m:t>
                            </m:r>
                            <m:r>
                              <a:rPr lang="en-US" altLang="zh-CN" sz="2800" i="1" dirty="0">
                                <a:solidFill>
                                  <a:schemeClr val="tx1"/>
                                </a:solidFill>
                                <a:latin typeface="Cambria Math"/>
                                <a:ea typeface="Cambria Math"/>
                              </a:rPr>
                              <m:t>∈</m:t>
                            </m:r>
                            <m:r>
                              <a:rPr lang="en-US" altLang="zh-CN" sz="2800" i="1" dirty="0">
                                <a:solidFill>
                                  <a:schemeClr val="tx1"/>
                                </a:solidFill>
                                <a:latin typeface="Cambria Math"/>
                                <a:ea typeface="Cambria Math"/>
                              </a:rPr>
                              <m:t>𝑉</m:t>
                            </m:r>
                          </m:sub>
                          <m:sup/>
                          <m:e>
                            <m:sSub>
                              <m:sSubPr>
                                <m:ctrlPr>
                                  <a:rPr lang="en-US" altLang="zh-CN" sz="2800" i="1" dirty="0">
                                    <a:solidFill>
                                      <a:schemeClr val="tx1"/>
                                    </a:solidFill>
                                    <a:latin typeface="Cambria Math"/>
                                  </a:rPr>
                                </m:ctrlPr>
                              </m:sSubPr>
                              <m:e>
                                <m:r>
                                  <a:rPr lang="en-US" altLang="zh-CN" sz="2800" i="1" dirty="0">
                                    <a:solidFill>
                                      <a:schemeClr val="tx1"/>
                                    </a:solidFill>
                                    <a:latin typeface="Cambria Math"/>
                                  </a:rPr>
                                  <m:t>𝐹</m:t>
                                </m:r>
                              </m:e>
                              <m:sub>
                                <m:r>
                                  <a:rPr lang="en-US" altLang="zh-CN" sz="2800" i="1" dirty="0">
                                    <a:solidFill>
                                      <a:schemeClr val="tx1"/>
                                    </a:solidFill>
                                    <a:latin typeface="Cambria Math"/>
                                  </a:rPr>
                                  <m:t>𝑖𝑡</m:t>
                                </m:r>
                              </m:sub>
                            </m:sSub>
                          </m:e>
                        </m:nary>
                      </m:e>
                    </m:nary>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流</a:t>
                </a:r>
                <a14:m>
                  <m:oMath xmlns:m="http://schemas.openxmlformats.org/officeDocument/2006/math">
                    <m:r>
                      <a:rPr lang="en-US" altLang="zh-CN" sz="2800" b="0" i="1" dirty="0" smtClean="0">
                        <a:solidFill>
                          <a:schemeClr val="tx1"/>
                        </a:solidFill>
                        <a:latin typeface="Cambria Math"/>
                      </a:rPr>
                      <m:t>𝐹</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值，记作</a:t>
                </a:r>
                <a14:m>
                  <m:oMath xmlns:m="http://schemas.openxmlformats.org/officeDocument/2006/math">
                    <m:r>
                      <a:rPr lang="en-US" altLang="zh-CN" sz="2800" b="0" i="1" dirty="0" smtClean="0">
                        <a:solidFill>
                          <a:schemeClr val="tx1"/>
                        </a:solidFill>
                        <a:latin typeface="Cambria Math"/>
                      </a:rPr>
                      <m:t>𝑉</m:t>
                    </m:r>
                    <m:r>
                      <a:rPr lang="en-US" altLang="zh-CN" sz="2800" b="0" i="1" dirty="0" smtClean="0">
                        <a:solidFill>
                          <a:schemeClr val="tx1"/>
                        </a:solidFill>
                        <a:latin typeface="Cambria Math"/>
                      </a:rPr>
                      <m:t>(</m:t>
                    </m:r>
                    <m:r>
                      <a:rPr lang="en-US" altLang="zh-CN" sz="2800" b="0" i="1" dirty="0" smtClean="0">
                        <a:solidFill>
                          <a:schemeClr val="tx1"/>
                        </a:solidFill>
                        <a:latin typeface="Cambria Math"/>
                      </a:rPr>
                      <m:t>𝐹</m:t>
                    </m:r>
                    <m:r>
                      <a:rPr lang="en-US" altLang="zh-CN" sz="2800" b="0" i="1" dirty="0" smtClean="0">
                        <a:solidFill>
                          <a:schemeClr val="tx1"/>
                        </a:solidFill>
                        <a:latin typeface="Cambria Math"/>
                      </a:rPr>
                      <m:t>)</m:t>
                    </m:r>
                  </m:oMath>
                </a14:m>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如图</a:t>
                </a:r>
                <a:r>
                  <a:rPr lang="en-US"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中</a:t>
                </a:r>
                <a14:m>
                  <m:oMath xmlns:m="http://schemas.openxmlformats.org/officeDocument/2006/math">
                    <m:r>
                      <a:rPr lang="en-US" altLang="zh-CN" sz="2800" i="1" dirty="0">
                        <a:solidFill>
                          <a:schemeClr val="tx1"/>
                        </a:solidFill>
                        <a:latin typeface="Cambria Math"/>
                      </a:rPr>
                      <m:t>𝑉</m:t>
                    </m:r>
                    <m:d>
                      <m:dPr>
                        <m:ctrlPr>
                          <a:rPr lang="en-US" altLang="zh-CN" sz="2800" i="1" dirty="0">
                            <a:solidFill>
                              <a:schemeClr val="tx1"/>
                            </a:solidFill>
                            <a:latin typeface="Cambria Math"/>
                          </a:rPr>
                        </m:ctrlPr>
                      </m:dPr>
                      <m:e>
                        <m:r>
                          <a:rPr lang="en-US" altLang="zh-CN" sz="2800" i="1" dirty="0">
                            <a:solidFill>
                              <a:schemeClr val="tx1"/>
                            </a:solidFill>
                            <a:latin typeface="Cambria Math"/>
                          </a:rPr>
                          <m:t>𝐹</m:t>
                        </m:r>
                      </m:e>
                    </m:d>
                    <m:r>
                      <a:rPr lang="en-US" altLang="zh-CN" sz="2800" b="0" i="1" dirty="0" smtClean="0">
                        <a:solidFill>
                          <a:schemeClr val="tx1"/>
                        </a:solidFill>
                        <a:latin typeface="Cambria Math"/>
                      </a:rPr>
                      <m:t>=10.</m:t>
                    </m:r>
                  </m:oMath>
                </a14:m>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179512" y="1772816"/>
                <a:ext cx="8363272" cy="1756792"/>
              </a:xfrm>
              <a:prstGeom prst="rect">
                <a:avLst/>
              </a:prstGeom>
              <a:blipFill rotWithShape="1">
                <a:blip r:embed="rId4"/>
                <a:stretch>
                  <a:fillRect l="-1239" t="-4167"/>
                </a:stretch>
              </a:blipFill>
            </p:spPr>
            <p:txBody>
              <a:bodyPr/>
              <a:lstStyle/>
              <a:p>
                <a:r>
                  <a:rPr lang="zh-CN" altLang="en-US">
                    <a:noFill/>
                  </a:rPr>
                  <a:t> </a:t>
                </a:r>
              </a:p>
            </p:txBody>
          </p:sp>
        </mc:Fallback>
      </mc:AlternateContent>
      <p:graphicFrame>
        <p:nvGraphicFramePr>
          <p:cNvPr id="5" name="对象 4"/>
          <p:cNvGraphicFramePr>
            <a:graphicFrameLocks noGrp="1" noChangeAspect="1"/>
          </p:cNvGraphicFramePr>
          <p:nvPr>
            <p:extLst>
              <p:ext uri="{D42A27DB-BD31-4B8C-83A1-F6EECF244321}">
                <p14:modId xmlns:p14="http://schemas.microsoft.com/office/powerpoint/2010/main" val="4003434216"/>
              </p:ext>
            </p:extLst>
          </p:nvPr>
        </p:nvGraphicFramePr>
        <p:xfrm>
          <a:off x="2411760" y="3284984"/>
          <a:ext cx="5041503" cy="3347956"/>
        </p:xfrm>
        <a:graphic>
          <a:graphicData uri="http://schemas.openxmlformats.org/presentationml/2006/ole">
            <mc:AlternateContent xmlns:mc="http://schemas.openxmlformats.org/markup-compatibility/2006">
              <mc:Choice xmlns:v="urn:schemas-microsoft-com:vml" Requires="v">
                <p:oleObj spid="_x0000_s3122" name="文档" r:id="rId6" imgW="2684716" imgH="1781077" progId="Word.Document.12">
                  <p:embed/>
                </p:oleObj>
              </mc:Choice>
              <mc:Fallback>
                <p:oleObj name="文档" r:id="rId6" imgW="2684716" imgH="1781077" progId="Word.Document.12">
                  <p:embed/>
                  <p:pic>
                    <p:nvPicPr>
                      <p:cNvPr id="0" name="内容占位符 3"/>
                      <p:cNvPicPr>
                        <a:picLocks noGrp="1" noChangeAspect="1" noChangeArrowheads="1"/>
                      </p:cNvPicPr>
                      <p:nvPr/>
                    </p:nvPicPr>
                    <p:blipFill>
                      <a:blip r:embed="rId7"/>
                      <a:srcRect/>
                      <a:stretch>
                        <a:fillRect/>
                      </a:stretch>
                    </p:blipFill>
                    <p:spPr bwMode="auto">
                      <a:xfrm>
                        <a:off x="2411760" y="3284984"/>
                        <a:ext cx="5041503" cy="33479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2763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476673"/>
                <a:ext cx="8136904" cy="2304256"/>
              </a:xfrm>
            </p:spPr>
            <p:txBody>
              <a:bodyPr>
                <a:normAutofit/>
              </a:bodyPr>
              <a:lstStyle/>
              <a:p>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网络流研究中的一个基本问题是求网络</a:t>
                </a:r>
                <a14:m>
                  <m:oMath xmlns:m="http://schemas.openxmlformats.org/officeDocument/2006/math">
                    <m:r>
                      <a:rPr lang="en-US" altLang="zh-CN" sz="2800" b="0" i="1" dirty="0" smtClean="0">
                        <a:solidFill>
                          <a:schemeClr val="tx1"/>
                        </a:solidFill>
                        <a:latin typeface="Cambria Math"/>
                      </a:rPr>
                      <m:t>𝑁</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的一个可行</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流</a:t>
                </a:r>
                <a14:m>
                  <m:oMath xmlns:m="http://schemas.openxmlformats.org/officeDocument/2006/math">
                    <m:r>
                      <a:rPr lang="en-US" altLang="zh-CN" sz="2800" b="0" i="1" dirty="0" smtClean="0">
                        <a:solidFill>
                          <a:schemeClr val="tx1"/>
                        </a:solidFill>
                        <a:latin typeface="Cambria Math"/>
                      </a:rPr>
                      <m:t>𝐹</m:t>
                    </m:r>
                    <m:r>
                      <a:rPr lang="en-US" altLang="zh-CN" sz="2800" i="1" dirty="0">
                        <a:solidFill>
                          <a:schemeClr val="tx1"/>
                        </a:solidFill>
                        <a:latin typeface="Cambria Math"/>
                      </a:rPr>
                      <m:t> </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而且还希望</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使得</a:t>
                </a:r>
                <a14:m>
                  <m:oMath xmlns:m="http://schemas.openxmlformats.org/officeDocument/2006/math">
                    <m:r>
                      <a:rPr lang="en-US" altLang="zh-CN" sz="2800" b="0" i="1" dirty="0" smtClean="0">
                        <a:solidFill>
                          <a:schemeClr val="tx1"/>
                        </a:solidFill>
                        <a:latin typeface="Cambria Math"/>
                      </a:rPr>
                      <m:t>𝐹</m:t>
                    </m:r>
                  </m:oMath>
                </a14:m>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达到</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最大值，即使可行流</a:t>
                </a:r>
                <a14:m>
                  <m:oMath xmlns:m="http://schemas.openxmlformats.org/officeDocument/2006/math">
                    <m:r>
                      <a:rPr lang="en-US" altLang="zh-CN" sz="2800" b="0" i="1" dirty="0" smtClean="0">
                        <a:solidFill>
                          <a:schemeClr val="tx1"/>
                        </a:solidFill>
                        <a:latin typeface="Cambria Math"/>
                      </a:rPr>
                      <m:t>𝐹</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成为网络</a:t>
                </a:r>
                <a14:m>
                  <m:oMath xmlns:m="http://schemas.openxmlformats.org/officeDocument/2006/math">
                    <m:r>
                      <a:rPr lang="en-US" altLang="zh-CN" sz="2800" b="0" i="1" dirty="0" smtClean="0">
                        <a:solidFill>
                          <a:schemeClr val="tx1"/>
                        </a:solidFill>
                        <a:latin typeface="Cambria Math"/>
                      </a:rPr>
                      <m:t>𝑁</m:t>
                    </m:r>
                  </m:oMath>
                </a14:m>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的最大流。一般地，可能存在几个具有相同最大值的流</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为了</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给</a:t>
                </a:r>
                <a:r>
                  <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出一个求最大流的算法。下面我们再来介绍网络的截集</a:t>
                </a:r>
                <a:r>
                  <a:rPr lang="zh-CN" altLang="zh-CN" sz="28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476673"/>
                <a:ext cx="8136904" cy="2304256"/>
              </a:xfrm>
              <a:blipFill rotWithShape="1">
                <a:blip r:embed="rId2"/>
                <a:stretch>
                  <a:fillRect l="-1273" t="-2646" b="-3968"/>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D397B12C-D8BB-4DFD-822E-4279FE629CC0}" type="datetime1">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2014-7-23</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重庆邮电大学         理学院            陈六新</a:t>
            </a:r>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9</a:t>
            </a:fld>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6930227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2912</Words>
  <Application>Microsoft Office PowerPoint</Application>
  <PresentationFormat>全屏显示(4:3)</PresentationFormat>
  <Paragraphs>151</Paragraphs>
  <Slides>32</Slides>
  <Notes>1</Notes>
  <HiddenSlides>1</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32</vt:i4>
      </vt:variant>
    </vt:vector>
  </HeadingPairs>
  <TitlesOfParts>
    <vt:vector size="36" baseType="lpstr">
      <vt:lpstr>自定义设计方案</vt:lpstr>
      <vt:lpstr>暗香扑面</vt:lpstr>
      <vt:lpstr>文档</vt:lpstr>
      <vt:lpstr>Microsoft Word Document</vt:lpstr>
      <vt:lpstr>网络流</vt:lpstr>
      <vt:lpstr>PowerPoint 演示文稿</vt:lpstr>
      <vt:lpstr>PowerPoint 演示文稿</vt:lpstr>
      <vt:lpstr>网络流与截集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最大流及其算法</vt:lpstr>
      <vt:lpstr>PowerPoint 演示文稿</vt:lpstr>
      <vt:lpstr>PowerPoint 演示文稿</vt:lpstr>
      <vt:lpstr>PowerPoint 演示文稿</vt:lpstr>
      <vt:lpstr>PowerPoint 演示文稿</vt:lpstr>
      <vt:lpstr>PowerPoint 演示文稿</vt:lpstr>
      <vt:lpstr>PowerPoint 演示文稿</vt:lpstr>
      <vt:lpstr>定理</vt:lpstr>
      <vt:lpstr>定理</vt:lpstr>
      <vt:lpstr>PowerPoint 演示文稿</vt:lpstr>
      <vt:lpstr>算法思想</vt:lpstr>
      <vt:lpstr>最大流算法</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网络流</dc:title>
  <dc:creator>Administrator</dc:creator>
  <cp:lastModifiedBy>微软用户</cp:lastModifiedBy>
  <cp:revision>57</cp:revision>
  <dcterms:created xsi:type="dcterms:W3CDTF">2014-07-04T00:49:00Z</dcterms:created>
  <dcterms:modified xsi:type="dcterms:W3CDTF">2014-07-23T03:01:40Z</dcterms:modified>
</cp:coreProperties>
</file>