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8" r:id="rId5"/>
    <p:sldId id="275" r:id="rId6"/>
    <p:sldId id="272" r:id="rId7"/>
    <p:sldId id="276" r:id="rId8"/>
    <p:sldId id="277" r:id="rId9"/>
    <p:sldId id="278" r:id="rId10"/>
    <p:sldId id="279" r:id="rId11"/>
    <p:sldId id="271" r:id="rId12"/>
    <p:sldId id="280" r:id="rId13"/>
    <p:sldId id="260" r:id="rId14"/>
    <p:sldId id="281" r:id="rId15"/>
    <p:sldId id="282" r:id="rId16"/>
    <p:sldId id="263" r:id="rId17"/>
    <p:sldId id="261" r:id="rId18"/>
    <p:sldId id="262" r:id="rId19"/>
    <p:sldId id="265" r:id="rId20"/>
    <p:sldId id="266" r:id="rId21"/>
    <p:sldId id="267" r:id="rId22"/>
    <p:sldId id="269" r:id="rId23"/>
    <p:sldId id="268" r:id="rId24"/>
    <p:sldId id="283" r:id="rId25"/>
    <p:sldId id="284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B0AA7-9511-EFDE-7B95-E10B9AD3F386}" v="24" dt="2024-06-07T09:02:33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-12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DB2BD5-0558-2E66-0270-7F1812C28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60EC15-C36F-37BE-B12F-49B303B6B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1F2C7A-BB40-43FE-EB84-62E14BCD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845615-0129-95D2-E060-E88C4927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802630-7A62-9EE3-59CA-37A4268D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19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F9886-1038-441C-F4F5-61FF0DAF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B110CE3-A7C3-522C-0DF4-D64432591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94A0AF-D782-6067-A37C-BAAFED70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151D38-4E4D-FD9E-EBDF-BB4DA9DA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2ECA3F-3D9E-FE99-4BBE-CFB245F5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62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924EEA3-E43E-0D97-FAD9-845A7B42B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4FD84C-8AAF-AF79-4DAE-BC9A34DE6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3A16F9-C8F1-A669-4126-42361B2F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8FAFBF-8CF8-15B4-FD67-4423B713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E8F470-1902-F5E7-4174-71DC8A11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40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2D391-939A-2CD0-F915-A661CB13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5DCCF6-B7E5-B0B2-2F53-A00964C87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917F73-596D-15E7-A3CC-5944B548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0415C6-84AD-9DA7-E40F-3C3E06CF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50EB40-29DC-9380-3839-A73CD012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92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3A4B2A-FD36-4EAB-E2DF-05976BBD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E9FFE1-3048-FB4B-63CC-6E5F55765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C0FB6C-4BB8-0A01-A756-7D51A024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E36-865B-783A-AA34-CCF5D2D9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8CCD8-9ACD-470C-B9B3-D525CFD5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32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C5397-B6B1-F80A-A134-D127105C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D29539-6967-0467-B91A-E4A22A04F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C1459D-7435-4193-EF3B-3D90EE18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823053-A92B-8162-DA22-BA89087D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847065-857C-4A5A-DF5C-C60B510A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2B34E-1891-4F6E-0AF0-05FE0621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61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075D0-FF66-5845-204C-A53AD08E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6922B6-A389-1792-2CF2-E0EBE6D2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4ACE44-18C5-8742-076E-7B7C5739F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5872186-9701-E3E3-3312-71890FE9D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9B9173-44E2-489C-A7DD-891ED45BC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2EEACA3-37B4-AA38-F3FC-01D3CAE5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B1CACAA-765A-6E4E-D709-1EF72D0A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CC1B43-4AC9-DA5F-CDC9-0EEE834C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49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86B92-6560-1368-0283-49CA22B4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54E099-15AC-DF91-0CBC-D786C508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2F03BD-3DEB-E0EA-0857-5BB1C13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236460-7E4D-F08F-157E-2620AB6D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3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5E191B2-82EF-6999-F78B-546B8E9F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08C630-4E12-E158-6479-9CA1F8B9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005C5B-0029-2CE0-A18A-E02F5897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553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D109C0-6C0B-A0FB-B3EC-CAFF342C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DE5D63-63C2-C52E-C46A-ADF8942B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21861E-233C-1C24-AF5B-2751F509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84145D-2FE5-5E43-476F-62FFD0BB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80CD81-A2FA-D8F9-0318-479E24F7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CF2E68-0193-0A12-182F-38E9DB40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63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94E5A4-5EE8-342C-54C4-B2A13054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E99E5A-9B7E-BA2F-7368-CF9050A45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685272-E30E-E22E-F8EB-D11318772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62E488-BCB3-2216-608C-27677D59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58204C-95FE-B566-9F2E-5673C2C8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055204-98B9-E3A7-673A-8B4D3E03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79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E68D2A2-6513-3173-6A8C-E41C4D2B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66B5A4-40E8-266D-9B1B-805E6210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B22696-CEEF-108F-F86F-1584B02DE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EA90-8561-4B49-805D-2A8E9B16BD5C}" type="datetimeFigureOut">
              <a:rPr lang="it-IT" smtClean="0"/>
              <a:t>07/06/2024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436A7-5DBE-D4DB-77DB-8B902262B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A43A32-8D34-494F-6819-4603DA685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37018-8D9B-4F54-8071-FA2510E356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889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sv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23.png"/><Relationship Id="rId5" Type="http://schemas.openxmlformats.org/officeDocument/2006/relationships/image" Target="../media/image8.png"/><Relationship Id="rId10" Type="http://schemas.openxmlformats.org/officeDocument/2006/relationships/image" Target="../media/image12.svg"/><Relationship Id="rId4" Type="http://schemas.openxmlformats.org/officeDocument/2006/relationships/image" Target="../media/image7.svg"/><Relationship Id="rId9" Type="http://schemas.openxmlformats.org/officeDocument/2006/relationships/image" Target="../media/image1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47D5C57-B7E4-6561-7F45-8AF73903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976" y="723425"/>
            <a:ext cx="1350065" cy="99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D148C9-49C9-51DF-83FC-0970C577BA22}"/>
              </a:ext>
            </a:extLst>
          </p:cNvPr>
          <p:cNvSpPr txBox="1"/>
          <p:nvPr/>
        </p:nvSpPr>
        <p:spPr>
          <a:xfrm>
            <a:off x="3124647" y="3428157"/>
            <a:ext cx="594167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dirty="0">
                <a:cs typeface="Calibri" panose="020F0502020204030204"/>
              </a:rPr>
              <a:t>SCIANTIX USER MEETING</a:t>
            </a:r>
          </a:p>
          <a:p>
            <a:pPr algn="ctr"/>
            <a:endParaRPr lang="en-GB" dirty="0">
              <a:cs typeface="Calibri" panose="020F0502020204030204"/>
            </a:endParaRPr>
          </a:p>
          <a:p>
            <a:pPr algn="ctr"/>
            <a:r>
              <a:rPr lang="en-GB" dirty="0">
                <a:cs typeface="Calibri" panose="020F0502020204030204"/>
              </a:rPr>
              <a:t>SCIANTIX python shell for data assimilation</a:t>
            </a:r>
          </a:p>
          <a:p>
            <a:pPr marL="285750" indent="-285750" algn="ctr">
              <a:buFont typeface="Arial"/>
              <a:buChar char="•"/>
            </a:pPr>
            <a:endParaRPr lang="en-GB" dirty="0">
              <a:cs typeface="Calibri" panose="020F0502020204030204"/>
            </a:endParaRPr>
          </a:p>
          <a:p>
            <a:pPr algn="ctr"/>
            <a:r>
              <a:rPr lang="en-GB" dirty="0"/>
              <a:t>Giovanni Nicodemo</a:t>
            </a:r>
            <a:endParaRPr lang="en-GB" dirty="0">
              <a:cs typeface="Calibri" panose="020F0502020204030204"/>
            </a:endParaRPr>
          </a:p>
          <a:p>
            <a:pPr algn="ctr"/>
            <a:r>
              <a:rPr lang="en-GB" dirty="0"/>
              <a:t>Lione, 16.05.2024</a:t>
            </a:r>
            <a:endParaRPr lang="en-GB" dirty="0">
              <a:cs typeface="Calibri" panose="020F0502020204030204"/>
            </a:endParaRPr>
          </a:p>
        </p:txBody>
      </p:sp>
      <p:pic>
        <p:nvPicPr>
          <p:cNvPr id="3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B519F8E5-4CD5-8B60-B669-6964AF91330A}"/>
              </a:ext>
            </a:extLst>
          </p:cNvPr>
          <p:cNvPicPr/>
          <p:nvPr/>
        </p:nvPicPr>
        <p:blipFill>
          <a:blip r:embed="rId3"/>
          <a:srcRect l="18883" t="31617" r="16560" b="33260"/>
          <a:stretch/>
        </p:blipFill>
        <p:spPr>
          <a:xfrm>
            <a:off x="5450003" y="2259362"/>
            <a:ext cx="1282162" cy="49249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5445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11" descr="Badge 4 con riempimento a tinta unita">
            <a:extLst>
              <a:ext uri="{FF2B5EF4-FFF2-40B4-BE49-F238E27FC236}">
                <a16:creationId xmlns:a16="http://schemas.microsoft.com/office/drawing/2014/main" id="{0C1C3BF0-8AF8-4381-F8BF-2E907E596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175" y="1511300"/>
            <a:ext cx="914400" cy="914400"/>
          </a:xfrm>
          <a:prstGeom prst="rect">
            <a:avLst/>
          </a:prstGeom>
        </p:spPr>
      </p:pic>
      <p:pic>
        <p:nvPicPr>
          <p:cNvPr id="10" name="Elemento grafico 13" descr="Badge 3 con riempimento a tinta unita">
            <a:extLst>
              <a:ext uri="{FF2B5EF4-FFF2-40B4-BE49-F238E27FC236}">
                <a16:creationId xmlns:a16="http://schemas.microsoft.com/office/drawing/2014/main" id="{4251DA55-B182-87A6-68A1-8487CE2F8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00" y="1511300"/>
            <a:ext cx="914400" cy="9144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265111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Gaussian processes</a:t>
            </a:r>
            <a:endParaRPr lang="en-GB" sz="2400" b="1" dirty="0">
              <a:cs typeface="Calibri"/>
            </a:endParaRPr>
          </a:p>
        </p:txBody>
      </p:sp>
      <p:pic>
        <p:nvPicPr>
          <p:cNvPr id="4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79D6D69E-A0AF-B72B-8137-CDA0333FE1E0}"/>
              </a:ext>
            </a:extLst>
          </p:cNvPr>
          <p:cNvPicPr/>
          <p:nvPr/>
        </p:nvPicPr>
        <p:blipFill>
          <a:blip r:embed="rId6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26E112D-650C-2B67-860E-24066348BC1A}"/>
              </a:ext>
            </a:extLst>
          </p:cNvPr>
          <p:cNvSpPr txBox="1"/>
          <p:nvPr/>
        </p:nvSpPr>
        <p:spPr>
          <a:xfrm>
            <a:off x="2093164" y="1787806"/>
            <a:ext cx="26597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Connect sampled points</a:t>
            </a:r>
          </a:p>
          <a:p>
            <a:r>
              <a:rPr lang="en-GB" dirty="0">
                <a:ea typeface="+mn-lt"/>
                <a:cs typeface="+mn-lt"/>
              </a:rPr>
              <a:t>(many times)</a:t>
            </a:r>
            <a:endParaRPr lang="en-GB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7F82011-AFAC-D8FF-0FEA-4058F075A2DD}"/>
              </a:ext>
            </a:extLst>
          </p:cNvPr>
          <p:cNvSpPr txBox="1"/>
          <p:nvPr/>
        </p:nvSpPr>
        <p:spPr>
          <a:xfrm>
            <a:off x="7847850" y="1748118"/>
            <a:ext cx="3302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Kernel introduction</a:t>
            </a:r>
          </a:p>
        </p:txBody>
      </p:sp>
      <p:pic>
        <p:nvPicPr>
          <p:cNvPr id="6" name="Immagine 5" descr="Immagine che contiene Carattere, testo, linea, bianco&#10;&#10;Descrizione generata automaticamente">
            <a:extLst>
              <a:ext uri="{FF2B5EF4-FFF2-40B4-BE49-F238E27FC236}">
                <a16:creationId xmlns:a16="http://schemas.microsoft.com/office/drawing/2014/main" id="{2668A60F-192B-03B2-D605-69FF44A04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5162" y="2163763"/>
            <a:ext cx="4543425" cy="9429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Immagine 11" descr="Immagine che contiene linea, schermata, Diagramma, diagramma&#10;&#10;Descrizione generata automaticamente">
            <a:extLst>
              <a:ext uri="{FF2B5EF4-FFF2-40B4-BE49-F238E27FC236}">
                <a16:creationId xmlns:a16="http://schemas.microsoft.com/office/drawing/2014/main" id="{EEBDFB8A-EBDA-1176-563F-C556CC589C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00" r="50607"/>
          <a:stretch/>
        </p:blipFill>
        <p:spPr>
          <a:xfrm>
            <a:off x="816349" y="3101694"/>
            <a:ext cx="5015162" cy="333268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Immagine 12" descr="Immagine che contiene schermata, testo, linea, Diagramma&#10;&#10;Descrizione generata automaticamente">
            <a:extLst>
              <a:ext uri="{FF2B5EF4-FFF2-40B4-BE49-F238E27FC236}">
                <a16:creationId xmlns:a16="http://schemas.microsoft.com/office/drawing/2014/main" id="{879595A6-9670-02C3-73E0-4AF9D5FA38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6563" y="3101975"/>
            <a:ext cx="50006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4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265111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Gaussian processes</a:t>
            </a:r>
            <a:endParaRPr lang="en-GB" sz="2400" b="1" dirty="0">
              <a:cs typeface="Calibri"/>
            </a:endParaRPr>
          </a:p>
        </p:txBody>
      </p:sp>
      <p:pic>
        <p:nvPicPr>
          <p:cNvPr id="4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79D6D69E-A0AF-B72B-8137-CDA0333FE1E0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pic>
        <p:nvPicPr>
          <p:cNvPr id="3" name="Immagine 2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D84971F1-B340-F517-F7FF-C4A8A30C4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44" y="2765271"/>
            <a:ext cx="7580312" cy="382777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9331EF05-3FCC-01BA-5009-9F539F4C1870}"/>
              </a:ext>
            </a:extLst>
          </p:cNvPr>
          <p:cNvSpPr txBox="1"/>
          <p:nvPr/>
        </p:nvSpPr>
        <p:spPr>
          <a:xfrm>
            <a:off x="671120" y="1281876"/>
            <a:ext cx="1023932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Definition</a:t>
            </a:r>
            <a:r>
              <a:rPr lang="en-GB" i="1" dirty="0">
                <a:ea typeface="+mn-lt"/>
                <a:cs typeface="+mn-lt"/>
              </a:rPr>
              <a:t>: a Gaussian process is a collection of random variables, any finite number of which have a joint Gaussian distribution </a:t>
            </a:r>
            <a:r>
              <a:rPr lang="en-GB" dirty="0">
                <a:ea typeface="+mn-lt"/>
                <a:cs typeface="+mn-lt"/>
              </a:rPr>
              <a:t>(Rasmussen 2006)</a:t>
            </a:r>
            <a:endParaRPr lang="en-GB" dirty="0" err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 Gaussian process is completely specified by its mean function (usually zero) and covariance function (</a:t>
            </a:r>
            <a:r>
              <a:rPr lang="en-GB" b="1" dirty="0">
                <a:ea typeface="+mn-lt"/>
                <a:cs typeface="+mn-lt"/>
              </a:rPr>
              <a:t>kernel</a:t>
            </a:r>
            <a:r>
              <a:rPr lang="en-GB" dirty="0">
                <a:ea typeface="+mn-lt"/>
                <a:cs typeface="+mn-lt"/>
              </a:rPr>
              <a:t>).</a:t>
            </a:r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407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507209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Gaussian processes : hyperparameters</a:t>
            </a:r>
            <a:endParaRPr lang="en-GB" sz="2400" b="1" dirty="0">
              <a:cs typeface="Calibri"/>
            </a:endParaRPr>
          </a:p>
        </p:txBody>
      </p:sp>
      <p:pic>
        <p:nvPicPr>
          <p:cNvPr id="4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79D6D69E-A0AF-B72B-8137-CDA0333FE1E0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pic>
        <p:nvPicPr>
          <p:cNvPr id="5" name="Immagine 4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BC55BDF1-69A7-78A9-BD7E-645024096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20" y="2567548"/>
            <a:ext cx="6858561" cy="4089587"/>
          </a:xfrm>
          <a:prstGeom prst="rect">
            <a:avLst/>
          </a:prstGeom>
        </p:spPr>
      </p:pic>
      <p:pic>
        <p:nvPicPr>
          <p:cNvPr id="6" name="Immagine 5" descr="Immagine che contiene Carattere, testo, linea, bianco&#10;&#10;Descrizione generata automaticamente">
            <a:extLst>
              <a:ext uri="{FF2B5EF4-FFF2-40B4-BE49-F238E27FC236}">
                <a16:creationId xmlns:a16="http://schemas.microsoft.com/office/drawing/2014/main" id="{7998F804-8A6D-6287-0466-62FEA0446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043" y="1353671"/>
            <a:ext cx="4543425" cy="9525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asellaDiTesto 10">
            <a:extLst>
              <a:ext uri="{FF2B5EF4-FFF2-40B4-BE49-F238E27FC236}">
                <a16:creationId xmlns:a16="http://schemas.microsoft.com/office/drawing/2014/main" id="{9331EF05-3FCC-01BA-5009-9F539F4C1870}"/>
              </a:ext>
            </a:extLst>
          </p:cNvPr>
          <p:cNvSpPr txBox="1"/>
          <p:nvPr/>
        </p:nvSpPr>
        <p:spPr>
          <a:xfrm>
            <a:off x="671120" y="1281876"/>
            <a:ext cx="5875195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GB" sz="2000" b="1" err="1">
                <a:solidFill>
                  <a:srgbClr val="202122"/>
                </a:solidFill>
                <a:ea typeface="+mn-lt"/>
                <a:cs typeface="+mn-lt"/>
              </a:rPr>
              <a:t>σ</a:t>
            </a:r>
            <a:r>
              <a:rPr lang="en-GB" sz="2000" b="1" baseline="-25000" err="1">
                <a:solidFill>
                  <a:srgbClr val="202122"/>
                </a:solidFill>
                <a:ea typeface="+mn-lt"/>
                <a:cs typeface="+mn-lt"/>
              </a:rPr>
              <a:t>F</a:t>
            </a:r>
            <a:r>
              <a:rPr lang="en-GB" dirty="0">
                <a:ea typeface="+mn-lt"/>
                <a:cs typeface="+mn-lt"/>
              </a:rPr>
              <a:t>: how much vertically the function can span</a:t>
            </a:r>
            <a:endParaRPr lang="en-GB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i="1" dirty="0">
                <a:ea typeface="Calibri" panose="020F0502020204030204"/>
                <a:cs typeface="Calibri" panose="020F0502020204030204"/>
              </a:rPr>
              <a:t>l</a:t>
            </a:r>
            <a:r>
              <a:rPr lang="en-GB" b="1" dirty="0">
                <a:ea typeface="Calibri" panose="020F0502020204030204"/>
                <a:cs typeface="Calibri" panose="020F0502020204030204"/>
              </a:rPr>
              <a:t> </a:t>
            </a:r>
            <a:r>
              <a:rPr lang="en-GB" dirty="0">
                <a:ea typeface="Calibri" panose="020F0502020204030204"/>
                <a:cs typeface="Calibri" panose="020F0502020204030204"/>
              </a:rPr>
              <a:t>: </a:t>
            </a:r>
            <a:r>
              <a:rPr lang="en-GB" dirty="0">
                <a:ea typeface="+mn-lt"/>
                <a:cs typeface="+mn-lt"/>
              </a:rPr>
              <a:t>how quickly the correlation relationship between two points drops as their distance increases.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7091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465922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Test case 1: Xe diffusion coefficient</a:t>
            </a:r>
            <a:endParaRPr lang="en-GB" sz="2400" b="1" dirty="0">
              <a:cs typeface="Calibri"/>
            </a:endParaRPr>
          </a:p>
        </p:txBody>
      </p:sp>
      <p:pic>
        <p:nvPicPr>
          <p:cNvPr id="8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9455CFB3-10E5-0337-C38A-C9E152B7E141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pic>
        <p:nvPicPr>
          <p:cNvPr id="9" name="Immagine 8" descr="Immagine che contiene testo, diagramma, linea, schizzo&#10;&#10;Descrizione generata automaticamente">
            <a:extLst>
              <a:ext uri="{FF2B5EF4-FFF2-40B4-BE49-F238E27FC236}">
                <a16:creationId xmlns:a16="http://schemas.microsoft.com/office/drawing/2014/main" id="{36A72F80-0BCE-9FAD-0D5F-C00725B81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2" t="7470" r="5942" b="10696"/>
          <a:stretch/>
        </p:blipFill>
        <p:spPr>
          <a:xfrm>
            <a:off x="676013" y="1633756"/>
            <a:ext cx="4297117" cy="438096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4408CB4-22C7-CEBF-7E90-8D77D9527EA9}"/>
              </a:ext>
            </a:extLst>
          </p:cNvPr>
          <p:cNvSpPr txBox="1"/>
          <p:nvPr/>
        </p:nvSpPr>
        <p:spPr>
          <a:xfrm>
            <a:off x="6221835" y="1449656"/>
            <a:ext cx="528982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cs typeface="Calibri"/>
              </a:rPr>
              <a:t>Fit of atomistic data (</a:t>
            </a:r>
            <a:r>
              <a:rPr lang="en-GB" dirty="0">
                <a:ea typeface="+mn-lt"/>
                <a:cs typeface="+mn-lt"/>
              </a:rPr>
              <a:t>Matthews et al. 2020)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Calibri"/>
                <a:cs typeface="Calibri"/>
              </a:rPr>
              <a:t>Turnbull correlation update (Turnbull 1989)</a:t>
            </a:r>
          </a:p>
          <a:p>
            <a:pPr marL="285750" indent="-285750">
              <a:buFont typeface="Arial"/>
              <a:buChar char="•"/>
            </a:pPr>
            <a:endParaRPr lang="it-IT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455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354276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Test case 1: code structure</a:t>
            </a:r>
            <a:endParaRPr lang="en-GB" sz="2400" b="1" dirty="0">
              <a:cs typeface="Calibri"/>
            </a:endParaRPr>
          </a:p>
        </p:txBody>
      </p:sp>
      <p:pic>
        <p:nvPicPr>
          <p:cNvPr id="8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9455CFB3-10E5-0337-C38A-C9E152B7E141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pic>
        <p:nvPicPr>
          <p:cNvPr id="4" name="Elemento grafico 3" descr="Badge 1 con riempimento a tinta unita">
            <a:extLst>
              <a:ext uri="{FF2B5EF4-FFF2-40B4-BE49-F238E27FC236}">
                <a16:creationId xmlns:a16="http://schemas.microsoft.com/office/drawing/2014/main" id="{0680021D-F9B4-2D3B-A4FF-CB3A4D33F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487" y="1511300"/>
            <a:ext cx="914400" cy="914400"/>
          </a:xfrm>
          <a:prstGeom prst="rect">
            <a:avLst/>
          </a:prstGeom>
        </p:spPr>
      </p:pic>
      <p:pic>
        <p:nvPicPr>
          <p:cNvPr id="6" name="Elemento grafico 5" descr="Badge con riempimento a tinta unita">
            <a:extLst>
              <a:ext uri="{FF2B5EF4-FFF2-40B4-BE49-F238E27FC236}">
                <a16:creationId xmlns:a16="http://schemas.microsoft.com/office/drawing/2014/main" id="{C26C6D87-8150-0B7B-F2AE-F57EEE540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9175" y="1511300"/>
            <a:ext cx="914400" cy="914400"/>
          </a:xfrm>
          <a:prstGeom prst="rect">
            <a:avLst/>
          </a:prstGeom>
        </p:spPr>
      </p:pic>
      <p:pic>
        <p:nvPicPr>
          <p:cNvPr id="9" name="Elemento grafico 11" descr="Badge 4 con riempimento a tinta unita">
            <a:extLst>
              <a:ext uri="{FF2B5EF4-FFF2-40B4-BE49-F238E27FC236}">
                <a16:creationId xmlns:a16="http://schemas.microsoft.com/office/drawing/2014/main" id="{AA053284-4138-1FB2-DBD2-650EA535D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08700" y="3997325"/>
            <a:ext cx="914400" cy="914400"/>
          </a:xfrm>
          <a:prstGeom prst="rect">
            <a:avLst/>
          </a:prstGeom>
        </p:spPr>
      </p:pic>
      <p:pic>
        <p:nvPicPr>
          <p:cNvPr id="11" name="Elemento grafico 13" descr="Badge 3 con riempimento a tinta unita">
            <a:extLst>
              <a:ext uri="{FF2B5EF4-FFF2-40B4-BE49-F238E27FC236}">
                <a16:creationId xmlns:a16="http://schemas.microsoft.com/office/drawing/2014/main" id="{5FA691EA-C821-C8D0-342D-39C55FB70C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7488" y="3995738"/>
            <a:ext cx="914400" cy="914400"/>
          </a:xfrm>
          <a:prstGeom prst="rect">
            <a:avLst/>
          </a:prstGeom>
        </p:spPr>
      </p:pic>
      <p:pic>
        <p:nvPicPr>
          <p:cNvPr id="12" name="Immagine 1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44B035B-0FFA-5B2B-19A3-05390CBDFB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9825" y="2433638"/>
            <a:ext cx="4713288" cy="95091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955E565-6995-F2BA-0A58-FB9FE8460E85}"/>
              </a:ext>
            </a:extLst>
          </p:cNvPr>
          <p:cNvSpPr txBox="1"/>
          <p:nvPr/>
        </p:nvSpPr>
        <p:spPr>
          <a:xfrm>
            <a:off x="2093164" y="1787806"/>
            <a:ext cx="2659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Data vector declaration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DFF539E-EB3C-EABB-CD39-117937AC2586}"/>
              </a:ext>
            </a:extLst>
          </p:cNvPr>
          <p:cNvSpPr txBox="1"/>
          <p:nvPr/>
        </p:nvSpPr>
        <p:spPr>
          <a:xfrm>
            <a:off x="2093163" y="4272243"/>
            <a:ext cx="2659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Kernel Setup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04CC833-8D89-4AA5-FA6A-4C5E93EAD3A4}"/>
              </a:ext>
            </a:extLst>
          </p:cNvPr>
          <p:cNvSpPr txBox="1"/>
          <p:nvPr/>
        </p:nvSpPr>
        <p:spPr>
          <a:xfrm>
            <a:off x="7974850" y="1787806"/>
            <a:ext cx="2659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Grid definition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CEFF6C-FBC2-466F-A9CE-67B3EA9AECFF}"/>
              </a:ext>
            </a:extLst>
          </p:cNvPr>
          <p:cNvSpPr txBox="1"/>
          <p:nvPr/>
        </p:nvSpPr>
        <p:spPr>
          <a:xfrm>
            <a:off x="7974850" y="4264306"/>
            <a:ext cx="2659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Posterior evaluation</a:t>
            </a:r>
          </a:p>
        </p:txBody>
      </p:sp>
      <p:pic>
        <p:nvPicPr>
          <p:cNvPr id="18" name="Immagine 17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6EC18D9E-7468-AED3-7A97-6819D06A92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4900" y="2432050"/>
            <a:ext cx="3695700" cy="581025"/>
          </a:xfrm>
          <a:prstGeom prst="rect">
            <a:avLst/>
          </a:prstGeom>
        </p:spPr>
      </p:pic>
      <p:pic>
        <p:nvPicPr>
          <p:cNvPr id="19" name="Immagine 1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A6ECA8F-5E51-53EF-C6C8-FE92EA919A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7438" y="5340350"/>
            <a:ext cx="4818063" cy="733426"/>
          </a:xfrm>
          <a:prstGeom prst="rect">
            <a:avLst/>
          </a:prstGeom>
        </p:spPr>
      </p:pic>
      <p:pic>
        <p:nvPicPr>
          <p:cNvPr id="20" name="Immagine 19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F3F7D20B-2351-AB27-C0DF-BC8D6187739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-263" r="21085" b="-3514"/>
          <a:stretch/>
        </p:blipFill>
        <p:spPr>
          <a:xfrm>
            <a:off x="7018338" y="5341711"/>
            <a:ext cx="4851181" cy="72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4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354276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>
                <a:ea typeface="+mn-lt"/>
                <a:cs typeface="+mn-lt"/>
              </a:rPr>
              <a:t>Test case 1: code structure</a:t>
            </a:r>
            <a:endParaRPr lang="it-IT" dirty="0">
              <a:ea typeface="+mn-lt"/>
              <a:cs typeface="+mn-lt"/>
            </a:endParaRPr>
          </a:p>
        </p:txBody>
      </p:sp>
      <p:pic>
        <p:nvPicPr>
          <p:cNvPr id="8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9455CFB3-10E5-0337-C38A-C9E152B7E141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pic>
        <p:nvPicPr>
          <p:cNvPr id="4" name="Immagine 3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28532058-7F0F-5CB0-81E9-7F57FA970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" r="-87" b="2975"/>
          <a:stretch/>
        </p:blipFill>
        <p:spPr>
          <a:xfrm>
            <a:off x="676275" y="3592512"/>
            <a:ext cx="7583498" cy="2760711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7DF6F51-B909-5A74-D5B3-2D992D217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1651000"/>
            <a:ext cx="7580313" cy="1531938"/>
          </a:xfrm>
          <a:prstGeom prst="rect">
            <a:avLst/>
          </a:prstGeom>
        </p:spPr>
      </p:pic>
      <p:sp>
        <p:nvSpPr>
          <p:cNvPr id="9" name="CasellaDiTesto 10">
            <a:extLst>
              <a:ext uri="{FF2B5EF4-FFF2-40B4-BE49-F238E27FC236}">
                <a16:creationId xmlns:a16="http://schemas.microsoft.com/office/drawing/2014/main" id="{E5613EDD-82FB-5F46-7B2C-AA995BCBEA2F}"/>
              </a:ext>
            </a:extLst>
          </p:cNvPr>
          <p:cNvSpPr txBox="1"/>
          <p:nvPr/>
        </p:nvSpPr>
        <p:spPr>
          <a:xfrm>
            <a:off x="671120" y="1281876"/>
            <a:ext cx="1023932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GB" dirty="0">
                <a:ea typeface="Calibri" panose="020F0502020204030204"/>
                <a:cs typeface="Calibri" panose="020F0502020204030204"/>
              </a:rPr>
              <a:t>Update options</a:t>
            </a:r>
            <a:endParaRPr lang="en-GB" dirty="0" err="1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Calibri" panose="020F0502020204030204"/>
                <a:cs typeface="Calibri" panose="020F0502020204030204"/>
              </a:rPr>
              <a:t>Trust grid</a:t>
            </a:r>
          </a:p>
        </p:txBody>
      </p:sp>
    </p:spTree>
    <p:extLst>
      <p:ext uri="{BB962C8B-B14F-4D97-AF65-F5344CB8AC3E}">
        <p14:creationId xmlns:p14="http://schemas.microsoft.com/office/powerpoint/2010/main" val="268926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465922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Test case 1: Xe diffusion coefficient</a:t>
            </a:r>
            <a:endParaRPr lang="en-GB" sz="2400" b="1" dirty="0">
              <a:cs typeface="Calibri"/>
            </a:endParaRPr>
          </a:p>
        </p:txBody>
      </p:sp>
      <p:pic>
        <p:nvPicPr>
          <p:cNvPr id="8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9455CFB3-10E5-0337-C38A-C9E152B7E141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26C9CF0E-EAAB-F100-668C-A08877239BC0}"/>
              </a:ext>
            </a:extLst>
          </p:cNvPr>
          <p:cNvSpPr txBox="1"/>
          <p:nvPr/>
        </p:nvSpPr>
        <p:spPr>
          <a:xfrm>
            <a:off x="671120" y="1281876"/>
            <a:ext cx="1023932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Multilinear interpolator in SCIANTIX</a:t>
            </a:r>
            <a:endParaRPr lang="it-IT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Calibri"/>
                <a:cs typeface="Calibri"/>
              </a:rPr>
              <a:t>Baker regression tests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403DFFF5-38AC-C240-4BC8-B5F620593BF0}"/>
              </a:ext>
            </a:extLst>
          </p:cNvPr>
          <p:cNvGrpSpPr/>
          <p:nvPr/>
        </p:nvGrpSpPr>
        <p:grpSpPr>
          <a:xfrm>
            <a:off x="1261267" y="3430962"/>
            <a:ext cx="1327340" cy="899401"/>
            <a:chOff x="2607467" y="3240462"/>
            <a:chExt cx="1089215" cy="708901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10749818-95BA-4992-0F95-98954ED565D4}"/>
                </a:ext>
              </a:extLst>
            </p:cNvPr>
            <p:cNvSpPr txBox="1"/>
            <p:nvPr/>
          </p:nvSpPr>
          <p:spPr>
            <a:xfrm>
              <a:off x="2607467" y="3240462"/>
              <a:ext cx="1089215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sz="2200" dirty="0">
                  <a:solidFill>
                    <a:srgbClr val="FF0000"/>
                  </a:solidFill>
                  <a:cs typeface="Calibri" panose="020F0502020204030204"/>
                </a:rPr>
                <a:t>X</a:t>
              </a:r>
              <a:r>
                <a:rPr lang="it-IT" sz="2200" baseline="-25000" dirty="0">
                  <a:solidFill>
                    <a:srgbClr val="FF0000"/>
                  </a:solidFill>
                  <a:cs typeface="Calibri" panose="020F0502020204030204"/>
                </a:rPr>
                <a:t>0</a:t>
              </a:r>
              <a:r>
                <a:rPr lang="it-IT" sz="2200" dirty="0">
                  <a:solidFill>
                    <a:srgbClr val="FF0000"/>
                  </a:solidFill>
                  <a:cs typeface="Calibri" panose="020F0502020204030204"/>
                </a:rPr>
                <a:t>   Y</a:t>
              </a:r>
              <a:r>
                <a:rPr lang="it-IT" sz="2200" baseline="-25000" dirty="0">
                  <a:solidFill>
                    <a:srgbClr val="FF0000"/>
                  </a:solidFill>
                  <a:cs typeface="Calibri" panose="020F0502020204030204"/>
                </a:rPr>
                <a:t>0</a:t>
              </a:r>
            </a:p>
          </p:txBody>
        </p:sp>
        <p:sp>
          <p:nvSpPr>
            <p:cNvPr id="47" name="Connettore 46">
              <a:extLst>
                <a:ext uri="{FF2B5EF4-FFF2-40B4-BE49-F238E27FC236}">
                  <a16:creationId xmlns:a16="http://schemas.microsoft.com/office/drawing/2014/main" id="{027794C4-835E-0375-5542-F9CBC0C9A654}"/>
                </a:ext>
              </a:extLst>
            </p:cNvPr>
            <p:cNvSpPr/>
            <p:nvPr/>
          </p:nvSpPr>
          <p:spPr>
            <a:xfrm>
              <a:off x="2860129" y="3688124"/>
              <a:ext cx="289265" cy="26123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152591CE-94F4-8912-B23A-3AD8775F9579}"/>
              </a:ext>
            </a:extLst>
          </p:cNvPr>
          <p:cNvGrpSpPr/>
          <p:nvPr/>
        </p:nvGrpSpPr>
        <p:grpSpPr>
          <a:xfrm>
            <a:off x="4828007" y="1706772"/>
            <a:ext cx="5425377" cy="4537030"/>
            <a:chOff x="5330031" y="1652984"/>
            <a:chExt cx="4385472" cy="3837783"/>
          </a:xfrm>
        </p:grpSpPr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A62E3C71-6FD0-9D96-983A-C05FA7209852}"/>
                </a:ext>
              </a:extLst>
            </p:cNvPr>
            <p:cNvGrpSpPr/>
            <p:nvPr/>
          </p:nvGrpSpPr>
          <p:grpSpPr>
            <a:xfrm>
              <a:off x="5330031" y="1652984"/>
              <a:ext cx="4385472" cy="3837783"/>
              <a:chOff x="5409406" y="1541858"/>
              <a:chExt cx="3869535" cy="3337721"/>
            </a:xfrm>
          </p:grpSpPr>
          <p:sp>
            <p:nvSpPr>
              <p:cNvPr id="4" name="Connettore 3">
                <a:extLst>
                  <a:ext uri="{FF2B5EF4-FFF2-40B4-BE49-F238E27FC236}">
                    <a16:creationId xmlns:a16="http://schemas.microsoft.com/office/drawing/2014/main" id="{2E8758C4-EEAD-986C-1425-664726447BE4}"/>
                  </a:ext>
                </a:extLst>
              </p:cNvPr>
              <p:cNvSpPr/>
              <p:nvPr/>
            </p:nvSpPr>
            <p:spPr>
              <a:xfrm>
                <a:off x="6501988" y="2676096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Connettore 4">
                <a:extLst>
                  <a:ext uri="{FF2B5EF4-FFF2-40B4-BE49-F238E27FC236}">
                    <a16:creationId xmlns:a16="http://schemas.microsoft.com/office/drawing/2014/main" id="{211589A4-14AB-3613-A60D-2581B37E6E3D}"/>
                  </a:ext>
                </a:extLst>
              </p:cNvPr>
              <p:cNvSpPr/>
              <p:nvPr/>
            </p:nvSpPr>
            <p:spPr>
              <a:xfrm>
                <a:off x="6999535" y="2676089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" name="Connettore 5">
                <a:extLst>
                  <a:ext uri="{FF2B5EF4-FFF2-40B4-BE49-F238E27FC236}">
                    <a16:creationId xmlns:a16="http://schemas.microsoft.com/office/drawing/2014/main" id="{B1209939-DD92-3554-2B9A-951F41F58CBE}"/>
                  </a:ext>
                </a:extLst>
              </p:cNvPr>
              <p:cNvSpPr/>
              <p:nvPr/>
            </p:nvSpPr>
            <p:spPr>
              <a:xfrm>
                <a:off x="6501995" y="3164491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Connettore 6">
                <a:extLst>
                  <a:ext uri="{FF2B5EF4-FFF2-40B4-BE49-F238E27FC236}">
                    <a16:creationId xmlns:a16="http://schemas.microsoft.com/office/drawing/2014/main" id="{DA50D8F4-9FCE-9B9D-63A0-AF2046FDF343}"/>
                  </a:ext>
                </a:extLst>
              </p:cNvPr>
              <p:cNvSpPr/>
              <p:nvPr/>
            </p:nvSpPr>
            <p:spPr>
              <a:xfrm>
                <a:off x="6999530" y="3164494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Connettore 9">
                <a:extLst>
                  <a:ext uri="{FF2B5EF4-FFF2-40B4-BE49-F238E27FC236}">
                    <a16:creationId xmlns:a16="http://schemas.microsoft.com/office/drawing/2014/main" id="{5CE0B981-20D3-DF3D-5CF8-B4DFECFE5E26}"/>
                  </a:ext>
                </a:extLst>
              </p:cNvPr>
              <p:cNvSpPr/>
              <p:nvPr/>
            </p:nvSpPr>
            <p:spPr>
              <a:xfrm>
                <a:off x="7497069" y="2676093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Connettore 11">
                <a:extLst>
                  <a:ext uri="{FF2B5EF4-FFF2-40B4-BE49-F238E27FC236}">
                    <a16:creationId xmlns:a16="http://schemas.microsoft.com/office/drawing/2014/main" id="{11B013A6-28D3-B663-320B-B12896574971}"/>
                  </a:ext>
                </a:extLst>
              </p:cNvPr>
              <p:cNvSpPr/>
              <p:nvPr/>
            </p:nvSpPr>
            <p:spPr>
              <a:xfrm>
                <a:off x="7497064" y="3164492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onnettore 12">
                <a:extLst>
                  <a:ext uri="{FF2B5EF4-FFF2-40B4-BE49-F238E27FC236}">
                    <a16:creationId xmlns:a16="http://schemas.microsoft.com/office/drawing/2014/main" id="{2EC39AB1-B568-78EE-781B-BC841209C6A5}"/>
                  </a:ext>
                </a:extLst>
              </p:cNvPr>
              <p:cNvSpPr/>
              <p:nvPr/>
            </p:nvSpPr>
            <p:spPr>
              <a:xfrm>
                <a:off x="7994600" y="3164492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Connettore 13">
                <a:extLst>
                  <a:ext uri="{FF2B5EF4-FFF2-40B4-BE49-F238E27FC236}">
                    <a16:creationId xmlns:a16="http://schemas.microsoft.com/office/drawing/2014/main" id="{AC9C159E-A5C3-F35B-FC44-54685A9BA0E1}"/>
                  </a:ext>
                </a:extLst>
              </p:cNvPr>
              <p:cNvSpPr/>
              <p:nvPr/>
            </p:nvSpPr>
            <p:spPr>
              <a:xfrm>
                <a:off x="7994600" y="2676093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Connettore 14">
                <a:extLst>
                  <a:ext uri="{FF2B5EF4-FFF2-40B4-BE49-F238E27FC236}">
                    <a16:creationId xmlns:a16="http://schemas.microsoft.com/office/drawing/2014/main" id="{8DFF621E-523A-53DA-54BB-0AD226E16BEA}"/>
                  </a:ext>
                </a:extLst>
              </p:cNvPr>
              <p:cNvSpPr/>
              <p:nvPr/>
            </p:nvSpPr>
            <p:spPr>
              <a:xfrm>
                <a:off x="6501997" y="3641536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Connettore 15">
                <a:extLst>
                  <a:ext uri="{FF2B5EF4-FFF2-40B4-BE49-F238E27FC236}">
                    <a16:creationId xmlns:a16="http://schemas.microsoft.com/office/drawing/2014/main" id="{F5B82C6A-C439-07BD-0DAA-390E4C178517}"/>
                  </a:ext>
                </a:extLst>
              </p:cNvPr>
              <p:cNvSpPr/>
              <p:nvPr/>
            </p:nvSpPr>
            <p:spPr>
              <a:xfrm>
                <a:off x="6999530" y="3641536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onnettore 16">
                <a:extLst>
                  <a:ext uri="{FF2B5EF4-FFF2-40B4-BE49-F238E27FC236}">
                    <a16:creationId xmlns:a16="http://schemas.microsoft.com/office/drawing/2014/main" id="{C5518BFE-A4A2-F0D5-239C-B94E1E021D42}"/>
                  </a:ext>
                </a:extLst>
              </p:cNvPr>
              <p:cNvSpPr/>
              <p:nvPr/>
            </p:nvSpPr>
            <p:spPr>
              <a:xfrm>
                <a:off x="6501994" y="4118579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Connettore 17">
                <a:extLst>
                  <a:ext uri="{FF2B5EF4-FFF2-40B4-BE49-F238E27FC236}">
                    <a16:creationId xmlns:a16="http://schemas.microsoft.com/office/drawing/2014/main" id="{16C7DB10-292F-3E46-FE2B-E6C40F8348CE}"/>
                  </a:ext>
                </a:extLst>
              </p:cNvPr>
              <p:cNvSpPr/>
              <p:nvPr/>
            </p:nvSpPr>
            <p:spPr>
              <a:xfrm>
                <a:off x="6999530" y="4118581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Connettore 18">
                <a:extLst>
                  <a:ext uri="{FF2B5EF4-FFF2-40B4-BE49-F238E27FC236}">
                    <a16:creationId xmlns:a16="http://schemas.microsoft.com/office/drawing/2014/main" id="{E6DDFFA6-DF1C-4908-855E-386290553908}"/>
                  </a:ext>
                </a:extLst>
              </p:cNvPr>
              <p:cNvSpPr/>
              <p:nvPr/>
            </p:nvSpPr>
            <p:spPr>
              <a:xfrm>
                <a:off x="7497067" y="3641539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Connettore 19">
                <a:extLst>
                  <a:ext uri="{FF2B5EF4-FFF2-40B4-BE49-F238E27FC236}">
                    <a16:creationId xmlns:a16="http://schemas.microsoft.com/office/drawing/2014/main" id="{B75DB974-10AA-07DC-54F4-1E9693ADD827}"/>
                  </a:ext>
                </a:extLst>
              </p:cNvPr>
              <p:cNvSpPr/>
              <p:nvPr/>
            </p:nvSpPr>
            <p:spPr>
              <a:xfrm>
                <a:off x="7497064" y="4118581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onnettore 20">
                <a:extLst>
                  <a:ext uri="{FF2B5EF4-FFF2-40B4-BE49-F238E27FC236}">
                    <a16:creationId xmlns:a16="http://schemas.microsoft.com/office/drawing/2014/main" id="{6D8C0AA6-A3E5-13BA-1636-B519A882B3A5}"/>
                  </a:ext>
                </a:extLst>
              </p:cNvPr>
              <p:cNvSpPr/>
              <p:nvPr/>
            </p:nvSpPr>
            <p:spPr>
              <a:xfrm>
                <a:off x="7994600" y="4118581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2" name="Connettore 21">
                <a:extLst>
                  <a:ext uri="{FF2B5EF4-FFF2-40B4-BE49-F238E27FC236}">
                    <a16:creationId xmlns:a16="http://schemas.microsoft.com/office/drawing/2014/main" id="{2A85832D-B040-5F3E-27E3-78E7BAE740B9}"/>
                  </a:ext>
                </a:extLst>
              </p:cNvPr>
              <p:cNvSpPr/>
              <p:nvPr/>
            </p:nvSpPr>
            <p:spPr>
              <a:xfrm>
                <a:off x="7994600" y="3641539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3" name="Connettore 22">
                <a:extLst>
                  <a:ext uri="{FF2B5EF4-FFF2-40B4-BE49-F238E27FC236}">
                    <a16:creationId xmlns:a16="http://schemas.microsoft.com/office/drawing/2014/main" id="{6000B342-C182-7E7C-1E6C-1A827EAF646E}"/>
                  </a:ext>
                </a:extLst>
              </p:cNvPr>
              <p:cNvSpPr/>
              <p:nvPr/>
            </p:nvSpPr>
            <p:spPr>
              <a:xfrm>
                <a:off x="8492135" y="2676094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Connettore 23">
                <a:extLst>
                  <a:ext uri="{FF2B5EF4-FFF2-40B4-BE49-F238E27FC236}">
                    <a16:creationId xmlns:a16="http://schemas.microsoft.com/office/drawing/2014/main" id="{6B520F62-F5DE-9578-AEF6-17FA3124C713}"/>
                  </a:ext>
                </a:extLst>
              </p:cNvPr>
              <p:cNvSpPr/>
              <p:nvPr/>
            </p:nvSpPr>
            <p:spPr>
              <a:xfrm>
                <a:off x="8492136" y="3164495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Connettore 24">
                <a:extLst>
                  <a:ext uri="{FF2B5EF4-FFF2-40B4-BE49-F238E27FC236}">
                    <a16:creationId xmlns:a16="http://schemas.microsoft.com/office/drawing/2014/main" id="{831B0B45-022D-3586-E47F-490A19D5F955}"/>
                  </a:ext>
                </a:extLst>
              </p:cNvPr>
              <p:cNvSpPr/>
              <p:nvPr/>
            </p:nvSpPr>
            <p:spPr>
              <a:xfrm>
                <a:off x="8492139" y="3641539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Connettore 25">
                <a:extLst>
                  <a:ext uri="{FF2B5EF4-FFF2-40B4-BE49-F238E27FC236}">
                    <a16:creationId xmlns:a16="http://schemas.microsoft.com/office/drawing/2014/main" id="{CA4F6522-7047-2EDB-5201-D7654CD7FA5E}"/>
                  </a:ext>
                </a:extLst>
              </p:cNvPr>
              <p:cNvSpPr/>
              <p:nvPr/>
            </p:nvSpPr>
            <p:spPr>
              <a:xfrm>
                <a:off x="8492139" y="4118581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Connettore 26">
                <a:extLst>
                  <a:ext uri="{FF2B5EF4-FFF2-40B4-BE49-F238E27FC236}">
                    <a16:creationId xmlns:a16="http://schemas.microsoft.com/office/drawing/2014/main" id="{3FC6F5CC-A0CC-6E1F-44F9-435E9AC2801E}"/>
                  </a:ext>
                </a:extLst>
              </p:cNvPr>
              <p:cNvSpPr/>
              <p:nvPr/>
            </p:nvSpPr>
            <p:spPr>
              <a:xfrm>
                <a:off x="8989676" y="3164495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Connettore 27">
                <a:extLst>
                  <a:ext uri="{FF2B5EF4-FFF2-40B4-BE49-F238E27FC236}">
                    <a16:creationId xmlns:a16="http://schemas.microsoft.com/office/drawing/2014/main" id="{D2F23EDA-E210-FADB-CED3-1226F49B1056}"/>
                  </a:ext>
                </a:extLst>
              </p:cNvPr>
              <p:cNvSpPr/>
              <p:nvPr/>
            </p:nvSpPr>
            <p:spPr>
              <a:xfrm>
                <a:off x="8989675" y="2676094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Connettore 28">
                <a:extLst>
                  <a:ext uri="{FF2B5EF4-FFF2-40B4-BE49-F238E27FC236}">
                    <a16:creationId xmlns:a16="http://schemas.microsoft.com/office/drawing/2014/main" id="{72190D7D-C5C1-056A-D84F-656FF4B0C37E}"/>
                  </a:ext>
                </a:extLst>
              </p:cNvPr>
              <p:cNvSpPr/>
              <p:nvPr/>
            </p:nvSpPr>
            <p:spPr>
              <a:xfrm>
                <a:off x="8989675" y="3641539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Connettore 29">
                <a:extLst>
                  <a:ext uri="{FF2B5EF4-FFF2-40B4-BE49-F238E27FC236}">
                    <a16:creationId xmlns:a16="http://schemas.microsoft.com/office/drawing/2014/main" id="{C1089AA2-9FD3-1A19-A135-5236497E8E04}"/>
                  </a:ext>
                </a:extLst>
              </p:cNvPr>
              <p:cNvSpPr/>
              <p:nvPr/>
            </p:nvSpPr>
            <p:spPr>
              <a:xfrm>
                <a:off x="8989675" y="4118581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Connettore 30">
                <a:extLst>
                  <a:ext uri="{FF2B5EF4-FFF2-40B4-BE49-F238E27FC236}">
                    <a16:creationId xmlns:a16="http://schemas.microsoft.com/office/drawing/2014/main" id="{28F3085C-AF01-A5CC-5D7C-119F87F9C8C5}"/>
                  </a:ext>
                </a:extLst>
              </p:cNvPr>
              <p:cNvSpPr/>
              <p:nvPr/>
            </p:nvSpPr>
            <p:spPr>
              <a:xfrm>
                <a:off x="6501997" y="4618340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Connettore 31">
                <a:extLst>
                  <a:ext uri="{FF2B5EF4-FFF2-40B4-BE49-F238E27FC236}">
                    <a16:creationId xmlns:a16="http://schemas.microsoft.com/office/drawing/2014/main" id="{321270D8-2800-A815-1725-220E506D1E13}"/>
                  </a:ext>
                </a:extLst>
              </p:cNvPr>
              <p:cNvSpPr/>
              <p:nvPr/>
            </p:nvSpPr>
            <p:spPr>
              <a:xfrm>
                <a:off x="6999533" y="4618339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Connettore 32">
                <a:extLst>
                  <a:ext uri="{FF2B5EF4-FFF2-40B4-BE49-F238E27FC236}">
                    <a16:creationId xmlns:a16="http://schemas.microsoft.com/office/drawing/2014/main" id="{AA7BAFA2-CB43-DD41-6615-CEAD4CFD4A9B}"/>
                  </a:ext>
                </a:extLst>
              </p:cNvPr>
              <p:cNvSpPr/>
              <p:nvPr/>
            </p:nvSpPr>
            <p:spPr>
              <a:xfrm>
                <a:off x="7497067" y="4618339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Connettore 33">
                <a:extLst>
                  <a:ext uri="{FF2B5EF4-FFF2-40B4-BE49-F238E27FC236}">
                    <a16:creationId xmlns:a16="http://schemas.microsoft.com/office/drawing/2014/main" id="{E325F7DD-EE7B-F3EE-6DB7-803A121A341D}"/>
                  </a:ext>
                </a:extLst>
              </p:cNvPr>
              <p:cNvSpPr/>
              <p:nvPr/>
            </p:nvSpPr>
            <p:spPr>
              <a:xfrm>
                <a:off x="7994602" y="4618339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Connettore 34">
                <a:extLst>
                  <a:ext uri="{FF2B5EF4-FFF2-40B4-BE49-F238E27FC236}">
                    <a16:creationId xmlns:a16="http://schemas.microsoft.com/office/drawing/2014/main" id="{6229B9B4-9723-025A-80CA-C5ED38AF1D2F}"/>
                  </a:ext>
                </a:extLst>
              </p:cNvPr>
              <p:cNvSpPr/>
              <p:nvPr/>
            </p:nvSpPr>
            <p:spPr>
              <a:xfrm>
                <a:off x="8492138" y="4618339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Connettore 35">
                <a:extLst>
                  <a:ext uri="{FF2B5EF4-FFF2-40B4-BE49-F238E27FC236}">
                    <a16:creationId xmlns:a16="http://schemas.microsoft.com/office/drawing/2014/main" id="{75787B3E-08F7-E365-1E34-804290BFAB81}"/>
                  </a:ext>
                </a:extLst>
              </p:cNvPr>
              <p:cNvSpPr/>
              <p:nvPr/>
            </p:nvSpPr>
            <p:spPr>
              <a:xfrm>
                <a:off x="8989675" y="4618339"/>
                <a:ext cx="289265" cy="261239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D9EF45E6-6C79-698C-AF26-7F9E6D52E51A}"/>
                  </a:ext>
                </a:extLst>
              </p:cNvPr>
              <p:cNvSpPr txBox="1"/>
              <p:nvPr/>
            </p:nvSpPr>
            <p:spPr>
              <a:xfrm>
                <a:off x="7641700" y="1980406"/>
                <a:ext cx="485965" cy="43088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it-IT" sz="2200" dirty="0">
                    <a:cs typeface="Calibri"/>
                  </a:rPr>
                  <a:t>X</a:t>
                </a:r>
                <a:endParaRPr lang="it-IT" sz="2200">
                  <a:cs typeface="Calibri"/>
                </a:endParaRPr>
              </a:p>
            </p:txBody>
          </p:sp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A26D61FD-2F21-551E-9B7A-9E9D0E6CC4EE}"/>
                  </a:ext>
                </a:extLst>
              </p:cNvPr>
              <p:cNvSpPr txBox="1"/>
              <p:nvPr/>
            </p:nvSpPr>
            <p:spPr>
              <a:xfrm>
                <a:off x="5855492" y="3630987"/>
                <a:ext cx="485965" cy="43088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it-IT" sz="2200" dirty="0">
                    <a:cs typeface="Calibri" panose="020F0502020204030204"/>
                  </a:rPr>
                  <a:t>Y</a:t>
                </a:r>
              </a:p>
            </p:txBody>
          </p:sp>
          <p:sp>
            <p:nvSpPr>
              <p:cNvPr id="9" name="Freccia a destra 8">
                <a:extLst>
                  <a:ext uri="{FF2B5EF4-FFF2-40B4-BE49-F238E27FC236}">
                    <a16:creationId xmlns:a16="http://schemas.microsoft.com/office/drawing/2014/main" id="{35672BB8-D51F-E522-30EA-0A2C578442BB}"/>
                  </a:ext>
                </a:extLst>
              </p:cNvPr>
              <p:cNvSpPr/>
              <p:nvPr/>
            </p:nvSpPr>
            <p:spPr>
              <a:xfrm>
                <a:off x="5409406" y="2974578"/>
                <a:ext cx="889000" cy="182562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Freccia a destra 10">
                <a:extLst>
                  <a:ext uri="{FF2B5EF4-FFF2-40B4-BE49-F238E27FC236}">
                    <a16:creationId xmlns:a16="http://schemas.microsoft.com/office/drawing/2014/main" id="{C9B155BB-904A-9526-0B10-81082CB94605}"/>
                  </a:ext>
                </a:extLst>
              </p:cNvPr>
              <p:cNvSpPr/>
              <p:nvPr/>
            </p:nvSpPr>
            <p:spPr>
              <a:xfrm rot="5400000">
                <a:off x="7933531" y="1895077"/>
                <a:ext cx="889000" cy="182562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A3C1D72C-02AD-BAD6-2C18-B37D4D847821}"/>
                </a:ext>
              </a:extLst>
            </p:cNvPr>
            <p:cNvSpPr/>
            <p:nvPr/>
          </p:nvSpPr>
          <p:spPr>
            <a:xfrm>
              <a:off x="8395889" y="3093640"/>
              <a:ext cx="611188" cy="5873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DDAF5725-0446-8455-203B-EE2E9449F57D}"/>
                </a:ext>
              </a:extLst>
            </p:cNvPr>
            <p:cNvSpPr txBox="1"/>
            <p:nvPr/>
          </p:nvSpPr>
          <p:spPr>
            <a:xfrm>
              <a:off x="8772525" y="1843089"/>
              <a:ext cx="473075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sz="2200">
                  <a:solidFill>
                    <a:srgbClr val="FF0000"/>
                  </a:solidFill>
                </a:rPr>
                <a:t>X</a:t>
              </a:r>
              <a:r>
                <a:rPr lang="it-IT" sz="2200" baseline="-25000">
                  <a:solidFill>
                    <a:srgbClr val="FF0000"/>
                  </a:solidFill>
                </a:rPr>
                <a:t>0</a:t>
              </a:r>
              <a:endParaRPr lang="it-IT" sz="2200"/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88A31C71-47BE-8491-1E27-EB6FF2A141D8}"/>
                </a:ext>
              </a:extLst>
            </p:cNvPr>
            <p:cNvSpPr txBox="1"/>
            <p:nvPr/>
          </p:nvSpPr>
          <p:spPr>
            <a:xfrm>
              <a:off x="5565775" y="2882900"/>
              <a:ext cx="449263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t-IT" sz="2200" dirty="0">
                  <a:solidFill>
                    <a:srgbClr val="FF0000"/>
                  </a:solidFill>
                </a:rPr>
                <a:t>Y</a:t>
              </a:r>
              <a:r>
                <a:rPr lang="it-IT" sz="2200" baseline="-25000" dirty="0">
                  <a:solidFill>
                    <a:srgbClr val="FF0000"/>
                  </a:solidFill>
                </a:rPr>
                <a:t>0</a:t>
              </a:r>
              <a:endParaRPr lang="it-IT" sz="2200" dirty="0"/>
            </a:p>
          </p:txBody>
        </p:sp>
      </p:grpSp>
      <p:sp>
        <p:nvSpPr>
          <p:cNvPr id="45" name="Connettore 44">
            <a:extLst>
              <a:ext uri="{FF2B5EF4-FFF2-40B4-BE49-F238E27FC236}">
                <a16:creationId xmlns:a16="http://schemas.microsoft.com/office/drawing/2014/main" id="{D2FADB53-2917-E441-27F3-2EF5DEBE434E}"/>
              </a:ext>
            </a:extLst>
          </p:cNvPr>
          <p:cNvSpPr/>
          <p:nvPr/>
        </p:nvSpPr>
        <p:spPr>
          <a:xfrm>
            <a:off x="8740931" y="3622405"/>
            <a:ext cx="155281" cy="152147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39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51315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Test case 2: MOX melting temperature</a:t>
            </a:r>
            <a:endParaRPr lang="it-IT" sz="2400" b="1" dirty="0"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B481CA2-DFAB-7C01-11B3-326E9C951583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EB9160-36AA-93C8-7F80-54F3AFFBE381}"/>
              </a:ext>
            </a:extLst>
          </p:cNvPr>
          <p:cNvSpPr txBox="1"/>
          <p:nvPr/>
        </p:nvSpPr>
        <p:spPr>
          <a:xfrm>
            <a:off x="6221835" y="1449656"/>
            <a:ext cx="528982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Calibri"/>
                <a:cs typeface="Calibri"/>
              </a:rPr>
              <a:t>Fit of melting temperature experimental data</a:t>
            </a:r>
            <a:endParaRPr lang="en-GB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Update of the Magni correlation (Magni et al. 2020)</a:t>
            </a:r>
            <a:endParaRPr lang="en-GB" dirty="0">
              <a:ea typeface="Calibri"/>
              <a:cs typeface="Calibri"/>
            </a:endParaRPr>
          </a:p>
        </p:txBody>
      </p:sp>
      <p:pic>
        <p:nvPicPr>
          <p:cNvPr id="5" name="Immagine 4" descr="Immagine che contiene diagramma, schermata, linea, design&#10;&#10;Descrizione generata automaticamente">
            <a:extLst>
              <a:ext uri="{FF2B5EF4-FFF2-40B4-BE49-F238E27FC236}">
                <a16:creationId xmlns:a16="http://schemas.microsoft.com/office/drawing/2014/main" id="{F39B0377-F0D6-A5C3-EB01-2FFEBC11C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89" t="7553" r="6597" b="12157"/>
          <a:stretch/>
        </p:blipFill>
        <p:spPr>
          <a:xfrm>
            <a:off x="674687" y="1231766"/>
            <a:ext cx="4937133" cy="499038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9912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32455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>
                <a:ea typeface="+mn-lt"/>
                <a:cs typeface="+mn-lt"/>
              </a:rPr>
              <a:t>Performance evaluation</a:t>
            </a:r>
            <a:endParaRPr lang="en-GB">
              <a:ea typeface="Calibri"/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B481CA2-DFAB-7C01-11B3-326E9C951583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EB9160-36AA-93C8-7F80-54F3AFFBE381}"/>
              </a:ext>
            </a:extLst>
          </p:cNvPr>
          <p:cNvSpPr txBox="1"/>
          <p:nvPr/>
        </p:nvSpPr>
        <p:spPr>
          <a:xfrm>
            <a:off x="673523" y="1354406"/>
            <a:ext cx="324194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Visualization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Cross-validation</a:t>
            </a: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Marginal Likelihood</a:t>
            </a: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Posterior predictive checks</a:t>
            </a:r>
            <a:endParaRPr lang="en-GB" b="1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97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32455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>
                <a:ea typeface="+mn-lt"/>
                <a:cs typeface="+mn-lt"/>
              </a:rPr>
              <a:t>Performance evaluation</a:t>
            </a:r>
            <a:endParaRPr lang="en-GB">
              <a:ea typeface="Calibri"/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B481CA2-DFAB-7C01-11B3-326E9C951583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EB9160-36AA-93C8-7F80-54F3AFFBE381}"/>
              </a:ext>
            </a:extLst>
          </p:cNvPr>
          <p:cNvSpPr txBox="1"/>
          <p:nvPr/>
        </p:nvSpPr>
        <p:spPr>
          <a:xfrm>
            <a:off x="673523" y="1354406"/>
            <a:ext cx="324194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Visualization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Cross-validation</a:t>
            </a: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Marginal Likelihood</a:t>
            </a: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Posterior predictive checks</a:t>
            </a:r>
            <a:endParaRPr lang="en-GB" b="1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A099D72-6FA8-C0E9-E3AB-28A20F193E89}"/>
              </a:ext>
            </a:extLst>
          </p:cNvPr>
          <p:cNvGrpSpPr/>
          <p:nvPr/>
        </p:nvGrpSpPr>
        <p:grpSpPr>
          <a:xfrm>
            <a:off x="4171949" y="1353950"/>
            <a:ext cx="6738097" cy="5091393"/>
            <a:chOff x="5812490" y="1353950"/>
            <a:chExt cx="5581650" cy="4105276"/>
          </a:xfrm>
        </p:grpSpPr>
        <p:pic>
          <p:nvPicPr>
            <p:cNvPr id="3" name="Immagine 2" descr="Immagine che contiene testo, diagramma, schermata, linea&#10;&#10;Descrizione generata automaticamente">
              <a:extLst>
                <a:ext uri="{FF2B5EF4-FFF2-40B4-BE49-F238E27FC236}">
                  <a16:creationId xmlns:a16="http://schemas.microsoft.com/office/drawing/2014/main" id="{8112EE66-8C2E-E582-D24F-EAE055697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2490" y="1353950"/>
              <a:ext cx="5578289" cy="410527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E5E3DDF5-EA7E-E32E-23F3-D8B22F5FE94F}"/>
                </a:ext>
              </a:extLst>
            </p:cNvPr>
            <p:cNvSpPr/>
            <p:nvPr/>
          </p:nvSpPr>
          <p:spPr>
            <a:xfrm>
              <a:off x="9888070" y="1358152"/>
              <a:ext cx="1506070" cy="3496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12589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D14A08-D52E-489A-73C5-4BBA74165DD5}"/>
              </a:ext>
            </a:extLst>
          </p:cNvPr>
          <p:cNvSpPr txBox="1"/>
          <p:nvPr/>
        </p:nvSpPr>
        <p:spPr>
          <a:xfrm>
            <a:off x="674366" y="530388"/>
            <a:ext cx="115114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Agenda</a:t>
            </a:r>
            <a:endParaRPr lang="en-GB" dirty="0">
              <a:ea typeface="Calibri"/>
              <a:cs typeface="Calibri"/>
            </a:endParaRPr>
          </a:p>
        </p:txBody>
      </p:sp>
      <p:pic>
        <p:nvPicPr>
          <p:cNvPr id="8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913861AF-4651-4BE1-F3FE-E6F1DEE31777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F543AD-ED5B-40CE-2649-330F47C01FA2}"/>
              </a:ext>
            </a:extLst>
          </p:cNvPr>
          <p:cNvSpPr txBox="1"/>
          <p:nvPr/>
        </p:nvSpPr>
        <p:spPr>
          <a:xfrm>
            <a:off x="671120" y="1281876"/>
            <a:ext cx="10239325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Shell structure</a:t>
            </a:r>
          </a:p>
          <a:p>
            <a:pPr marL="342900" indent="-34290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dirty="0">
                <a:ea typeface="Calibri" panose="020F0502020204030204"/>
                <a:cs typeface="Calibri" panose="020F0502020204030204"/>
              </a:rPr>
              <a:t>Test case 1: Xe diffusion coefficient </a:t>
            </a:r>
          </a:p>
          <a:p>
            <a:pPr marL="342900" indent="-342900">
              <a:buFont typeface="Arial"/>
              <a:buChar char="•"/>
            </a:pPr>
            <a:endParaRPr lang="en-GB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 panose="020F0502020204030204"/>
              </a:rPr>
              <a:t>Test case 2: MOX Melting temperature</a:t>
            </a:r>
            <a:endParaRPr lang="en-GB" dirty="0">
              <a:ea typeface="Calibri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GB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GB" dirty="0">
                <a:cs typeface="Calibri" panose="020F0502020204030204"/>
              </a:rPr>
              <a:t>Performance evaluation</a:t>
            </a:r>
          </a:p>
          <a:p>
            <a:pPr marL="342900" indent="-342900">
              <a:buFont typeface="Arial"/>
              <a:buChar char="•"/>
            </a:pPr>
            <a:endParaRPr lang="it-IT" i="1" dirty="0"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it-IT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0345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32455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>
                <a:ea typeface="+mn-lt"/>
                <a:cs typeface="+mn-lt"/>
              </a:rPr>
              <a:t>Performance evaluation</a:t>
            </a:r>
            <a:endParaRPr lang="en-GB">
              <a:ea typeface="Calibri"/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B481CA2-DFAB-7C01-11B3-326E9C951583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EB9160-36AA-93C8-7F80-54F3AFFBE381}"/>
              </a:ext>
            </a:extLst>
          </p:cNvPr>
          <p:cNvSpPr txBox="1"/>
          <p:nvPr/>
        </p:nvSpPr>
        <p:spPr>
          <a:xfrm>
            <a:off x="673523" y="1354406"/>
            <a:ext cx="324194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Visualization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0D0D0D"/>
                </a:solidFill>
                <a:ea typeface="+mn-lt"/>
                <a:cs typeface="+mn-lt"/>
              </a:rPr>
              <a:t>Cross-validation</a:t>
            </a:r>
            <a:endParaRPr lang="en-GB" b="1">
              <a:solidFill>
                <a:srgbClr val="0D0D0D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Marginal Likelihood</a:t>
            </a: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Posterior predictive checks</a:t>
            </a:r>
            <a:endParaRPr lang="en-GB" b="1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</p:txBody>
      </p: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125E1C19-C813-0646-D2A6-258A28334E02}"/>
              </a:ext>
            </a:extLst>
          </p:cNvPr>
          <p:cNvGrpSpPr/>
          <p:nvPr/>
        </p:nvGrpSpPr>
        <p:grpSpPr>
          <a:xfrm>
            <a:off x="7453583" y="1930743"/>
            <a:ext cx="3893495" cy="2995247"/>
            <a:chOff x="6413677" y="1428720"/>
            <a:chExt cx="3893495" cy="2995247"/>
          </a:xfrm>
        </p:grpSpPr>
        <p:sp>
          <p:nvSpPr>
            <p:cNvPr id="5" name="Connettore 4">
              <a:extLst>
                <a:ext uri="{FF2B5EF4-FFF2-40B4-BE49-F238E27FC236}">
                  <a16:creationId xmlns:a16="http://schemas.microsoft.com/office/drawing/2014/main" id="{EC796712-89DD-F62F-EDB7-5C86C9D51AEB}"/>
                </a:ext>
              </a:extLst>
            </p:cNvPr>
            <p:cNvSpPr/>
            <p:nvPr/>
          </p:nvSpPr>
          <p:spPr>
            <a:xfrm>
              <a:off x="6413677" y="1428729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onnettore 6">
              <a:extLst>
                <a:ext uri="{FF2B5EF4-FFF2-40B4-BE49-F238E27FC236}">
                  <a16:creationId xmlns:a16="http://schemas.microsoft.com/office/drawing/2014/main" id="{8EE3D403-0C8A-FAE4-92A6-16ECC02A101B}"/>
                </a:ext>
              </a:extLst>
            </p:cNvPr>
            <p:cNvSpPr/>
            <p:nvPr/>
          </p:nvSpPr>
          <p:spPr>
            <a:xfrm>
              <a:off x="7111275" y="1428720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onnettore 8">
              <a:extLst>
                <a:ext uri="{FF2B5EF4-FFF2-40B4-BE49-F238E27FC236}">
                  <a16:creationId xmlns:a16="http://schemas.microsoft.com/office/drawing/2014/main" id="{82AC9B34-FA21-528E-333D-AD553F0C9041}"/>
                </a:ext>
              </a:extLst>
            </p:cNvPr>
            <p:cNvSpPr/>
            <p:nvPr/>
          </p:nvSpPr>
          <p:spPr>
            <a:xfrm>
              <a:off x="6413686" y="2092614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onnettore 10">
              <a:extLst>
                <a:ext uri="{FF2B5EF4-FFF2-40B4-BE49-F238E27FC236}">
                  <a16:creationId xmlns:a16="http://schemas.microsoft.com/office/drawing/2014/main" id="{4328E6D8-AEBB-9AFF-3EAA-13ADFF129E54}"/>
                </a:ext>
              </a:extLst>
            </p:cNvPr>
            <p:cNvSpPr/>
            <p:nvPr/>
          </p:nvSpPr>
          <p:spPr>
            <a:xfrm>
              <a:off x="7111268" y="2092618"/>
              <a:ext cx="405571" cy="355107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13" name="Connettore 12">
              <a:extLst>
                <a:ext uri="{FF2B5EF4-FFF2-40B4-BE49-F238E27FC236}">
                  <a16:creationId xmlns:a16="http://schemas.microsoft.com/office/drawing/2014/main" id="{0EB875F7-8258-73C5-C560-09A1942C0FCD}"/>
                </a:ext>
              </a:extLst>
            </p:cNvPr>
            <p:cNvSpPr/>
            <p:nvPr/>
          </p:nvSpPr>
          <p:spPr>
            <a:xfrm>
              <a:off x="7808854" y="142872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onnettore 15">
              <a:extLst>
                <a:ext uri="{FF2B5EF4-FFF2-40B4-BE49-F238E27FC236}">
                  <a16:creationId xmlns:a16="http://schemas.microsoft.com/office/drawing/2014/main" id="{CBC12F81-FF1F-2874-004B-C7A9B64FABB8}"/>
                </a:ext>
              </a:extLst>
            </p:cNvPr>
            <p:cNvSpPr/>
            <p:nvPr/>
          </p:nvSpPr>
          <p:spPr>
            <a:xfrm>
              <a:off x="7808847" y="209261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Connettore 17">
              <a:extLst>
                <a:ext uri="{FF2B5EF4-FFF2-40B4-BE49-F238E27FC236}">
                  <a16:creationId xmlns:a16="http://schemas.microsoft.com/office/drawing/2014/main" id="{EF58A2A7-6551-6E84-0B5B-D8A2CE37E48E}"/>
                </a:ext>
              </a:extLst>
            </p:cNvPr>
            <p:cNvSpPr/>
            <p:nvPr/>
          </p:nvSpPr>
          <p:spPr>
            <a:xfrm>
              <a:off x="8506430" y="209261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onnettore 19">
              <a:extLst>
                <a:ext uri="{FF2B5EF4-FFF2-40B4-BE49-F238E27FC236}">
                  <a16:creationId xmlns:a16="http://schemas.microsoft.com/office/drawing/2014/main" id="{0ACA212C-6F99-1021-E9A6-936029848D68}"/>
                </a:ext>
              </a:extLst>
            </p:cNvPr>
            <p:cNvSpPr/>
            <p:nvPr/>
          </p:nvSpPr>
          <p:spPr>
            <a:xfrm>
              <a:off x="8506430" y="142872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onnettore 21">
              <a:extLst>
                <a:ext uri="{FF2B5EF4-FFF2-40B4-BE49-F238E27FC236}">
                  <a16:creationId xmlns:a16="http://schemas.microsoft.com/office/drawing/2014/main" id="{769BECCE-287B-75A9-CF92-7251187F2BD3}"/>
                </a:ext>
              </a:extLst>
            </p:cNvPr>
            <p:cNvSpPr/>
            <p:nvPr/>
          </p:nvSpPr>
          <p:spPr>
            <a:xfrm>
              <a:off x="6413689" y="2741071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onnettore 23">
              <a:extLst>
                <a:ext uri="{FF2B5EF4-FFF2-40B4-BE49-F238E27FC236}">
                  <a16:creationId xmlns:a16="http://schemas.microsoft.com/office/drawing/2014/main" id="{7A565068-D912-2AFF-0425-551879C9A8D4}"/>
                </a:ext>
              </a:extLst>
            </p:cNvPr>
            <p:cNvSpPr/>
            <p:nvPr/>
          </p:nvSpPr>
          <p:spPr>
            <a:xfrm>
              <a:off x="7111268" y="2741071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Connettore 25">
              <a:extLst>
                <a:ext uri="{FF2B5EF4-FFF2-40B4-BE49-F238E27FC236}">
                  <a16:creationId xmlns:a16="http://schemas.microsoft.com/office/drawing/2014/main" id="{FB250455-42D3-972B-ECDA-93E4D14D8E59}"/>
                </a:ext>
              </a:extLst>
            </p:cNvPr>
            <p:cNvSpPr/>
            <p:nvPr/>
          </p:nvSpPr>
          <p:spPr>
            <a:xfrm>
              <a:off x="6413685" y="338952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onnettore 27">
              <a:extLst>
                <a:ext uri="{FF2B5EF4-FFF2-40B4-BE49-F238E27FC236}">
                  <a16:creationId xmlns:a16="http://schemas.microsoft.com/office/drawing/2014/main" id="{84D026E2-CE20-A9CF-0D8A-367DFFE282B5}"/>
                </a:ext>
              </a:extLst>
            </p:cNvPr>
            <p:cNvSpPr/>
            <p:nvPr/>
          </p:nvSpPr>
          <p:spPr>
            <a:xfrm>
              <a:off x="7111268" y="3389527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Connettore 29">
              <a:extLst>
                <a:ext uri="{FF2B5EF4-FFF2-40B4-BE49-F238E27FC236}">
                  <a16:creationId xmlns:a16="http://schemas.microsoft.com/office/drawing/2014/main" id="{39D52BC2-5808-776C-E5BD-4E171D847585}"/>
                </a:ext>
              </a:extLst>
            </p:cNvPr>
            <p:cNvSpPr/>
            <p:nvPr/>
          </p:nvSpPr>
          <p:spPr>
            <a:xfrm>
              <a:off x="7808852" y="274107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Connettore 31">
              <a:extLst>
                <a:ext uri="{FF2B5EF4-FFF2-40B4-BE49-F238E27FC236}">
                  <a16:creationId xmlns:a16="http://schemas.microsoft.com/office/drawing/2014/main" id="{D227DF12-0F6D-5BF3-6D46-DCF6519C9922}"/>
                </a:ext>
              </a:extLst>
            </p:cNvPr>
            <p:cNvSpPr/>
            <p:nvPr/>
          </p:nvSpPr>
          <p:spPr>
            <a:xfrm>
              <a:off x="7808847" y="3389527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onnettore 33">
              <a:extLst>
                <a:ext uri="{FF2B5EF4-FFF2-40B4-BE49-F238E27FC236}">
                  <a16:creationId xmlns:a16="http://schemas.microsoft.com/office/drawing/2014/main" id="{2FDEA6C4-EF55-9D5A-997B-0D5DD2417478}"/>
                </a:ext>
              </a:extLst>
            </p:cNvPr>
            <p:cNvSpPr/>
            <p:nvPr/>
          </p:nvSpPr>
          <p:spPr>
            <a:xfrm>
              <a:off x="8506430" y="3389527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Connettore 35">
              <a:extLst>
                <a:ext uri="{FF2B5EF4-FFF2-40B4-BE49-F238E27FC236}">
                  <a16:creationId xmlns:a16="http://schemas.microsoft.com/office/drawing/2014/main" id="{EFF92B3A-5FA7-8D50-3C33-0FA3B28E948D}"/>
                </a:ext>
              </a:extLst>
            </p:cNvPr>
            <p:cNvSpPr/>
            <p:nvPr/>
          </p:nvSpPr>
          <p:spPr>
            <a:xfrm>
              <a:off x="8506430" y="274107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Connettore 37">
              <a:extLst>
                <a:ext uri="{FF2B5EF4-FFF2-40B4-BE49-F238E27FC236}">
                  <a16:creationId xmlns:a16="http://schemas.microsoft.com/office/drawing/2014/main" id="{42BA0FDD-B152-EF24-1DE2-A8899395C0F9}"/>
                </a:ext>
              </a:extLst>
            </p:cNvPr>
            <p:cNvSpPr/>
            <p:nvPr/>
          </p:nvSpPr>
          <p:spPr>
            <a:xfrm>
              <a:off x="9204011" y="1428726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Connettore 39">
              <a:extLst>
                <a:ext uri="{FF2B5EF4-FFF2-40B4-BE49-F238E27FC236}">
                  <a16:creationId xmlns:a16="http://schemas.microsoft.com/office/drawing/2014/main" id="{C75B917C-F271-0105-3FB4-8ED32CC0E674}"/>
                </a:ext>
              </a:extLst>
            </p:cNvPr>
            <p:cNvSpPr/>
            <p:nvPr/>
          </p:nvSpPr>
          <p:spPr>
            <a:xfrm>
              <a:off x="9204013" y="2092619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Connettore 41">
              <a:extLst>
                <a:ext uri="{FF2B5EF4-FFF2-40B4-BE49-F238E27FC236}">
                  <a16:creationId xmlns:a16="http://schemas.microsoft.com/office/drawing/2014/main" id="{BB44AE86-89EA-9116-3FB5-3E0CCDFB813E}"/>
                </a:ext>
              </a:extLst>
            </p:cNvPr>
            <p:cNvSpPr/>
            <p:nvPr/>
          </p:nvSpPr>
          <p:spPr>
            <a:xfrm>
              <a:off x="9204017" y="2741075"/>
              <a:ext cx="405571" cy="35510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Connettore 43">
              <a:extLst>
                <a:ext uri="{FF2B5EF4-FFF2-40B4-BE49-F238E27FC236}">
                  <a16:creationId xmlns:a16="http://schemas.microsoft.com/office/drawing/2014/main" id="{43963055-6336-511F-4BEB-88A3F2DBF6D0}"/>
                </a:ext>
              </a:extLst>
            </p:cNvPr>
            <p:cNvSpPr/>
            <p:nvPr/>
          </p:nvSpPr>
          <p:spPr>
            <a:xfrm>
              <a:off x="9204017" y="3389527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Connettore 45">
              <a:extLst>
                <a:ext uri="{FF2B5EF4-FFF2-40B4-BE49-F238E27FC236}">
                  <a16:creationId xmlns:a16="http://schemas.microsoft.com/office/drawing/2014/main" id="{986A3027-C502-8ECB-1BF8-4F0F4DE16AF9}"/>
                </a:ext>
              </a:extLst>
            </p:cNvPr>
            <p:cNvSpPr/>
            <p:nvPr/>
          </p:nvSpPr>
          <p:spPr>
            <a:xfrm>
              <a:off x="9901601" y="2092619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Connettore 47">
              <a:extLst>
                <a:ext uri="{FF2B5EF4-FFF2-40B4-BE49-F238E27FC236}">
                  <a16:creationId xmlns:a16="http://schemas.microsoft.com/office/drawing/2014/main" id="{0E0AD04C-9C91-79AB-F699-D1C0F82933D4}"/>
                </a:ext>
              </a:extLst>
            </p:cNvPr>
            <p:cNvSpPr/>
            <p:nvPr/>
          </p:nvSpPr>
          <p:spPr>
            <a:xfrm>
              <a:off x="9901599" y="1428726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Connettore 49">
              <a:extLst>
                <a:ext uri="{FF2B5EF4-FFF2-40B4-BE49-F238E27FC236}">
                  <a16:creationId xmlns:a16="http://schemas.microsoft.com/office/drawing/2014/main" id="{FB758C4A-A104-8E63-0964-626B956D60E4}"/>
                </a:ext>
              </a:extLst>
            </p:cNvPr>
            <p:cNvSpPr/>
            <p:nvPr/>
          </p:nvSpPr>
          <p:spPr>
            <a:xfrm>
              <a:off x="9901599" y="274107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Connettore 51">
              <a:extLst>
                <a:ext uri="{FF2B5EF4-FFF2-40B4-BE49-F238E27FC236}">
                  <a16:creationId xmlns:a16="http://schemas.microsoft.com/office/drawing/2014/main" id="{2C67B3F8-F260-7D02-836B-606BA4E48EF1}"/>
                </a:ext>
              </a:extLst>
            </p:cNvPr>
            <p:cNvSpPr/>
            <p:nvPr/>
          </p:nvSpPr>
          <p:spPr>
            <a:xfrm>
              <a:off x="9901599" y="3389527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Connettore 53">
              <a:extLst>
                <a:ext uri="{FF2B5EF4-FFF2-40B4-BE49-F238E27FC236}">
                  <a16:creationId xmlns:a16="http://schemas.microsoft.com/office/drawing/2014/main" id="{346D0DFC-0037-59CF-EE3D-0916C1A12AA0}"/>
                </a:ext>
              </a:extLst>
            </p:cNvPr>
            <p:cNvSpPr/>
            <p:nvPr/>
          </p:nvSpPr>
          <p:spPr>
            <a:xfrm>
              <a:off x="6413689" y="4068860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6" name="Connettore 55">
              <a:extLst>
                <a:ext uri="{FF2B5EF4-FFF2-40B4-BE49-F238E27FC236}">
                  <a16:creationId xmlns:a16="http://schemas.microsoft.com/office/drawing/2014/main" id="{375FEC05-77E3-C3E2-F0E6-C41AAF5D1A86}"/>
                </a:ext>
              </a:extLst>
            </p:cNvPr>
            <p:cNvSpPr/>
            <p:nvPr/>
          </p:nvSpPr>
          <p:spPr>
            <a:xfrm>
              <a:off x="7111272" y="4068858"/>
              <a:ext cx="405571" cy="355107"/>
            </a:xfrm>
            <a:prstGeom prst="flowChartConnector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Connettore 57">
              <a:extLst>
                <a:ext uri="{FF2B5EF4-FFF2-40B4-BE49-F238E27FC236}">
                  <a16:creationId xmlns:a16="http://schemas.microsoft.com/office/drawing/2014/main" id="{A47E6E1B-A15B-DAC4-6FC3-E8ACE6DF2E39}"/>
                </a:ext>
              </a:extLst>
            </p:cNvPr>
            <p:cNvSpPr/>
            <p:nvPr/>
          </p:nvSpPr>
          <p:spPr>
            <a:xfrm>
              <a:off x="7808852" y="4068858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Connettore 59">
              <a:extLst>
                <a:ext uri="{FF2B5EF4-FFF2-40B4-BE49-F238E27FC236}">
                  <a16:creationId xmlns:a16="http://schemas.microsoft.com/office/drawing/2014/main" id="{EF2CBE05-D63F-6A6F-9D0E-77175D47A61F}"/>
                </a:ext>
              </a:extLst>
            </p:cNvPr>
            <p:cNvSpPr/>
            <p:nvPr/>
          </p:nvSpPr>
          <p:spPr>
            <a:xfrm>
              <a:off x="8506433" y="4068858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Connettore 61">
              <a:extLst>
                <a:ext uri="{FF2B5EF4-FFF2-40B4-BE49-F238E27FC236}">
                  <a16:creationId xmlns:a16="http://schemas.microsoft.com/office/drawing/2014/main" id="{16781963-F6F5-0AD3-A365-20DA9F20EA39}"/>
                </a:ext>
              </a:extLst>
            </p:cNvPr>
            <p:cNvSpPr/>
            <p:nvPr/>
          </p:nvSpPr>
          <p:spPr>
            <a:xfrm>
              <a:off x="9204015" y="4068858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Connettore 63">
              <a:extLst>
                <a:ext uri="{FF2B5EF4-FFF2-40B4-BE49-F238E27FC236}">
                  <a16:creationId xmlns:a16="http://schemas.microsoft.com/office/drawing/2014/main" id="{E20389AF-DCB7-26C8-22C9-17FAF893ACA4}"/>
                </a:ext>
              </a:extLst>
            </p:cNvPr>
            <p:cNvSpPr/>
            <p:nvPr/>
          </p:nvSpPr>
          <p:spPr>
            <a:xfrm>
              <a:off x="9901599" y="4068858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0" name="Freccia a destra 69">
            <a:extLst>
              <a:ext uri="{FF2B5EF4-FFF2-40B4-BE49-F238E27FC236}">
                <a16:creationId xmlns:a16="http://schemas.microsoft.com/office/drawing/2014/main" id="{BD80BE46-C5C4-A08D-6008-EF193C9B178C}"/>
              </a:ext>
            </a:extLst>
          </p:cNvPr>
          <p:cNvSpPr/>
          <p:nvPr/>
        </p:nvSpPr>
        <p:spPr>
          <a:xfrm>
            <a:off x="5294172" y="2587497"/>
            <a:ext cx="1246444" cy="248160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354B053F-ABBD-0D37-2C10-CB4428302C43}"/>
              </a:ext>
            </a:extLst>
          </p:cNvPr>
          <p:cNvSpPr txBox="1"/>
          <p:nvPr/>
        </p:nvSpPr>
        <p:spPr>
          <a:xfrm>
            <a:off x="4655595" y="2179884"/>
            <a:ext cx="25280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cs typeface="Calibri" panose="020F0502020204030204"/>
              </a:rPr>
              <a:t>Dataset train/test split</a:t>
            </a:r>
            <a:endParaRPr lang="en-GB" sz="2000" dirty="0">
              <a:ea typeface="Calibri"/>
              <a:cs typeface="Calibri" panose="020F0502020204030204"/>
            </a:endParaRPr>
          </a:p>
        </p:txBody>
      </p:sp>
      <p:sp>
        <p:nvSpPr>
          <p:cNvPr id="73" name="Freccia a destra 72">
            <a:extLst>
              <a:ext uri="{FF2B5EF4-FFF2-40B4-BE49-F238E27FC236}">
                <a16:creationId xmlns:a16="http://schemas.microsoft.com/office/drawing/2014/main" id="{0EF53EF5-1E93-2E12-3065-38C4078BB0E7}"/>
              </a:ext>
            </a:extLst>
          </p:cNvPr>
          <p:cNvSpPr/>
          <p:nvPr/>
        </p:nvSpPr>
        <p:spPr>
          <a:xfrm rot="10800000">
            <a:off x="5267278" y="3959096"/>
            <a:ext cx="1246444" cy="248160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2D4F9F36-D3CD-9BF9-1255-B8F7A31474E9}"/>
              </a:ext>
            </a:extLst>
          </p:cNvPr>
          <p:cNvSpPr txBox="1"/>
          <p:nvPr/>
        </p:nvSpPr>
        <p:spPr>
          <a:xfrm>
            <a:off x="4790066" y="3551483"/>
            <a:ext cx="225914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ea typeface="+mn-lt"/>
                <a:cs typeface="+mn-lt"/>
              </a:rPr>
              <a:t>Indicators: MSE - R</a:t>
            </a:r>
            <a:r>
              <a:rPr lang="en-GB" sz="2000" baseline="30000" dirty="0">
                <a:solidFill>
                  <a:srgbClr val="000000"/>
                </a:solidFill>
                <a:ea typeface="+mn-lt"/>
                <a:cs typeface="+mn-lt"/>
              </a:rPr>
              <a:t>2</a:t>
            </a:r>
            <a:endParaRPr lang="it-IT" sz="2000" baseline="30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985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32455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>
                <a:ea typeface="+mn-lt"/>
                <a:cs typeface="+mn-lt"/>
              </a:rPr>
              <a:t>Performance evaluation</a:t>
            </a:r>
            <a:endParaRPr lang="en-GB">
              <a:ea typeface="Calibri"/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B481CA2-DFAB-7C01-11B3-326E9C951583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EB9160-36AA-93C8-7F80-54F3AFFBE381}"/>
              </a:ext>
            </a:extLst>
          </p:cNvPr>
          <p:cNvSpPr txBox="1"/>
          <p:nvPr/>
        </p:nvSpPr>
        <p:spPr>
          <a:xfrm>
            <a:off x="673523" y="1354406"/>
            <a:ext cx="324194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Visualization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Cross-validation</a:t>
            </a: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0D0D0D"/>
                </a:solidFill>
                <a:ea typeface="+mn-lt"/>
                <a:cs typeface="+mn-lt"/>
              </a:rPr>
              <a:t>Marginal Likelihood</a:t>
            </a:r>
            <a:endParaRPr lang="en-GB" b="1">
              <a:solidFill>
                <a:srgbClr val="0D0D0D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Posterior predictive checks</a:t>
            </a:r>
            <a:endParaRPr lang="en-GB" b="1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313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32455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>
                <a:ea typeface="+mn-lt"/>
                <a:cs typeface="+mn-lt"/>
              </a:rPr>
              <a:t>Performance evaluation</a:t>
            </a:r>
            <a:endParaRPr lang="en-GB">
              <a:ea typeface="Calibri"/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B481CA2-DFAB-7C01-11B3-326E9C951583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EB9160-36AA-93C8-7F80-54F3AFFBE381}"/>
              </a:ext>
            </a:extLst>
          </p:cNvPr>
          <p:cNvSpPr txBox="1"/>
          <p:nvPr/>
        </p:nvSpPr>
        <p:spPr>
          <a:xfrm>
            <a:off x="673523" y="1354406"/>
            <a:ext cx="324194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Visualization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Cross-validation</a:t>
            </a: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0D0D0D"/>
                </a:solidFill>
                <a:ea typeface="+mn-lt"/>
                <a:cs typeface="+mn-lt"/>
              </a:rPr>
              <a:t>Marginal Likelihood</a:t>
            </a:r>
            <a:endParaRPr lang="en-GB" b="1">
              <a:solidFill>
                <a:srgbClr val="0D0D0D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Posterior predictive checks</a:t>
            </a:r>
            <a:endParaRPr lang="en-GB" b="1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CFDBA64-9F93-D9D8-D515-0EFDF6789E9D}"/>
              </a:ext>
            </a:extLst>
          </p:cNvPr>
          <p:cNvGrpSpPr/>
          <p:nvPr/>
        </p:nvGrpSpPr>
        <p:grpSpPr>
          <a:xfrm>
            <a:off x="7408759" y="1715590"/>
            <a:ext cx="3893495" cy="2995247"/>
            <a:chOff x="6413677" y="1428720"/>
            <a:chExt cx="3893495" cy="2995247"/>
          </a:xfrm>
        </p:grpSpPr>
        <p:sp>
          <p:nvSpPr>
            <p:cNvPr id="5" name="Connettore 4">
              <a:extLst>
                <a:ext uri="{FF2B5EF4-FFF2-40B4-BE49-F238E27FC236}">
                  <a16:creationId xmlns:a16="http://schemas.microsoft.com/office/drawing/2014/main" id="{5EF7AD5A-5EB8-E12B-488A-E6D901DE4FA7}"/>
                </a:ext>
              </a:extLst>
            </p:cNvPr>
            <p:cNvSpPr/>
            <p:nvPr/>
          </p:nvSpPr>
          <p:spPr>
            <a:xfrm>
              <a:off x="6413677" y="1428729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onnettore 5">
              <a:extLst>
                <a:ext uri="{FF2B5EF4-FFF2-40B4-BE49-F238E27FC236}">
                  <a16:creationId xmlns:a16="http://schemas.microsoft.com/office/drawing/2014/main" id="{74B20480-5060-732C-DED6-5803FDB5BA78}"/>
                </a:ext>
              </a:extLst>
            </p:cNvPr>
            <p:cNvSpPr/>
            <p:nvPr/>
          </p:nvSpPr>
          <p:spPr>
            <a:xfrm>
              <a:off x="7111275" y="1428720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onnettore 6">
              <a:extLst>
                <a:ext uri="{FF2B5EF4-FFF2-40B4-BE49-F238E27FC236}">
                  <a16:creationId xmlns:a16="http://schemas.microsoft.com/office/drawing/2014/main" id="{01EE984E-6B3E-5E70-BED1-DF36A13849BC}"/>
                </a:ext>
              </a:extLst>
            </p:cNvPr>
            <p:cNvSpPr/>
            <p:nvPr/>
          </p:nvSpPr>
          <p:spPr>
            <a:xfrm>
              <a:off x="6413686" y="2092614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Connettore 7">
              <a:extLst>
                <a:ext uri="{FF2B5EF4-FFF2-40B4-BE49-F238E27FC236}">
                  <a16:creationId xmlns:a16="http://schemas.microsoft.com/office/drawing/2014/main" id="{0963D687-9A8F-8509-11CD-DD82AA5E1CF7}"/>
                </a:ext>
              </a:extLst>
            </p:cNvPr>
            <p:cNvSpPr/>
            <p:nvPr/>
          </p:nvSpPr>
          <p:spPr>
            <a:xfrm>
              <a:off x="7111268" y="2092618"/>
              <a:ext cx="405571" cy="355107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9" name="Connettore 8">
              <a:extLst>
                <a:ext uri="{FF2B5EF4-FFF2-40B4-BE49-F238E27FC236}">
                  <a16:creationId xmlns:a16="http://schemas.microsoft.com/office/drawing/2014/main" id="{4F707D35-CD45-9E45-9561-D537E53B9E80}"/>
                </a:ext>
              </a:extLst>
            </p:cNvPr>
            <p:cNvSpPr/>
            <p:nvPr/>
          </p:nvSpPr>
          <p:spPr>
            <a:xfrm>
              <a:off x="7808854" y="142872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onnettore 9">
              <a:extLst>
                <a:ext uri="{FF2B5EF4-FFF2-40B4-BE49-F238E27FC236}">
                  <a16:creationId xmlns:a16="http://schemas.microsoft.com/office/drawing/2014/main" id="{6EC6C9BA-8E67-D4F2-0A27-9B3E788F8735}"/>
                </a:ext>
              </a:extLst>
            </p:cNvPr>
            <p:cNvSpPr/>
            <p:nvPr/>
          </p:nvSpPr>
          <p:spPr>
            <a:xfrm>
              <a:off x="7808847" y="209261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Connettore 10">
              <a:extLst>
                <a:ext uri="{FF2B5EF4-FFF2-40B4-BE49-F238E27FC236}">
                  <a16:creationId xmlns:a16="http://schemas.microsoft.com/office/drawing/2014/main" id="{985ED918-B7E1-2710-C723-9C1DD7AF30E9}"/>
                </a:ext>
              </a:extLst>
            </p:cNvPr>
            <p:cNvSpPr/>
            <p:nvPr/>
          </p:nvSpPr>
          <p:spPr>
            <a:xfrm>
              <a:off x="8506430" y="209261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onnettore 11">
              <a:extLst>
                <a:ext uri="{FF2B5EF4-FFF2-40B4-BE49-F238E27FC236}">
                  <a16:creationId xmlns:a16="http://schemas.microsoft.com/office/drawing/2014/main" id="{3D8184A7-227B-D323-80C5-C1196EAFAA8C}"/>
                </a:ext>
              </a:extLst>
            </p:cNvPr>
            <p:cNvSpPr/>
            <p:nvPr/>
          </p:nvSpPr>
          <p:spPr>
            <a:xfrm>
              <a:off x="8506430" y="142872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Connettore 12">
              <a:extLst>
                <a:ext uri="{FF2B5EF4-FFF2-40B4-BE49-F238E27FC236}">
                  <a16:creationId xmlns:a16="http://schemas.microsoft.com/office/drawing/2014/main" id="{4FAC878B-7D51-FD86-A5AF-301E1675A9EF}"/>
                </a:ext>
              </a:extLst>
            </p:cNvPr>
            <p:cNvSpPr/>
            <p:nvPr/>
          </p:nvSpPr>
          <p:spPr>
            <a:xfrm>
              <a:off x="6413689" y="2741071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Connettore 14">
              <a:extLst>
                <a:ext uri="{FF2B5EF4-FFF2-40B4-BE49-F238E27FC236}">
                  <a16:creationId xmlns:a16="http://schemas.microsoft.com/office/drawing/2014/main" id="{05A6B740-066F-6BD7-8CFF-BCE6C9C1E382}"/>
                </a:ext>
              </a:extLst>
            </p:cNvPr>
            <p:cNvSpPr/>
            <p:nvPr/>
          </p:nvSpPr>
          <p:spPr>
            <a:xfrm>
              <a:off x="7111268" y="2741071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onnettore 15">
              <a:extLst>
                <a:ext uri="{FF2B5EF4-FFF2-40B4-BE49-F238E27FC236}">
                  <a16:creationId xmlns:a16="http://schemas.microsoft.com/office/drawing/2014/main" id="{BA641BC4-19B7-D8C5-7CA0-21DE8B20B3D6}"/>
                </a:ext>
              </a:extLst>
            </p:cNvPr>
            <p:cNvSpPr/>
            <p:nvPr/>
          </p:nvSpPr>
          <p:spPr>
            <a:xfrm>
              <a:off x="6413685" y="338952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Connettore 16">
              <a:extLst>
                <a:ext uri="{FF2B5EF4-FFF2-40B4-BE49-F238E27FC236}">
                  <a16:creationId xmlns:a16="http://schemas.microsoft.com/office/drawing/2014/main" id="{CA338188-949C-D99F-3877-D39413D400F4}"/>
                </a:ext>
              </a:extLst>
            </p:cNvPr>
            <p:cNvSpPr/>
            <p:nvPr/>
          </p:nvSpPr>
          <p:spPr>
            <a:xfrm>
              <a:off x="7111268" y="3389527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Connettore 17">
              <a:extLst>
                <a:ext uri="{FF2B5EF4-FFF2-40B4-BE49-F238E27FC236}">
                  <a16:creationId xmlns:a16="http://schemas.microsoft.com/office/drawing/2014/main" id="{D864213B-7B4A-DC90-C08C-AC0D5B51B371}"/>
                </a:ext>
              </a:extLst>
            </p:cNvPr>
            <p:cNvSpPr/>
            <p:nvPr/>
          </p:nvSpPr>
          <p:spPr>
            <a:xfrm>
              <a:off x="7808852" y="274107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Connettore 18">
              <a:extLst>
                <a:ext uri="{FF2B5EF4-FFF2-40B4-BE49-F238E27FC236}">
                  <a16:creationId xmlns:a16="http://schemas.microsoft.com/office/drawing/2014/main" id="{36EC0B52-6583-8254-840C-036A7CFF6D64}"/>
                </a:ext>
              </a:extLst>
            </p:cNvPr>
            <p:cNvSpPr/>
            <p:nvPr/>
          </p:nvSpPr>
          <p:spPr>
            <a:xfrm>
              <a:off x="7808847" y="3389527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onnettore 19">
              <a:extLst>
                <a:ext uri="{FF2B5EF4-FFF2-40B4-BE49-F238E27FC236}">
                  <a16:creationId xmlns:a16="http://schemas.microsoft.com/office/drawing/2014/main" id="{F4090AA8-F5D4-B937-6D59-531C2BF8F34A}"/>
                </a:ext>
              </a:extLst>
            </p:cNvPr>
            <p:cNvSpPr/>
            <p:nvPr/>
          </p:nvSpPr>
          <p:spPr>
            <a:xfrm>
              <a:off x="8506430" y="3389527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onnettore 20">
              <a:extLst>
                <a:ext uri="{FF2B5EF4-FFF2-40B4-BE49-F238E27FC236}">
                  <a16:creationId xmlns:a16="http://schemas.microsoft.com/office/drawing/2014/main" id="{5195F3DD-5316-23D2-E7BB-57D823F80172}"/>
                </a:ext>
              </a:extLst>
            </p:cNvPr>
            <p:cNvSpPr/>
            <p:nvPr/>
          </p:nvSpPr>
          <p:spPr>
            <a:xfrm>
              <a:off x="8506430" y="274107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Connettore 21">
              <a:extLst>
                <a:ext uri="{FF2B5EF4-FFF2-40B4-BE49-F238E27FC236}">
                  <a16:creationId xmlns:a16="http://schemas.microsoft.com/office/drawing/2014/main" id="{DFC868BE-76E3-C9DF-E00D-8F39307CFC4E}"/>
                </a:ext>
              </a:extLst>
            </p:cNvPr>
            <p:cNvSpPr/>
            <p:nvPr/>
          </p:nvSpPr>
          <p:spPr>
            <a:xfrm>
              <a:off x="9204011" y="1428726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Connettore 22">
              <a:extLst>
                <a:ext uri="{FF2B5EF4-FFF2-40B4-BE49-F238E27FC236}">
                  <a16:creationId xmlns:a16="http://schemas.microsoft.com/office/drawing/2014/main" id="{15CEEB95-66E2-93D9-972D-4DEABB0A3556}"/>
                </a:ext>
              </a:extLst>
            </p:cNvPr>
            <p:cNvSpPr/>
            <p:nvPr/>
          </p:nvSpPr>
          <p:spPr>
            <a:xfrm>
              <a:off x="9204013" y="2092619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onnettore 23">
              <a:extLst>
                <a:ext uri="{FF2B5EF4-FFF2-40B4-BE49-F238E27FC236}">
                  <a16:creationId xmlns:a16="http://schemas.microsoft.com/office/drawing/2014/main" id="{DDFCD487-DE10-9421-0690-E3925D704853}"/>
                </a:ext>
              </a:extLst>
            </p:cNvPr>
            <p:cNvSpPr/>
            <p:nvPr/>
          </p:nvSpPr>
          <p:spPr>
            <a:xfrm>
              <a:off x="9204017" y="274107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Connettore 24">
              <a:extLst>
                <a:ext uri="{FF2B5EF4-FFF2-40B4-BE49-F238E27FC236}">
                  <a16:creationId xmlns:a16="http://schemas.microsoft.com/office/drawing/2014/main" id="{2547F4EC-4B36-01E2-9CA0-F08F53039638}"/>
                </a:ext>
              </a:extLst>
            </p:cNvPr>
            <p:cNvSpPr/>
            <p:nvPr/>
          </p:nvSpPr>
          <p:spPr>
            <a:xfrm>
              <a:off x="9204017" y="3389527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Connettore 25">
              <a:extLst>
                <a:ext uri="{FF2B5EF4-FFF2-40B4-BE49-F238E27FC236}">
                  <a16:creationId xmlns:a16="http://schemas.microsoft.com/office/drawing/2014/main" id="{60477434-65D5-12AD-8F93-7446990B0AC2}"/>
                </a:ext>
              </a:extLst>
            </p:cNvPr>
            <p:cNvSpPr/>
            <p:nvPr/>
          </p:nvSpPr>
          <p:spPr>
            <a:xfrm>
              <a:off x="9901601" y="2092619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Connettore 26">
              <a:extLst>
                <a:ext uri="{FF2B5EF4-FFF2-40B4-BE49-F238E27FC236}">
                  <a16:creationId xmlns:a16="http://schemas.microsoft.com/office/drawing/2014/main" id="{ED9F4910-EA38-8502-D5E1-CF57E1242D8C}"/>
                </a:ext>
              </a:extLst>
            </p:cNvPr>
            <p:cNvSpPr/>
            <p:nvPr/>
          </p:nvSpPr>
          <p:spPr>
            <a:xfrm>
              <a:off x="9901599" y="1428726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Connettore 27">
              <a:extLst>
                <a:ext uri="{FF2B5EF4-FFF2-40B4-BE49-F238E27FC236}">
                  <a16:creationId xmlns:a16="http://schemas.microsoft.com/office/drawing/2014/main" id="{2F44D716-E2F1-B2DD-D5B7-731006290FBD}"/>
                </a:ext>
              </a:extLst>
            </p:cNvPr>
            <p:cNvSpPr/>
            <p:nvPr/>
          </p:nvSpPr>
          <p:spPr>
            <a:xfrm>
              <a:off x="9901599" y="2741075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Connettore 28">
              <a:extLst>
                <a:ext uri="{FF2B5EF4-FFF2-40B4-BE49-F238E27FC236}">
                  <a16:creationId xmlns:a16="http://schemas.microsoft.com/office/drawing/2014/main" id="{2CA34D14-20EC-30A1-1925-F3162FE197A1}"/>
                </a:ext>
              </a:extLst>
            </p:cNvPr>
            <p:cNvSpPr/>
            <p:nvPr/>
          </p:nvSpPr>
          <p:spPr>
            <a:xfrm>
              <a:off x="9901599" y="3389527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Connettore 29">
              <a:extLst>
                <a:ext uri="{FF2B5EF4-FFF2-40B4-BE49-F238E27FC236}">
                  <a16:creationId xmlns:a16="http://schemas.microsoft.com/office/drawing/2014/main" id="{C39ED98C-BC90-7D88-C6F1-EDD64B800E09}"/>
                </a:ext>
              </a:extLst>
            </p:cNvPr>
            <p:cNvSpPr/>
            <p:nvPr/>
          </p:nvSpPr>
          <p:spPr>
            <a:xfrm>
              <a:off x="6413689" y="4068860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onnettore 30">
              <a:extLst>
                <a:ext uri="{FF2B5EF4-FFF2-40B4-BE49-F238E27FC236}">
                  <a16:creationId xmlns:a16="http://schemas.microsoft.com/office/drawing/2014/main" id="{D66DA39B-340E-9476-8784-3DF8B946FE6D}"/>
                </a:ext>
              </a:extLst>
            </p:cNvPr>
            <p:cNvSpPr/>
            <p:nvPr/>
          </p:nvSpPr>
          <p:spPr>
            <a:xfrm>
              <a:off x="7111272" y="4068858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Connettore 31">
              <a:extLst>
                <a:ext uri="{FF2B5EF4-FFF2-40B4-BE49-F238E27FC236}">
                  <a16:creationId xmlns:a16="http://schemas.microsoft.com/office/drawing/2014/main" id="{8D5AC750-8483-885B-CD53-E2B86042D028}"/>
                </a:ext>
              </a:extLst>
            </p:cNvPr>
            <p:cNvSpPr/>
            <p:nvPr/>
          </p:nvSpPr>
          <p:spPr>
            <a:xfrm>
              <a:off x="7808852" y="4068858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Connettore 32">
              <a:extLst>
                <a:ext uri="{FF2B5EF4-FFF2-40B4-BE49-F238E27FC236}">
                  <a16:creationId xmlns:a16="http://schemas.microsoft.com/office/drawing/2014/main" id="{D0480E47-E511-45CF-E7B2-3B16CF30EEFF}"/>
                </a:ext>
              </a:extLst>
            </p:cNvPr>
            <p:cNvSpPr/>
            <p:nvPr/>
          </p:nvSpPr>
          <p:spPr>
            <a:xfrm>
              <a:off x="8506433" y="4068858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onnettore 33">
              <a:extLst>
                <a:ext uri="{FF2B5EF4-FFF2-40B4-BE49-F238E27FC236}">
                  <a16:creationId xmlns:a16="http://schemas.microsoft.com/office/drawing/2014/main" id="{91BFBE9D-8513-4F07-CE50-A5ECB12DDA94}"/>
                </a:ext>
              </a:extLst>
            </p:cNvPr>
            <p:cNvSpPr/>
            <p:nvPr/>
          </p:nvSpPr>
          <p:spPr>
            <a:xfrm>
              <a:off x="9204015" y="4068858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Connettore 34">
              <a:extLst>
                <a:ext uri="{FF2B5EF4-FFF2-40B4-BE49-F238E27FC236}">
                  <a16:creationId xmlns:a16="http://schemas.microsoft.com/office/drawing/2014/main" id="{F5D1FD66-813A-52C1-FB1F-9FD9EE1B1AA6}"/>
                </a:ext>
              </a:extLst>
            </p:cNvPr>
            <p:cNvSpPr/>
            <p:nvPr/>
          </p:nvSpPr>
          <p:spPr>
            <a:xfrm>
              <a:off x="9901599" y="4068858"/>
              <a:ext cx="405571" cy="355107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2BCF1574-AB3F-E2D8-209E-F0C409BF2A85}"/>
              </a:ext>
            </a:extLst>
          </p:cNvPr>
          <p:cNvSpPr/>
          <p:nvPr/>
        </p:nvSpPr>
        <p:spPr>
          <a:xfrm>
            <a:off x="5294172" y="2587497"/>
            <a:ext cx="1246444" cy="248160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981121C-F0DE-CED0-9166-69AFFA6EA67A}"/>
              </a:ext>
            </a:extLst>
          </p:cNvPr>
          <p:cNvSpPr txBox="1"/>
          <p:nvPr/>
        </p:nvSpPr>
        <p:spPr>
          <a:xfrm>
            <a:off x="5005219" y="2179884"/>
            <a:ext cx="18198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cs typeface="Calibri" panose="020F0502020204030204"/>
              </a:rPr>
              <a:t>local evaluation</a:t>
            </a:r>
            <a:endParaRPr lang="en-GB" sz="2000" dirty="0">
              <a:ea typeface="Calibri"/>
              <a:cs typeface="Calibri" panose="020F0502020204030204"/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E6A809E3-F27C-F26F-96D3-A9D7F3407E84}"/>
              </a:ext>
            </a:extLst>
          </p:cNvPr>
          <p:cNvSpPr/>
          <p:nvPr/>
        </p:nvSpPr>
        <p:spPr>
          <a:xfrm>
            <a:off x="7607845" y="1885917"/>
            <a:ext cx="1446398" cy="13398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37" name="Connettore 36">
            <a:extLst>
              <a:ext uri="{FF2B5EF4-FFF2-40B4-BE49-F238E27FC236}">
                <a16:creationId xmlns:a16="http://schemas.microsoft.com/office/drawing/2014/main" id="{0C7FC6D2-AD6D-16C3-6798-C8D03485A6F0}"/>
              </a:ext>
            </a:extLst>
          </p:cNvPr>
          <p:cNvSpPr/>
          <p:nvPr/>
        </p:nvSpPr>
        <p:spPr>
          <a:xfrm>
            <a:off x="7808602" y="2107370"/>
            <a:ext cx="155281" cy="15214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onnettore 38">
            <a:extLst>
              <a:ext uri="{FF2B5EF4-FFF2-40B4-BE49-F238E27FC236}">
                <a16:creationId xmlns:a16="http://schemas.microsoft.com/office/drawing/2014/main" id="{E0FAB577-DC19-5536-F643-9FD466819E61}"/>
              </a:ext>
            </a:extLst>
          </p:cNvPr>
          <p:cNvSpPr/>
          <p:nvPr/>
        </p:nvSpPr>
        <p:spPr>
          <a:xfrm>
            <a:off x="7961002" y="2304594"/>
            <a:ext cx="155281" cy="15214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onnettore 40">
            <a:extLst>
              <a:ext uri="{FF2B5EF4-FFF2-40B4-BE49-F238E27FC236}">
                <a16:creationId xmlns:a16="http://schemas.microsoft.com/office/drawing/2014/main" id="{CFB72075-0A12-9C62-2F42-16E3DCE67089}"/>
              </a:ext>
            </a:extLst>
          </p:cNvPr>
          <p:cNvSpPr/>
          <p:nvPr/>
        </p:nvSpPr>
        <p:spPr>
          <a:xfrm>
            <a:off x="8507849" y="2026687"/>
            <a:ext cx="155281" cy="15214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onnettore 42">
            <a:extLst>
              <a:ext uri="{FF2B5EF4-FFF2-40B4-BE49-F238E27FC236}">
                <a16:creationId xmlns:a16="http://schemas.microsoft.com/office/drawing/2014/main" id="{F562D5BB-C665-0388-E97D-6FAC389C72A9}"/>
              </a:ext>
            </a:extLst>
          </p:cNvPr>
          <p:cNvSpPr/>
          <p:nvPr/>
        </p:nvSpPr>
        <p:spPr>
          <a:xfrm>
            <a:off x="7952036" y="2752828"/>
            <a:ext cx="155281" cy="15214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Connettore 43">
            <a:extLst>
              <a:ext uri="{FF2B5EF4-FFF2-40B4-BE49-F238E27FC236}">
                <a16:creationId xmlns:a16="http://schemas.microsoft.com/office/drawing/2014/main" id="{67E5B7CD-4FC1-7A3C-61F9-11B60CBD928C}"/>
              </a:ext>
            </a:extLst>
          </p:cNvPr>
          <p:cNvSpPr/>
          <p:nvPr/>
        </p:nvSpPr>
        <p:spPr>
          <a:xfrm>
            <a:off x="8588531" y="2403205"/>
            <a:ext cx="155281" cy="15214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0C962FD9-D63F-D868-A5BA-6866AD429246}"/>
              </a:ext>
            </a:extLst>
          </p:cNvPr>
          <p:cNvSpPr/>
          <p:nvPr/>
        </p:nvSpPr>
        <p:spPr>
          <a:xfrm>
            <a:off x="8660249" y="2107370"/>
            <a:ext cx="155281" cy="15214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onnettore 45">
            <a:extLst>
              <a:ext uri="{FF2B5EF4-FFF2-40B4-BE49-F238E27FC236}">
                <a16:creationId xmlns:a16="http://schemas.microsoft.com/office/drawing/2014/main" id="{202BA0CA-EB76-287D-79B6-39B3D00FA391}"/>
              </a:ext>
            </a:extLst>
          </p:cNvPr>
          <p:cNvSpPr/>
          <p:nvPr/>
        </p:nvSpPr>
        <p:spPr>
          <a:xfrm>
            <a:off x="7952036" y="1954970"/>
            <a:ext cx="155281" cy="152147"/>
          </a:xfrm>
          <a:prstGeom prst="flowChartConnector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3683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324556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>
                <a:ea typeface="+mn-lt"/>
                <a:cs typeface="+mn-lt"/>
              </a:rPr>
              <a:t>Performance evaluation</a:t>
            </a:r>
            <a:endParaRPr lang="en-GB">
              <a:ea typeface="Calibri"/>
              <a:cs typeface="Calibri"/>
            </a:endParaRP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B481CA2-DFAB-7C01-11B3-326E9C951583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EB9160-36AA-93C8-7F80-54F3AFFBE381}"/>
              </a:ext>
            </a:extLst>
          </p:cNvPr>
          <p:cNvSpPr txBox="1"/>
          <p:nvPr/>
        </p:nvSpPr>
        <p:spPr>
          <a:xfrm>
            <a:off x="673523" y="1354406"/>
            <a:ext cx="324194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Visualization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Cross-validation</a:t>
            </a: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D0D0D"/>
                </a:solidFill>
                <a:ea typeface="+mn-lt"/>
                <a:cs typeface="+mn-lt"/>
              </a:rPr>
              <a:t>Marginal Likelihood</a:t>
            </a: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0D0D0D"/>
                </a:solidFill>
                <a:ea typeface="+mn-lt"/>
                <a:cs typeface="+mn-lt"/>
              </a:rPr>
              <a:t>Posterior predictive checks</a:t>
            </a:r>
            <a:endParaRPr lang="en-GB" b="1" dirty="0">
              <a:solidFill>
                <a:srgbClr val="0D0D0D"/>
              </a:solidFill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dirty="0">
              <a:cs typeface="Calibri"/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26D783AF-2CFE-FB7E-0A88-291B67415790}"/>
              </a:ext>
            </a:extLst>
          </p:cNvPr>
          <p:cNvSpPr/>
          <p:nvPr/>
        </p:nvSpPr>
        <p:spPr>
          <a:xfrm>
            <a:off x="5607936" y="3071591"/>
            <a:ext cx="1246444" cy="248160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F4C7C82-BB4C-6BC4-F125-D629F4DF4A91}"/>
              </a:ext>
            </a:extLst>
          </p:cNvPr>
          <p:cNvSpPr txBox="1"/>
          <p:nvPr/>
        </p:nvSpPr>
        <p:spPr>
          <a:xfrm>
            <a:off x="7297271" y="2743199"/>
            <a:ext cx="225910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ea typeface="+mn-lt"/>
                <a:cs typeface="+mn-lt"/>
              </a:rPr>
              <a:t>Residual Analysis</a:t>
            </a:r>
            <a:endParaRPr lang="en-US" dirty="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D0D0D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latin typeface="Calibri"/>
                <a:ea typeface="Calibri"/>
                <a:cs typeface="Calibri"/>
              </a:rPr>
              <a:t>Sensitivity Analysis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48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57638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 dirty="0">
                <a:ea typeface="Calibri"/>
                <a:cs typeface="Calibri"/>
              </a:rPr>
              <a:t>Why a python shell in SCIANTIX?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B481CA2-DFAB-7C01-11B3-326E9C951583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971E46D-EBB0-D837-346E-2C8DBD89153B}"/>
              </a:ext>
            </a:extLst>
          </p:cNvPr>
          <p:cNvSpPr txBox="1"/>
          <p:nvPr/>
        </p:nvSpPr>
        <p:spPr>
          <a:xfrm>
            <a:off x="671120" y="1266001"/>
            <a:ext cx="1023932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GB" dirty="0">
                <a:ea typeface="Calibri" panose="020F0502020204030204"/>
                <a:cs typeface="Calibri" panose="020F0502020204030204"/>
              </a:rPr>
              <a:t>Agile handling of different machine learning methodologies to support the SCIANTIX development</a:t>
            </a:r>
            <a:endParaRPr lang="en-GB" b="1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Calibri" panose="020F0502020204030204"/>
                <a:cs typeface="Calibri" panose="020F0502020204030204"/>
              </a:rPr>
              <a:t>Capability to add moduli to cope with specific problems (ANN, clustering algorithms... )</a:t>
            </a:r>
          </a:p>
          <a:p>
            <a:pPr marL="285750" indent="-285750">
              <a:buFont typeface="Arial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Calibri" panose="020F0502020204030204"/>
                <a:cs typeface="Calibri" panose="020F0502020204030204"/>
              </a:rPr>
              <a:t>Enhance the data driven approach for the code development</a:t>
            </a:r>
          </a:p>
        </p:txBody>
      </p:sp>
    </p:spTree>
    <p:extLst>
      <p:ext uri="{BB962C8B-B14F-4D97-AF65-F5344CB8AC3E}">
        <p14:creationId xmlns:p14="http://schemas.microsoft.com/office/powerpoint/2010/main" val="3961278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57638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 dirty="0">
                <a:ea typeface="Calibri"/>
                <a:cs typeface="Calibri"/>
              </a:rPr>
              <a:t>In conclusion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BB481CA2-DFAB-7C01-11B3-326E9C951583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id="{D971E46D-EBB0-D837-346E-2C8DBD89153B}"/>
              </a:ext>
            </a:extLst>
          </p:cNvPr>
          <p:cNvSpPr txBox="1"/>
          <p:nvPr/>
        </p:nvSpPr>
        <p:spPr>
          <a:xfrm>
            <a:off x="671120" y="1266001"/>
            <a:ext cx="10239325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Calibri" panose="020F0502020204030204"/>
                <a:cs typeface="Calibri" panose="020F0502020204030204"/>
              </a:rPr>
              <a:t>SCIANTIX python shell for data assimilation</a:t>
            </a:r>
          </a:p>
          <a:p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,Sans-Serif"/>
              <a:buChar char="•"/>
            </a:pPr>
            <a:r>
              <a:rPr lang="en-GB" dirty="0">
                <a:latin typeface="Calibri"/>
                <a:cs typeface="Arial"/>
              </a:rPr>
              <a:t>Shell structure</a:t>
            </a:r>
            <a:endParaRPr lang="en-US">
              <a:latin typeface="Calibri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GB" dirty="0">
                <a:latin typeface="Calibri"/>
                <a:cs typeface="Arial"/>
              </a:rPr>
              <a:t>Test case 1: Xe diffusion coefficient </a:t>
            </a:r>
            <a:endParaRPr lang="en-US">
              <a:latin typeface="Calibri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GB" dirty="0">
                <a:latin typeface="Calibri"/>
                <a:cs typeface="Arial"/>
              </a:rPr>
              <a:t>Test case 2: MOX Melting temperature</a:t>
            </a:r>
          </a:p>
          <a:p>
            <a:pPr marL="342900" indent="-342900">
              <a:buFont typeface="Arial,Sans-Serif"/>
              <a:buChar char="•"/>
            </a:pPr>
            <a:r>
              <a:rPr lang="en-GB" dirty="0">
                <a:latin typeface="Calibri"/>
                <a:cs typeface="Arial"/>
              </a:rPr>
              <a:t>Performance evaluation</a:t>
            </a:r>
            <a:endParaRPr lang="en-GB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ea typeface="Calibri" panose="020F0502020204030204"/>
                <a:cs typeface="Calibri" panose="020F0502020204030204"/>
              </a:rPr>
              <a:t>Code repository: </a:t>
            </a:r>
            <a:r>
              <a:rPr lang="en-GB" dirty="0">
                <a:ea typeface="+mn-lt"/>
                <a:cs typeface="+mn-lt"/>
              </a:rPr>
              <a:t>https://github.com/sciantix/sciantix-official/tree/training</a:t>
            </a:r>
            <a:br>
              <a:rPr lang="en-GB" dirty="0">
                <a:ea typeface="Calibri" panose="020F0502020204030204"/>
                <a:cs typeface="Calibri" panose="020F0502020204030204"/>
              </a:rPr>
            </a:br>
            <a:br>
              <a:rPr lang="en-GB" dirty="0">
                <a:ea typeface="Calibri" panose="020F0502020204030204"/>
                <a:cs typeface="Calibri" panose="020F0502020204030204"/>
              </a:rPr>
            </a:br>
            <a:r>
              <a:rPr lang="en-GB" dirty="0">
                <a:ea typeface="Calibri" panose="020F0502020204030204"/>
                <a:cs typeface="Calibri" panose="020F0502020204030204"/>
              </a:rPr>
              <a:t>Contact: giovanni.nicodemo@polimi.it</a:t>
            </a:r>
          </a:p>
        </p:txBody>
      </p:sp>
    </p:spTree>
    <p:extLst>
      <p:ext uri="{BB962C8B-B14F-4D97-AF65-F5344CB8AC3E}">
        <p14:creationId xmlns:p14="http://schemas.microsoft.com/office/powerpoint/2010/main" val="389439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444692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Python shell for data assimilation</a:t>
            </a:r>
            <a:endParaRPr lang="en-GB" dirty="0">
              <a:ea typeface="Calibri"/>
              <a:cs typeface="Calibri"/>
            </a:endParaRPr>
          </a:p>
        </p:txBody>
      </p:sp>
      <p:pic>
        <p:nvPicPr>
          <p:cNvPr id="9" name="Immagine 4">
            <a:extLst>
              <a:ext uri="{FF2B5EF4-FFF2-40B4-BE49-F238E27FC236}">
                <a16:creationId xmlns:a16="http://schemas.microsoft.com/office/drawing/2014/main" id="{B1B85394-5F35-A8F7-DFCE-B463F93D3846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pic>
        <p:nvPicPr>
          <p:cNvPr id="7" name="Immagine 6" descr="Immagine che contiene testo, diagramma, schermata, Carattere&#10;&#10;Descrizione generata automaticamente">
            <a:extLst>
              <a:ext uri="{FF2B5EF4-FFF2-40B4-BE49-F238E27FC236}">
                <a16:creationId xmlns:a16="http://schemas.microsoft.com/office/drawing/2014/main" id="{243E9FFE-D48E-8366-2758-71504C38B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88" y="2606022"/>
            <a:ext cx="9056686" cy="386845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CEC38F-A5DD-8271-29CE-7177A9DD3035}"/>
              </a:ext>
            </a:extLst>
          </p:cNvPr>
          <p:cNvSpPr txBox="1"/>
          <p:nvPr/>
        </p:nvSpPr>
        <p:spPr>
          <a:xfrm>
            <a:off x="671120" y="1281876"/>
            <a:ext cx="108902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Shell to apply machine learning techniques in fuel performance code environment (Pedregos 2011)</a:t>
            </a:r>
          </a:p>
          <a:p>
            <a:pPr marL="342900" indent="-34290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Specific tool for data assimilation purposes for nuclear data (</a:t>
            </a:r>
            <a:r>
              <a:rPr lang="en-GB" b="1" dirty="0">
                <a:ea typeface="+mn-lt"/>
                <a:cs typeface="+mn-lt"/>
              </a:rPr>
              <a:t>Gaussian processes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764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275505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Gaussian processes</a:t>
            </a:r>
            <a:endParaRPr lang="en-GB" sz="2400" b="1" dirty="0" err="1"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31EF05-3FCC-01BA-5009-9F539F4C1870}"/>
              </a:ext>
            </a:extLst>
          </p:cNvPr>
          <p:cNvSpPr txBox="1"/>
          <p:nvPr/>
        </p:nvSpPr>
        <p:spPr>
          <a:xfrm>
            <a:off x="671120" y="1281876"/>
            <a:ext cx="102393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Definition</a:t>
            </a:r>
            <a:r>
              <a:rPr lang="en-GB" i="1" dirty="0">
                <a:ea typeface="+mn-lt"/>
                <a:cs typeface="+mn-lt"/>
              </a:rPr>
              <a:t>: a gaussian process is a collection of random variables, any finite number of which have a joint Gaussian distribution </a:t>
            </a:r>
            <a:r>
              <a:rPr lang="en-GB" dirty="0">
                <a:ea typeface="+mn-lt"/>
                <a:cs typeface="+mn-lt"/>
              </a:rPr>
              <a:t>(Rasmussen 2006)</a:t>
            </a:r>
            <a:endParaRPr lang="en-GB" dirty="0" err="1">
              <a:ea typeface="+mn-lt"/>
              <a:cs typeface="+mn-lt"/>
            </a:endParaRPr>
          </a:p>
        </p:txBody>
      </p:sp>
      <p:pic>
        <p:nvPicPr>
          <p:cNvPr id="4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79D6D69E-A0AF-B72B-8137-CDA0333FE1E0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82084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265111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Gaussian processes</a:t>
            </a:r>
            <a:endParaRPr lang="en-GB" sz="2400" b="1" dirty="0">
              <a:cs typeface="Calibri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31EF05-3FCC-01BA-5009-9F539F4C1870}"/>
              </a:ext>
            </a:extLst>
          </p:cNvPr>
          <p:cNvSpPr txBox="1"/>
          <p:nvPr/>
        </p:nvSpPr>
        <p:spPr>
          <a:xfrm>
            <a:off x="671120" y="1281876"/>
            <a:ext cx="102393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Definition</a:t>
            </a:r>
            <a:r>
              <a:rPr lang="en-GB" i="1" dirty="0">
                <a:ea typeface="+mn-lt"/>
                <a:cs typeface="+mn-lt"/>
              </a:rPr>
              <a:t>: a gaussian process is a collection of random variables, any finite number of which have a joint Gaussian distribution </a:t>
            </a:r>
            <a:r>
              <a:rPr lang="en-GB" dirty="0">
                <a:ea typeface="+mn-lt"/>
                <a:cs typeface="+mn-lt"/>
              </a:rPr>
              <a:t>(Rasmussen 2006)</a:t>
            </a:r>
            <a:endParaRPr lang="en-GB" dirty="0" err="1">
              <a:ea typeface="+mn-lt"/>
              <a:cs typeface="+mn-lt"/>
            </a:endParaRPr>
          </a:p>
        </p:txBody>
      </p:sp>
      <p:pic>
        <p:nvPicPr>
          <p:cNvPr id="4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79D6D69E-A0AF-B72B-8137-CDA0333FE1E0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B4E7480E-C32F-621A-5858-1E5CA6D7BC23}"/>
              </a:ext>
            </a:extLst>
          </p:cNvPr>
          <p:cNvSpPr/>
          <p:nvPr/>
        </p:nvSpPr>
        <p:spPr>
          <a:xfrm rot="5400000">
            <a:off x="5167172" y="2897059"/>
            <a:ext cx="1246444" cy="248160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800915-854D-830F-9A9C-F583219C28F5}"/>
              </a:ext>
            </a:extLst>
          </p:cNvPr>
          <p:cNvSpPr txBox="1"/>
          <p:nvPr/>
        </p:nvSpPr>
        <p:spPr>
          <a:xfrm>
            <a:off x="4531992" y="3999076"/>
            <a:ext cx="252511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Intuitive approach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10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265111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Gaussian processes</a:t>
            </a:r>
            <a:endParaRPr lang="en-GB" sz="2400" b="1" dirty="0">
              <a:cs typeface="Calibri"/>
            </a:endParaRPr>
          </a:p>
        </p:txBody>
      </p:sp>
      <p:pic>
        <p:nvPicPr>
          <p:cNvPr id="4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79D6D69E-A0AF-B72B-8137-CDA0333FE1E0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pic>
        <p:nvPicPr>
          <p:cNvPr id="3" name="Immagine 2" descr="Immagine che contiene diagramma, testo, Diagramma&#10;&#10;Descrizione generata automaticamente">
            <a:extLst>
              <a:ext uri="{FF2B5EF4-FFF2-40B4-BE49-F238E27FC236}">
                <a16:creationId xmlns:a16="http://schemas.microsoft.com/office/drawing/2014/main" id="{4C02CF2F-6A18-8FB1-9A0E-0414A117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46" y="3429373"/>
            <a:ext cx="4395507" cy="291072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magine 5" descr="Immagine che contiene Carattere, linea, diagramma, bianco&#10;&#10;Descrizione generata automaticamente">
            <a:extLst>
              <a:ext uri="{FF2B5EF4-FFF2-40B4-BE49-F238E27FC236}">
                <a16:creationId xmlns:a16="http://schemas.microsoft.com/office/drawing/2014/main" id="{DEB49F90-D43E-96F6-6D14-818C8C314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2" y="2465388"/>
            <a:ext cx="3860800" cy="9667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Elemento grafico 14" descr="Badge 1 con riempimento a tinta unita">
            <a:extLst>
              <a:ext uri="{FF2B5EF4-FFF2-40B4-BE49-F238E27FC236}">
                <a16:creationId xmlns:a16="http://schemas.microsoft.com/office/drawing/2014/main" id="{31F23959-FA8F-902A-0F85-784A2AF73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800" y="1511300"/>
            <a:ext cx="914400" cy="9144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26E112D-650C-2B67-860E-24066348BC1A}"/>
              </a:ext>
            </a:extLst>
          </p:cNvPr>
          <p:cNvSpPr txBox="1"/>
          <p:nvPr/>
        </p:nvSpPr>
        <p:spPr>
          <a:xfrm>
            <a:off x="2093164" y="1787806"/>
            <a:ext cx="2659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Gaussian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3867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265111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Gaussian processes</a:t>
            </a:r>
            <a:endParaRPr lang="en-GB" sz="2400" b="1" dirty="0">
              <a:cs typeface="Calibri"/>
            </a:endParaRPr>
          </a:p>
        </p:txBody>
      </p:sp>
      <p:pic>
        <p:nvPicPr>
          <p:cNvPr id="4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79D6D69E-A0AF-B72B-8137-CDA0333FE1E0}"/>
              </a:ext>
            </a:extLst>
          </p:cNvPr>
          <p:cNvPicPr/>
          <p:nvPr/>
        </p:nvPicPr>
        <p:blipFill>
          <a:blip r:embed="rId2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pic>
        <p:nvPicPr>
          <p:cNvPr id="3" name="Immagine 2" descr="Immagine che contiene diagramma, testo, Diagramma&#10;&#10;Descrizione generata automaticamente">
            <a:extLst>
              <a:ext uri="{FF2B5EF4-FFF2-40B4-BE49-F238E27FC236}">
                <a16:creationId xmlns:a16="http://schemas.microsoft.com/office/drawing/2014/main" id="{4C02CF2F-6A18-8FB1-9A0E-0414A117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46" y="3429373"/>
            <a:ext cx="4395507" cy="291072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Immagine 5" descr="Immagine che contiene Carattere, linea, diagramma, bianco&#10;&#10;Descrizione generata automaticamente">
            <a:extLst>
              <a:ext uri="{FF2B5EF4-FFF2-40B4-BE49-F238E27FC236}">
                <a16:creationId xmlns:a16="http://schemas.microsoft.com/office/drawing/2014/main" id="{DEB49F90-D43E-96F6-6D14-818C8C314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2" y="2465388"/>
            <a:ext cx="3860800" cy="9667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Elemento grafico 12" descr="Badge con riempimento a tinta unita">
            <a:extLst>
              <a:ext uri="{FF2B5EF4-FFF2-40B4-BE49-F238E27FC236}">
                <a16:creationId xmlns:a16="http://schemas.microsoft.com/office/drawing/2014/main" id="{C0C7D348-5331-FFAF-7EF8-07DE0AF7E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9175" y="1511300"/>
            <a:ext cx="914400" cy="914400"/>
          </a:xfrm>
          <a:prstGeom prst="rect">
            <a:avLst/>
          </a:prstGeom>
        </p:spPr>
      </p:pic>
      <p:pic>
        <p:nvPicPr>
          <p:cNvPr id="15" name="Elemento grafico 14" descr="Badge 1 con riempimento a tinta unita">
            <a:extLst>
              <a:ext uri="{FF2B5EF4-FFF2-40B4-BE49-F238E27FC236}">
                <a16:creationId xmlns:a16="http://schemas.microsoft.com/office/drawing/2014/main" id="{31F23959-FA8F-902A-0F85-784A2AF731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800" y="1511300"/>
            <a:ext cx="914400" cy="9144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26E112D-650C-2B67-860E-24066348BC1A}"/>
              </a:ext>
            </a:extLst>
          </p:cNvPr>
          <p:cNvSpPr txBox="1"/>
          <p:nvPr/>
        </p:nvSpPr>
        <p:spPr>
          <a:xfrm>
            <a:off x="2093164" y="1787806"/>
            <a:ext cx="2659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Gaussian distribution</a:t>
            </a:r>
          </a:p>
        </p:txBody>
      </p:sp>
      <p:pic>
        <p:nvPicPr>
          <p:cNvPr id="7" name="Immagine 6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8048CC21-0C38-8D73-4AF8-2B67442C25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3100" y="2944812"/>
            <a:ext cx="4305301" cy="2913063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7F82011-AFAC-D8FF-0FEA-4058F075A2DD}"/>
              </a:ext>
            </a:extLst>
          </p:cNvPr>
          <p:cNvSpPr txBox="1"/>
          <p:nvPr/>
        </p:nvSpPr>
        <p:spPr>
          <a:xfrm>
            <a:off x="7847850" y="1748118"/>
            <a:ext cx="3302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Sampling from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0743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13" descr="Badge 3 con riempimento a tinta unita">
            <a:extLst>
              <a:ext uri="{FF2B5EF4-FFF2-40B4-BE49-F238E27FC236}">
                <a16:creationId xmlns:a16="http://schemas.microsoft.com/office/drawing/2014/main" id="{4251DA55-B182-87A6-68A1-8487CE2F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00" y="1511300"/>
            <a:ext cx="914400" cy="9144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265111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Gaussian processes</a:t>
            </a:r>
            <a:endParaRPr lang="en-GB" sz="2400" b="1" dirty="0">
              <a:cs typeface="Calibri"/>
            </a:endParaRPr>
          </a:p>
        </p:txBody>
      </p:sp>
      <p:pic>
        <p:nvPicPr>
          <p:cNvPr id="4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79D6D69E-A0AF-B72B-8137-CDA0333FE1E0}"/>
              </a:ext>
            </a:extLst>
          </p:cNvPr>
          <p:cNvPicPr/>
          <p:nvPr/>
        </p:nvPicPr>
        <p:blipFill>
          <a:blip r:embed="rId4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26E112D-650C-2B67-860E-24066348BC1A}"/>
              </a:ext>
            </a:extLst>
          </p:cNvPr>
          <p:cNvSpPr txBox="1"/>
          <p:nvPr/>
        </p:nvSpPr>
        <p:spPr>
          <a:xfrm>
            <a:off x="2093164" y="1787806"/>
            <a:ext cx="26597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Connect sampled points</a:t>
            </a:r>
          </a:p>
        </p:txBody>
      </p:sp>
      <p:pic>
        <p:nvPicPr>
          <p:cNvPr id="11" name="Immagine 10" descr="Immagine che contiene linea, diagramma, schermata, testo&#10;&#10;Descrizione generata automaticamente">
            <a:extLst>
              <a:ext uri="{FF2B5EF4-FFF2-40B4-BE49-F238E27FC236}">
                <a16:creationId xmlns:a16="http://schemas.microsoft.com/office/drawing/2014/main" id="{2153A865-07C7-8004-3849-75A36970CE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8839" b="10398"/>
          <a:stretch/>
        </p:blipFill>
        <p:spPr>
          <a:xfrm>
            <a:off x="727075" y="2430463"/>
            <a:ext cx="5395178" cy="385671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5134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afico 13" descr="Badge 3 con riempimento a tinta unita">
            <a:extLst>
              <a:ext uri="{FF2B5EF4-FFF2-40B4-BE49-F238E27FC236}">
                <a16:creationId xmlns:a16="http://schemas.microsoft.com/office/drawing/2014/main" id="{4251DA55-B182-87A6-68A1-8487CE2F8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800" y="1511300"/>
            <a:ext cx="914400" cy="9144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53B2DA0-1EF6-A9E1-3196-4F5DC7B3EC6A}"/>
              </a:ext>
            </a:extLst>
          </p:cNvPr>
          <p:cNvSpPr txBox="1"/>
          <p:nvPr/>
        </p:nvSpPr>
        <p:spPr>
          <a:xfrm>
            <a:off x="674366" y="530388"/>
            <a:ext cx="265111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400" b="1" dirty="0"/>
              <a:t>Gaussian processes</a:t>
            </a:r>
            <a:endParaRPr lang="en-GB" sz="2400" b="1" dirty="0">
              <a:cs typeface="Calibri"/>
            </a:endParaRPr>
          </a:p>
        </p:txBody>
      </p:sp>
      <p:pic>
        <p:nvPicPr>
          <p:cNvPr id="4" name="Immagine 4" descr="Immagine che contiene testo, Carattere, Elementi grafici, logo&#10;&#10;Descrizione generata automaticamente">
            <a:extLst>
              <a:ext uri="{FF2B5EF4-FFF2-40B4-BE49-F238E27FC236}">
                <a16:creationId xmlns:a16="http://schemas.microsoft.com/office/drawing/2014/main" id="{79D6D69E-A0AF-B72B-8137-CDA0333FE1E0}"/>
              </a:ext>
            </a:extLst>
          </p:cNvPr>
          <p:cNvPicPr/>
          <p:nvPr/>
        </p:nvPicPr>
        <p:blipFill>
          <a:blip r:embed="rId4"/>
          <a:srcRect l="18883" t="31617" r="16560" b="33260"/>
          <a:stretch/>
        </p:blipFill>
        <p:spPr>
          <a:xfrm>
            <a:off x="10909838" y="141142"/>
            <a:ext cx="1282162" cy="492493"/>
          </a:xfrm>
          <a:prstGeom prst="rect">
            <a:avLst/>
          </a:prstGeom>
          <a:ln w="0">
            <a:noFill/>
          </a:ln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26E112D-650C-2B67-860E-24066348BC1A}"/>
              </a:ext>
            </a:extLst>
          </p:cNvPr>
          <p:cNvSpPr txBox="1"/>
          <p:nvPr/>
        </p:nvSpPr>
        <p:spPr>
          <a:xfrm>
            <a:off x="2093164" y="1787806"/>
            <a:ext cx="26597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cs typeface="Calibri"/>
              </a:rPr>
              <a:t>Connect sampled points </a:t>
            </a:r>
            <a:br>
              <a:rPr lang="en-GB" b="1" dirty="0">
                <a:cs typeface="Calibri"/>
              </a:rPr>
            </a:br>
            <a:r>
              <a:rPr lang="en-GB" dirty="0">
                <a:cs typeface="Calibri"/>
              </a:rPr>
              <a:t>(many times)</a:t>
            </a:r>
          </a:p>
        </p:txBody>
      </p:sp>
      <p:pic>
        <p:nvPicPr>
          <p:cNvPr id="5" name="Immagine 4" descr="Immagine che contiene linea, schermata, Diagramma, diagramma&#10;&#10;Descrizione generata automaticamente">
            <a:extLst>
              <a:ext uri="{FF2B5EF4-FFF2-40B4-BE49-F238E27FC236}">
                <a16:creationId xmlns:a16="http://schemas.microsoft.com/office/drawing/2014/main" id="{834AAE55-F7A4-71C7-953B-A143ECDBA7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0" r="50607"/>
          <a:stretch/>
        </p:blipFill>
        <p:spPr>
          <a:xfrm>
            <a:off x="816349" y="3109632"/>
            <a:ext cx="5015162" cy="33326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10352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347</Words>
  <Application>Microsoft Office PowerPoint</Application>
  <PresentationFormat>Widescreen</PresentationFormat>
  <Paragraphs>81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6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 Pizzocri</dc:creator>
  <cp:lastModifiedBy>Davide Pizzocri</cp:lastModifiedBy>
  <cp:revision>935</cp:revision>
  <dcterms:created xsi:type="dcterms:W3CDTF">2024-04-02T07:01:20Z</dcterms:created>
  <dcterms:modified xsi:type="dcterms:W3CDTF">2024-06-07T09:03:15Z</dcterms:modified>
</cp:coreProperties>
</file>