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73" r:id="rId6"/>
  </p:sldMasterIdLst>
  <p:notesMasterIdLst>
    <p:notesMasterId r:id="rId16"/>
  </p:notesMasterIdLst>
  <p:sldIdLst>
    <p:sldId id="349" r:id="rId7"/>
    <p:sldId id="353" r:id="rId8"/>
    <p:sldId id="361" r:id="rId9"/>
    <p:sldId id="359" r:id="rId10"/>
    <p:sldId id="360" r:id="rId11"/>
    <p:sldId id="346" r:id="rId12"/>
    <p:sldId id="362" r:id="rId13"/>
    <p:sldId id="323" r:id="rId14"/>
    <p:sldId id="35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14"/>
    <a:srgbClr val="000000"/>
    <a:srgbClr val="323232"/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353" autoAdjust="0"/>
  </p:normalViewPr>
  <p:slideViewPr>
    <p:cSldViewPr snapToGrid="0" showGuides="1">
      <p:cViewPr varScale="1">
        <p:scale>
          <a:sx n="75" d="100"/>
          <a:sy n="75" d="100"/>
        </p:scale>
        <p:origin x="327" y="27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Rappelons nous de </a:t>
            </a:r>
            <a:r>
              <a:rPr lang="fr-FR" dirty="0" err="1"/>
              <a:t>dhcp</a:t>
            </a:r>
            <a:r>
              <a:rPr lang="fr-FR" dirty="0"/>
              <a:t> et comment cela fonctionne ,</a:t>
            </a:r>
          </a:p>
          <a:p>
            <a:r>
              <a:rPr lang="fr-FR" dirty="0" err="1"/>
              <a:t>Alos</a:t>
            </a:r>
            <a:r>
              <a:rPr lang="fr-FR" dirty="0"/>
              <a:t> soit un réseau qui se compose de 2 hôtes , un </a:t>
            </a:r>
            <a:r>
              <a:rPr lang="fr-FR" dirty="0" err="1"/>
              <a:t>swish</a:t>
            </a:r>
            <a:r>
              <a:rPr lang="fr-FR" dirty="0"/>
              <a:t> et un routeur , ce dernier joue le rôle d’un serveur </a:t>
            </a:r>
            <a:r>
              <a:rPr lang="fr-FR" dirty="0" err="1"/>
              <a:t>dhcp</a:t>
            </a:r>
            <a:r>
              <a:rPr lang="fr-FR" dirty="0"/>
              <a:t> qui s’occupe de </a:t>
            </a:r>
            <a:r>
              <a:rPr lang="fr-FR" dirty="0" err="1"/>
              <a:t>déstribuer</a:t>
            </a:r>
            <a:r>
              <a:rPr lang="fr-FR" dirty="0"/>
              <a:t> les adresses </a:t>
            </a:r>
            <a:r>
              <a:rPr lang="fr-FR" dirty="0" err="1"/>
              <a:t>ip</a:t>
            </a:r>
            <a:r>
              <a:rPr lang="fr-FR" dirty="0"/>
              <a:t> à nos hôtes </a:t>
            </a:r>
          </a:p>
          <a:p>
            <a:r>
              <a:rPr lang="fr-FR" dirty="0"/>
              <a:t>Maintenant le </a:t>
            </a:r>
            <a:r>
              <a:rPr lang="fr-FR" dirty="0" err="1"/>
              <a:t>hote</a:t>
            </a:r>
            <a:r>
              <a:rPr lang="fr-FR" dirty="0"/>
              <a:t> b a une </a:t>
            </a:r>
            <a:r>
              <a:rPr lang="fr-FR" dirty="0" err="1"/>
              <a:t>adrsse</a:t>
            </a:r>
            <a:r>
              <a:rPr lang="fr-FR" dirty="0"/>
              <a:t> </a:t>
            </a:r>
            <a:r>
              <a:rPr lang="fr-FR" dirty="0" err="1"/>
              <a:t>ip</a:t>
            </a:r>
            <a:r>
              <a:rPr lang="fr-FR" dirty="0"/>
              <a:t> mas le A non , donc il va </a:t>
            </a:r>
            <a:r>
              <a:rPr lang="fr-FR" dirty="0" err="1"/>
              <a:t>chcher</a:t>
            </a:r>
            <a:r>
              <a:rPr lang="fr-FR" dirty="0"/>
              <a:t> un serveur </a:t>
            </a:r>
            <a:r>
              <a:rPr lang="fr-FR" dirty="0" err="1"/>
              <a:t>dhcp</a:t>
            </a:r>
            <a:r>
              <a:rPr lang="fr-FR" dirty="0"/>
              <a:t> pour récupérer une </a:t>
            </a:r>
            <a:r>
              <a:rPr lang="fr-FR" dirty="0" err="1"/>
              <a:t>adrsse</a:t>
            </a:r>
            <a:r>
              <a:rPr lang="fr-FR" dirty="0"/>
              <a:t> </a:t>
            </a:r>
            <a:r>
              <a:rPr lang="fr-FR" dirty="0" err="1"/>
              <a:t>ip</a:t>
            </a:r>
            <a:r>
              <a:rPr lang="fr-FR" dirty="0"/>
              <a:t> afin de se connecter, pour ce faire il envoi une demande, à laquelle le routeur </a:t>
            </a:r>
            <a:r>
              <a:rPr lang="fr-FR" dirty="0" err="1"/>
              <a:t>repond</a:t>
            </a:r>
            <a:r>
              <a:rPr lang="fr-FR" dirty="0"/>
              <a:t> en lui affectant une adresse </a:t>
            </a:r>
            <a:r>
              <a:rPr lang="fr-FR" dirty="0" err="1"/>
              <a:t>ip</a:t>
            </a:r>
            <a:r>
              <a:rPr lang="fr-FR" dirty="0"/>
              <a:t> et dans le cas normale le </a:t>
            </a:r>
            <a:r>
              <a:rPr lang="fr-FR" dirty="0" err="1"/>
              <a:t>hote</a:t>
            </a:r>
            <a:r>
              <a:rPr lang="fr-FR" dirty="0"/>
              <a:t> b ne fait aucune intervention vue que la demande ne lui concerne pas ms plutôt concerne le serveur </a:t>
            </a:r>
            <a:r>
              <a:rPr lang="fr-FR" dirty="0" err="1"/>
              <a:t>dhcp</a:t>
            </a:r>
            <a:r>
              <a:rPr lang="fr-FR" dirty="0"/>
              <a:t>,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94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Ms il y a une faille dans ce process, en effet dans le cas ou le </a:t>
            </a:r>
            <a:r>
              <a:rPr lang="fr-FR" dirty="0" err="1"/>
              <a:t>hote</a:t>
            </a:r>
            <a:r>
              <a:rPr lang="fr-FR" dirty="0"/>
              <a:t>  par exemple est un hacker qui veut récupérer les données d’une </a:t>
            </a:r>
            <a:r>
              <a:rPr lang="fr-FR" dirty="0" err="1"/>
              <a:t>vectime</a:t>
            </a:r>
            <a:r>
              <a:rPr lang="fr-FR" dirty="0"/>
              <a:t>, </a:t>
            </a:r>
          </a:p>
          <a:p>
            <a:r>
              <a:rPr lang="fr-FR" dirty="0"/>
              <a:t>Alors dans ce cas, lorsque le </a:t>
            </a:r>
            <a:r>
              <a:rPr lang="fr-FR" dirty="0" err="1"/>
              <a:t>hote</a:t>
            </a:r>
            <a:r>
              <a:rPr lang="fr-FR" dirty="0"/>
              <a:t> a va envoyer un message afin de chercher un serveur </a:t>
            </a:r>
            <a:r>
              <a:rPr lang="fr-FR" dirty="0" err="1"/>
              <a:t>dhcp</a:t>
            </a:r>
            <a:r>
              <a:rPr lang="fr-FR" dirty="0"/>
              <a:t> , le hacker va exploiter cette opportunité et il va jouer le rôle du serveur </a:t>
            </a:r>
            <a:r>
              <a:rPr lang="fr-FR" dirty="0" err="1"/>
              <a:t>dhcp</a:t>
            </a:r>
            <a:r>
              <a:rPr lang="fr-FR" dirty="0"/>
              <a:t>, alors il va envoyer à la </a:t>
            </a:r>
            <a:r>
              <a:rPr lang="fr-FR" dirty="0" err="1"/>
              <a:t>vectime</a:t>
            </a:r>
            <a:r>
              <a:rPr lang="fr-FR" dirty="0"/>
              <a:t> une adresse </a:t>
            </a:r>
            <a:r>
              <a:rPr lang="fr-FR" dirty="0" err="1"/>
              <a:t>ip</a:t>
            </a:r>
            <a:r>
              <a:rPr lang="fr-FR" dirty="0"/>
              <a:t> tout comme un </a:t>
            </a:r>
            <a:r>
              <a:rPr lang="fr-FR" dirty="0" err="1"/>
              <a:t>dhcp</a:t>
            </a:r>
            <a:r>
              <a:rPr lang="fr-FR" dirty="0"/>
              <a:t> normal , une fois la </a:t>
            </a:r>
            <a:r>
              <a:rPr lang="fr-FR" dirty="0" err="1"/>
              <a:t>vectime</a:t>
            </a:r>
            <a:r>
              <a:rPr lang="fr-FR" dirty="0"/>
              <a:t> va se connecter avec cette adresse </a:t>
            </a:r>
            <a:r>
              <a:rPr lang="fr-FR" dirty="0" err="1"/>
              <a:t>ip</a:t>
            </a:r>
            <a:endParaRPr lang="fr-FR" dirty="0"/>
          </a:p>
          <a:p>
            <a:r>
              <a:rPr lang="fr-FR" dirty="0"/>
              <a:t>l’</a:t>
            </a:r>
            <a:r>
              <a:rPr lang="fr-FR" dirty="0" err="1"/>
              <a:t>hote</a:t>
            </a:r>
            <a:r>
              <a:rPr lang="fr-FR" dirty="0"/>
              <a:t> a à une adresse </a:t>
            </a:r>
            <a:r>
              <a:rPr lang="fr-FR" dirty="0" err="1"/>
              <a:t>ip</a:t>
            </a:r>
            <a:r>
              <a:rPr lang="fr-FR" dirty="0"/>
              <a:t> comme suit et on remarque que la passerelle est l’adresse </a:t>
            </a:r>
            <a:r>
              <a:rPr lang="fr-FR" dirty="0" err="1"/>
              <a:t>ip</a:t>
            </a:r>
            <a:r>
              <a:rPr lang="fr-FR" dirty="0"/>
              <a:t> du hacker,</a:t>
            </a:r>
          </a:p>
          <a:p>
            <a:r>
              <a:rPr lang="fr-FR" dirty="0"/>
              <a:t>Ce qui fait que une fois le </a:t>
            </a:r>
            <a:r>
              <a:rPr lang="fr-FR" dirty="0" err="1"/>
              <a:t>hote</a:t>
            </a:r>
            <a:r>
              <a:rPr lang="fr-FR" dirty="0"/>
              <a:t> a saisie une requête , cette dernière sera </a:t>
            </a:r>
            <a:r>
              <a:rPr lang="fr-FR" dirty="0" err="1"/>
              <a:t>revoyer</a:t>
            </a:r>
            <a:r>
              <a:rPr lang="fr-FR" dirty="0"/>
              <a:t> à la machine du hacker, ce dernier va effectuer l’espionnage puis il passera le trafic sur le véritable passerelle 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89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1, </a:t>
            </a:r>
            <a:r>
              <a:rPr lang="fr-FR" b="0" i="0" dirty="0">
                <a:solidFill>
                  <a:srgbClr val="515569"/>
                </a:solidFill>
                <a:effectLst/>
                <a:latin typeface="univia-pro"/>
              </a:rPr>
              <a:t>Le pirate cherche ainsi à dérober vos identifiants et vos fameux mots de passe. Il utilise pour cela un outil spécialement conçu. C’est la raison pour laquelle il est crucial de vous connecter uniquement à des réseaux que vous connaissez et auxquels vous pouvez faire confiance.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50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1, </a:t>
            </a:r>
            <a:r>
              <a:rPr lang="fr-FR" b="0" i="0" dirty="0">
                <a:solidFill>
                  <a:srgbClr val="515569"/>
                </a:solidFill>
                <a:effectLst/>
                <a:latin typeface="univia-pro"/>
              </a:rPr>
              <a:t>Le pirate cherche ainsi à dérober vos identifiants et vos fameux mots de passe. Il utilise pour cela un outil spécialement conçu. C’est la raison pour laquelle il est crucial de vous connecter uniquement à des réseaux que vous connaissez et auxquels vous pouvez faire confiance. 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53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A45B078-9C2E-4F0F-A743-1BD2E374A3F2}"/>
              </a:ext>
            </a:extLst>
          </p:cNvPr>
          <p:cNvSpPr/>
          <p:nvPr userDrawn="1"/>
        </p:nvSpPr>
        <p:spPr>
          <a:xfrm>
            <a:off x="0" y="3254185"/>
            <a:ext cx="12192000" cy="1296144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346031F5-1B63-4620-8505-DE5C4A40B24C}"/>
              </a:ext>
            </a:extLst>
          </p:cNvPr>
          <p:cNvGrpSpPr/>
          <p:nvPr userDrawn="1"/>
        </p:nvGrpSpPr>
        <p:grpSpPr>
          <a:xfrm>
            <a:off x="741800" y="1570966"/>
            <a:ext cx="2520000" cy="4680000"/>
            <a:chOff x="445712" y="1449040"/>
            <a:chExt cx="2520000" cy="4680000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FC27CB74-33CD-4A23-B325-C122DA66528C}"/>
                </a:ext>
              </a:extLst>
            </p:cNvPr>
            <p:cNvSpPr/>
            <p:nvPr userDrawn="1"/>
          </p:nvSpPr>
          <p:spPr>
            <a:xfrm>
              <a:off x="445712" y="1449040"/>
              <a:ext cx="2520000" cy="468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8D7BEA8-16EF-49F6-A423-7760EDAB82F5}"/>
                </a:ext>
              </a:extLst>
            </p:cNvPr>
            <p:cNvSpPr/>
            <p:nvPr userDrawn="1"/>
          </p:nvSpPr>
          <p:spPr>
            <a:xfrm>
              <a:off x="1597700" y="1680321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1">
              <a:extLst>
                <a:ext uri="{FF2B5EF4-FFF2-40B4-BE49-F238E27FC236}">
                  <a16:creationId xmlns:a16="http://schemas.microsoft.com/office/drawing/2014/main" id="{ADA26798-7DB1-4A1B-8875-4A1F787E724F}"/>
                </a:ext>
              </a:extLst>
            </p:cNvPr>
            <p:cNvGrpSpPr/>
            <p:nvPr userDrawn="1"/>
          </p:nvGrpSpPr>
          <p:grpSpPr>
            <a:xfrm>
              <a:off x="1549420" y="5712364"/>
              <a:ext cx="312583" cy="312583"/>
              <a:chOff x="1570727" y="5532687"/>
              <a:chExt cx="312583" cy="312583"/>
            </a:xfrm>
          </p:grpSpPr>
          <p:sp>
            <p:nvSpPr>
              <p:cNvPr id="7" name="Oval 4">
                <a:extLst>
                  <a:ext uri="{FF2B5EF4-FFF2-40B4-BE49-F238E27FC236}">
                    <a16:creationId xmlns:a16="http://schemas.microsoft.com/office/drawing/2014/main" id="{3F0E6646-AD22-4810-B8E0-6B3AA6FA86A2}"/>
                  </a:ext>
                </a:extLst>
              </p:cNvPr>
              <p:cNvSpPr/>
              <p:nvPr userDrawn="1"/>
            </p:nvSpPr>
            <p:spPr>
              <a:xfrm>
                <a:off x="1570727" y="5532687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84E7817A-50E1-44BF-B5F3-B2BEF3E94706}"/>
                  </a:ext>
                </a:extLst>
              </p:cNvPr>
              <p:cNvSpPr/>
              <p:nvPr userDrawn="1"/>
            </p:nvSpPr>
            <p:spPr>
              <a:xfrm>
                <a:off x="1655532" y="5616970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FD8E3FD2-2332-4C3D-A627-541B7AFCAC9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1680" y="1930403"/>
            <a:ext cx="2160240" cy="37444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439E42-0E0F-4CED-B659-F8D68A3501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0C2BD9-6214-4567-96BE-E813DFC881B3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779656" y="1838324"/>
            <a:ext cx="8412345" cy="4067177"/>
          </a:xfrm>
          <a:custGeom>
            <a:avLst/>
            <a:gdLst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1340647 w 8412345"/>
              <a:gd name="connsiteY8" fmla="*/ 3752847 h 4067177"/>
              <a:gd name="connsiteX9" fmla="*/ 2028961 w 8412345"/>
              <a:gd name="connsiteY9" fmla="*/ 3752847 h 4067177"/>
              <a:gd name="connsiteX10" fmla="*/ 2028961 w 8412345"/>
              <a:gd name="connsiteY10" fmla="*/ 3524256 h 4067177"/>
              <a:gd name="connsiteX11" fmla="*/ 1258986 w 8412345"/>
              <a:gd name="connsiteY11" fmla="*/ 3524256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2028961 w 8412345"/>
              <a:gd name="connsiteY10" fmla="*/ 3752847 h 4067177"/>
              <a:gd name="connsiteX11" fmla="*/ 1258986 w 8412345"/>
              <a:gd name="connsiteY11" fmla="*/ 3524256 h 4067177"/>
              <a:gd name="connsiteX12" fmla="*/ 0 w 8412345"/>
              <a:gd name="connsiteY12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340647 w 8412345"/>
              <a:gd name="connsiteY9" fmla="*/ 3752847 h 4067177"/>
              <a:gd name="connsiteX10" fmla="*/ 1258986 w 8412345"/>
              <a:gd name="connsiteY10" fmla="*/ 3524256 h 4067177"/>
              <a:gd name="connsiteX11" fmla="*/ 0 w 8412345"/>
              <a:gd name="connsiteY11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1258986 w 8412345"/>
              <a:gd name="connsiteY9" fmla="*/ 3524256 h 4067177"/>
              <a:gd name="connsiteX10" fmla="*/ 0 w 8412345"/>
              <a:gd name="connsiteY10" fmla="*/ 0 h 4067177"/>
              <a:gd name="connsiteX0" fmla="*/ 7994333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7994333 w 8412345"/>
              <a:gd name="connsiteY4" fmla="*/ 3524256 h 4067177"/>
              <a:gd name="connsiteX5" fmla="*/ 0 w 8412345"/>
              <a:gd name="connsiteY5" fmla="*/ 0 h 4067177"/>
              <a:gd name="connsiteX6" fmla="*/ 8412345 w 8412345"/>
              <a:gd name="connsiteY6" fmla="*/ 0 h 4067177"/>
              <a:gd name="connsiteX7" fmla="*/ 8412345 w 8412345"/>
              <a:gd name="connsiteY7" fmla="*/ 4067177 h 4067177"/>
              <a:gd name="connsiteX8" fmla="*/ 1452936 w 8412345"/>
              <a:gd name="connsiteY8" fmla="*/ 4067177 h 4067177"/>
              <a:gd name="connsiteX9" fmla="*/ 0 w 8412345"/>
              <a:gd name="connsiteY9" fmla="*/ 0 h 4067177"/>
              <a:gd name="connsiteX0" fmla="*/ 8412344 w 8412345"/>
              <a:gd name="connsiteY0" fmla="*/ 3524256 h 4067177"/>
              <a:gd name="connsiteX1" fmla="*/ 7994333 w 8412345"/>
              <a:gd name="connsiteY1" fmla="*/ 3752847 h 4067177"/>
              <a:gd name="connsiteX2" fmla="*/ 8412344 w 8412345"/>
              <a:gd name="connsiteY2" fmla="*/ 3752847 h 4067177"/>
              <a:gd name="connsiteX3" fmla="*/ 8412344 w 8412345"/>
              <a:gd name="connsiteY3" fmla="*/ 3524256 h 4067177"/>
              <a:gd name="connsiteX4" fmla="*/ 0 w 8412345"/>
              <a:gd name="connsiteY4" fmla="*/ 0 h 4067177"/>
              <a:gd name="connsiteX5" fmla="*/ 8412345 w 8412345"/>
              <a:gd name="connsiteY5" fmla="*/ 0 h 4067177"/>
              <a:gd name="connsiteX6" fmla="*/ 8412345 w 8412345"/>
              <a:gd name="connsiteY6" fmla="*/ 4067177 h 4067177"/>
              <a:gd name="connsiteX7" fmla="*/ 1452936 w 8412345"/>
              <a:gd name="connsiteY7" fmla="*/ 4067177 h 4067177"/>
              <a:gd name="connsiteX8" fmla="*/ 0 w 8412345"/>
              <a:gd name="connsiteY8" fmla="*/ 0 h 4067177"/>
              <a:gd name="connsiteX0" fmla="*/ 8412344 w 8412345"/>
              <a:gd name="connsiteY0" fmla="*/ 3524256 h 4067177"/>
              <a:gd name="connsiteX1" fmla="*/ 8412344 w 8412345"/>
              <a:gd name="connsiteY1" fmla="*/ 3752847 h 4067177"/>
              <a:gd name="connsiteX2" fmla="*/ 8412344 w 8412345"/>
              <a:gd name="connsiteY2" fmla="*/ 3524256 h 4067177"/>
              <a:gd name="connsiteX3" fmla="*/ 0 w 8412345"/>
              <a:gd name="connsiteY3" fmla="*/ 0 h 4067177"/>
              <a:gd name="connsiteX4" fmla="*/ 8412345 w 8412345"/>
              <a:gd name="connsiteY4" fmla="*/ 0 h 4067177"/>
              <a:gd name="connsiteX5" fmla="*/ 8412345 w 8412345"/>
              <a:gd name="connsiteY5" fmla="*/ 4067177 h 4067177"/>
              <a:gd name="connsiteX6" fmla="*/ 1452936 w 8412345"/>
              <a:gd name="connsiteY6" fmla="*/ 4067177 h 4067177"/>
              <a:gd name="connsiteX7" fmla="*/ 0 w 8412345"/>
              <a:gd name="connsiteY7" fmla="*/ 0 h 4067177"/>
              <a:gd name="connsiteX0" fmla="*/ 0 w 8412345"/>
              <a:gd name="connsiteY0" fmla="*/ 0 h 4067177"/>
              <a:gd name="connsiteX1" fmla="*/ 8412345 w 8412345"/>
              <a:gd name="connsiteY1" fmla="*/ 0 h 4067177"/>
              <a:gd name="connsiteX2" fmla="*/ 8412345 w 8412345"/>
              <a:gd name="connsiteY2" fmla="*/ 4067177 h 4067177"/>
              <a:gd name="connsiteX3" fmla="*/ 1452936 w 8412345"/>
              <a:gd name="connsiteY3" fmla="*/ 4067177 h 4067177"/>
              <a:gd name="connsiteX4" fmla="*/ 0 w 8412345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12345" h="4067177">
                <a:moveTo>
                  <a:pt x="0" y="0"/>
                </a:moveTo>
                <a:lnTo>
                  <a:pt x="8412345" y="0"/>
                </a:lnTo>
                <a:lnTo>
                  <a:pt x="8412345" y="4067177"/>
                </a:lnTo>
                <a:lnTo>
                  <a:pt x="1452936" y="406717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3" name="Picture Placeholder 33">
            <a:extLst>
              <a:ext uri="{FF2B5EF4-FFF2-40B4-BE49-F238E27FC236}">
                <a16:creationId xmlns:a16="http://schemas.microsoft.com/office/drawing/2014/main" id="{98249CAB-AC39-4CCE-919B-8382181E4BB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1285875"/>
            <a:ext cx="4432248" cy="4067177"/>
          </a:xfrm>
          <a:custGeom>
            <a:avLst/>
            <a:gdLst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904875 w 4432248"/>
              <a:gd name="connsiteY2" fmla="*/ 0 h 4067177"/>
              <a:gd name="connsiteX3" fmla="*/ 2979312 w 4432248"/>
              <a:gd name="connsiteY3" fmla="*/ 0 h 4067177"/>
              <a:gd name="connsiteX4" fmla="*/ 4432248 w 4432248"/>
              <a:gd name="connsiteY4" fmla="*/ 4067177 h 4067177"/>
              <a:gd name="connsiteX5" fmla="*/ 571500 w 4432248"/>
              <a:gd name="connsiteY5" fmla="*/ 4067177 h 4067177"/>
              <a:gd name="connsiteX6" fmla="*/ 571500 w 4432248"/>
              <a:gd name="connsiteY6" fmla="*/ 4067175 h 4067177"/>
              <a:gd name="connsiteX7" fmla="*/ 0 w 4432248"/>
              <a:gd name="connsiteY7" fmla="*/ 4067175 h 4067177"/>
              <a:gd name="connsiteX0" fmla="*/ 0 w 4432248"/>
              <a:gd name="connsiteY0" fmla="*/ 0 h 4067177"/>
              <a:gd name="connsiteX1" fmla="*/ 571500 w 4432248"/>
              <a:gd name="connsiteY1" fmla="*/ 0 h 4067177"/>
              <a:gd name="connsiteX2" fmla="*/ 2979312 w 4432248"/>
              <a:gd name="connsiteY2" fmla="*/ 0 h 4067177"/>
              <a:gd name="connsiteX3" fmla="*/ 4432248 w 4432248"/>
              <a:gd name="connsiteY3" fmla="*/ 4067177 h 4067177"/>
              <a:gd name="connsiteX4" fmla="*/ 571500 w 4432248"/>
              <a:gd name="connsiteY4" fmla="*/ 4067177 h 4067177"/>
              <a:gd name="connsiteX5" fmla="*/ 571500 w 4432248"/>
              <a:gd name="connsiteY5" fmla="*/ 4067175 h 4067177"/>
              <a:gd name="connsiteX6" fmla="*/ 0 w 4432248"/>
              <a:gd name="connsiteY6" fmla="*/ 4067175 h 4067177"/>
              <a:gd name="connsiteX7" fmla="*/ 0 w 4432248"/>
              <a:gd name="connsiteY7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571500 w 4432248"/>
              <a:gd name="connsiteY4" fmla="*/ 4067175 h 4067177"/>
              <a:gd name="connsiteX5" fmla="*/ 0 w 4432248"/>
              <a:gd name="connsiteY5" fmla="*/ 4067175 h 4067177"/>
              <a:gd name="connsiteX6" fmla="*/ 0 w 4432248"/>
              <a:gd name="connsiteY6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571500 w 4432248"/>
              <a:gd name="connsiteY3" fmla="*/ 4067177 h 4067177"/>
              <a:gd name="connsiteX4" fmla="*/ 0 w 4432248"/>
              <a:gd name="connsiteY4" fmla="*/ 4067175 h 4067177"/>
              <a:gd name="connsiteX5" fmla="*/ 0 w 4432248"/>
              <a:gd name="connsiteY5" fmla="*/ 0 h 4067177"/>
              <a:gd name="connsiteX0" fmla="*/ 0 w 4432248"/>
              <a:gd name="connsiteY0" fmla="*/ 0 h 4067177"/>
              <a:gd name="connsiteX1" fmla="*/ 2979312 w 4432248"/>
              <a:gd name="connsiteY1" fmla="*/ 0 h 4067177"/>
              <a:gd name="connsiteX2" fmla="*/ 4432248 w 4432248"/>
              <a:gd name="connsiteY2" fmla="*/ 4067177 h 4067177"/>
              <a:gd name="connsiteX3" fmla="*/ 0 w 4432248"/>
              <a:gd name="connsiteY3" fmla="*/ 4067175 h 4067177"/>
              <a:gd name="connsiteX4" fmla="*/ 0 w 4432248"/>
              <a:gd name="connsiteY4" fmla="*/ 0 h 4067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2248" h="4067177">
                <a:moveTo>
                  <a:pt x="0" y="0"/>
                </a:moveTo>
                <a:lnTo>
                  <a:pt x="2979312" y="0"/>
                </a:lnTo>
                <a:lnTo>
                  <a:pt x="4432248" y="4067177"/>
                </a:lnTo>
                <a:lnTo>
                  <a:pt x="0" y="406717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6D0E4AAB-0F04-4DBA-B80B-E677726620A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45805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B93A692-6FE4-459D-971B-4D9666573565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CE149D9E-74F2-422A-9403-DE25D7880EE3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5A09A4-9D5C-43E2-B67D-0F7F764E33B2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3E81662-E3DD-4893-A0D0-8BE33B2D3F55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F949C55-7049-48E6-BF47-20C885196F95}"/>
              </a:ext>
            </a:extLst>
          </p:cNvPr>
          <p:cNvSpPr/>
          <p:nvPr userDrawn="1"/>
        </p:nvSpPr>
        <p:spPr>
          <a:xfrm>
            <a:off x="0" y="5724052"/>
            <a:ext cx="7228116" cy="53005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B6E9378-3AE8-4175-BFF9-D4A80A07DBEA}"/>
              </a:ext>
            </a:extLst>
          </p:cNvPr>
          <p:cNvGrpSpPr/>
          <p:nvPr userDrawn="1"/>
        </p:nvGrpSpPr>
        <p:grpSpPr>
          <a:xfrm>
            <a:off x="738218" y="2580613"/>
            <a:ext cx="6123410" cy="3364399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910F74B-EC52-4773-BC59-A95B4A2C6E34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FF96CEC-5ECE-4416-AB10-FE34AE7BAF1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F755C6F-D202-4C89-B564-B246B06F1F6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2E5B49-F2D4-4500-B669-8FBE9BB5834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77D40F1-5CB3-48EE-924E-6E3223E10226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FA37A4-144E-4F6B-A5A4-A8C4BBDC697A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A89A6E2-E8EB-4AD0-85F6-B0A17B2422D0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F8314224-AFA8-48BD-BEE7-13ED7B48495E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E6139F3-8852-433B-9901-75B62370125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8EFA1CC8-0444-4599-AC49-BA67BBF07DD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E768C533-0E1A-45D1-A3AF-081C6C4A09E2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295247-3F7C-4048-9891-FA9EC6DCF741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BB75F30-01AA-4ED9-8798-66B87A667AAA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1560919" y="2771971"/>
            <a:ext cx="4535081" cy="272359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 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B3616A90-E1DE-47A7-83AE-E8FD3279FF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79" r:id="rId7"/>
    <p:sldLayoutId id="2147483680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>
            <a:extLst>
              <a:ext uri="{FF2B5EF4-FFF2-40B4-BE49-F238E27FC236}">
                <a16:creationId xmlns:a16="http://schemas.microsoft.com/office/drawing/2014/main" id="{D919CA36-DB43-DCDD-2FE1-53ADA91234C4}"/>
              </a:ext>
            </a:extLst>
          </p:cNvPr>
          <p:cNvSpPr txBox="1"/>
          <p:nvPr/>
        </p:nvSpPr>
        <p:spPr>
          <a:xfrm>
            <a:off x="4598671" y="2116281"/>
            <a:ext cx="6096000" cy="1574403"/>
          </a:xfrm>
          <a:prstGeom prst="roundRect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4400" b="1" dirty="0" err="1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Projet</a:t>
            </a:r>
            <a:r>
              <a:rPr lang="en-US" sz="4400" b="1" dirty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 :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3200" b="1" dirty="0">
                <a:solidFill>
                  <a:schemeClr val="bg1"/>
                </a:solidFill>
                <a:effectLst/>
                <a:latin typeface="inherit"/>
                <a:ea typeface="Times New Roman" panose="02020603050405020304" pitchFamily="18" charset="0"/>
                <a:cs typeface="Courier New" panose="02070309020205020404" pitchFamily="49" charset="0"/>
              </a:rPr>
              <a:t>Sniffers (HACKING DHCP &amp; DNS)</a:t>
            </a:r>
            <a:endParaRPr lang="fr-FR" sz="3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778104-ED3E-9D47-333F-C016A7667EF1}"/>
              </a:ext>
            </a:extLst>
          </p:cNvPr>
          <p:cNvSpPr txBox="1"/>
          <p:nvPr/>
        </p:nvSpPr>
        <p:spPr>
          <a:xfrm>
            <a:off x="8915400" y="5122719"/>
            <a:ext cx="3048000" cy="1307592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Réalisé par: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Soukaina CHAKOUR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Abdelmoula</a:t>
            </a:r>
            <a:r>
              <a:rPr lang="fr-FR" sz="1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EL BOUHALI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Fatimazohra</a:t>
            </a:r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AIT EL HAJ </a:t>
            </a:r>
            <a:endParaRPr lang="fr-F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EMINES - School of Industrial Management">
            <a:extLst>
              <a:ext uri="{FF2B5EF4-FFF2-40B4-BE49-F238E27FC236}">
                <a16:creationId xmlns:a16="http://schemas.microsoft.com/office/drawing/2014/main" id="{F2D67224-E66C-9BD5-80F1-23F53E829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793" y="73276"/>
            <a:ext cx="2270774" cy="83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38F8132-9D90-D2E2-4CA3-F01D237897AB}"/>
              </a:ext>
            </a:extLst>
          </p:cNvPr>
          <p:cNvSpPr txBox="1"/>
          <p:nvPr/>
        </p:nvSpPr>
        <p:spPr>
          <a:xfrm>
            <a:off x="350522" y="5613429"/>
            <a:ext cx="3048000" cy="643297"/>
          </a:xfrm>
          <a:prstGeom prst="roundRect">
            <a:avLst/>
          </a:prstGeom>
          <a:noFill/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200" i="1" u="sng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Encadr</a:t>
            </a:r>
            <a:r>
              <a:rPr lang="fr-FR" sz="1200" i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 par: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Mr. Mohammed </a:t>
            </a:r>
            <a:r>
              <a:rPr lang="fr-FR" sz="12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Dyabi</a:t>
            </a:r>
            <a:endParaRPr lang="fr-FR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863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70225" y="713553"/>
            <a:ext cx="6102815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4000">
                <a:solidFill>
                  <a:schemeClr val="bg1"/>
                </a:solidFill>
                <a:cs typeface="Arial" pitchFamily="34" charset="0"/>
              </a:rPr>
              <a:t>Plan de la présentation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877758-0130-4B47-B37B-2645E0648265}"/>
              </a:ext>
            </a:extLst>
          </p:cNvPr>
          <p:cNvGrpSpPr/>
          <p:nvPr/>
        </p:nvGrpSpPr>
        <p:grpSpPr>
          <a:xfrm>
            <a:off x="6096000" y="1344319"/>
            <a:ext cx="5286233" cy="1200329"/>
            <a:chOff x="756138" y="1100479"/>
            <a:chExt cx="5286233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47E2A2-80C5-4050-946D-2423EA7FB990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1">
                      <a:alpha val="40000"/>
                    </a:schemeClr>
                  </a:solidFill>
                  <a:cs typeface="Arial" pitchFamily="34" charset="0"/>
                </a:rPr>
                <a:t>01</a:t>
              </a:r>
              <a:endParaRPr lang="ko-KR" altLang="en-US" sz="72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9CA4B-818D-4FC2-B606-12A65F5454AA}"/>
                </a:ext>
              </a:extLst>
            </p:cNvPr>
            <p:cNvSpPr txBox="1"/>
            <p:nvPr/>
          </p:nvSpPr>
          <p:spPr>
            <a:xfrm>
              <a:off x="1923585" y="1521749"/>
              <a:ext cx="4118786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Comment se fait le sniffing DHCP 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E430930-E28C-4495-AA16-BE8B4280B144}"/>
              </a:ext>
            </a:extLst>
          </p:cNvPr>
          <p:cNvGrpSpPr/>
          <p:nvPr/>
        </p:nvGrpSpPr>
        <p:grpSpPr>
          <a:xfrm>
            <a:off x="6096000" y="2498130"/>
            <a:ext cx="5619750" cy="1200329"/>
            <a:chOff x="756138" y="1100479"/>
            <a:chExt cx="5619750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042D83-6D94-4C7D-AF7E-6001991A5C3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alpha val="40000"/>
                    </a:schemeClr>
                  </a:solidFill>
                  <a:cs typeface="Arial" pitchFamily="34" charset="0"/>
                </a:rPr>
                <a:t>02</a:t>
              </a:r>
              <a:endParaRPr lang="ko-KR" altLang="en-US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0265188-9BE9-4313-A539-6528A964AACD}"/>
                </a:ext>
              </a:extLst>
            </p:cNvPr>
            <p:cNvSpPr txBox="1"/>
            <p:nvPr/>
          </p:nvSpPr>
          <p:spPr>
            <a:xfrm>
              <a:off x="1923584" y="1521748"/>
              <a:ext cx="44523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fr-FR" altLang="ko-KR" dirty="0">
                  <a:solidFill>
                    <a:schemeClr val="bg1"/>
                  </a:solidFill>
                  <a:cs typeface="Arial" pitchFamily="34" charset="0"/>
                </a:rPr>
                <a:t> Contremesures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97F79A-37DD-44B2-A79B-C1F933227444}"/>
              </a:ext>
            </a:extLst>
          </p:cNvPr>
          <p:cNvGrpSpPr/>
          <p:nvPr/>
        </p:nvGrpSpPr>
        <p:grpSpPr>
          <a:xfrm>
            <a:off x="6096000" y="4852271"/>
            <a:ext cx="4815287" cy="1200329"/>
            <a:chOff x="756138" y="1100479"/>
            <a:chExt cx="4815287" cy="120032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90E45A-078D-4537-9792-CA96313E8A83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3">
                      <a:alpha val="40000"/>
                    </a:schemeClr>
                  </a:solidFill>
                  <a:cs typeface="Arial" pitchFamily="34" charset="0"/>
                </a:rPr>
                <a:t>04</a:t>
              </a:r>
              <a:endParaRPr lang="ko-KR" altLang="en-US" sz="7200" b="1" dirty="0">
                <a:solidFill>
                  <a:schemeClr val="accent3"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49DD5E-A68F-4ACA-895F-B6F1AFD2783A}"/>
                </a:ext>
              </a:extLst>
            </p:cNvPr>
            <p:cNvSpPr txBox="1"/>
            <p:nvPr/>
          </p:nvSpPr>
          <p:spPr>
            <a:xfrm>
              <a:off x="1923585" y="1521749"/>
              <a:ext cx="3647840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en-US" altLang="ko-KR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r>
                <a:rPr lang="en-US" altLang="ko-KR" dirty="0" err="1">
                  <a:solidFill>
                    <a:schemeClr val="bg1"/>
                  </a:solidFill>
                  <a:cs typeface="Arial" pitchFamily="34" charset="0"/>
                </a:rPr>
                <a:t>Démonstration</a:t>
              </a:r>
              <a:r>
                <a:rPr lang="en-US" altLang="ko-KR" sz="16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</a:p>
          </p:txBody>
        </p:sp>
      </p:grpSp>
      <p:grpSp>
        <p:nvGrpSpPr>
          <p:cNvPr id="12" name="Group 9">
            <a:extLst>
              <a:ext uri="{FF2B5EF4-FFF2-40B4-BE49-F238E27FC236}">
                <a16:creationId xmlns:a16="http://schemas.microsoft.com/office/drawing/2014/main" id="{F4D27BF5-F62A-115C-731B-A113C7A45FDB}"/>
              </a:ext>
            </a:extLst>
          </p:cNvPr>
          <p:cNvGrpSpPr/>
          <p:nvPr/>
        </p:nvGrpSpPr>
        <p:grpSpPr>
          <a:xfrm>
            <a:off x="6096000" y="3651941"/>
            <a:ext cx="5619750" cy="1200329"/>
            <a:chOff x="756138" y="1100479"/>
            <a:chExt cx="5619750" cy="1200329"/>
          </a:xfrm>
        </p:grpSpPr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C2BB81E3-F278-11BC-EE08-D3C71C7944E2}"/>
                </a:ext>
              </a:extLst>
            </p:cNvPr>
            <p:cNvSpPr txBox="1"/>
            <p:nvPr/>
          </p:nvSpPr>
          <p:spPr>
            <a:xfrm>
              <a:off x="756138" y="1100479"/>
              <a:ext cx="1292103" cy="1200329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r"/>
              <a:r>
                <a:rPr lang="en-US" altLang="ko-KR" sz="7200" b="1" dirty="0">
                  <a:solidFill>
                    <a:schemeClr val="accent2">
                      <a:lumMod val="50000"/>
                      <a:alpha val="40000"/>
                    </a:schemeClr>
                  </a:solidFill>
                  <a:cs typeface="Arial" pitchFamily="34" charset="0"/>
                </a:rPr>
                <a:t>03</a:t>
              </a:r>
              <a:endParaRPr lang="ko-KR" altLang="en-US" sz="7200" b="1" dirty="0">
                <a:solidFill>
                  <a:schemeClr val="accent2">
                    <a:lumMod val="50000"/>
                    <a:alpha val="40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99B5EFF8-2889-4364-F973-86B9316A49B2}"/>
                </a:ext>
              </a:extLst>
            </p:cNvPr>
            <p:cNvSpPr txBox="1"/>
            <p:nvPr/>
          </p:nvSpPr>
          <p:spPr>
            <a:xfrm>
              <a:off x="1923584" y="1521748"/>
              <a:ext cx="445230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171459" indent="-171459">
                <a:buFont typeface="Wingdings" panose="05000000000000000000" pitchFamily="2" charset="2"/>
                <a:buChar char="Ø"/>
              </a:pPr>
              <a:r>
                <a:rPr lang="fr-FR" altLang="ko-KR" dirty="0">
                  <a:solidFill>
                    <a:schemeClr val="bg1"/>
                  </a:solidFill>
                  <a:cs typeface="Arial" pitchFamily="34" charset="0"/>
                </a:rPr>
                <a:t> Préparation du DHCP server</a:t>
              </a:r>
              <a:endParaRPr lang="en-US" altLang="ko-KR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Organigramme : Connecteur 1">
            <a:extLst>
              <a:ext uri="{FF2B5EF4-FFF2-40B4-BE49-F238E27FC236}">
                <a16:creationId xmlns:a16="http://schemas.microsoft.com/office/drawing/2014/main" id="{24C2C1C0-DB5E-43AE-89EB-B90CECB53D52}"/>
              </a:ext>
            </a:extLst>
          </p:cNvPr>
          <p:cNvSpPr/>
          <p:nvPr/>
        </p:nvSpPr>
        <p:spPr>
          <a:xfrm>
            <a:off x="11287125" y="6052600"/>
            <a:ext cx="714375" cy="690563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2</a:t>
            </a:r>
            <a:endParaRPr lang="fr-BE" sz="2000" b="1" dirty="0"/>
          </a:p>
        </p:txBody>
      </p:sp>
    </p:spTree>
    <p:extLst>
      <p:ext uri="{BB962C8B-B14F-4D97-AF65-F5344CB8AC3E}">
        <p14:creationId xmlns:p14="http://schemas.microsoft.com/office/powerpoint/2010/main" val="378498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FDF0FDCF-89EE-A3D3-BF7E-1FC5632C54A4}"/>
              </a:ext>
            </a:extLst>
          </p:cNvPr>
          <p:cNvSpPr txBox="1"/>
          <p:nvPr/>
        </p:nvSpPr>
        <p:spPr>
          <a:xfrm>
            <a:off x="-99460" y="-92895"/>
            <a:ext cx="1232936" cy="110799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66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pic>
        <p:nvPicPr>
          <p:cNvPr id="2050" name="Picture 2" descr="Afficher l’image source">
            <a:extLst>
              <a:ext uri="{FF2B5EF4-FFF2-40B4-BE49-F238E27FC236}">
                <a16:creationId xmlns:a16="http://schemas.microsoft.com/office/drawing/2014/main" id="{B4E73EF9-8351-12D5-10FB-E85A1AB7C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6" y="1552575"/>
            <a:ext cx="4517895" cy="307174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8611EAED-E288-AA32-E7EE-90D6E12BC7E9}"/>
              </a:ext>
            </a:extLst>
          </p:cNvPr>
          <p:cNvSpPr txBox="1"/>
          <p:nvPr/>
        </p:nvSpPr>
        <p:spPr>
          <a:xfrm>
            <a:off x="2295760" y="1552575"/>
            <a:ext cx="302871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cs typeface="Arial" pitchFamily="34" charset="0"/>
              </a:rPr>
              <a:t>DHCP : Dynamic Host Configuration Protocol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970B3DA2-AA04-2F3C-1D30-14C811DD0FCA}"/>
              </a:ext>
            </a:extLst>
          </p:cNvPr>
          <p:cNvSpPr/>
          <p:nvPr/>
        </p:nvSpPr>
        <p:spPr>
          <a:xfrm>
            <a:off x="11287125" y="6052600"/>
            <a:ext cx="714375" cy="690563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3</a:t>
            </a:r>
            <a:endParaRPr lang="fr-BE" sz="2000" b="1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047321F1-F7D6-2AFC-A811-E48B239F0804}"/>
              </a:ext>
            </a:extLst>
          </p:cNvPr>
          <p:cNvSpPr txBox="1"/>
          <p:nvPr/>
        </p:nvSpPr>
        <p:spPr>
          <a:xfrm>
            <a:off x="1053715" y="327351"/>
            <a:ext cx="5640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Comment se fait le sniffing DHCP </a:t>
            </a:r>
          </a:p>
        </p:txBody>
      </p:sp>
    </p:spTree>
    <p:extLst>
      <p:ext uri="{BB962C8B-B14F-4D97-AF65-F5344CB8AC3E}">
        <p14:creationId xmlns:p14="http://schemas.microsoft.com/office/powerpoint/2010/main" val="37398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6F1CCE-BCA9-5C53-2EDE-117A56C1A2CB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E1E1E"/>
              </a:solidFill>
            </a:endParaRPr>
          </a:p>
        </p:txBody>
      </p:sp>
      <p:pic>
        <p:nvPicPr>
          <p:cNvPr id="6" name="Graphique 5" descr="Écran avec un remplissage uni">
            <a:extLst>
              <a:ext uri="{FF2B5EF4-FFF2-40B4-BE49-F238E27FC236}">
                <a16:creationId xmlns:a16="http://schemas.microsoft.com/office/drawing/2014/main" id="{29198500-3C7B-A726-52F6-E3D9E86E6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792" y="928469"/>
            <a:ext cx="2533358" cy="1873346"/>
          </a:xfrm>
          <a:prstGeom prst="rect">
            <a:avLst/>
          </a:prstGeom>
        </p:spPr>
      </p:pic>
      <p:pic>
        <p:nvPicPr>
          <p:cNvPr id="7" name="Graphique 6" descr="Écran avec un remplissage uni">
            <a:extLst>
              <a:ext uri="{FF2B5EF4-FFF2-40B4-BE49-F238E27FC236}">
                <a16:creationId xmlns:a16="http://schemas.microsoft.com/office/drawing/2014/main" id="{F2A5057B-5D62-5123-6864-201C11433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791" y="4372713"/>
            <a:ext cx="2533358" cy="18733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D94AD3-A828-40EA-E38D-79D0B10F1583}"/>
              </a:ext>
            </a:extLst>
          </p:cNvPr>
          <p:cNvSpPr txBox="1"/>
          <p:nvPr/>
        </p:nvSpPr>
        <p:spPr>
          <a:xfrm>
            <a:off x="1684021" y="1312577"/>
            <a:ext cx="2016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BC00AF-0EC7-A82C-1F1D-DC36207558D5}"/>
              </a:ext>
            </a:extLst>
          </p:cNvPr>
          <p:cNvSpPr txBox="1"/>
          <p:nvPr/>
        </p:nvSpPr>
        <p:spPr>
          <a:xfrm>
            <a:off x="1684021" y="4756822"/>
            <a:ext cx="2016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1" name="Graphique 10" descr="Routeur sans fil avec un remplissage uni">
            <a:extLst>
              <a:ext uri="{FF2B5EF4-FFF2-40B4-BE49-F238E27FC236}">
                <a16:creationId xmlns:a16="http://schemas.microsoft.com/office/drawing/2014/main" id="{772D9984-ADB4-F708-B39E-4B9CB1885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1826" y="2519287"/>
            <a:ext cx="1915551" cy="1310640"/>
          </a:xfrm>
          <a:prstGeom prst="rect">
            <a:avLst/>
          </a:prstGeom>
        </p:spPr>
      </p:pic>
      <p:pic>
        <p:nvPicPr>
          <p:cNvPr id="13" name="Graphique 12" descr="Bouton bascule avec un remplissage uni">
            <a:extLst>
              <a:ext uri="{FF2B5EF4-FFF2-40B4-BE49-F238E27FC236}">
                <a16:creationId xmlns:a16="http://schemas.microsoft.com/office/drawing/2014/main" id="{E3B0F93E-CD5B-EA2A-23F5-A4E519E79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9477" y="3028071"/>
            <a:ext cx="914400" cy="914400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99E7B081-D644-2AE7-44EF-08B2947283D7}"/>
              </a:ext>
            </a:extLst>
          </p:cNvPr>
          <p:cNvCxnSpPr/>
          <p:nvPr/>
        </p:nvCxnSpPr>
        <p:spPr>
          <a:xfrm>
            <a:off x="3207434" y="1697297"/>
            <a:ext cx="2888566" cy="1228783"/>
          </a:xfrm>
          <a:prstGeom prst="bentConnector3">
            <a:avLst>
              <a:gd name="adj1" fmla="val 99675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D0E9366D-5AD6-81F7-D5CD-E3D68B440419}"/>
              </a:ext>
            </a:extLst>
          </p:cNvPr>
          <p:cNvCxnSpPr>
            <a:cxnSpLocks/>
          </p:cNvCxnSpPr>
          <p:nvPr/>
        </p:nvCxnSpPr>
        <p:spPr>
          <a:xfrm flipV="1">
            <a:off x="3207434" y="3981157"/>
            <a:ext cx="2888566" cy="1224000"/>
          </a:xfrm>
          <a:prstGeom prst="bentConnector3">
            <a:avLst>
              <a:gd name="adj1" fmla="val 10016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979A31-8FC9-9B4D-3361-78F2F51100B4}"/>
              </a:ext>
            </a:extLst>
          </p:cNvPr>
          <p:cNvCxnSpPr/>
          <p:nvPr/>
        </p:nvCxnSpPr>
        <p:spPr>
          <a:xfrm>
            <a:off x="6693877" y="3485271"/>
            <a:ext cx="206794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69A0183E-C78A-3707-246A-D17B310C3CF8}"/>
              </a:ext>
            </a:extLst>
          </p:cNvPr>
          <p:cNvSpPr txBox="1"/>
          <p:nvPr/>
        </p:nvSpPr>
        <p:spPr>
          <a:xfrm>
            <a:off x="8987444" y="3788582"/>
            <a:ext cx="201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IP : 192.168.239.12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A3CBD31-1627-AE66-3F33-144272002EB6}"/>
              </a:ext>
            </a:extLst>
          </p:cNvPr>
          <p:cNvSpPr txBox="1"/>
          <p:nvPr/>
        </p:nvSpPr>
        <p:spPr>
          <a:xfrm>
            <a:off x="953674" y="6040318"/>
            <a:ext cx="274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IP : 192.168.239.20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Passerelle : 192.168.239.12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FB79AAA-80D2-BBD2-553F-F074233568F3}"/>
              </a:ext>
            </a:extLst>
          </p:cNvPr>
          <p:cNvSpPr txBox="1"/>
          <p:nvPr/>
        </p:nvSpPr>
        <p:spPr>
          <a:xfrm>
            <a:off x="953675" y="2541401"/>
            <a:ext cx="2608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IP : 192.168.239.2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Passerelle : 192.168.239.12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7" name="TextBox 5">
            <a:extLst>
              <a:ext uri="{FF2B5EF4-FFF2-40B4-BE49-F238E27FC236}">
                <a16:creationId xmlns:a16="http://schemas.microsoft.com/office/drawing/2014/main" id="{F59A1B3B-C841-679D-777B-30B8CC7335E1}"/>
              </a:ext>
            </a:extLst>
          </p:cNvPr>
          <p:cNvSpPr txBox="1"/>
          <p:nvPr/>
        </p:nvSpPr>
        <p:spPr>
          <a:xfrm>
            <a:off x="-99460" y="-92895"/>
            <a:ext cx="1232936" cy="110799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66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D1351D63-53F9-D63F-DD83-58AD26EE2351}"/>
              </a:ext>
            </a:extLst>
          </p:cNvPr>
          <p:cNvSpPr/>
          <p:nvPr/>
        </p:nvSpPr>
        <p:spPr>
          <a:xfrm>
            <a:off x="11287125" y="6052600"/>
            <a:ext cx="714375" cy="690563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4</a:t>
            </a:r>
            <a:endParaRPr lang="fr-BE" sz="2000" b="1" dirty="0"/>
          </a:p>
        </p:txBody>
      </p:sp>
      <p:sp>
        <p:nvSpPr>
          <p:cNvPr id="18" name="TextBox 8">
            <a:extLst>
              <a:ext uri="{FF2B5EF4-FFF2-40B4-BE49-F238E27FC236}">
                <a16:creationId xmlns:a16="http://schemas.microsoft.com/office/drawing/2014/main" id="{C93F0683-0FD8-4D81-1337-BEEDC2C97B17}"/>
              </a:ext>
            </a:extLst>
          </p:cNvPr>
          <p:cNvSpPr txBox="1"/>
          <p:nvPr/>
        </p:nvSpPr>
        <p:spPr>
          <a:xfrm>
            <a:off x="1053715" y="327351"/>
            <a:ext cx="5640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Comment se fait le sniffing DHCP </a:t>
            </a:r>
          </a:p>
        </p:txBody>
      </p:sp>
    </p:spTree>
    <p:extLst>
      <p:ext uri="{BB962C8B-B14F-4D97-AF65-F5344CB8AC3E}">
        <p14:creationId xmlns:p14="http://schemas.microsoft.com/office/powerpoint/2010/main" val="323024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6F1CCE-BCA9-5C53-2EDE-117A56C1A2CB}"/>
              </a:ext>
            </a:extLst>
          </p:cNvPr>
          <p:cNvSpPr/>
          <p:nvPr/>
        </p:nvSpPr>
        <p:spPr>
          <a:xfrm>
            <a:off x="1" y="1"/>
            <a:ext cx="12192000" cy="6858000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1E1E1E"/>
              </a:solidFill>
            </a:endParaRPr>
          </a:p>
        </p:txBody>
      </p:sp>
      <p:pic>
        <p:nvPicPr>
          <p:cNvPr id="6" name="Graphique 5" descr="Écran avec un remplissage uni">
            <a:extLst>
              <a:ext uri="{FF2B5EF4-FFF2-40B4-BE49-F238E27FC236}">
                <a16:creationId xmlns:a16="http://schemas.microsoft.com/office/drawing/2014/main" id="{29198500-3C7B-A726-52F6-E3D9E86E6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792" y="928469"/>
            <a:ext cx="2533358" cy="1873346"/>
          </a:xfrm>
          <a:prstGeom prst="rect">
            <a:avLst/>
          </a:prstGeom>
        </p:spPr>
      </p:pic>
      <p:pic>
        <p:nvPicPr>
          <p:cNvPr id="7" name="Graphique 6" descr="Écran avec un remplissage uni">
            <a:extLst>
              <a:ext uri="{FF2B5EF4-FFF2-40B4-BE49-F238E27FC236}">
                <a16:creationId xmlns:a16="http://schemas.microsoft.com/office/drawing/2014/main" id="{F2A5057B-5D62-5123-6864-201C11433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7791" y="4372713"/>
            <a:ext cx="2533358" cy="18733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ED94AD3-A828-40EA-E38D-79D0B10F1583}"/>
              </a:ext>
            </a:extLst>
          </p:cNvPr>
          <p:cNvSpPr txBox="1"/>
          <p:nvPr/>
        </p:nvSpPr>
        <p:spPr>
          <a:xfrm>
            <a:off x="1684021" y="1312577"/>
            <a:ext cx="2016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EBC00AF-0EC7-A82C-1F1D-DC36207558D5}"/>
              </a:ext>
            </a:extLst>
          </p:cNvPr>
          <p:cNvSpPr txBox="1"/>
          <p:nvPr/>
        </p:nvSpPr>
        <p:spPr>
          <a:xfrm>
            <a:off x="1684021" y="4756822"/>
            <a:ext cx="20163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solidFill>
                  <a:schemeClr val="bg1"/>
                </a:solidFill>
              </a:rPr>
              <a:t>B</a:t>
            </a:r>
          </a:p>
        </p:txBody>
      </p:sp>
      <p:pic>
        <p:nvPicPr>
          <p:cNvPr id="11" name="Graphique 10" descr="Routeur sans fil avec un remplissage uni">
            <a:extLst>
              <a:ext uri="{FF2B5EF4-FFF2-40B4-BE49-F238E27FC236}">
                <a16:creationId xmlns:a16="http://schemas.microsoft.com/office/drawing/2014/main" id="{772D9984-ADB4-F708-B39E-4B9CB1885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1826" y="2519287"/>
            <a:ext cx="1915551" cy="1310640"/>
          </a:xfrm>
          <a:prstGeom prst="rect">
            <a:avLst/>
          </a:prstGeom>
        </p:spPr>
      </p:pic>
      <p:pic>
        <p:nvPicPr>
          <p:cNvPr id="13" name="Graphique 12" descr="Bouton bascule avec un remplissage uni">
            <a:extLst>
              <a:ext uri="{FF2B5EF4-FFF2-40B4-BE49-F238E27FC236}">
                <a16:creationId xmlns:a16="http://schemas.microsoft.com/office/drawing/2014/main" id="{E3B0F93E-CD5B-EA2A-23F5-A4E519E79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9477" y="3028071"/>
            <a:ext cx="914400" cy="914400"/>
          </a:xfrm>
          <a:prstGeom prst="rect">
            <a:avLst/>
          </a:prstGeom>
        </p:spPr>
      </p:pic>
      <p:cxnSp>
        <p:nvCxnSpPr>
          <p:cNvPr id="15" name="Connecteur : en angle 14">
            <a:extLst>
              <a:ext uri="{FF2B5EF4-FFF2-40B4-BE49-F238E27FC236}">
                <a16:creationId xmlns:a16="http://schemas.microsoft.com/office/drawing/2014/main" id="{99E7B081-D644-2AE7-44EF-08B2947283D7}"/>
              </a:ext>
            </a:extLst>
          </p:cNvPr>
          <p:cNvCxnSpPr/>
          <p:nvPr/>
        </p:nvCxnSpPr>
        <p:spPr>
          <a:xfrm>
            <a:off x="3207434" y="1697297"/>
            <a:ext cx="2888566" cy="1228783"/>
          </a:xfrm>
          <a:prstGeom prst="bentConnector3">
            <a:avLst>
              <a:gd name="adj1" fmla="val 99675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 : en angle 16">
            <a:extLst>
              <a:ext uri="{FF2B5EF4-FFF2-40B4-BE49-F238E27FC236}">
                <a16:creationId xmlns:a16="http://schemas.microsoft.com/office/drawing/2014/main" id="{D0E9366D-5AD6-81F7-D5CD-E3D68B440419}"/>
              </a:ext>
            </a:extLst>
          </p:cNvPr>
          <p:cNvCxnSpPr>
            <a:cxnSpLocks/>
          </p:cNvCxnSpPr>
          <p:nvPr/>
        </p:nvCxnSpPr>
        <p:spPr>
          <a:xfrm flipV="1">
            <a:off x="3207434" y="3981157"/>
            <a:ext cx="2888566" cy="1224000"/>
          </a:xfrm>
          <a:prstGeom prst="bentConnector3">
            <a:avLst>
              <a:gd name="adj1" fmla="val 100162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44979A31-8FC9-9B4D-3361-78F2F51100B4}"/>
              </a:ext>
            </a:extLst>
          </p:cNvPr>
          <p:cNvCxnSpPr/>
          <p:nvPr/>
        </p:nvCxnSpPr>
        <p:spPr>
          <a:xfrm>
            <a:off x="6693877" y="3485271"/>
            <a:ext cx="2067949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DA2F2ECA-9C2C-B927-D86C-E44C4F7FC771}"/>
              </a:ext>
            </a:extLst>
          </p:cNvPr>
          <p:cNvCxnSpPr/>
          <p:nvPr/>
        </p:nvCxnSpPr>
        <p:spPr>
          <a:xfrm>
            <a:off x="3936876" y="1923393"/>
            <a:ext cx="11160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3887FAC-0B13-FF8D-C9D4-05CC5EEDCCB5}"/>
              </a:ext>
            </a:extLst>
          </p:cNvPr>
          <p:cNvCxnSpPr>
            <a:cxnSpLocks/>
          </p:cNvCxnSpPr>
          <p:nvPr/>
        </p:nvCxnSpPr>
        <p:spPr>
          <a:xfrm>
            <a:off x="5811009" y="2072596"/>
            <a:ext cx="0" cy="648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15FF7BA2-1311-228C-167A-50118EB28EDD}"/>
              </a:ext>
            </a:extLst>
          </p:cNvPr>
          <p:cNvCxnSpPr>
            <a:cxnSpLocks/>
          </p:cNvCxnSpPr>
          <p:nvPr/>
        </p:nvCxnSpPr>
        <p:spPr>
          <a:xfrm>
            <a:off x="5830818" y="4156120"/>
            <a:ext cx="0" cy="64800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0DF3A16E-B071-46C2-26DC-B34C9E1BFE9B}"/>
              </a:ext>
            </a:extLst>
          </p:cNvPr>
          <p:cNvCxnSpPr>
            <a:cxnSpLocks/>
          </p:cNvCxnSpPr>
          <p:nvPr/>
        </p:nvCxnSpPr>
        <p:spPr>
          <a:xfrm flipH="1">
            <a:off x="3936876" y="4961780"/>
            <a:ext cx="10800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4E42AA0-A3D7-9695-B5F3-239E3D7441F8}"/>
              </a:ext>
            </a:extLst>
          </p:cNvPr>
          <p:cNvCxnSpPr/>
          <p:nvPr/>
        </p:nvCxnSpPr>
        <p:spPr>
          <a:xfrm>
            <a:off x="4199635" y="5521008"/>
            <a:ext cx="11160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F46655-84E0-B2D3-F31E-2B820F36A451}"/>
              </a:ext>
            </a:extLst>
          </p:cNvPr>
          <p:cNvCxnSpPr>
            <a:cxnSpLocks/>
          </p:cNvCxnSpPr>
          <p:nvPr/>
        </p:nvCxnSpPr>
        <p:spPr>
          <a:xfrm flipV="1">
            <a:off x="6302394" y="4096359"/>
            <a:ext cx="0" cy="61008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4DBF1-D2B2-BCF2-CC98-E7BBB2D323E8}"/>
              </a:ext>
            </a:extLst>
          </p:cNvPr>
          <p:cNvCxnSpPr/>
          <p:nvPr/>
        </p:nvCxnSpPr>
        <p:spPr>
          <a:xfrm>
            <a:off x="7195083" y="3741284"/>
            <a:ext cx="1116000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7C104505-5502-9AC4-F1BB-CEFE3663A330}"/>
              </a:ext>
            </a:extLst>
          </p:cNvPr>
          <p:cNvSpPr txBox="1"/>
          <p:nvPr/>
        </p:nvSpPr>
        <p:spPr>
          <a:xfrm>
            <a:off x="953675" y="2541401"/>
            <a:ext cx="260867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IP : 192.168.239.5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Passerelle : 192.168.239.20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9DFE305-2CE1-A6C7-4939-F9CBE1F3CE3F}"/>
              </a:ext>
            </a:extLst>
          </p:cNvPr>
          <p:cNvSpPr txBox="1"/>
          <p:nvPr/>
        </p:nvSpPr>
        <p:spPr>
          <a:xfrm>
            <a:off x="8987444" y="3788582"/>
            <a:ext cx="2016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IP : 192.168.239.12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D96741AB-F53A-E9A8-EBD4-4EF2B902CBFD}"/>
              </a:ext>
            </a:extLst>
          </p:cNvPr>
          <p:cNvSpPr txBox="1"/>
          <p:nvPr/>
        </p:nvSpPr>
        <p:spPr>
          <a:xfrm>
            <a:off x="953674" y="6040318"/>
            <a:ext cx="274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IP : 192.168.239.20</a:t>
            </a:r>
          </a:p>
          <a:p>
            <a:r>
              <a:rPr lang="fr-FR" sz="1400" b="1" dirty="0">
                <a:solidFill>
                  <a:schemeClr val="bg1"/>
                </a:solidFill>
              </a:rPr>
              <a:t>Passerelle : 192.168.239.12 </a:t>
            </a:r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E8909C29-551D-8C83-8FE4-CEFF67F44076}"/>
              </a:ext>
            </a:extLst>
          </p:cNvPr>
          <p:cNvSpPr txBox="1"/>
          <p:nvPr/>
        </p:nvSpPr>
        <p:spPr>
          <a:xfrm>
            <a:off x="-99460" y="-92895"/>
            <a:ext cx="1232936" cy="110799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6600" b="1" dirty="0">
                <a:solidFill>
                  <a:schemeClr val="accent1">
                    <a:alpha val="40000"/>
                  </a:schemeClr>
                </a:solidFill>
                <a:cs typeface="Arial" pitchFamily="34" charset="0"/>
              </a:rPr>
              <a:t>01</a:t>
            </a:r>
            <a:endParaRPr lang="ko-KR" altLang="en-US" sz="6600" b="1" dirty="0">
              <a:solidFill>
                <a:schemeClr val="accent1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37" name="Organigramme : Connecteur 36">
            <a:extLst>
              <a:ext uri="{FF2B5EF4-FFF2-40B4-BE49-F238E27FC236}">
                <a16:creationId xmlns:a16="http://schemas.microsoft.com/office/drawing/2014/main" id="{E4857B16-8020-6BC9-88C3-6562CBEB6C71}"/>
              </a:ext>
            </a:extLst>
          </p:cNvPr>
          <p:cNvSpPr/>
          <p:nvPr/>
        </p:nvSpPr>
        <p:spPr>
          <a:xfrm>
            <a:off x="11287125" y="6052600"/>
            <a:ext cx="714375" cy="690563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5</a:t>
            </a:r>
            <a:endParaRPr lang="fr-BE" sz="2000" b="1" dirty="0"/>
          </a:p>
        </p:txBody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E5660C77-10E0-788F-A866-0724519F234B}"/>
              </a:ext>
            </a:extLst>
          </p:cNvPr>
          <p:cNvSpPr txBox="1"/>
          <p:nvPr/>
        </p:nvSpPr>
        <p:spPr>
          <a:xfrm>
            <a:off x="1053715" y="327351"/>
            <a:ext cx="564051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Comment se fait le sniffing DHCP </a:t>
            </a:r>
          </a:p>
        </p:txBody>
      </p:sp>
    </p:spTree>
    <p:extLst>
      <p:ext uri="{BB962C8B-B14F-4D97-AF65-F5344CB8AC3E}">
        <p14:creationId xmlns:p14="http://schemas.microsoft.com/office/powerpoint/2010/main" val="419321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>
            <a:extLst>
              <a:ext uri="{FF2B5EF4-FFF2-40B4-BE49-F238E27FC236}">
                <a16:creationId xmlns:a16="http://schemas.microsoft.com/office/drawing/2014/main" id="{5DFCD423-A9D2-B604-39FA-59D0E2B2C729}"/>
              </a:ext>
            </a:extLst>
          </p:cNvPr>
          <p:cNvSpPr txBox="1"/>
          <p:nvPr/>
        </p:nvSpPr>
        <p:spPr>
          <a:xfrm>
            <a:off x="0" y="0"/>
            <a:ext cx="129210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72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98333288-E184-7177-F7E9-23332CB3C4A1}"/>
              </a:ext>
            </a:extLst>
          </p:cNvPr>
          <p:cNvSpPr/>
          <p:nvPr/>
        </p:nvSpPr>
        <p:spPr>
          <a:xfrm>
            <a:off x="11287125" y="6052600"/>
            <a:ext cx="714375" cy="690563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6</a:t>
            </a:r>
            <a:endParaRPr lang="fr-BE" sz="2000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05772C-A92E-9E62-8829-A7060A8E888C}"/>
              </a:ext>
            </a:extLst>
          </p:cNvPr>
          <p:cNvSpPr txBox="1"/>
          <p:nvPr/>
        </p:nvSpPr>
        <p:spPr>
          <a:xfrm>
            <a:off x="6922296" y="1932413"/>
            <a:ext cx="4907755" cy="36776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b="0" i="0" dirty="0">
                <a:solidFill>
                  <a:schemeClr val="bg1"/>
                </a:solidFill>
                <a:effectLst/>
              </a:rPr>
              <a:t>Ne se connecter jamais à un réseau public ouvert qui ne requiert pas de mot de passe</a:t>
            </a:r>
          </a:p>
          <a:p>
            <a:endParaRPr lang="fr-FR" sz="2400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Ne se connecter pas à un réseaux dont le nom est celui de votre WIFI maison ou travail alors que vous en êtes loin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53FCAB-0407-0D28-3EE8-ECCA11BD565B}"/>
              </a:ext>
            </a:extLst>
          </p:cNvPr>
          <p:cNvSpPr txBox="1"/>
          <p:nvPr/>
        </p:nvSpPr>
        <p:spPr>
          <a:xfrm>
            <a:off x="646051" y="1932412"/>
            <a:ext cx="4907755" cy="367760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</a:rPr>
              <a:t>Se c</a:t>
            </a:r>
            <a:r>
              <a:rPr lang="fr-FR" sz="2400" b="0" i="0" dirty="0">
                <a:solidFill>
                  <a:schemeClr val="bg1"/>
                </a:solidFill>
                <a:effectLst/>
              </a:rPr>
              <a:t>onnecter uniquement à des réseaux que vous connaissez et auxquels vous pouvez faire confiance</a:t>
            </a:r>
          </a:p>
          <a:p>
            <a:endParaRPr lang="fr-FR" sz="2400" b="0" i="0" dirty="0">
              <a:solidFill>
                <a:schemeClr val="bg1"/>
              </a:solidFill>
              <a:effectLst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2400" dirty="0">
                <a:solidFill>
                  <a:schemeClr val="bg1"/>
                </a:solidFill>
                <a:latin typeface="univia-pro"/>
              </a:rPr>
              <a:t>C</a:t>
            </a:r>
            <a:r>
              <a:rPr lang="fr-FR" sz="2400" b="0" i="0" dirty="0">
                <a:solidFill>
                  <a:schemeClr val="bg1"/>
                </a:solidFill>
                <a:effectLst/>
                <a:latin typeface="univia-pro"/>
              </a:rPr>
              <a:t>es réseaux doivent avoir un mot de passe afin que les connexions soient cryptées.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9CF60CCF-BF4B-6B9A-8D17-E48084B80433}"/>
              </a:ext>
            </a:extLst>
          </p:cNvPr>
          <p:cNvSpPr txBox="1"/>
          <p:nvPr/>
        </p:nvSpPr>
        <p:spPr>
          <a:xfrm>
            <a:off x="1415379" y="392683"/>
            <a:ext cx="4452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dirty="0">
                <a:solidFill>
                  <a:schemeClr val="bg1"/>
                </a:solidFill>
                <a:cs typeface="Arial" pitchFamily="34" charset="0"/>
              </a:rPr>
              <a:t>Contremesures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0">
            <a:extLst>
              <a:ext uri="{FF2B5EF4-FFF2-40B4-BE49-F238E27FC236}">
                <a16:creationId xmlns:a16="http://schemas.microsoft.com/office/drawing/2014/main" id="{5DFCD423-A9D2-B604-39FA-59D0E2B2C729}"/>
              </a:ext>
            </a:extLst>
          </p:cNvPr>
          <p:cNvSpPr txBox="1"/>
          <p:nvPr/>
        </p:nvSpPr>
        <p:spPr>
          <a:xfrm>
            <a:off x="0" y="0"/>
            <a:ext cx="129210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02</a:t>
            </a:r>
            <a:endParaRPr lang="ko-KR" altLang="en-US" sz="72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BF8D063-D676-8F1E-58EB-38EF153441EB}"/>
              </a:ext>
            </a:extLst>
          </p:cNvPr>
          <p:cNvSpPr txBox="1"/>
          <p:nvPr/>
        </p:nvSpPr>
        <p:spPr>
          <a:xfrm>
            <a:off x="360301" y="1473637"/>
            <a:ext cx="5086350" cy="2860358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Activez la sécurité du port.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La liaison DHCP </a:t>
            </a:r>
            <a:r>
              <a:rPr lang="fr-BE" dirty="0" err="1">
                <a:solidFill>
                  <a:schemeClr val="bg1"/>
                </a:solidFill>
              </a:rPr>
              <a:t>snooping</a:t>
            </a:r>
            <a:r>
              <a:rPr lang="fr-BE" dirty="0">
                <a:solidFill>
                  <a:schemeClr val="bg1"/>
                </a:solidFill>
              </a:rPr>
              <a:t> doit être appliquée.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Utilisez HTTPS au lieu de HTTP.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Utilisez SFTP au lieu de FTP.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Utilisez SSH au lieu de telnet.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90AA765-B777-AEC2-3130-062E822D3DFE}"/>
              </a:ext>
            </a:extLst>
          </p:cNvPr>
          <p:cNvSpPr txBox="1"/>
          <p:nvPr/>
        </p:nvSpPr>
        <p:spPr>
          <a:xfrm>
            <a:off x="6998495" y="1473637"/>
            <a:ext cx="4907755" cy="4086225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Évitez d'utiliser des protocoles en texte clair.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Toujours crypter le trafic sans fil en utilisant WPA2.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Vérifier si les cartes réseau fonctionnent en mode promiscues.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Mettre en œuvre DNSSEC.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BE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BE" dirty="0">
                <a:solidFill>
                  <a:schemeClr val="bg1"/>
                </a:solidFill>
              </a:rPr>
              <a:t>Utiliser un pare-feu.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75DBB4AE-37F6-5661-D515-3E234A2E0938}"/>
              </a:ext>
            </a:extLst>
          </p:cNvPr>
          <p:cNvSpPr/>
          <p:nvPr/>
        </p:nvSpPr>
        <p:spPr>
          <a:xfrm>
            <a:off x="11287125" y="6052600"/>
            <a:ext cx="714375" cy="690563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7</a:t>
            </a:r>
            <a:endParaRPr lang="fr-BE" sz="2000" b="1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AC469F50-BB31-7673-BADE-CB355CE00109}"/>
              </a:ext>
            </a:extLst>
          </p:cNvPr>
          <p:cNvSpPr txBox="1"/>
          <p:nvPr/>
        </p:nvSpPr>
        <p:spPr>
          <a:xfrm>
            <a:off x="1415379" y="392683"/>
            <a:ext cx="44523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dirty="0">
                <a:solidFill>
                  <a:schemeClr val="bg1"/>
                </a:solidFill>
                <a:cs typeface="Arial" pitchFamily="34" charset="0"/>
              </a:rPr>
              <a:t>Contremesures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85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0F3D095F-FCCB-4823-B664-88A3D4B4823C}"/>
              </a:ext>
            </a:extLst>
          </p:cNvPr>
          <p:cNvSpPr/>
          <p:nvPr/>
        </p:nvSpPr>
        <p:spPr>
          <a:xfrm rot="5400000">
            <a:off x="1862847" y="-1862849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0D5ABE-27E5-4C89-85B2-1BAC588CC6C7}"/>
              </a:ext>
            </a:extLst>
          </p:cNvPr>
          <p:cNvSpPr/>
          <p:nvPr/>
        </p:nvSpPr>
        <p:spPr>
          <a:xfrm rot="16200000">
            <a:off x="6622913" y="1288913"/>
            <a:ext cx="3706238" cy="7431936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9BDF48-D9EF-BE21-015B-F272BF723A9E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14141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CD6C20-68E2-1BD4-1BF0-87A7904829B4}"/>
              </a:ext>
            </a:extLst>
          </p:cNvPr>
          <p:cNvSpPr txBox="1"/>
          <p:nvPr/>
        </p:nvSpPr>
        <p:spPr>
          <a:xfrm>
            <a:off x="0" y="0"/>
            <a:ext cx="1292103" cy="120032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en-US" altLang="ko-KR" sz="7200" b="1" dirty="0">
                <a:solidFill>
                  <a:schemeClr val="accent2">
                    <a:alpha val="40000"/>
                  </a:schemeClr>
                </a:solidFill>
                <a:cs typeface="Arial" pitchFamily="34" charset="0"/>
              </a:rPr>
              <a:t>03</a:t>
            </a:r>
            <a:endParaRPr lang="ko-KR" altLang="en-US" sz="7200" b="1" dirty="0">
              <a:solidFill>
                <a:schemeClr val="accent2">
                  <a:alpha val="40000"/>
                </a:schemeClr>
              </a:solidFill>
              <a:cs typeface="Arial" pitchFamily="34" charset="0"/>
            </a:endParaRPr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FB94BE2F-CC3B-997E-CBE5-AB7A207BFB56}"/>
              </a:ext>
            </a:extLst>
          </p:cNvPr>
          <p:cNvSpPr/>
          <p:nvPr/>
        </p:nvSpPr>
        <p:spPr>
          <a:xfrm>
            <a:off x="2317318" y="2056866"/>
            <a:ext cx="6940982" cy="3524784"/>
          </a:xfrm>
          <a:custGeom>
            <a:avLst/>
            <a:gdLst>
              <a:gd name="connsiteX0" fmla="*/ 397307 w 6940982"/>
              <a:gd name="connsiteY0" fmla="*/ 419634 h 3524784"/>
              <a:gd name="connsiteX1" fmla="*/ 2245157 w 6940982"/>
              <a:gd name="connsiteY1" fmla="*/ 534 h 3524784"/>
              <a:gd name="connsiteX2" fmla="*/ 3769157 w 6940982"/>
              <a:gd name="connsiteY2" fmla="*/ 495834 h 3524784"/>
              <a:gd name="connsiteX3" fmla="*/ 4855007 w 6940982"/>
              <a:gd name="connsiteY3" fmla="*/ 448209 h 3524784"/>
              <a:gd name="connsiteX4" fmla="*/ 5769407 w 6940982"/>
              <a:gd name="connsiteY4" fmla="*/ 171984 h 3524784"/>
              <a:gd name="connsiteX5" fmla="*/ 6607607 w 6940982"/>
              <a:gd name="connsiteY5" fmla="*/ 514884 h 3524784"/>
              <a:gd name="connsiteX6" fmla="*/ 6369482 w 6940982"/>
              <a:gd name="connsiteY6" fmla="*/ 886359 h 3524784"/>
              <a:gd name="connsiteX7" fmla="*/ 5302682 w 6940982"/>
              <a:gd name="connsiteY7" fmla="*/ 1753134 h 3524784"/>
              <a:gd name="connsiteX8" fmla="*/ 749732 w 6940982"/>
              <a:gd name="connsiteY8" fmla="*/ 1810284 h 3524784"/>
              <a:gd name="connsiteX9" fmla="*/ 63932 w 6940982"/>
              <a:gd name="connsiteY9" fmla="*/ 2724684 h 3524784"/>
              <a:gd name="connsiteX10" fmla="*/ 1387907 w 6940982"/>
              <a:gd name="connsiteY10" fmla="*/ 3000909 h 3524784"/>
              <a:gd name="connsiteX11" fmla="*/ 6093257 w 6940982"/>
              <a:gd name="connsiteY11" fmla="*/ 3448584 h 3524784"/>
              <a:gd name="connsiteX12" fmla="*/ 6940982 w 6940982"/>
              <a:gd name="connsiteY12" fmla="*/ 3524784 h 352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940982" h="3524784">
                <a:moveTo>
                  <a:pt x="397307" y="419634"/>
                </a:moveTo>
                <a:cubicBezTo>
                  <a:pt x="1040244" y="203734"/>
                  <a:pt x="1683182" y="-12166"/>
                  <a:pt x="2245157" y="534"/>
                </a:cubicBezTo>
                <a:cubicBezTo>
                  <a:pt x="2807132" y="13234"/>
                  <a:pt x="3334182" y="421221"/>
                  <a:pt x="3769157" y="495834"/>
                </a:cubicBezTo>
                <a:cubicBezTo>
                  <a:pt x="4204132" y="570447"/>
                  <a:pt x="4521632" y="502184"/>
                  <a:pt x="4855007" y="448209"/>
                </a:cubicBezTo>
                <a:cubicBezTo>
                  <a:pt x="5188382" y="394234"/>
                  <a:pt x="5477307" y="160872"/>
                  <a:pt x="5769407" y="171984"/>
                </a:cubicBezTo>
                <a:cubicBezTo>
                  <a:pt x="6061507" y="183096"/>
                  <a:pt x="6507595" y="395821"/>
                  <a:pt x="6607607" y="514884"/>
                </a:cubicBezTo>
                <a:cubicBezTo>
                  <a:pt x="6707620" y="633947"/>
                  <a:pt x="6586969" y="679984"/>
                  <a:pt x="6369482" y="886359"/>
                </a:cubicBezTo>
                <a:cubicBezTo>
                  <a:pt x="6151995" y="1092734"/>
                  <a:pt x="6239307" y="1599147"/>
                  <a:pt x="5302682" y="1753134"/>
                </a:cubicBezTo>
                <a:cubicBezTo>
                  <a:pt x="4366057" y="1907122"/>
                  <a:pt x="1622857" y="1648359"/>
                  <a:pt x="749732" y="1810284"/>
                </a:cubicBezTo>
                <a:cubicBezTo>
                  <a:pt x="-123393" y="1972209"/>
                  <a:pt x="-42430" y="2526247"/>
                  <a:pt x="63932" y="2724684"/>
                </a:cubicBezTo>
                <a:cubicBezTo>
                  <a:pt x="170294" y="2923121"/>
                  <a:pt x="383019" y="2880259"/>
                  <a:pt x="1387907" y="3000909"/>
                </a:cubicBezTo>
                <a:cubicBezTo>
                  <a:pt x="2392795" y="3121559"/>
                  <a:pt x="6093257" y="3448584"/>
                  <a:pt x="6093257" y="3448584"/>
                </a:cubicBezTo>
                <a:lnTo>
                  <a:pt x="6940982" y="3524784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43C5A8E4-D8CA-9A90-A2AD-BE48BF74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10" y="4073406"/>
            <a:ext cx="4569307" cy="23442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E279ADA-5DA9-183F-05F1-F94402AE7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189" y="1476890"/>
            <a:ext cx="3265501" cy="2156215"/>
          </a:xfrm>
          <a:prstGeom prst="rect">
            <a:avLst/>
          </a:prstGeom>
        </p:spPr>
      </p:pic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D2DB079E-CB26-1550-FCBB-C74D35357F03}"/>
              </a:ext>
            </a:extLst>
          </p:cNvPr>
          <p:cNvSpPr/>
          <p:nvPr/>
        </p:nvSpPr>
        <p:spPr>
          <a:xfrm>
            <a:off x="190500" y="2148483"/>
            <a:ext cx="2600325" cy="304800"/>
          </a:xfrm>
          <a:custGeom>
            <a:avLst/>
            <a:gdLst>
              <a:gd name="connsiteX0" fmla="*/ 0 w 2600325"/>
              <a:gd name="connsiteY0" fmla="*/ 0 h 304800"/>
              <a:gd name="connsiteX1" fmla="*/ 1152525 w 2600325"/>
              <a:gd name="connsiteY1" fmla="*/ 95250 h 304800"/>
              <a:gd name="connsiteX2" fmla="*/ 1152525 w 2600325"/>
              <a:gd name="connsiteY2" fmla="*/ 95250 h 304800"/>
              <a:gd name="connsiteX3" fmla="*/ 2600325 w 2600325"/>
              <a:gd name="connsiteY3" fmla="*/ 3048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0325" h="304800">
                <a:moveTo>
                  <a:pt x="0" y="0"/>
                </a:moveTo>
                <a:lnTo>
                  <a:pt x="1152525" y="95250"/>
                </a:lnTo>
                <a:lnTo>
                  <a:pt x="1152525" y="95250"/>
                </a:lnTo>
                <a:lnTo>
                  <a:pt x="2600325" y="304800"/>
                </a:lnTo>
              </a:path>
            </a:pathLst>
          </a:cu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02443FA-6BB1-6622-67CB-1FD0635A3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572" y="1476890"/>
            <a:ext cx="4569307" cy="2156215"/>
          </a:xfrm>
          <a:prstGeom prst="rect">
            <a:avLst/>
          </a:prstGeom>
        </p:spPr>
      </p:pic>
      <p:sp>
        <p:nvSpPr>
          <p:cNvPr id="16" name="Forme en L 15">
            <a:extLst>
              <a:ext uri="{FF2B5EF4-FFF2-40B4-BE49-F238E27FC236}">
                <a16:creationId xmlns:a16="http://schemas.microsoft.com/office/drawing/2014/main" id="{67E1A8A5-006A-D305-685E-FE61E6A802DB}"/>
              </a:ext>
            </a:extLst>
          </p:cNvPr>
          <p:cNvSpPr/>
          <p:nvPr/>
        </p:nvSpPr>
        <p:spPr>
          <a:xfrm rot="14342133">
            <a:off x="420079" y="1998972"/>
            <a:ext cx="288915" cy="299021"/>
          </a:xfrm>
          <a:prstGeom prst="corner">
            <a:avLst>
              <a:gd name="adj1" fmla="val 34444"/>
              <a:gd name="adj2" fmla="val 32222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7" name="Forme en L 16">
            <a:extLst>
              <a:ext uri="{FF2B5EF4-FFF2-40B4-BE49-F238E27FC236}">
                <a16:creationId xmlns:a16="http://schemas.microsoft.com/office/drawing/2014/main" id="{479BEE34-7823-91B6-9910-EA514EFB490B}"/>
              </a:ext>
            </a:extLst>
          </p:cNvPr>
          <p:cNvSpPr/>
          <p:nvPr/>
        </p:nvSpPr>
        <p:spPr>
          <a:xfrm rot="14342133">
            <a:off x="5773088" y="2370890"/>
            <a:ext cx="288915" cy="299021"/>
          </a:xfrm>
          <a:prstGeom prst="corner">
            <a:avLst>
              <a:gd name="adj1" fmla="val 34444"/>
              <a:gd name="adj2" fmla="val 32222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8" name="Forme en L 17">
            <a:extLst>
              <a:ext uri="{FF2B5EF4-FFF2-40B4-BE49-F238E27FC236}">
                <a16:creationId xmlns:a16="http://schemas.microsoft.com/office/drawing/2014/main" id="{92D321E0-9938-7DAF-3FD3-0C1011D46336}"/>
              </a:ext>
            </a:extLst>
          </p:cNvPr>
          <p:cNvSpPr/>
          <p:nvPr/>
        </p:nvSpPr>
        <p:spPr>
          <a:xfrm rot="2715143">
            <a:off x="6474355" y="3700932"/>
            <a:ext cx="288915" cy="299021"/>
          </a:xfrm>
          <a:prstGeom prst="corner">
            <a:avLst>
              <a:gd name="adj1" fmla="val 34444"/>
              <a:gd name="adj2" fmla="val 32222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19" name="Forme en L 18">
            <a:extLst>
              <a:ext uri="{FF2B5EF4-FFF2-40B4-BE49-F238E27FC236}">
                <a16:creationId xmlns:a16="http://schemas.microsoft.com/office/drawing/2014/main" id="{48B3AF6B-2CE2-9ADB-480A-4C4E9AEDE46A}"/>
              </a:ext>
            </a:extLst>
          </p:cNvPr>
          <p:cNvSpPr/>
          <p:nvPr/>
        </p:nvSpPr>
        <p:spPr>
          <a:xfrm rot="15139179">
            <a:off x="2293170" y="4702272"/>
            <a:ext cx="288915" cy="299021"/>
          </a:xfrm>
          <a:prstGeom prst="corner">
            <a:avLst>
              <a:gd name="adj1" fmla="val 34444"/>
              <a:gd name="adj2" fmla="val 32222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0" name="Forme en L 19">
            <a:extLst>
              <a:ext uri="{FF2B5EF4-FFF2-40B4-BE49-F238E27FC236}">
                <a16:creationId xmlns:a16="http://schemas.microsoft.com/office/drawing/2014/main" id="{696741E4-95B0-255F-2FCC-1928E92B0C28}"/>
              </a:ext>
            </a:extLst>
          </p:cNvPr>
          <p:cNvSpPr/>
          <p:nvPr/>
        </p:nvSpPr>
        <p:spPr>
          <a:xfrm rot="13918902">
            <a:off x="8194919" y="5367915"/>
            <a:ext cx="288915" cy="299021"/>
          </a:xfrm>
          <a:prstGeom prst="corner">
            <a:avLst>
              <a:gd name="adj1" fmla="val 34444"/>
              <a:gd name="adj2" fmla="val 32222"/>
            </a:avLst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44FD1EBD-5237-A022-1CFC-6A75739BDBFB}"/>
              </a:ext>
            </a:extLst>
          </p:cNvPr>
          <p:cNvSpPr/>
          <p:nvPr/>
        </p:nvSpPr>
        <p:spPr>
          <a:xfrm>
            <a:off x="11287125" y="6052600"/>
            <a:ext cx="714375" cy="690563"/>
          </a:xfrm>
          <a:prstGeom prst="flowChartConnector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dirty="0"/>
              <a:t>8</a:t>
            </a:r>
            <a:endParaRPr lang="fr-BE" sz="2000" b="1" dirty="0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AAFE6F97-00BC-D8BE-099E-F1F3C47B8FDD}"/>
              </a:ext>
            </a:extLst>
          </p:cNvPr>
          <p:cNvSpPr txBox="1"/>
          <p:nvPr/>
        </p:nvSpPr>
        <p:spPr>
          <a:xfrm>
            <a:off x="1262712" y="396775"/>
            <a:ext cx="51482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800" dirty="0">
                <a:solidFill>
                  <a:schemeClr val="bg1"/>
                </a:solidFill>
                <a:cs typeface="Arial" pitchFamily="34" charset="0"/>
              </a:rPr>
              <a:t>Préparation du DHCP server</a:t>
            </a:r>
            <a:endParaRPr lang="en-US" altLang="ko-KR" sz="2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DDB5506-BF59-3EFC-2EF3-9FF0784A60B4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rgbClr val="141414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CA4781C-310D-65A8-B0B9-575C31615168}"/>
              </a:ext>
            </a:extLst>
          </p:cNvPr>
          <p:cNvSpPr txBox="1"/>
          <p:nvPr/>
        </p:nvSpPr>
        <p:spPr>
          <a:xfrm>
            <a:off x="3552824" y="2760077"/>
            <a:ext cx="5086350" cy="2111216"/>
          </a:xfrm>
          <a:prstGeom prst="round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fr-FR" sz="5000" dirty="0">
                <a:solidFill>
                  <a:schemeClr val="bg1"/>
                </a:solidFill>
              </a:rPr>
              <a:t>Merci pour votre attention </a:t>
            </a:r>
          </a:p>
          <a:p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00627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E77CB2194C554BBE19487ED79E5C70" ma:contentTypeVersion="7" ma:contentTypeDescription="Create a new document." ma:contentTypeScope="" ma:versionID="a1af014dfcfb1a6453b45e829c9d9b0e">
  <xsd:schema xmlns:xsd="http://www.w3.org/2001/XMLSchema" xmlns:xs="http://www.w3.org/2001/XMLSchema" xmlns:p="http://schemas.microsoft.com/office/2006/metadata/properties" xmlns:ns3="d8c1b5f0-9151-4252-8a18-713594ccd8b6" xmlns:ns4="076ce318-d0b6-449a-b696-a2be5c5b04d8" targetNamespace="http://schemas.microsoft.com/office/2006/metadata/properties" ma:root="true" ma:fieldsID="6c63ff73a978754d6d28746d1dee8771" ns3:_="" ns4:_="">
    <xsd:import namespace="d8c1b5f0-9151-4252-8a18-713594ccd8b6"/>
    <xsd:import namespace="076ce318-d0b6-449a-b696-a2be5c5b04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c1b5f0-9151-4252-8a18-713594ccd8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6ce318-d0b6-449a-b696-a2be5c5b04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6682A4-0357-48EE-889B-9FE8F2A148A6}">
  <ds:schemaRefs>
    <ds:schemaRef ds:uri="076ce318-d0b6-449a-b696-a2be5c5b04d8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d8c1b5f0-9151-4252-8a18-713594ccd8b6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75E36A2-2A09-470A-A869-17D86334DB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F11DCE-5A6E-4F24-B78C-D68D4E3EFC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c1b5f0-9151-4252-8a18-713594ccd8b6"/>
    <ds:schemaRef ds:uri="076ce318-d0b6-449a-b696-a2be5c5b04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3327</TotalTime>
  <Words>655</Words>
  <Application>Microsoft Office PowerPoint</Application>
  <PresentationFormat>Grand écran</PresentationFormat>
  <Paragraphs>92</Paragraphs>
  <Slides>9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Arial</vt:lpstr>
      <vt:lpstr>Calibri</vt:lpstr>
      <vt:lpstr>inherit</vt:lpstr>
      <vt:lpstr>univia-pro</vt:lpstr>
      <vt:lpstr>Wingdings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Taha LAKHDARI</cp:lastModifiedBy>
  <cp:revision>89</cp:revision>
  <dcterms:created xsi:type="dcterms:W3CDTF">2020-01-20T05:08:25Z</dcterms:created>
  <dcterms:modified xsi:type="dcterms:W3CDTF">2022-05-26T09:45:44Z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0x01010032E77CB2194C554BBE19487ED79E5C70</vt:lpwstr>
  </property>
</Properties>
</file>