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6"/>
  </p:notesMasterIdLst>
  <p:handoutMasterIdLst>
    <p:handoutMasterId r:id="rId18"/>
  </p:handoutMasterIdLst>
  <p:sldIdLst>
    <p:sldId id="256" r:id="rId4"/>
    <p:sldId id="307" r:id="rId5"/>
    <p:sldId id="308" r:id="rId7"/>
    <p:sldId id="309" r:id="rId8"/>
    <p:sldId id="310" r:id="rId9"/>
    <p:sldId id="311" r:id="rId10"/>
    <p:sldId id="313" r:id="rId11"/>
    <p:sldId id="314" r:id="rId12"/>
    <p:sldId id="315" r:id="rId13"/>
    <p:sldId id="316" r:id="rId14"/>
    <p:sldId id="317" r:id="rId15"/>
    <p:sldId id="318" r:id="rId16"/>
    <p:sldId id="320"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817"/>
    <a:srgbClr val="747472"/>
    <a:srgbClr val="EC5724"/>
    <a:srgbClr val="F0B931"/>
    <a:srgbClr val="31A8DF"/>
    <a:srgbClr val="7FBC41"/>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721"/>
    <p:restoredTop sz="94660"/>
  </p:normalViewPr>
  <p:slideViewPr>
    <p:cSldViewPr snapToGrid="0" showGuides="1">
      <p:cViewPr varScale="1">
        <p:scale>
          <a:sx n="63" d="100"/>
          <a:sy n="63" d="100"/>
        </p:scale>
        <p:origin x="1032" y="66"/>
      </p:cViewPr>
      <p:guideLst>
        <p:guide orient="horz" pos="2160"/>
        <p:guide pos="2880"/>
      </p:guideLst>
    </p:cSldViewPr>
  </p:slideViewPr>
  <p:notesTextViewPr>
    <p:cViewPr>
      <p:scale>
        <a:sx n="1" d="1"/>
        <a:sy n="1" d="1"/>
      </p:scale>
      <p:origin x="0" y="0"/>
    </p:cViewPr>
  </p:notesTextViewPr>
  <p:sorterViewPr showFormatting="0">
    <p:cViewPr>
      <p:scale>
        <a:sx n="75" d="100"/>
        <a:sy n="75" d="100"/>
      </p:scale>
      <p:origin x="0" y="-13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474528-C130-49FA-A0FC-0A42E8D5984A}"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endParaRPr lang="zh-CN" altLang="en-US" strike="noStrike" noProof="1"/>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endParaRPr lang="zh-CN" altLang="en-US" strike="noStrike" noProof="1"/>
          </a:p>
        </p:txBody>
      </p:sp>
      <p:sp>
        <p:nvSpPr>
          <p:cNvPr id="3" name="内容占位符 2"/>
          <p:cNvSpPr>
            <a:spLocks noGrp="1"/>
          </p:cNvSpPr>
          <p:nvPr>
            <p:ph idx="1" hasCustomPrompt="1"/>
          </p:nvPr>
        </p:nvSpPr>
        <p:spPr/>
        <p:txBody>
          <a:bodyPr/>
          <a:lstStyle/>
          <a:p>
            <a:pPr lvl="0" fontAlgn="base"/>
            <a:r>
              <a:rPr lang="zh-CN" altLang="en-US" strike="noStrike" noProof="1" smtClean="0"/>
              <a:t>Click to edit Master text style</a:t>
            </a:r>
            <a:endParaRPr lang="zh-CN" altLang="en-US" strike="noStrike" noProof="1" smtClean="0"/>
          </a:p>
          <a:p>
            <a:pPr lvl="1" fontAlgn="base"/>
            <a:r>
              <a:rPr lang="zh-CN" altLang="en-US" strike="noStrike" noProof="1" smtClean="0"/>
              <a:t>Second level</a:t>
            </a:r>
            <a:endParaRPr lang="zh-CN" altLang="en-US" strike="noStrike" noProof="1" smtClean="0"/>
          </a:p>
          <a:p>
            <a:pPr lvl="2" fontAlgn="base"/>
            <a:r>
              <a:rPr lang="zh-CN" altLang="en-US" strike="noStrike" noProof="1" smtClean="0"/>
              <a:t>Third level</a:t>
            </a:r>
            <a:endParaRPr lang="zh-CN" altLang="en-US" strike="noStrike" noProof="1" smtClean="0"/>
          </a:p>
          <a:p>
            <a:pPr lvl="3" fontAlgn="base"/>
            <a:r>
              <a:rPr lang="zh-CN" altLang="en-US" strike="noStrike" noProof="1" smtClean="0"/>
              <a:t>Fourth level</a:t>
            </a:r>
            <a:endParaRPr lang="zh-CN" altLang="en-US" strike="noStrike" noProof="1" smtClean="0"/>
          </a:p>
          <a:p>
            <a:pPr lvl="4" fontAlgn="base"/>
            <a:r>
              <a:rPr lang="zh-CN" altLang="en-US" strike="noStrike" noProof="1"/>
              <a:t>Fifth level</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3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6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8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5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6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0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in">
    <p:bg>
      <p:bgPr>
        <a:solidFill>
          <a:schemeClr val="bg1"/>
        </a:solidFill>
        <a:effectLst/>
      </p:bgPr>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defRPr>
                <a:solidFill>
                  <a:prstClr val="white"/>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9610343-6EF0-4B68-B405-B4A22E2DCED0}" type="slidenum">
              <a:rPr kumimoji="0" lang="en-US" sz="1200" b="0" i="0" u="none" strike="noStrike" kern="1200" cap="none" spc="0" normalizeH="0" baseline="0" noProof="0">
                <a:ln>
                  <a:noFill/>
                </a:ln>
                <a:solidFill>
                  <a:prstClr val="white"/>
                </a:solidFill>
                <a:effectLst/>
                <a:uLnTx/>
                <a:uFillTx/>
                <a:latin typeface="+mn-lt"/>
                <a:ea typeface="+mn-ea"/>
                <a:cs typeface="+mn-cs"/>
              </a:rPr>
            </a:fld>
            <a:endParaRPr kumimoji="0" lang="en-US" sz="1200" b="0" i="0" u="none" strike="noStrike" kern="1200" cap="none" spc="0" normalizeH="0" baseline="0" noProof="0">
              <a:ln>
                <a:noFill/>
              </a:ln>
              <a:solidFill>
                <a:prstClr val="white"/>
              </a:solidFill>
              <a:effectLst/>
              <a:uLnTx/>
              <a:uFillTx/>
              <a:latin typeface="+mn-lt"/>
              <a:ea typeface="+mn-ea"/>
              <a:cs typeface="+mn-cs"/>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3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7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34_标题和内容">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F3FDD3A-4C48-442E-9940-9E417B4FE5F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436" name="文本框 8"/>
          <p:cNvSpPr txBox="1"/>
          <p:nvPr/>
        </p:nvSpPr>
        <p:spPr>
          <a:xfrm>
            <a:off x="1058863" y="3808413"/>
            <a:ext cx="8350885" cy="1014730"/>
          </a:xfrm>
          <a:prstGeom prst="rect">
            <a:avLst/>
          </a:prstGeom>
          <a:noFill/>
          <a:ln w="9525">
            <a:noFill/>
          </a:ln>
        </p:spPr>
        <p:txBody>
          <a:bodyPr wrap="none" anchor="t">
            <a:spAutoFit/>
          </a:bodyPr>
          <a:p>
            <a:pPr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Introduction to Python</a:t>
            </a:r>
            <a:endPar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8437" name="文本框 9"/>
          <p:cNvSpPr txBox="1"/>
          <p:nvPr/>
        </p:nvSpPr>
        <p:spPr>
          <a:xfrm>
            <a:off x="1103313" y="4743450"/>
            <a:ext cx="3334385" cy="460375"/>
          </a:xfrm>
          <a:prstGeom prst="rect">
            <a:avLst/>
          </a:prstGeom>
          <a:noFill/>
          <a:ln w="9525">
            <a:noFill/>
          </a:ln>
        </p:spPr>
        <p:txBody>
          <a:bodyPr wrap="none" anchor="t">
            <a:spAutoFit/>
          </a:bodyPr>
          <a:p>
            <a:pPr defTabSz="914400"/>
            <a:r>
              <a:rPr lang="en-US" altLang="zh-CN" sz="2400" dirty="0">
                <a:solidFill>
                  <a:srgbClr val="262626"/>
                </a:solidFill>
                <a:latin typeface="Arial" panose="020B0604020202020204" pitchFamily="34" charset="0"/>
                <a:ea typeface="Microsoft YaHei" panose="020B0503020204020204" pitchFamily="34" charset="-122"/>
                <a:sym typeface="Arial" panose="020B0604020202020204" pitchFamily="34" charset="0"/>
              </a:rPr>
              <a:t>Anirudha Anil Gaikwad</a:t>
            </a:r>
            <a:r>
              <a:rPr lang="zh-CN" altLang="en-US" sz="2400" dirty="0">
                <a:solidFill>
                  <a:srgbClr val="262626"/>
                </a:solidFill>
                <a:latin typeface="Arial" panose="020B0604020202020204" pitchFamily="34" charset="0"/>
                <a:ea typeface="Microsoft YaHei" panose="020B0503020204020204" pitchFamily="34" charset="-122"/>
                <a:sym typeface="Arial" panose="020B0604020202020204" pitchFamily="34" charset="0"/>
              </a:rPr>
              <a:t> </a:t>
            </a:r>
            <a:endParaRPr lang="zh-CN" altLang="en-US" sz="2400"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8438" name="文本框 10"/>
          <p:cNvSpPr txBox="1"/>
          <p:nvPr/>
        </p:nvSpPr>
        <p:spPr>
          <a:xfrm>
            <a:off x="1149350" y="5186363"/>
            <a:ext cx="4711700" cy="306705"/>
          </a:xfrm>
          <a:prstGeom prst="rect">
            <a:avLst/>
          </a:prstGeom>
          <a:noFill/>
          <a:ln w="9525">
            <a:noFill/>
          </a:ln>
        </p:spPr>
        <p:txBody>
          <a:bodyPr anchor="t">
            <a:spAutoFit/>
          </a:bodyPr>
          <a:p>
            <a:pPr algn="l" defTabSz="914400"/>
            <a:r>
              <a:rPr lang="en-US" altLang="zh-CN" sz="1400" dirty="0">
                <a:solidFill>
                  <a:srgbClr val="262626"/>
                </a:solidFill>
                <a:latin typeface="Arial" panose="020B0604020202020204" pitchFamily="34" charset="0"/>
                <a:ea typeface="Microsoft YaHei" panose="020B0503020204020204" pitchFamily="34" charset="-122"/>
                <a:sym typeface="Arial" panose="020B0604020202020204" pitchFamily="34" charset="0"/>
              </a:rPr>
              <a:t>gaikwad.anirudha@gmail.com</a:t>
            </a:r>
            <a:endParaRPr lang="en-US" altLang="zh-CN" sz="1400"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5" name="Picture 4" descr="python-logo"/>
          <p:cNvPicPr>
            <a:picLocks noChangeAspect="1"/>
          </p:cNvPicPr>
          <p:nvPr/>
        </p:nvPicPr>
        <p:blipFill>
          <a:blip r:embed="rId1"/>
          <a:stretch>
            <a:fillRect/>
          </a:stretch>
        </p:blipFill>
        <p:spPr>
          <a:xfrm>
            <a:off x="7802245" y="1030605"/>
            <a:ext cx="3683000" cy="1041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567055" y="1402715"/>
            <a:ext cx="11254105" cy="5262245"/>
          </a:xfrm>
          <a:prstGeom prst="rect">
            <a:avLst/>
          </a:prstGeom>
          <a:noFill/>
        </p:spPr>
        <p:txBody>
          <a:bodyPr wrap="square" rtlCol="0" anchor="t">
            <a:spAutoFit/>
          </a:bodyPr>
          <a:p>
            <a:r>
              <a:rPr lang="en-US" sz="2400" b="1">
                <a:sym typeface="+mn-ea"/>
              </a:rPr>
              <a:t>5) Business Applications</a:t>
            </a:r>
            <a:endParaRPr lang="en-US" sz="2400"/>
          </a:p>
          <a:p>
            <a:r>
              <a:rPr lang="en-US" sz="2400">
                <a:sym typeface="+mn-ea"/>
              </a:rPr>
              <a:t>Python is used to build Bussiness applications like ERP and e-commerce systems. </a:t>
            </a:r>
            <a:endParaRPr lang="en-US" sz="2400"/>
          </a:p>
          <a:p>
            <a:r>
              <a:rPr lang="en-US" sz="2400" b="1">
                <a:sym typeface="+mn-ea"/>
              </a:rPr>
              <a:t>6) Console Based Application</a:t>
            </a:r>
            <a:endParaRPr lang="en-US" sz="2400"/>
          </a:p>
          <a:p>
            <a:r>
              <a:rPr lang="en-US" sz="2400">
                <a:sym typeface="+mn-ea"/>
              </a:rPr>
              <a:t>We can use Python to develop console based applications. </a:t>
            </a:r>
            <a:endParaRPr lang="en-US" sz="2400"/>
          </a:p>
          <a:p>
            <a:r>
              <a:rPr lang="en-US" sz="2400" b="1">
                <a:sym typeface="+mn-ea"/>
              </a:rPr>
              <a:t>7) System Administrator</a:t>
            </a:r>
            <a:endParaRPr lang="en-US" sz="2400"/>
          </a:p>
          <a:p>
            <a:r>
              <a:rPr lang="en-US" sz="2400">
                <a:sym typeface="+mn-ea"/>
              </a:rPr>
              <a:t>Python is awesome to perform multiple tasks ,using script its easy to perform mutiple tasks simultaneously.</a:t>
            </a:r>
            <a:endParaRPr lang="en-US" sz="2400"/>
          </a:p>
          <a:p>
            <a:r>
              <a:rPr lang="en-US" sz="2400" b="1">
                <a:sym typeface="+mn-ea"/>
              </a:rPr>
              <a:t>8) 3D CAD Applications</a:t>
            </a:r>
            <a:endParaRPr lang="en-US" sz="2400"/>
          </a:p>
          <a:p>
            <a:r>
              <a:rPr lang="en-US" sz="2400">
                <a:sym typeface="+mn-ea"/>
              </a:rPr>
              <a:t>To create CAD application Fandango is a real application which provides full features of CAD.</a:t>
            </a:r>
            <a:endParaRPr lang="en-US" sz="2400"/>
          </a:p>
          <a:p>
            <a:r>
              <a:rPr lang="en-US" sz="2400" b="1">
                <a:sym typeface="+mn-ea"/>
              </a:rPr>
              <a:t>9) Enterprise Applications</a:t>
            </a:r>
            <a:endParaRPr lang="en-US" sz="2400"/>
          </a:p>
          <a:p>
            <a:r>
              <a:rPr lang="en-US" sz="2400">
                <a:sym typeface="+mn-ea"/>
              </a:rPr>
              <a:t>Python can be used to create applications which can be used within an Enterprise or an Organization.</a:t>
            </a:r>
            <a:endParaRPr lang="en-US" sz="2400"/>
          </a:p>
          <a:p>
            <a:r>
              <a:rPr lang="en-US" sz="2400" b="1">
                <a:sym typeface="+mn-ea"/>
              </a:rPr>
              <a:t>There are several types of applications which can be developed using Python</a:t>
            </a:r>
            <a:endParaRPr lang="en-US" sz="2400" b="1"/>
          </a:p>
        </p:txBody>
      </p:sp>
      <p:sp>
        <p:nvSpPr>
          <p:cNvPr id="18436" name="文本框 8"/>
          <p:cNvSpPr txBox="1"/>
          <p:nvPr/>
        </p:nvSpPr>
        <p:spPr>
          <a:xfrm>
            <a:off x="113348" y="207328"/>
            <a:ext cx="4473575"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348615" y="1041400"/>
            <a:ext cx="11495405" cy="5631180"/>
          </a:xfrm>
          <a:prstGeom prst="rect">
            <a:avLst/>
          </a:prstGeom>
          <a:noFill/>
        </p:spPr>
        <p:txBody>
          <a:bodyPr wrap="square" rtlCol="0" anchor="t">
            <a:spAutoFit/>
          </a:bodyPr>
          <a:p>
            <a:r>
              <a:rPr lang="en-US" sz="2400" b="1"/>
              <a:t>1) Easy to Learn and Use</a:t>
            </a:r>
            <a:endParaRPr lang="en-US" sz="2400"/>
          </a:p>
          <a:p>
            <a:r>
              <a:rPr lang="en-US" sz="2400"/>
              <a:t>Python is easy to learn and use. It is developer-friendly and high level programming language.</a:t>
            </a:r>
            <a:endParaRPr lang="en-US" sz="2400"/>
          </a:p>
          <a:p>
            <a:r>
              <a:rPr lang="en-US" sz="2400" b="1"/>
              <a:t>2) Expressive Language</a:t>
            </a:r>
            <a:endParaRPr lang="en-US" sz="2400"/>
          </a:p>
          <a:p>
            <a:r>
              <a:rPr lang="en-US" sz="2400"/>
              <a:t>Python language is more expressive means that it is more understandable and readable.</a:t>
            </a:r>
            <a:endParaRPr lang="en-US" sz="2400"/>
          </a:p>
          <a:p>
            <a:r>
              <a:rPr lang="en-US" sz="2400" b="1"/>
              <a:t>3) Interpreted Language</a:t>
            </a:r>
            <a:endParaRPr lang="en-US" sz="2400"/>
          </a:p>
          <a:p>
            <a:r>
              <a:rPr lang="en-US" sz="2400"/>
              <a:t>Python is an interpreted language i.e. interpreter executes the code line by line at a time. This makes debugging easy and thus suitable for beginners.</a:t>
            </a:r>
            <a:endParaRPr lang="en-US" sz="2400"/>
          </a:p>
          <a:p>
            <a:r>
              <a:rPr lang="en-US" sz="2400" b="1"/>
              <a:t>4) Cross-platform Language</a:t>
            </a:r>
            <a:endParaRPr lang="en-US" sz="2400"/>
          </a:p>
          <a:p>
            <a:r>
              <a:rPr lang="en-US" sz="2400"/>
              <a:t>Python can run equally on different platforms such as Windows, Linux, Unix and Macintosh etc. So, we can say that Python is a portable language.</a:t>
            </a:r>
            <a:endParaRPr lang="en-US" sz="2400"/>
          </a:p>
          <a:p>
            <a:r>
              <a:rPr lang="en-US" sz="2400" b="1"/>
              <a:t>5) Free and Open Source</a:t>
            </a:r>
            <a:endParaRPr lang="en-US" sz="2400"/>
          </a:p>
          <a:p>
            <a:r>
              <a:rPr lang="en-US" sz="2400"/>
              <a:t>Python language is freely available at offical web address.The source-code is also available. Therefore it is open source.</a:t>
            </a:r>
            <a:endParaRPr lang="en-US" sz="2400"/>
          </a:p>
          <a:p>
            <a:endParaRPr lang="en-US" sz="2400"/>
          </a:p>
        </p:txBody>
      </p:sp>
      <p:sp>
        <p:nvSpPr>
          <p:cNvPr id="18436" name="文本框 8"/>
          <p:cNvSpPr txBox="1"/>
          <p:nvPr/>
        </p:nvSpPr>
        <p:spPr>
          <a:xfrm>
            <a:off x="113348" y="207328"/>
            <a:ext cx="7550150"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197485" y="1381125"/>
            <a:ext cx="11797030" cy="4523105"/>
          </a:xfrm>
          <a:prstGeom prst="rect">
            <a:avLst/>
          </a:prstGeom>
          <a:noFill/>
        </p:spPr>
        <p:txBody>
          <a:bodyPr wrap="square" rtlCol="0" anchor="t">
            <a:spAutoFit/>
          </a:bodyPr>
          <a:p>
            <a:r>
              <a:rPr lang="en-US" sz="2400" b="1">
                <a:sym typeface="+mn-ea"/>
              </a:rPr>
              <a:t>6) Object-Oriented Language</a:t>
            </a:r>
            <a:endParaRPr lang="en-US" sz="2400"/>
          </a:p>
          <a:p>
            <a:r>
              <a:rPr lang="en-US" sz="2400">
                <a:sym typeface="+mn-ea"/>
              </a:rPr>
              <a:t>Python supports object oriented language </a:t>
            </a:r>
            <a:endParaRPr lang="en-US" sz="2400">
              <a:sym typeface="+mn-ea"/>
            </a:endParaRPr>
          </a:p>
          <a:p>
            <a:r>
              <a:rPr lang="en-US" sz="2400" b="1">
                <a:sym typeface="+mn-ea"/>
              </a:rPr>
              <a:t>7) Extensible</a:t>
            </a:r>
            <a:endParaRPr lang="en-US" sz="2400"/>
          </a:p>
          <a:p>
            <a:r>
              <a:rPr lang="en-US" sz="2400">
                <a:sym typeface="+mn-ea"/>
              </a:rPr>
              <a:t>It implies that other languages such as C/C++ can be used to compile the code and thus it can be used further in our python code.</a:t>
            </a:r>
            <a:endParaRPr lang="en-US" sz="2400"/>
          </a:p>
          <a:p>
            <a:r>
              <a:rPr lang="en-US" sz="2400" b="1">
                <a:sym typeface="+mn-ea"/>
              </a:rPr>
              <a:t>8) Large Standard Library</a:t>
            </a:r>
            <a:endParaRPr lang="en-US" sz="2400"/>
          </a:p>
          <a:p>
            <a:r>
              <a:rPr lang="en-US" sz="2400">
                <a:sym typeface="+mn-ea"/>
              </a:rPr>
              <a:t>Python has a large and broad library and prvides rich set of module and functions for rapid application development.</a:t>
            </a:r>
            <a:endParaRPr lang="en-US" sz="2400"/>
          </a:p>
          <a:p>
            <a:r>
              <a:rPr lang="en-US" sz="2400" b="1">
                <a:sym typeface="+mn-ea"/>
              </a:rPr>
              <a:t>9) GUI Programming Support</a:t>
            </a:r>
            <a:endParaRPr lang="en-US" sz="2400"/>
          </a:p>
          <a:p>
            <a:r>
              <a:rPr lang="en-US" sz="2400">
                <a:sym typeface="+mn-ea"/>
              </a:rPr>
              <a:t>Graphical user interfaces can be developed using Python.</a:t>
            </a:r>
            <a:endParaRPr lang="en-US" sz="2400"/>
          </a:p>
          <a:p>
            <a:r>
              <a:rPr lang="en-US" sz="2400" b="1">
                <a:sym typeface="+mn-ea"/>
              </a:rPr>
              <a:t>10) Integrated</a:t>
            </a:r>
            <a:endParaRPr lang="en-US" sz="2400"/>
          </a:p>
          <a:p>
            <a:r>
              <a:rPr lang="en-US" sz="2400">
                <a:sym typeface="+mn-ea"/>
              </a:rPr>
              <a:t>It can be easily integrated with languages like C, C++, JAVA etc.</a:t>
            </a:r>
            <a:endParaRPr lang="en-US" sz="2400"/>
          </a:p>
        </p:txBody>
      </p:sp>
      <p:sp>
        <p:nvSpPr>
          <p:cNvPr id="18436" name="文本框 8"/>
          <p:cNvSpPr txBox="1"/>
          <p:nvPr/>
        </p:nvSpPr>
        <p:spPr>
          <a:xfrm>
            <a:off x="113348" y="207328"/>
            <a:ext cx="7550150"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 Why do people use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62468" name="文本框 8"/>
          <p:cNvSpPr txBox="1"/>
          <p:nvPr/>
        </p:nvSpPr>
        <p:spPr>
          <a:xfrm>
            <a:off x="1058863" y="3808413"/>
            <a:ext cx="4802187" cy="1014412"/>
          </a:xfrm>
          <a:prstGeom prst="rect">
            <a:avLst/>
          </a:prstGeom>
          <a:noFill/>
          <a:ln w="9525">
            <a:noFill/>
          </a:ln>
        </p:spPr>
        <p:txBody>
          <a:bodyPr anchor="t">
            <a:spAutoFit/>
          </a:bodyPr>
          <a:p>
            <a:pPr algn="dist"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THANKS</a:t>
            </a:r>
            <a:endPar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762365" y="217805"/>
            <a:ext cx="3683000" cy="1041400"/>
          </a:xfrm>
          <a:prstGeom prst="rect">
            <a:avLst/>
          </a:prstGeom>
        </p:spPr>
      </p:pic>
      <p:sp>
        <p:nvSpPr>
          <p:cNvPr id="4" name="Text Box 3"/>
          <p:cNvSpPr txBox="1"/>
          <p:nvPr/>
        </p:nvSpPr>
        <p:spPr>
          <a:xfrm>
            <a:off x="340995" y="1473835"/>
            <a:ext cx="11510010" cy="3692525"/>
          </a:xfrm>
          <a:prstGeom prst="rect">
            <a:avLst/>
          </a:prstGeom>
          <a:noFill/>
        </p:spPr>
        <p:txBody>
          <a:bodyPr wrap="square" rtlCol="0" anchor="t">
            <a:spAutoFit/>
          </a:bodyPr>
          <a:p>
            <a:endParaRPr lang="en-US"/>
          </a:p>
          <a:p>
            <a:pPr marL="285750" indent="-285750">
              <a:buFont typeface="Wingdings" panose="05000000000000000000" charset="0"/>
              <a:buChar char="Ø"/>
            </a:pPr>
            <a:r>
              <a:rPr lang="en-US" sz="2400"/>
              <a:t>What is Python…?</a:t>
            </a:r>
            <a:endParaRPr lang="en-US" sz="2400"/>
          </a:p>
          <a:p>
            <a:pPr marL="285750" indent="-285750">
              <a:buFont typeface="Wingdings" panose="05000000000000000000" charset="0"/>
              <a:buChar char="Ø"/>
            </a:pPr>
            <a:r>
              <a:rPr lang="en-US" sz="2400"/>
              <a:t>Differences between programming and scripting language</a:t>
            </a:r>
            <a:endParaRPr lang="en-US" sz="2400"/>
          </a:p>
          <a:p>
            <a:pPr marL="285750" indent="-285750">
              <a:buFont typeface="Wingdings" panose="05000000000000000000" charset="0"/>
              <a:buChar char="Ø"/>
            </a:pPr>
            <a:r>
              <a:rPr lang="en-US" sz="2400"/>
              <a:t>Programming Paradigms</a:t>
            </a:r>
            <a:endParaRPr lang="en-US" sz="2400"/>
          </a:p>
          <a:p>
            <a:pPr marL="285750" indent="-285750">
              <a:buFont typeface="Wingdings" panose="05000000000000000000" charset="0"/>
              <a:buChar char="Ø"/>
            </a:pPr>
            <a:r>
              <a:rPr lang="en-US" sz="2400"/>
              <a:t>History of Python</a:t>
            </a:r>
            <a:endParaRPr lang="en-US" sz="2400"/>
          </a:p>
          <a:p>
            <a:pPr marL="285750" indent="-285750">
              <a:buFont typeface="Wingdings" panose="05000000000000000000" charset="0"/>
              <a:buChar char="Ø"/>
            </a:pPr>
            <a:r>
              <a:rPr lang="en-US" sz="2400"/>
              <a:t>Scope of Python</a:t>
            </a:r>
            <a:endParaRPr lang="en-US" sz="2400"/>
          </a:p>
          <a:p>
            <a:pPr marL="285750" indent="-285750">
              <a:buFont typeface="Wingdings" panose="05000000000000000000" charset="0"/>
              <a:buChar char="Ø"/>
            </a:pPr>
            <a:r>
              <a:rPr lang="en-US" sz="2400"/>
              <a:t>Why do people use Python?</a:t>
            </a:r>
            <a:endParaRPr lang="en-US" sz="2400"/>
          </a:p>
          <a:p>
            <a:pPr>
              <a:buFont typeface="Wingdings" panose="05000000000000000000" charset="0"/>
            </a:pPr>
            <a:endParaRPr lang="en-US" sz="2400"/>
          </a:p>
          <a:p>
            <a:pPr>
              <a:buFont typeface="Wingdings" panose="05000000000000000000" charset="0"/>
            </a:pPr>
            <a:endParaRPr lang="en-US" sz="2400"/>
          </a:p>
          <a:p>
            <a:pPr>
              <a:buFont typeface="Wingdings" panose="05000000000000000000" charset="0"/>
            </a:pPr>
            <a:endParaRPr lang="en-US" sz="2400"/>
          </a:p>
        </p:txBody>
      </p:sp>
      <p:sp>
        <p:nvSpPr>
          <p:cNvPr id="6" name="文本框 8"/>
          <p:cNvSpPr txBox="1"/>
          <p:nvPr/>
        </p:nvSpPr>
        <p:spPr>
          <a:xfrm>
            <a:off x="230823" y="105728"/>
            <a:ext cx="5854700" cy="1014730"/>
          </a:xfrm>
          <a:prstGeom prst="rect">
            <a:avLst/>
          </a:prstGeom>
          <a:noFill/>
          <a:ln w="9525">
            <a:noFill/>
          </a:ln>
        </p:spPr>
        <p:txBody>
          <a:bodyPr wrap="none" anchor="t">
            <a:spAutoFit/>
          </a:bodyPr>
          <a:p>
            <a:pPr defTabSz="914400"/>
            <a:r>
              <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a:t>
            </a:r>
            <a:endParaRPr lang="en-US" altLang="zh-CN" sz="6000" b="1" dirty="0">
              <a:solidFill>
                <a:srgbClr val="262626"/>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528320" y="1535430"/>
            <a:ext cx="11134725" cy="4892675"/>
          </a:xfrm>
          <a:prstGeom prst="rect">
            <a:avLst/>
          </a:prstGeom>
          <a:noFill/>
        </p:spPr>
        <p:txBody>
          <a:bodyPr wrap="square" rtlCol="0" anchor="t">
            <a:spAutoFit/>
          </a:bodyPr>
          <a:p>
            <a:pPr marL="342900" lvl="0" indent="-342900" algn="l">
              <a:buFont typeface="Wingdings" panose="05000000000000000000" charset="0"/>
              <a:buChar char="Ø"/>
            </a:pPr>
            <a:r>
              <a:rPr lang="en-US" sz="2400">
                <a:sym typeface="+mn-ea"/>
              </a:rPr>
              <a:t>Python is a general purpose, dynamic, high level and interpreted programming language.</a:t>
            </a:r>
            <a:endParaRPr lang="en-US" sz="2400">
              <a:sym typeface="+mn-ea"/>
            </a:endParaRPr>
          </a:p>
          <a:p>
            <a:pPr marL="342900" lvl="0" indent="-342900" algn="l">
              <a:buFont typeface="Wingdings" panose="05000000000000000000" charset="0"/>
              <a:buChar char="Ø"/>
            </a:pPr>
            <a:r>
              <a:rPr lang="en-US" sz="2400">
                <a:sym typeface="+mn-ea"/>
              </a:rPr>
              <a:t>Python is easy to learn yet powerful and versatile scripting language which makes it attractive for Application Development</a:t>
            </a:r>
            <a:endParaRPr lang="en-US" sz="2400">
              <a:sym typeface="+mn-ea"/>
            </a:endParaRPr>
          </a:p>
          <a:p>
            <a:pPr marL="342900" lvl="0" indent="-342900" algn="l">
              <a:buFont typeface="Wingdings" panose="05000000000000000000" charset="0"/>
              <a:buChar char="Ø"/>
            </a:pPr>
            <a:r>
              <a:rPr lang="en-US" sz="2400">
                <a:sym typeface="+mn-ea"/>
              </a:rPr>
              <a:t>Python supports multiple programming pattern, including object oriented, imperative and functional or procedural programming styles.</a:t>
            </a:r>
            <a:endParaRPr lang="en-US" sz="2400">
              <a:sym typeface="+mn-ea"/>
            </a:endParaRPr>
          </a:p>
          <a:p>
            <a:pPr marL="342900" lvl="0" indent="-342900" algn="l">
              <a:buFont typeface="Wingdings" panose="05000000000000000000" charset="0"/>
              <a:buChar char="Ø"/>
            </a:pPr>
            <a:r>
              <a:rPr lang="en-US" sz="2400">
                <a:sym typeface="+mn-ea"/>
              </a:rPr>
              <a:t>Python is not intended to work on special area such as Machine learning,Web programming. That is why it is known as multipurpose because it can be used with web, enterprise, Machine learning.</a:t>
            </a:r>
            <a:endParaRPr lang="en-US" sz="2400">
              <a:sym typeface="+mn-ea"/>
            </a:endParaRPr>
          </a:p>
          <a:p>
            <a:pPr marL="342900" lvl="0" indent="-342900" algn="l">
              <a:buFont typeface="Wingdings" panose="05000000000000000000" charset="0"/>
              <a:buChar char="Ø"/>
            </a:pPr>
            <a:r>
              <a:rPr lang="en-US" sz="2400">
                <a:sym typeface="+mn-ea"/>
              </a:rPr>
              <a:t>We don't need to use data types to declare variable because it is dynamically typed so we can write x=30 to assign an integer value in an integer variable.</a:t>
            </a:r>
            <a:endParaRPr lang="en-US" sz="2400">
              <a:sym typeface="+mn-ea"/>
            </a:endParaRPr>
          </a:p>
          <a:p>
            <a:pPr marL="342900" lvl="0" indent="-342900" algn="l">
              <a:buFont typeface="Wingdings" panose="05000000000000000000" charset="0"/>
              <a:buChar char="Ø"/>
            </a:pPr>
            <a:r>
              <a:rPr lang="en-US" sz="2400">
                <a:sym typeface="+mn-ea"/>
              </a:rPr>
              <a:t>Python makes the development and debugging fast because there is no compilation step included in python development and edit-test-debug cycle is very fast.</a:t>
            </a:r>
            <a:endParaRPr lang="en-US" sz="2400">
              <a:sym typeface="+mn-ea"/>
            </a:endParaRPr>
          </a:p>
        </p:txBody>
      </p:sp>
      <p:sp>
        <p:nvSpPr>
          <p:cNvPr id="6" name="文本框 8"/>
          <p:cNvSpPr txBox="1"/>
          <p:nvPr/>
        </p:nvSpPr>
        <p:spPr>
          <a:xfrm>
            <a:off x="157798" y="360998"/>
            <a:ext cx="6912610" cy="1014730"/>
          </a:xfrm>
          <a:prstGeom prst="rect">
            <a:avLst/>
          </a:prstGeom>
          <a:noFill/>
          <a:ln w="9525">
            <a:noFill/>
          </a:ln>
        </p:spPr>
        <p:txBody>
          <a:bodyPr wrap="none" anchor="t">
            <a:spAutoFit/>
          </a:bodyPr>
          <a:p>
            <a:pPr lvl="0" algn="l"/>
            <a:r>
              <a:rPr lang="en-US" altLang="zh-CN" sz="6000" b="1" dirty="0">
                <a:solidFill>
                  <a:srgbClr val="262626"/>
                </a:solidFill>
                <a:latin typeface="Arial" panose="020B0604020202020204" pitchFamily="34" charset="0"/>
                <a:ea typeface="Microsoft YaHei" panose="020B0503020204020204" pitchFamily="34" charset="-122"/>
                <a:sym typeface="+mn-ea"/>
              </a:rPr>
              <a:t>What is Python…?</a:t>
            </a:r>
            <a:endParaRPr lang="en-US" altLang="zh-CN" sz="6000" b="1" dirty="0">
              <a:solidFill>
                <a:srgbClr val="262626"/>
              </a:solidFill>
              <a:latin typeface="Arial" panose="020B0604020202020204" pitchFamily="34" charset="0"/>
              <a:ea typeface="Microsoft YaHei" panose="020B0503020204020204" pitchFamily="3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18436" name="文本框 8"/>
          <p:cNvSpPr txBox="1"/>
          <p:nvPr/>
        </p:nvSpPr>
        <p:spPr>
          <a:xfrm>
            <a:off x="127953" y="207328"/>
            <a:ext cx="8679180" cy="1322070"/>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Differences between programming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and script Language</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355600" y="2178685"/>
            <a:ext cx="5539105" cy="1198880"/>
          </a:xfrm>
          <a:prstGeom prst="rect">
            <a:avLst/>
          </a:prstGeom>
          <a:noFill/>
        </p:spPr>
        <p:txBody>
          <a:bodyPr wrap="square" rtlCol="0" anchor="t">
            <a:spAutoFit/>
          </a:bodyPr>
          <a:p>
            <a:pPr marL="285750" indent="-285750">
              <a:buFont typeface="Wingdings" panose="05000000000000000000" charset="0"/>
              <a:buChar char="Ø"/>
            </a:pPr>
            <a:r>
              <a:rPr lang="en-US" sz="2400"/>
              <a:t>Programming language mostly use Compiler.</a:t>
            </a:r>
            <a:endParaRPr lang="en-US" sz="2400"/>
          </a:p>
          <a:p>
            <a:pPr>
              <a:buFont typeface="Wingdings" panose="05000000000000000000" charset="0"/>
            </a:pPr>
            <a:endParaRPr lang="en-US" sz="2400"/>
          </a:p>
        </p:txBody>
      </p:sp>
      <p:sp>
        <p:nvSpPr>
          <p:cNvPr id="7" name="Text Box 6"/>
          <p:cNvSpPr txBox="1"/>
          <p:nvPr/>
        </p:nvSpPr>
        <p:spPr>
          <a:xfrm>
            <a:off x="6090285" y="2178685"/>
            <a:ext cx="5866765" cy="829945"/>
          </a:xfrm>
          <a:prstGeom prst="rect">
            <a:avLst/>
          </a:prstGeom>
          <a:noFill/>
        </p:spPr>
        <p:txBody>
          <a:bodyPr wrap="square" rtlCol="0" anchor="t">
            <a:spAutoFit/>
          </a:bodyPr>
          <a:p>
            <a:pPr marL="285750" indent="-285750">
              <a:buFont typeface="Wingdings" panose="05000000000000000000" charset="0"/>
              <a:buChar char="Ø"/>
            </a:pPr>
            <a:r>
              <a:rPr lang="en-US" sz="2400"/>
              <a:t> scripting Language is use Interpreter</a:t>
            </a:r>
            <a:endParaRPr lang="en-US" sz="2400"/>
          </a:p>
          <a:p>
            <a:pPr>
              <a:buFont typeface="Wingdings" panose="05000000000000000000" charset="0"/>
            </a:pP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18436" name="文本框 8"/>
          <p:cNvSpPr txBox="1"/>
          <p:nvPr/>
        </p:nvSpPr>
        <p:spPr>
          <a:xfrm>
            <a:off x="113348" y="207328"/>
            <a:ext cx="6365240"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Programming Paradigms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4" name="Text Box 3"/>
          <p:cNvSpPr txBox="1"/>
          <p:nvPr/>
        </p:nvSpPr>
        <p:spPr>
          <a:xfrm>
            <a:off x="866775" y="2642235"/>
            <a:ext cx="6499225" cy="1198880"/>
          </a:xfrm>
          <a:prstGeom prst="rect">
            <a:avLst/>
          </a:prstGeom>
          <a:noFill/>
        </p:spPr>
        <p:txBody>
          <a:bodyPr wrap="square" rtlCol="0" anchor="t">
            <a:spAutoFit/>
          </a:bodyPr>
          <a:p>
            <a:pPr marL="342900" indent="-342900">
              <a:buFont typeface="Wingdings" panose="05000000000000000000" charset="0"/>
              <a:buChar char="Ø"/>
            </a:pPr>
            <a:r>
              <a:rPr lang="en-US" sz="2400"/>
              <a:t>Object-oriented programming is a programming approach that focuses on Object.</a:t>
            </a:r>
            <a:endParaRPr lang="en-US" sz="2400"/>
          </a:p>
          <a:p>
            <a:endParaRPr lang="en-US" sz="2400"/>
          </a:p>
        </p:txBody>
      </p:sp>
      <p:sp>
        <p:nvSpPr>
          <p:cNvPr id="6" name="Text Box 5"/>
          <p:cNvSpPr txBox="1"/>
          <p:nvPr/>
        </p:nvSpPr>
        <p:spPr>
          <a:xfrm>
            <a:off x="866775" y="4322445"/>
            <a:ext cx="6317615" cy="829945"/>
          </a:xfrm>
          <a:prstGeom prst="rect">
            <a:avLst/>
          </a:prstGeom>
          <a:noFill/>
        </p:spPr>
        <p:txBody>
          <a:bodyPr wrap="square" rtlCol="0" anchor="t">
            <a:spAutoFit/>
          </a:bodyPr>
          <a:p>
            <a:pPr marL="342900" indent="-342900">
              <a:buFont typeface="Wingdings" panose="05000000000000000000" charset="0"/>
              <a:buChar char="Ø"/>
            </a:pPr>
            <a:r>
              <a:rPr lang="en-US" sz="2400"/>
              <a:t>Procedure-oriented programming focuses on procedural abstractions.</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7" name="Text Box 6"/>
          <p:cNvSpPr txBox="1"/>
          <p:nvPr/>
        </p:nvSpPr>
        <p:spPr>
          <a:xfrm>
            <a:off x="113665" y="2122170"/>
            <a:ext cx="6121400" cy="2676525"/>
          </a:xfrm>
          <a:prstGeom prst="rect">
            <a:avLst/>
          </a:prstGeom>
          <a:noFill/>
        </p:spPr>
        <p:txBody>
          <a:bodyPr wrap="square" rtlCol="0" anchor="t">
            <a:spAutoFit/>
          </a:bodyPr>
          <a:p>
            <a:pPr marL="285750" indent="-285750">
              <a:buFont typeface="Wingdings" panose="05000000000000000000" charset="0"/>
              <a:buChar char="Ø"/>
            </a:pPr>
            <a:r>
              <a:rPr lang="en-US" sz="2400"/>
              <a:t>OOP follows a bottom-up approach. </a:t>
            </a:r>
            <a:endParaRPr lang="en-US" sz="2400"/>
          </a:p>
          <a:p>
            <a:pPr marL="285750" indent="-285750">
              <a:buFont typeface="Wingdings" panose="05000000000000000000" charset="0"/>
              <a:buChar char="Ø"/>
            </a:pPr>
            <a:r>
              <a:rPr lang="en-US" sz="2400"/>
              <a:t>Program is divided into objects depending on the problem.</a:t>
            </a:r>
            <a:endParaRPr lang="en-US" sz="2400"/>
          </a:p>
          <a:p>
            <a:pPr marL="285750" indent="-285750">
              <a:buFont typeface="Wingdings" panose="05000000000000000000" charset="0"/>
              <a:buChar char="Ø"/>
            </a:pPr>
            <a:r>
              <a:rPr lang="en-US" sz="2400"/>
              <a:t>Each object controls its own data.</a:t>
            </a:r>
            <a:endParaRPr lang="en-US" sz="2400"/>
          </a:p>
          <a:p>
            <a:pPr marL="285750" indent="-285750">
              <a:buFont typeface="Wingdings" panose="05000000000000000000" charset="0"/>
              <a:buChar char="Ø"/>
            </a:pPr>
            <a:r>
              <a:rPr lang="en-US" sz="2400"/>
              <a:t>Data hiding is possible in OOP.</a:t>
            </a:r>
            <a:endParaRPr lang="en-US" sz="2400"/>
          </a:p>
          <a:p>
            <a:pPr marL="285750" indent="-285750">
              <a:buFont typeface="Wingdings" panose="05000000000000000000" charset="0"/>
              <a:buChar char="Ø"/>
            </a:pPr>
            <a:r>
              <a:rPr lang="en-US" sz="2400"/>
              <a:t>Inheritance is allowed in OOP.</a:t>
            </a:r>
            <a:endParaRPr lang="en-US" sz="2400"/>
          </a:p>
          <a:p>
            <a:pPr marL="285750" indent="-285750">
              <a:buFont typeface="Wingdings" panose="05000000000000000000" charset="0"/>
              <a:buChar char="Ø"/>
            </a:pPr>
            <a:r>
              <a:rPr lang="en-US" sz="2400"/>
              <a:t>Operator overloading is not allowed</a:t>
            </a:r>
            <a:endParaRPr lang="en-US" sz="2400"/>
          </a:p>
        </p:txBody>
      </p:sp>
      <p:sp>
        <p:nvSpPr>
          <p:cNvPr id="9" name="Text Box 8"/>
          <p:cNvSpPr txBox="1"/>
          <p:nvPr/>
        </p:nvSpPr>
        <p:spPr>
          <a:xfrm>
            <a:off x="6360795" y="2122170"/>
            <a:ext cx="5967095" cy="2676525"/>
          </a:xfrm>
          <a:prstGeom prst="rect">
            <a:avLst/>
          </a:prstGeom>
          <a:noFill/>
        </p:spPr>
        <p:txBody>
          <a:bodyPr wrap="square" rtlCol="0" anchor="t">
            <a:spAutoFit/>
          </a:bodyPr>
          <a:p>
            <a:pPr marL="285750" indent="-285750">
              <a:buFont typeface="Wingdings" panose="05000000000000000000" charset="0"/>
              <a:buChar char="Ø"/>
            </a:pPr>
            <a:r>
              <a:rPr lang="en-US" sz="2400"/>
              <a:t>POP follows a top-down approach.</a:t>
            </a:r>
            <a:endParaRPr lang="en-US" sz="2400"/>
          </a:p>
          <a:p>
            <a:pPr marL="285750" indent="-285750">
              <a:buFont typeface="Wingdings" panose="05000000000000000000" charset="0"/>
              <a:buChar char="Ø"/>
            </a:pPr>
            <a:r>
              <a:rPr lang="en-US" sz="2400"/>
              <a:t>Program is divided into small chunks based on the functions.</a:t>
            </a:r>
            <a:endParaRPr lang="en-US" sz="2400"/>
          </a:p>
          <a:p>
            <a:pPr marL="285750" indent="-285750">
              <a:buFont typeface="Wingdings" panose="05000000000000000000" charset="0"/>
              <a:buChar char="Ø"/>
            </a:pPr>
            <a:r>
              <a:rPr lang="en-US" sz="2400"/>
              <a:t>Each function contains different data.</a:t>
            </a:r>
            <a:endParaRPr lang="en-US" sz="2400"/>
          </a:p>
          <a:p>
            <a:pPr marL="285750" indent="-285750">
              <a:buFont typeface="Wingdings" panose="05000000000000000000" charset="0"/>
              <a:buChar char="Ø"/>
            </a:pPr>
            <a:r>
              <a:rPr lang="en-US" sz="2400"/>
              <a:t>No easy way for data hiding.</a:t>
            </a:r>
            <a:endParaRPr lang="en-US" sz="2400"/>
          </a:p>
          <a:p>
            <a:pPr marL="285750" indent="-285750">
              <a:buFont typeface="Wingdings" panose="05000000000000000000" charset="0"/>
              <a:buChar char="Ø"/>
            </a:pPr>
            <a:r>
              <a:rPr lang="en-US" sz="2400"/>
              <a:t>No such concept of inheritance in POP.</a:t>
            </a:r>
            <a:endParaRPr lang="en-US" sz="2400"/>
          </a:p>
          <a:p>
            <a:pPr marL="285750" indent="-285750">
              <a:buFont typeface="Wingdings" panose="05000000000000000000" charset="0"/>
              <a:buChar char="Ø"/>
            </a:pPr>
            <a:r>
              <a:rPr lang="en-US" sz="2400"/>
              <a:t>Operator overloading is allowed.</a:t>
            </a:r>
            <a:endParaRPr lang="en-US" sz="2400"/>
          </a:p>
        </p:txBody>
      </p:sp>
      <p:sp>
        <p:nvSpPr>
          <p:cNvPr id="18436" name="文本框 8"/>
          <p:cNvSpPr txBox="1"/>
          <p:nvPr/>
        </p:nvSpPr>
        <p:spPr>
          <a:xfrm>
            <a:off x="113348" y="207328"/>
            <a:ext cx="8491220"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Difference between OOP and POP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701675" y="2182495"/>
            <a:ext cx="10833100" cy="3415030"/>
          </a:xfrm>
          <a:prstGeom prst="rect">
            <a:avLst/>
          </a:prstGeom>
          <a:noFill/>
        </p:spPr>
        <p:txBody>
          <a:bodyPr wrap="square" rtlCol="0" anchor="t">
            <a:spAutoFit/>
          </a:bodyPr>
          <a:p>
            <a:r>
              <a:rPr lang="en-US" sz="2400"/>
              <a:t>Why was python created?</a:t>
            </a:r>
            <a:endParaRPr lang="en-US" sz="2400"/>
          </a:p>
          <a:p>
            <a:r>
              <a:rPr lang="en-US" sz="2400"/>
              <a:t>"My original motivation for creating Python was the perceived need for a higher level language in the Amoeba [Operating Systems] project.</a:t>
            </a:r>
            <a:endParaRPr lang="en-US" sz="2400"/>
          </a:p>
          <a:p>
            <a:r>
              <a:rPr lang="en-US" sz="2400"/>
              <a:t>I realized that the development of system administration utilities in C was taking too long.Moreover, doing these things in the Bourne shell wouldn't work for a variety of reasons. ...</a:t>
            </a:r>
            <a:endParaRPr lang="en-US" sz="2400"/>
          </a:p>
          <a:p>
            <a:r>
              <a:rPr lang="en-US" sz="2400"/>
              <a:t>So, there was a need for a language that would bridge the gap between C and the shell”</a:t>
            </a:r>
            <a:endParaRPr lang="en-US" sz="2400"/>
          </a:p>
          <a:p>
            <a:r>
              <a:rPr lang="en-US" sz="2400"/>
              <a:t>- Guido Van Rossum</a:t>
            </a:r>
            <a:endParaRPr lang="en-US" sz="2400"/>
          </a:p>
        </p:txBody>
      </p:sp>
      <p:sp>
        <p:nvSpPr>
          <p:cNvPr id="18436" name="文本框 8"/>
          <p:cNvSpPr txBox="1"/>
          <p:nvPr/>
        </p:nvSpPr>
        <p:spPr>
          <a:xfrm>
            <a:off x="113348" y="207328"/>
            <a:ext cx="4698365"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History of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
        <p:nvSpPr>
          <p:cNvPr id="6" name="Text Box 5"/>
          <p:cNvSpPr txBox="1"/>
          <p:nvPr/>
        </p:nvSpPr>
        <p:spPr>
          <a:xfrm>
            <a:off x="551180" y="992505"/>
            <a:ext cx="8254365" cy="829945"/>
          </a:xfrm>
          <a:prstGeom prst="rect">
            <a:avLst/>
          </a:prstGeom>
          <a:noFill/>
        </p:spPr>
        <p:txBody>
          <a:bodyPr wrap="square" rtlCol="0" anchor="t">
            <a:spAutoFit/>
          </a:bodyPr>
          <a:p>
            <a:r>
              <a:rPr lang="en-US" sz="2400"/>
              <a:t>The implementation of Python was started in the December 1989 by Guido Van Rossum at CWI in Netherland.</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684530" y="212090"/>
            <a:ext cx="11254105" cy="6308725"/>
          </a:xfrm>
          <a:prstGeom prst="rect">
            <a:avLst/>
          </a:prstGeom>
          <a:noFill/>
        </p:spPr>
        <p:txBody>
          <a:bodyPr wrap="square" rtlCol="0" anchor="t">
            <a:spAutoFit/>
          </a:bodyPr>
          <a:p>
            <a:r>
              <a:rPr lang="en-US" sz="2400" b="1" u="sng"/>
              <a:t>Python Version	Released Date</a:t>
            </a:r>
            <a:endParaRPr lang="en-US"/>
          </a:p>
          <a:p>
            <a:r>
              <a:rPr lang="en-US" sz="2000"/>
              <a:t>Python 1.0	                 January 1994</a:t>
            </a:r>
            <a:endParaRPr lang="en-US" sz="2000"/>
          </a:p>
          <a:p>
            <a:r>
              <a:rPr lang="en-US" sz="2000"/>
              <a:t>Python 1.5		December 31, 1997</a:t>
            </a:r>
            <a:endParaRPr lang="en-US" sz="2000"/>
          </a:p>
          <a:p>
            <a:r>
              <a:rPr lang="en-US" sz="2000"/>
              <a:t>Python 1.6		September 5, 2000</a:t>
            </a:r>
            <a:endParaRPr lang="en-US" sz="2000"/>
          </a:p>
          <a:p>
            <a:r>
              <a:rPr lang="en-US" sz="2000"/>
              <a:t>Python 2.0		October 16, 2000</a:t>
            </a:r>
            <a:endParaRPr lang="en-US" sz="2000"/>
          </a:p>
          <a:p>
            <a:r>
              <a:rPr lang="en-US" sz="2000"/>
              <a:t>Python 2.1		April 17, 2001</a:t>
            </a:r>
            <a:endParaRPr lang="en-US" sz="2000"/>
          </a:p>
          <a:p>
            <a:r>
              <a:rPr lang="en-US" sz="2000"/>
              <a:t>Python 2.2		December 21, 2001</a:t>
            </a:r>
            <a:endParaRPr lang="en-US" sz="2000"/>
          </a:p>
          <a:p>
            <a:r>
              <a:rPr lang="en-US" sz="2000"/>
              <a:t>Python 2.3		July 29, 2003</a:t>
            </a:r>
            <a:endParaRPr lang="en-US" sz="2000"/>
          </a:p>
          <a:p>
            <a:r>
              <a:rPr lang="en-US" sz="2000"/>
              <a:t>Python 2.4		November 30, 2004</a:t>
            </a:r>
            <a:endParaRPr lang="en-US" sz="2000"/>
          </a:p>
          <a:p>
            <a:r>
              <a:rPr lang="en-US" sz="2000"/>
              <a:t>Python 2.5		September 19, 2006</a:t>
            </a:r>
            <a:endParaRPr lang="en-US" sz="2000"/>
          </a:p>
          <a:p>
            <a:r>
              <a:rPr lang="en-US" sz="2000"/>
              <a:t>Python 2.6		October 1, 2008</a:t>
            </a:r>
            <a:endParaRPr lang="en-US" sz="2000"/>
          </a:p>
          <a:p>
            <a:r>
              <a:rPr lang="en-US" sz="2000"/>
              <a:t>Python 2.7		July 3, 2010</a:t>
            </a:r>
            <a:endParaRPr lang="en-US" sz="2000"/>
          </a:p>
          <a:p>
            <a:r>
              <a:rPr lang="en-US" sz="2000"/>
              <a:t>Python 3.0		December 3, 2008</a:t>
            </a:r>
            <a:endParaRPr lang="en-US" sz="2000"/>
          </a:p>
          <a:p>
            <a:r>
              <a:rPr lang="en-US" sz="2000"/>
              <a:t>Python 3.1		June 27, 2009</a:t>
            </a:r>
            <a:endParaRPr lang="en-US" sz="2000"/>
          </a:p>
          <a:p>
            <a:r>
              <a:rPr lang="en-US" sz="2000"/>
              <a:t>Python 3.2		February 20, 2011</a:t>
            </a:r>
            <a:endParaRPr lang="en-US" sz="2000"/>
          </a:p>
          <a:p>
            <a:r>
              <a:rPr lang="en-US" sz="2000"/>
              <a:t>Python 3.3		September 29, 2012</a:t>
            </a:r>
            <a:endParaRPr lang="en-US" sz="2000"/>
          </a:p>
          <a:p>
            <a:r>
              <a:rPr lang="en-US" sz="2000"/>
              <a:t>Python 3.4		March 16, 2014</a:t>
            </a:r>
            <a:endParaRPr lang="en-US" sz="2000"/>
          </a:p>
          <a:p>
            <a:r>
              <a:rPr lang="en-US" sz="2000"/>
              <a:t>Python 3.5		September 13, 2015</a:t>
            </a:r>
            <a:endParaRPr lang="en-US" sz="2000"/>
          </a:p>
          <a:p>
            <a:r>
              <a:rPr lang="en-US" sz="2000"/>
              <a:t>Python 3.6		December 23, 2016</a:t>
            </a:r>
            <a:endParaRPr lang="en-US" sz="2000"/>
          </a:p>
          <a:p>
            <a:r>
              <a:rPr lang="en-US" sz="2000"/>
              <a:t>Python 3.7		June 27, 2018</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直角三角形 1"/>
          <p:cNvSpPr/>
          <p:nvPr/>
        </p:nvSpPr>
        <p:spPr>
          <a:xfrm flipH="1" flipV="1">
            <a:off x="4076700" y="0"/>
            <a:ext cx="8115300" cy="6273800"/>
          </a:xfrm>
          <a:prstGeom prst="rtTriangle">
            <a:avLst/>
          </a:prstGeom>
          <a:solidFill>
            <a:srgbClr val="7474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等腰三角形 2"/>
          <p:cNvSpPr/>
          <p:nvPr/>
        </p:nvSpPr>
        <p:spPr>
          <a:xfrm rot="19088536">
            <a:off x="7283450" y="-541337"/>
            <a:ext cx="2414588" cy="9158288"/>
          </a:xfrm>
          <a:custGeom>
            <a:avLst/>
            <a:gdLst>
              <a:gd name="connsiteX0" fmla="*/ 0 w 1117600"/>
              <a:gd name="connsiteY0" fmla="*/ 5702300 h 5702300"/>
              <a:gd name="connsiteX1" fmla="*/ 558800 w 1117600"/>
              <a:gd name="connsiteY1" fmla="*/ 0 h 5702300"/>
              <a:gd name="connsiteX2" fmla="*/ 1117600 w 1117600"/>
              <a:gd name="connsiteY2" fmla="*/ 5702300 h 5702300"/>
              <a:gd name="connsiteX3" fmla="*/ 0 w 1117600"/>
              <a:gd name="connsiteY3" fmla="*/ 5702300 h 5702300"/>
              <a:gd name="connsiteX0-1" fmla="*/ 0 w 2070142"/>
              <a:gd name="connsiteY0-2" fmla="*/ 5702300 h 7817508"/>
              <a:gd name="connsiteX1-3" fmla="*/ 558800 w 2070142"/>
              <a:gd name="connsiteY1-4" fmla="*/ 0 h 7817508"/>
              <a:gd name="connsiteX2-5" fmla="*/ 2070142 w 2070142"/>
              <a:gd name="connsiteY2-6" fmla="*/ 7817508 h 7817508"/>
              <a:gd name="connsiteX3-7" fmla="*/ 0 w 2070142"/>
              <a:gd name="connsiteY3-8" fmla="*/ 5702300 h 7817508"/>
              <a:gd name="connsiteX0-9" fmla="*/ 0 w 2414257"/>
              <a:gd name="connsiteY0-10" fmla="*/ 6314781 h 7817508"/>
              <a:gd name="connsiteX1-11" fmla="*/ 902915 w 2414257"/>
              <a:gd name="connsiteY1-12" fmla="*/ 0 h 7817508"/>
              <a:gd name="connsiteX2-13" fmla="*/ 2414257 w 2414257"/>
              <a:gd name="connsiteY2-14" fmla="*/ 7817508 h 7817508"/>
              <a:gd name="connsiteX3-15" fmla="*/ 0 w 2414257"/>
              <a:gd name="connsiteY3-16" fmla="*/ 6314781 h 7817508"/>
              <a:gd name="connsiteX0-17" fmla="*/ 0 w 2414257"/>
              <a:gd name="connsiteY0-18" fmla="*/ 6314781 h 7817508"/>
              <a:gd name="connsiteX1-19" fmla="*/ 902915 w 2414257"/>
              <a:gd name="connsiteY1-20" fmla="*/ 0 h 7817508"/>
              <a:gd name="connsiteX2-21" fmla="*/ 2414257 w 2414257"/>
              <a:gd name="connsiteY2-22" fmla="*/ 7817508 h 7817508"/>
              <a:gd name="connsiteX3-23" fmla="*/ 1191330 w 2414257"/>
              <a:gd name="connsiteY3-24" fmla="*/ 7039908 h 7817508"/>
              <a:gd name="connsiteX4" fmla="*/ 0 w 2414257"/>
              <a:gd name="connsiteY4" fmla="*/ 6314781 h 7817508"/>
              <a:gd name="connsiteX0-25" fmla="*/ 0 w 2414257"/>
              <a:gd name="connsiteY0-26" fmla="*/ 6314781 h 8205626"/>
              <a:gd name="connsiteX1-27" fmla="*/ 902915 w 2414257"/>
              <a:gd name="connsiteY1-28" fmla="*/ 0 h 8205626"/>
              <a:gd name="connsiteX2-29" fmla="*/ 2414257 w 2414257"/>
              <a:gd name="connsiteY2-30" fmla="*/ 7817508 h 8205626"/>
              <a:gd name="connsiteX3-31" fmla="*/ 2073759 w 2414257"/>
              <a:gd name="connsiteY3-32" fmla="*/ 8205626 h 8205626"/>
              <a:gd name="connsiteX4-33" fmla="*/ 0 w 2414257"/>
              <a:gd name="connsiteY4-34" fmla="*/ 6314781 h 8205626"/>
              <a:gd name="connsiteX0-35" fmla="*/ 0 w 2414257"/>
              <a:gd name="connsiteY0-36" fmla="*/ 6436203 h 8327048"/>
              <a:gd name="connsiteX1-37" fmla="*/ 329641 w 2414257"/>
              <a:gd name="connsiteY1-38" fmla="*/ 0 h 8327048"/>
              <a:gd name="connsiteX2-39" fmla="*/ 2414257 w 2414257"/>
              <a:gd name="connsiteY2-40" fmla="*/ 7938930 h 8327048"/>
              <a:gd name="connsiteX3-41" fmla="*/ 2073759 w 2414257"/>
              <a:gd name="connsiteY3-42" fmla="*/ 8327048 h 8327048"/>
              <a:gd name="connsiteX4-43" fmla="*/ 0 w 2414257"/>
              <a:gd name="connsiteY4-44" fmla="*/ 6436203 h 8327048"/>
              <a:gd name="connsiteX0-45" fmla="*/ 0 w 2414257"/>
              <a:gd name="connsiteY0-46" fmla="*/ 6431068 h 8321913"/>
              <a:gd name="connsiteX1-47" fmla="*/ 563761 w 2414257"/>
              <a:gd name="connsiteY1-48" fmla="*/ 0 h 8321913"/>
              <a:gd name="connsiteX2-49" fmla="*/ 2414257 w 2414257"/>
              <a:gd name="connsiteY2-50" fmla="*/ 7933795 h 8321913"/>
              <a:gd name="connsiteX3-51" fmla="*/ 2073759 w 2414257"/>
              <a:gd name="connsiteY3-52" fmla="*/ 8321913 h 8321913"/>
              <a:gd name="connsiteX4-53" fmla="*/ 0 w 2414257"/>
              <a:gd name="connsiteY4-54" fmla="*/ 6431068 h 8321913"/>
              <a:gd name="connsiteX0-55" fmla="*/ 0 w 2414257"/>
              <a:gd name="connsiteY0-56" fmla="*/ 7267650 h 9158495"/>
              <a:gd name="connsiteX1-57" fmla="*/ 239027 w 2414257"/>
              <a:gd name="connsiteY1-58" fmla="*/ 0 h 9158495"/>
              <a:gd name="connsiteX2-59" fmla="*/ 2414257 w 2414257"/>
              <a:gd name="connsiteY2-60" fmla="*/ 8770377 h 9158495"/>
              <a:gd name="connsiteX3-61" fmla="*/ 2073759 w 2414257"/>
              <a:gd name="connsiteY3-62" fmla="*/ 9158495 h 9158495"/>
              <a:gd name="connsiteX4-63" fmla="*/ 0 w 2414257"/>
              <a:gd name="connsiteY4-64" fmla="*/ 7267650 h 9158495"/>
            </a:gdLst>
            <a:ahLst/>
            <a:cxnLst>
              <a:cxn ang="0">
                <a:pos x="connsiteX0-1" y="connsiteY0-2"/>
              </a:cxn>
              <a:cxn ang="0">
                <a:pos x="connsiteX1-3" y="connsiteY1-4"/>
              </a:cxn>
              <a:cxn ang="0">
                <a:pos x="connsiteX2-5" y="connsiteY2-6"/>
              </a:cxn>
              <a:cxn ang="0">
                <a:pos x="connsiteX3-7" y="connsiteY3-8"/>
              </a:cxn>
              <a:cxn ang="0">
                <a:pos x="connsiteX4-33" y="connsiteY4-34"/>
              </a:cxn>
            </a:cxnLst>
            <a:rect l="l" t="t" r="r" b="b"/>
            <a:pathLst>
              <a:path w="2414257" h="9158495">
                <a:moveTo>
                  <a:pt x="0" y="7267650"/>
                </a:moveTo>
                <a:lnTo>
                  <a:pt x="239027" y="0"/>
                </a:lnTo>
                <a:lnTo>
                  <a:pt x="2414257" y="8770377"/>
                </a:lnTo>
                <a:lnTo>
                  <a:pt x="2073759" y="9158495"/>
                </a:lnTo>
                <a:lnTo>
                  <a:pt x="0" y="7267650"/>
                </a:lnTo>
                <a:close/>
              </a:path>
            </a:pathLst>
          </a:cu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rot="7572289">
            <a:off x="5132388" y="-1582737"/>
            <a:ext cx="741363" cy="6269038"/>
          </a:xfrm>
          <a:custGeom>
            <a:avLst/>
            <a:gdLst>
              <a:gd name="connsiteX0" fmla="*/ 742650 w 742650"/>
              <a:gd name="connsiteY0" fmla="*/ 6268899 h 6268899"/>
              <a:gd name="connsiteX1" fmla="*/ 0 w 742650"/>
              <a:gd name="connsiteY1" fmla="*/ 5254376 h 6268899"/>
              <a:gd name="connsiteX2" fmla="*/ 242314 w 742650"/>
              <a:gd name="connsiteY2" fmla="*/ 0 h 6268899"/>
            </a:gdLst>
            <a:ahLst/>
            <a:cxnLst>
              <a:cxn ang="0">
                <a:pos x="connsiteX0" y="connsiteY0"/>
              </a:cxn>
              <a:cxn ang="0">
                <a:pos x="connsiteX1" y="connsiteY1"/>
              </a:cxn>
              <a:cxn ang="0">
                <a:pos x="connsiteX2" y="connsiteY2"/>
              </a:cxn>
            </a:cxnLst>
            <a:rect l="l" t="t" r="r" b="b"/>
            <a:pathLst>
              <a:path w="742650" h="6268899">
                <a:moveTo>
                  <a:pt x="742650" y="6268899"/>
                </a:moveTo>
                <a:lnTo>
                  <a:pt x="0" y="5254376"/>
                </a:lnTo>
                <a:lnTo>
                  <a:pt x="242314" y="0"/>
                </a:lnTo>
                <a:close/>
              </a:path>
            </a:pathLst>
          </a:custGeom>
          <a:solidFill>
            <a:srgbClr val="F0B9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 name="Picture 4" descr="python-logo"/>
          <p:cNvPicPr>
            <a:picLocks noChangeAspect="1"/>
          </p:cNvPicPr>
          <p:nvPr/>
        </p:nvPicPr>
        <p:blipFill>
          <a:blip r:embed="rId1"/>
          <a:stretch>
            <a:fillRect/>
          </a:stretch>
        </p:blipFill>
        <p:spPr>
          <a:xfrm>
            <a:off x="8509000" y="361315"/>
            <a:ext cx="3683000" cy="1041400"/>
          </a:xfrm>
          <a:prstGeom prst="rect">
            <a:avLst/>
          </a:prstGeom>
        </p:spPr>
      </p:pic>
      <p:sp>
        <p:nvSpPr>
          <p:cNvPr id="4" name="Text Box 3"/>
          <p:cNvSpPr txBox="1"/>
          <p:nvPr/>
        </p:nvSpPr>
        <p:spPr>
          <a:xfrm>
            <a:off x="475615" y="1247140"/>
            <a:ext cx="11510645" cy="5262245"/>
          </a:xfrm>
          <a:prstGeom prst="rect">
            <a:avLst/>
          </a:prstGeom>
          <a:noFill/>
        </p:spPr>
        <p:txBody>
          <a:bodyPr wrap="square" rtlCol="0" anchor="t">
            <a:spAutoFit/>
          </a:bodyPr>
          <a:p>
            <a:r>
              <a:rPr lang="en-US" sz="2400" b="1"/>
              <a:t>1) Web Applications</a:t>
            </a:r>
            <a:endParaRPr lang="en-US" sz="2400"/>
          </a:p>
          <a:p>
            <a:r>
              <a:rPr lang="en-US" sz="2400"/>
              <a:t>We can use Python to develop web applications. It provides libraries to handle internet protocols such as HTML and XML, JSON, Email processing, request, beautifulSoup, Feedparser etc.</a:t>
            </a:r>
            <a:endParaRPr lang="en-US" sz="2400"/>
          </a:p>
          <a:p>
            <a:r>
              <a:rPr lang="en-US" sz="2400" b="1"/>
              <a:t>2) Desktop GUI Applications</a:t>
            </a:r>
            <a:endParaRPr lang="en-US" sz="2400"/>
          </a:p>
          <a:p>
            <a:r>
              <a:rPr lang="en-US" sz="2400"/>
              <a:t>Python provides Tk GUI library to develop user interface in python based application. </a:t>
            </a:r>
            <a:endParaRPr lang="en-US" sz="2400"/>
          </a:p>
          <a:p>
            <a:r>
              <a:rPr lang="en-US" sz="2400" b="1"/>
              <a:t>3) Software Development</a:t>
            </a:r>
            <a:endParaRPr lang="en-US" sz="2400"/>
          </a:p>
          <a:p>
            <a:r>
              <a:rPr lang="en-US" sz="2400"/>
              <a:t>Python is helpful for software development process. It works as a support language and can be used for build control and management, testing etc.</a:t>
            </a:r>
            <a:endParaRPr lang="en-US" sz="2400"/>
          </a:p>
          <a:p>
            <a:r>
              <a:rPr lang="en-US" sz="2400" b="1"/>
              <a:t>4) Scientific and Numeric</a:t>
            </a:r>
            <a:endParaRPr lang="en-US" sz="2400"/>
          </a:p>
          <a:p>
            <a:r>
              <a:rPr lang="en-US" sz="2400"/>
              <a:t>Python is popular and widely used in scientific and numeric computing. Some useful library and package are SciPy, Pandas, IPython etc. SciPy is group of packages of engineering, science and mathematics.</a:t>
            </a:r>
            <a:endParaRPr lang="en-US" sz="2400"/>
          </a:p>
          <a:p>
            <a:endParaRPr lang="en-US" sz="2400"/>
          </a:p>
        </p:txBody>
      </p:sp>
      <p:sp>
        <p:nvSpPr>
          <p:cNvPr id="18436" name="文本框 8"/>
          <p:cNvSpPr txBox="1"/>
          <p:nvPr/>
        </p:nvSpPr>
        <p:spPr>
          <a:xfrm>
            <a:off x="113348" y="207328"/>
            <a:ext cx="4473575" cy="706755"/>
          </a:xfrm>
          <a:prstGeom prst="rect">
            <a:avLst/>
          </a:prstGeom>
          <a:noFill/>
          <a:ln w="9525">
            <a:noFill/>
          </a:ln>
        </p:spPr>
        <p:txBody>
          <a:bodyPr wrap="none" anchor="t">
            <a:spAutoFit/>
          </a:bodyPr>
          <a:p>
            <a:pPr lvl="0" algn="l"/>
            <a:r>
              <a:rPr lang="en-US" altLang="zh-CN" sz="4000" b="1" dirty="0">
                <a:solidFill>
                  <a:srgbClr val="262626"/>
                </a:solidFill>
                <a:latin typeface="Arial" panose="020B0604020202020204" pitchFamily="34" charset="0"/>
                <a:ea typeface="Microsoft YaHei" panose="020B0503020204020204" pitchFamily="34" charset="-122"/>
                <a:sym typeface="+mn-ea"/>
              </a:rPr>
              <a:t>Scope of Python  </a:t>
            </a:r>
            <a:endParaRPr lang="en-US" altLang="zh-CN" sz="4000" b="1" dirty="0">
              <a:solidFill>
                <a:srgbClr val="262626"/>
              </a:solidFill>
              <a:latin typeface="Arial" panose="020B0604020202020204" pitchFamily="34" charset="0"/>
              <a:ea typeface="Microsoft YaHei" panose="020B0503020204020204" pitchFamily="3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5672</Words>
  <Application>WPS Presentation</Application>
  <PresentationFormat>宽屏</PresentationFormat>
  <Paragraphs>145</Paragraphs>
  <Slides>13</Slides>
  <Notes>17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vt:lpstr>
      <vt:lpstr>SimSun</vt:lpstr>
      <vt:lpstr>Wingdings</vt:lpstr>
      <vt:lpstr>Calibri</vt:lpstr>
      <vt:lpstr>Calibri Light</vt:lpstr>
      <vt:lpstr>Microsoft YaHei</vt:lpstr>
      <vt:lpstr>Wingdings</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Python1</dc:title>
  <dc:creator>Anirudha Anil Gaikwad</dc:creator>
  <cp:keywords>Python</cp:keywords>
  <dc:description>Python Introduction</dc:description>
  <cp:lastModifiedBy>Vaishnavi</cp:lastModifiedBy>
  <cp:revision>42</cp:revision>
  <dcterms:created xsi:type="dcterms:W3CDTF">2016-01-14T13:25:00Z</dcterms:created>
  <dcterms:modified xsi:type="dcterms:W3CDTF">2019-05-26T17:01:55Z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1033-11.2.0.8292</vt:lpwstr>
  </property>
</Properties>
</file>