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6"/>
  </p:notesMasterIdLst>
  <p:handoutMasterIdLst>
    <p:handoutMasterId r:id="rId19"/>
  </p:handoutMasterIdLst>
  <p:sldIdLst>
    <p:sldId id="256" r:id="rId4"/>
    <p:sldId id="307" r:id="rId5"/>
    <p:sldId id="327" r:id="rId7"/>
    <p:sldId id="328" r:id="rId8"/>
    <p:sldId id="329" r:id="rId9"/>
    <p:sldId id="330" r:id="rId10"/>
    <p:sldId id="331" r:id="rId11"/>
    <p:sldId id="332" r:id="rId12"/>
    <p:sldId id="311" r:id="rId13"/>
    <p:sldId id="313" r:id="rId14"/>
    <p:sldId id="314" r:id="rId15"/>
    <p:sldId id="309" r:id="rId16"/>
    <p:sldId id="324" r:id="rId17"/>
    <p:sldId id="320" r:id="rId1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721"/>
    <p:restoredTop sz="94660"/>
  </p:normalViewPr>
  <p:slideViewPr>
    <p:cSldViewPr snapToGrid="0" showGuides="1">
      <p:cViewPr varScale="1">
        <p:scale>
          <a:sx n="63" d="100"/>
          <a:sy n="63" d="100"/>
        </p:scale>
        <p:origin x="1032" y="66"/>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xml"/><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7.xml"/><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6" name="文本框 8"/>
          <p:cNvSpPr txBox="1"/>
          <p:nvPr/>
        </p:nvSpPr>
        <p:spPr>
          <a:xfrm>
            <a:off x="1058863" y="3808413"/>
            <a:ext cx="6997700" cy="1014730"/>
          </a:xfrm>
          <a:prstGeom prst="rect">
            <a:avLst/>
          </a:prstGeom>
          <a:noFill/>
          <a:ln w="9525">
            <a:noFill/>
          </a:ln>
        </p:spPr>
        <p:txBody>
          <a:bodyPr wrap="none" anchor="t">
            <a:spAutoFit/>
          </a:bodyPr>
          <a:p>
            <a:pPr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Python Session - 2</a:t>
            </a:r>
            <a:endPar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8437" name="文本框 9"/>
          <p:cNvSpPr txBox="1"/>
          <p:nvPr/>
        </p:nvSpPr>
        <p:spPr>
          <a:xfrm>
            <a:off x="1103313" y="4743450"/>
            <a:ext cx="3334385" cy="460375"/>
          </a:xfrm>
          <a:prstGeom prst="rect">
            <a:avLst/>
          </a:prstGeom>
          <a:noFill/>
          <a:ln w="9525">
            <a:noFill/>
          </a:ln>
        </p:spPr>
        <p:txBody>
          <a:bodyPr wrap="none" anchor="t">
            <a:spAutoFit/>
          </a:bodyPr>
          <a:p>
            <a:pPr defTabSz="914400"/>
            <a:r>
              <a:rPr lang="en-US" altLang="zh-CN" sz="2400" dirty="0">
                <a:solidFill>
                  <a:srgbClr val="262626"/>
                </a:solidFill>
                <a:latin typeface="Arial" panose="020B0604020202020204" pitchFamily="34" charset="0"/>
                <a:ea typeface="Microsoft YaHei" panose="020B0503020204020204" pitchFamily="34" charset="-122"/>
                <a:sym typeface="Arial" panose="020B0604020202020204" pitchFamily="34" charset="0"/>
              </a:rPr>
              <a:t>Anirudha Anil Gaikwad</a:t>
            </a:r>
            <a:r>
              <a:rPr lang="zh-CN" altLang="en-US" sz="2400" dirty="0">
                <a:solidFill>
                  <a:srgbClr val="262626"/>
                </a:solidFill>
                <a:latin typeface="Arial" panose="020B0604020202020204" pitchFamily="34" charset="0"/>
                <a:ea typeface="Microsoft YaHei" panose="020B0503020204020204" pitchFamily="34" charset="-122"/>
                <a:sym typeface="Arial" panose="020B0604020202020204" pitchFamily="34" charset="0"/>
              </a:rPr>
              <a:t> </a:t>
            </a:r>
            <a:endParaRPr lang="zh-CN" altLang="en-US" sz="2400"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8438" name="文本框 10"/>
          <p:cNvSpPr txBox="1"/>
          <p:nvPr/>
        </p:nvSpPr>
        <p:spPr>
          <a:xfrm>
            <a:off x="1149350" y="5186363"/>
            <a:ext cx="4711700" cy="306705"/>
          </a:xfrm>
          <a:prstGeom prst="rect">
            <a:avLst/>
          </a:prstGeom>
          <a:noFill/>
          <a:ln w="9525">
            <a:noFill/>
          </a:ln>
        </p:spPr>
        <p:txBody>
          <a:bodyPr anchor="t">
            <a:spAutoFit/>
          </a:bodyPr>
          <a:p>
            <a:pPr algn="l" defTabSz="914400"/>
            <a:r>
              <a:rPr lang="en-US" altLang="zh-CN" sz="1400" dirty="0">
                <a:solidFill>
                  <a:srgbClr val="262626"/>
                </a:solidFill>
                <a:latin typeface="Arial" panose="020B0604020202020204" pitchFamily="34" charset="0"/>
                <a:ea typeface="Microsoft YaHei" panose="020B0503020204020204" pitchFamily="34" charset="-122"/>
                <a:sym typeface="Arial" panose="020B0604020202020204" pitchFamily="34" charset="0"/>
              </a:rPr>
              <a:t>gaikwad.anirudha@gmail.com</a:t>
            </a:r>
            <a:endParaRPr lang="en-US" altLang="zh-CN" sz="1400"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5" name="Picture 4" descr="python-logo"/>
          <p:cNvPicPr>
            <a:picLocks noChangeAspect="1"/>
          </p:cNvPicPr>
          <p:nvPr/>
        </p:nvPicPr>
        <p:blipFill>
          <a:blip r:embed="rId1"/>
          <a:stretch>
            <a:fillRect/>
          </a:stretch>
        </p:blipFill>
        <p:spPr>
          <a:xfrm>
            <a:off x="7802245" y="1030605"/>
            <a:ext cx="3683000" cy="1041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18436" name="文本框 8"/>
          <p:cNvSpPr txBox="1"/>
          <p:nvPr/>
        </p:nvSpPr>
        <p:spPr>
          <a:xfrm>
            <a:off x="113348" y="207328"/>
            <a:ext cx="4754880"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Identifiers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7" name="Text Box 6"/>
          <p:cNvSpPr txBox="1"/>
          <p:nvPr/>
        </p:nvSpPr>
        <p:spPr>
          <a:xfrm>
            <a:off x="207645" y="1548130"/>
            <a:ext cx="10982960" cy="829945"/>
          </a:xfrm>
          <a:prstGeom prst="rect">
            <a:avLst/>
          </a:prstGeom>
          <a:noFill/>
        </p:spPr>
        <p:txBody>
          <a:bodyPr wrap="square" rtlCol="0" anchor="t">
            <a:spAutoFit/>
          </a:bodyPr>
          <a:p>
            <a:r>
              <a:rPr lang="en-US" sz="2400"/>
              <a:t>Identifiers refer to the names of variable,class ,object ,functions , lists  etc. created by the programmer</a:t>
            </a:r>
            <a:endParaRPr lang="en-US" sz="2400"/>
          </a:p>
        </p:txBody>
      </p:sp>
      <p:sp>
        <p:nvSpPr>
          <p:cNvPr id="9" name="Text Box 8"/>
          <p:cNvSpPr txBox="1"/>
          <p:nvPr/>
        </p:nvSpPr>
        <p:spPr>
          <a:xfrm>
            <a:off x="756285" y="2489200"/>
            <a:ext cx="10337165" cy="3415030"/>
          </a:xfrm>
          <a:prstGeom prst="rect">
            <a:avLst/>
          </a:prstGeom>
          <a:noFill/>
        </p:spPr>
        <p:txBody>
          <a:bodyPr wrap="square" rtlCol="0" anchor="t">
            <a:spAutoFit/>
          </a:bodyPr>
          <a:p>
            <a:pPr marL="285750" indent="-285750">
              <a:buFont typeface="Wingdings" panose="05000000000000000000" charset="0"/>
              <a:buChar char="Ø"/>
            </a:pPr>
            <a:r>
              <a:rPr lang="en-US" sz="2400"/>
              <a:t>An identifier is a long sequence of letters(a-z &amp; A-Z) and numbers(0-9).</a:t>
            </a:r>
            <a:endParaRPr lang="en-US" sz="2400"/>
          </a:p>
          <a:p>
            <a:pPr marL="285750" indent="-285750">
              <a:buFont typeface="Wingdings" panose="05000000000000000000" charset="0"/>
              <a:buChar char="Ø"/>
            </a:pPr>
            <a:endParaRPr lang="en-US" sz="2400"/>
          </a:p>
          <a:p>
            <a:pPr marL="285750" indent="-285750">
              <a:buFont typeface="Wingdings" panose="05000000000000000000" charset="0"/>
              <a:buChar char="Ø"/>
            </a:pPr>
            <a:r>
              <a:rPr lang="en-US" sz="2400"/>
              <a:t>No special character except underscore ( _ ) can be used as an identifier.</a:t>
            </a:r>
            <a:endParaRPr lang="en-US" sz="2400"/>
          </a:p>
          <a:p>
            <a:pPr marL="285750" indent="-285750">
              <a:buFont typeface="Wingdings" panose="05000000000000000000" charset="0"/>
              <a:buChar char="Ø"/>
            </a:pPr>
            <a:endParaRPr lang="en-US" sz="2400"/>
          </a:p>
          <a:p>
            <a:pPr marL="285750" indent="-285750">
              <a:buFont typeface="Wingdings" panose="05000000000000000000" charset="0"/>
              <a:buChar char="Ø"/>
            </a:pPr>
            <a:r>
              <a:rPr lang="en-US" sz="2400"/>
              <a:t>Keyword should not be used as an identifier name.</a:t>
            </a:r>
            <a:endParaRPr lang="en-US" sz="2400"/>
          </a:p>
          <a:p>
            <a:pPr marL="285750" indent="-285750">
              <a:buFont typeface="Wingdings" panose="05000000000000000000" charset="0"/>
              <a:buChar char="Ø"/>
            </a:pPr>
            <a:endParaRPr lang="en-US" sz="2400"/>
          </a:p>
          <a:p>
            <a:pPr marL="285750" indent="-285750">
              <a:buFont typeface="Wingdings" panose="05000000000000000000" charset="0"/>
              <a:buChar char="Ø"/>
            </a:pPr>
            <a:r>
              <a:rPr lang="en-US" sz="2400"/>
              <a:t>Python is case sensitive. So using case is significant.</a:t>
            </a:r>
            <a:endParaRPr lang="en-US" sz="2400"/>
          </a:p>
          <a:p>
            <a:pPr marL="285750" indent="-285750">
              <a:buFont typeface="Wingdings" panose="05000000000000000000" charset="0"/>
              <a:buChar char="Ø"/>
            </a:pPr>
            <a:endParaRPr lang="en-US" sz="2400"/>
          </a:p>
          <a:p>
            <a:pPr marL="285750" indent="-285750">
              <a:buFont typeface="Wingdings" panose="05000000000000000000" charset="0"/>
              <a:buChar char="Ø"/>
            </a:pPr>
            <a:r>
              <a:rPr lang="en-US" sz="2400"/>
              <a:t>First character of an identifier can be letter, underscore ( _ ) but not digit.</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0"/>
            <a:ext cx="3683000" cy="1041400"/>
          </a:xfrm>
          <a:prstGeom prst="rect">
            <a:avLst/>
          </a:prstGeom>
        </p:spPr>
      </p:pic>
      <p:sp>
        <p:nvSpPr>
          <p:cNvPr id="18436" name="文本框 8"/>
          <p:cNvSpPr txBox="1"/>
          <p:nvPr/>
        </p:nvSpPr>
        <p:spPr>
          <a:xfrm>
            <a:off x="113348" y="207328"/>
            <a:ext cx="4134485"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Literals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6" name="Text Box 5"/>
          <p:cNvSpPr txBox="1"/>
          <p:nvPr/>
        </p:nvSpPr>
        <p:spPr>
          <a:xfrm>
            <a:off x="251460" y="914400"/>
            <a:ext cx="11689080" cy="5631180"/>
          </a:xfrm>
          <a:prstGeom prst="rect">
            <a:avLst/>
          </a:prstGeom>
          <a:noFill/>
        </p:spPr>
        <p:txBody>
          <a:bodyPr wrap="square" rtlCol="0" anchor="t">
            <a:spAutoFit/>
          </a:bodyPr>
          <a:p>
            <a:pPr marL="342900" indent="-342900">
              <a:buFont typeface="Wingdings" panose="05000000000000000000" charset="0"/>
              <a:buChar char="Ø"/>
            </a:pPr>
            <a:r>
              <a:rPr lang="en-US" sz="2400" b="1"/>
              <a:t>String literals:</a:t>
            </a:r>
            <a:endParaRPr lang="en-US" sz="2400"/>
          </a:p>
          <a:p>
            <a:r>
              <a:rPr lang="en-US" sz="2400"/>
              <a:t>    			 x='abc'  OR     y=”1234”</a:t>
            </a:r>
            <a:endParaRPr lang="en-US" sz="2400"/>
          </a:p>
          <a:p>
            <a:pPr marL="342900" indent="-342900">
              <a:buFont typeface="Wingdings" panose="05000000000000000000" charset="0"/>
              <a:buChar char="Ø"/>
            </a:pPr>
            <a:r>
              <a:rPr lang="en-US" sz="2400" b="1"/>
              <a:t>Numeric literals:</a:t>
            </a:r>
            <a:endParaRPr lang="en-US" sz="2400"/>
          </a:p>
          <a:p>
            <a:pPr lvl="6"/>
            <a:r>
              <a:rPr lang="en-US" sz="2400"/>
              <a:t>I=105 #Integer Literals</a:t>
            </a:r>
            <a:endParaRPr lang="en-US" sz="2400"/>
          </a:p>
          <a:p>
            <a:pPr lvl="6"/>
            <a:r>
              <a:rPr lang="en-US" sz="2400"/>
              <a:t>a = 0b1010 #Binary Literals</a:t>
            </a:r>
            <a:endParaRPr lang="en-US" sz="2400"/>
          </a:p>
          <a:p>
            <a:pPr lvl="6"/>
            <a:r>
              <a:rPr lang="en-US" sz="2400"/>
              <a:t>b = 100 #Decimal Literal </a:t>
            </a:r>
            <a:endParaRPr lang="en-US" sz="2400"/>
          </a:p>
          <a:p>
            <a:pPr lvl="6"/>
            <a:r>
              <a:rPr lang="en-US" sz="2400"/>
              <a:t>c = 0o310 #Octal Literal</a:t>
            </a:r>
            <a:endParaRPr lang="en-US" sz="2400"/>
          </a:p>
          <a:p>
            <a:pPr lvl="6"/>
            <a:r>
              <a:rPr lang="en-US" sz="2400"/>
              <a:t>d = 0x12c #Hexadecimal Literal</a:t>
            </a:r>
            <a:endParaRPr lang="en-US" sz="2400"/>
          </a:p>
          <a:p>
            <a:pPr lvl="6"/>
            <a:r>
              <a:rPr lang="en-US" sz="2400"/>
              <a:t>float_1 = 10.5 </a:t>
            </a:r>
            <a:r>
              <a:rPr lang="en-US" sz="2400">
                <a:sym typeface="+mn-ea"/>
              </a:rPr>
              <a:t>#Float Literal</a:t>
            </a:r>
            <a:endParaRPr lang="en-US" sz="2400">
              <a:sym typeface="+mn-ea"/>
            </a:endParaRPr>
          </a:p>
          <a:p>
            <a:pPr lvl="6"/>
            <a:r>
              <a:rPr lang="en-US" sz="2400"/>
              <a:t>float_2 = 1.5e2 </a:t>
            </a:r>
            <a:r>
              <a:rPr lang="en-US" sz="2400">
                <a:sym typeface="+mn-ea"/>
              </a:rPr>
              <a:t>#Float Literal</a:t>
            </a:r>
            <a:endParaRPr lang="en-US" sz="2400"/>
          </a:p>
          <a:p>
            <a:pPr lvl="6"/>
            <a:r>
              <a:rPr lang="en-US" sz="2400"/>
              <a:t>x = 3.14j </a:t>
            </a:r>
            <a:r>
              <a:rPr lang="en-US" sz="2400">
                <a:sym typeface="+mn-ea"/>
              </a:rPr>
              <a:t>#Complex Literal</a:t>
            </a:r>
            <a:endParaRPr lang="en-US" sz="2400"/>
          </a:p>
          <a:p>
            <a:pPr marL="342900" indent="-342900">
              <a:buFont typeface="Wingdings" panose="05000000000000000000" charset="0"/>
              <a:buChar char="Ø"/>
            </a:pPr>
            <a:r>
              <a:rPr lang="en-US" sz="2400" b="1"/>
              <a:t>Boolean literals:</a:t>
            </a:r>
            <a:r>
              <a:rPr lang="en-US" sz="2400"/>
              <a:t> 	True or False</a:t>
            </a:r>
            <a:endParaRPr lang="en-US" sz="2400"/>
          </a:p>
          <a:p>
            <a:pPr marL="342900" indent="-342900">
              <a:buFont typeface="Wingdings" panose="05000000000000000000" charset="0"/>
              <a:buChar char="Ø"/>
            </a:pPr>
            <a:r>
              <a:rPr lang="en-US" sz="2400" b="1"/>
              <a:t>Special literals :</a:t>
            </a:r>
            <a:r>
              <a:rPr lang="en-US" sz="2400"/>
              <a:t> None(None is used to specify to that field that is not created. It is also used for end of lists in Python)</a:t>
            </a:r>
            <a:endParaRPr lang="en-US" sz="2400"/>
          </a:p>
          <a:p>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18436" name="文本框 8"/>
          <p:cNvSpPr txBox="1"/>
          <p:nvPr/>
        </p:nvSpPr>
        <p:spPr>
          <a:xfrm>
            <a:off x="127953" y="207328"/>
            <a:ext cx="4276725"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Variables</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4" name="Text Box 3"/>
          <p:cNvSpPr txBox="1"/>
          <p:nvPr/>
        </p:nvSpPr>
        <p:spPr>
          <a:xfrm>
            <a:off x="388620" y="1402715"/>
            <a:ext cx="11414125" cy="1198880"/>
          </a:xfrm>
          <a:prstGeom prst="rect">
            <a:avLst/>
          </a:prstGeom>
          <a:noFill/>
        </p:spPr>
        <p:txBody>
          <a:bodyPr wrap="square" rtlCol="0" anchor="t">
            <a:spAutoFit/>
          </a:bodyPr>
          <a:p>
            <a:r>
              <a:rPr lang="en-US" sz="2400"/>
              <a:t>Variable is a name of the memory location where data is stored.</a:t>
            </a:r>
            <a:endParaRPr lang="en-US" sz="2400"/>
          </a:p>
          <a:p>
            <a:r>
              <a:rPr lang="en-US" sz="2400"/>
              <a:t>It is helpful to think of variables as a container that holds data which can be changed later throughout programming.</a:t>
            </a:r>
            <a:endParaRPr lang="en-US" sz="2400"/>
          </a:p>
        </p:txBody>
      </p:sp>
      <p:sp>
        <p:nvSpPr>
          <p:cNvPr id="9" name="Text Box 8"/>
          <p:cNvSpPr txBox="1"/>
          <p:nvPr/>
        </p:nvSpPr>
        <p:spPr>
          <a:xfrm>
            <a:off x="833755" y="2814320"/>
            <a:ext cx="9912350" cy="1198880"/>
          </a:xfrm>
          <a:prstGeom prst="rect">
            <a:avLst/>
          </a:prstGeom>
          <a:noFill/>
        </p:spPr>
        <p:txBody>
          <a:bodyPr wrap="square" rtlCol="0" anchor="t">
            <a:spAutoFit/>
          </a:bodyPr>
          <a:p>
            <a:pPr marL="342900" indent="-342900">
              <a:buFont typeface="Wingdings" panose="05000000000000000000" charset="0"/>
              <a:buChar char="Ø"/>
            </a:pPr>
            <a:r>
              <a:rPr lang="en-US" sz="2400"/>
              <a:t>Assigning values to Variable: x=30</a:t>
            </a:r>
            <a:endParaRPr lang="en-US" sz="2400"/>
          </a:p>
          <a:p>
            <a:pPr marL="342900" indent="-342900">
              <a:buFont typeface="Wingdings" panose="05000000000000000000" charset="0"/>
              <a:buChar char="Ø"/>
            </a:pPr>
            <a:r>
              <a:rPr lang="en-US" sz="2400">
                <a:sym typeface="+mn-ea"/>
              </a:rPr>
              <a:t>Multiple Assignment: x=y=z=30 0r x,y,z=15,100,150 </a:t>
            </a:r>
            <a:endParaRPr lang="en-US" sz="2400">
              <a:sym typeface="+mn-ea"/>
            </a:endParaRPr>
          </a:p>
          <a:p>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4" name="Text Box 3"/>
          <p:cNvSpPr txBox="1"/>
          <p:nvPr/>
        </p:nvSpPr>
        <p:spPr>
          <a:xfrm>
            <a:off x="266065" y="361315"/>
            <a:ext cx="4812030" cy="1322070"/>
          </a:xfrm>
          <a:prstGeom prst="rect">
            <a:avLst/>
          </a:prstGeom>
          <a:noFill/>
          <a:ln w="9525">
            <a:noFill/>
          </a:ln>
        </p:spPr>
        <p:txBody>
          <a:bodyPr wrap="none" rtlCol="0"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Comments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6" name="Text Box 5"/>
          <p:cNvSpPr txBox="1"/>
          <p:nvPr/>
        </p:nvSpPr>
        <p:spPr>
          <a:xfrm>
            <a:off x="266065" y="1905635"/>
            <a:ext cx="11537950" cy="3046095"/>
          </a:xfrm>
          <a:prstGeom prst="rect">
            <a:avLst/>
          </a:prstGeom>
          <a:noFill/>
        </p:spPr>
        <p:txBody>
          <a:bodyPr wrap="square" rtlCol="0" anchor="t">
            <a:spAutoFit/>
          </a:bodyPr>
          <a:p>
            <a:pPr marL="285750" indent="-285750">
              <a:buFont typeface="Wingdings" panose="05000000000000000000" charset="0"/>
              <a:buChar char="Ø"/>
            </a:pPr>
            <a:r>
              <a:rPr lang="en-US" sz="2400" b="1"/>
              <a:t>Single lined comment:</a:t>
            </a:r>
            <a:endParaRPr lang="en-US" sz="2400"/>
          </a:p>
          <a:p>
            <a:r>
              <a:rPr lang="en-US" sz="2400"/>
              <a:t>	# This is single line comment</a:t>
            </a:r>
            <a:endParaRPr lang="en-US" sz="2400"/>
          </a:p>
          <a:p>
            <a:endParaRPr lang="en-US" sz="2400"/>
          </a:p>
          <a:p>
            <a:pPr marL="285750" indent="-285750">
              <a:buFont typeface="Wingdings" panose="05000000000000000000" charset="0"/>
              <a:buChar char="Ø"/>
            </a:pPr>
            <a:r>
              <a:rPr lang="en-US" sz="2400" b="1"/>
              <a:t>Multi lined Comment :</a:t>
            </a:r>
            <a:endParaRPr lang="en-US" sz="2400"/>
          </a:p>
          <a:p>
            <a:r>
              <a:rPr lang="en-US" sz="2400"/>
              <a:t>		''''' This </a:t>
            </a:r>
            <a:endParaRPr lang="en-US" sz="2400"/>
          </a:p>
          <a:p>
            <a:r>
              <a:rPr lang="en-US" sz="2400"/>
              <a:t>    		              Is </a:t>
            </a:r>
            <a:endParaRPr lang="en-US" sz="2400"/>
          </a:p>
          <a:p>
            <a:r>
              <a:rPr lang="en-US" sz="2400"/>
              <a:t>     			 Multipline</a:t>
            </a:r>
            <a:endParaRPr lang="en-US" sz="2400"/>
          </a:p>
          <a:p>
            <a:r>
              <a:rPr lang="en-US" sz="2400"/>
              <a:t>     			 comment''' </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62468" name="文本框 8"/>
          <p:cNvSpPr txBox="1"/>
          <p:nvPr/>
        </p:nvSpPr>
        <p:spPr>
          <a:xfrm>
            <a:off x="1058863" y="3808413"/>
            <a:ext cx="4802187" cy="1014412"/>
          </a:xfrm>
          <a:prstGeom prst="rect">
            <a:avLst/>
          </a:prstGeom>
          <a:noFill/>
          <a:ln w="9525">
            <a:noFill/>
          </a:ln>
        </p:spPr>
        <p:txBody>
          <a:bodyPr anchor="t">
            <a:spAutoFit/>
          </a:bodyPr>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endPar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217805"/>
            <a:ext cx="3683000" cy="1041400"/>
          </a:xfrm>
          <a:prstGeom prst="rect">
            <a:avLst/>
          </a:prstGeom>
        </p:spPr>
      </p:pic>
      <p:sp>
        <p:nvSpPr>
          <p:cNvPr id="4" name="Text Box 3"/>
          <p:cNvSpPr txBox="1"/>
          <p:nvPr/>
        </p:nvSpPr>
        <p:spPr>
          <a:xfrm>
            <a:off x="340995" y="1473835"/>
            <a:ext cx="11510010" cy="4892675"/>
          </a:xfrm>
          <a:prstGeom prst="rect">
            <a:avLst/>
          </a:prstGeom>
          <a:noFill/>
        </p:spPr>
        <p:txBody>
          <a:bodyPr wrap="square" rtlCol="0" anchor="t">
            <a:spAutoFit/>
          </a:bodyPr>
          <a:p>
            <a:pPr marL="285750" indent="-285750">
              <a:buFont typeface="Wingdings" panose="05000000000000000000" charset="0"/>
              <a:buChar char="Ø"/>
            </a:pPr>
            <a:endParaRPr lang="en-US" sz="2400">
              <a:sym typeface="+mn-ea"/>
            </a:endParaRPr>
          </a:p>
          <a:p>
            <a:pPr marL="285750" indent="-285750">
              <a:buFont typeface="Wingdings" panose="05000000000000000000" charset="0"/>
              <a:buChar char="Ø"/>
            </a:pPr>
            <a:r>
              <a:rPr lang="en-US" sz="2400">
                <a:sym typeface="+mn-ea"/>
              </a:rPr>
              <a:t>Install Python</a:t>
            </a:r>
            <a:endParaRPr lang="en-US" sz="2400">
              <a:sym typeface="+mn-ea"/>
            </a:endParaRPr>
          </a:p>
          <a:p>
            <a:pPr marL="285750" indent="-285750">
              <a:buFont typeface="Wingdings" panose="05000000000000000000" charset="0"/>
              <a:buChar char="Ø"/>
            </a:pPr>
            <a:r>
              <a:rPr lang="en-US" sz="2400">
                <a:sym typeface="+mn-ea"/>
              </a:rPr>
              <a:t>Run Python</a:t>
            </a:r>
            <a:endParaRPr lang="en-US" sz="2400">
              <a:sym typeface="+mn-ea"/>
            </a:endParaRPr>
          </a:p>
          <a:p>
            <a:pPr marL="285750" indent="-285750">
              <a:buFont typeface="Wingdings" panose="05000000000000000000" charset="0"/>
              <a:buChar char="Ø"/>
            </a:pPr>
            <a:r>
              <a:rPr lang="en-US" sz="2400">
                <a:sym typeface="+mn-ea"/>
              </a:rPr>
              <a:t>Python </a:t>
            </a:r>
            <a:r>
              <a:rPr lang="en-US" sz="2400">
                <a:sym typeface="+mn-ea"/>
              </a:rPr>
              <a:t>Keyword</a:t>
            </a:r>
            <a:endParaRPr lang="en-US" sz="2400"/>
          </a:p>
          <a:p>
            <a:pPr marL="285750" indent="-285750">
              <a:buFont typeface="Wingdings" panose="05000000000000000000" charset="0"/>
              <a:buChar char="Ø"/>
            </a:pPr>
            <a:r>
              <a:rPr lang="en-US" sz="2400">
                <a:sym typeface="+mn-ea"/>
              </a:rPr>
              <a:t>Python </a:t>
            </a:r>
            <a:r>
              <a:rPr lang="en-US" sz="2400">
                <a:sym typeface="+mn-ea"/>
              </a:rPr>
              <a:t>Identifiers</a:t>
            </a:r>
            <a:endParaRPr lang="en-US" sz="2400">
              <a:sym typeface="+mn-ea"/>
            </a:endParaRPr>
          </a:p>
          <a:p>
            <a:pPr marL="285750" indent="-285750">
              <a:buFont typeface="Wingdings" panose="05000000000000000000" charset="0"/>
              <a:buChar char="Ø"/>
            </a:pPr>
            <a:r>
              <a:rPr lang="en-US" sz="2400">
                <a:sym typeface="+mn-ea"/>
              </a:rPr>
              <a:t>Python </a:t>
            </a:r>
            <a:r>
              <a:rPr lang="en-US" sz="2400"/>
              <a:t>Variables</a:t>
            </a:r>
            <a:endParaRPr lang="en-US" sz="2400"/>
          </a:p>
          <a:p>
            <a:pPr marL="285750" indent="-285750">
              <a:buFont typeface="Wingdings" panose="05000000000000000000" charset="0"/>
              <a:buChar char="Ø"/>
            </a:pPr>
            <a:r>
              <a:rPr lang="en-US" sz="2400">
                <a:sym typeface="+mn-ea"/>
              </a:rPr>
              <a:t>Python </a:t>
            </a:r>
            <a:r>
              <a:rPr lang="en-US" sz="2400"/>
              <a:t>Literals</a:t>
            </a:r>
            <a:endParaRPr lang="en-US" sz="2400"/>
          </a:p>
          <a:p>
            <a:pPr marL="285750" indent="-285750">
              <a:buFont typeface="Wingdings" panose="05000000000000000000" charset="0"/>
              <a:buChar char="Ø"/>
            </a:pPr>
            <a:r>
              <a:rPr lang="en-US" sz="2400">
                <a:sym typeface="+mn-ea"/>
              </a:rPr>
              <a:t>Python </a:t>
            </a:r>
            <a:r>
              <a:rPr lang="en-US" sz="2400"/>
              <a:t>Comments</a:t>
            </a:r>
            <a:endParaRPr lang="en-US" sz="2400"/>
          </a:p>
          <a:p>
            <a:pPr marL="285750" indent="-285750">
              <a:buFont typeface="Wingdings" panose="05000000000000000000" charset="0"/>
              <a:buChar char="Ø"/>
            </a:pPr>
            <a:endParaRPr lang="en-US" sz="2400"/>
          </a:p>
          <a:p>
            <a:pPr>
              <a:buFont typeface="Wingdings" panose="05000000000000000000" charset="0"/>
            </a:pPr>
            <a:r>
              <a:rPr lang="en-US" sz="2400">
                <a:sym typeface="+mn-ea"/>
              </a:rPr>
              <a:t> </a:t>
            </a:r>
            <a:endParaRPr lang="en-US" sz="2400">
              <a:sym typeface="+mn-ea"/>
            </a:endParaRPr>
          </a:p>
          <a:p>
            <a:pPr marL="285750" indent="-285750">
              <a:buFont typeface="Wingdings" panose="05000000000000000000" charset="0"/>
              <a:buChar char="Ø"/>
            </a:pPr>
            <a:endParaRPr lang="en-US" sz="2400"/>
          </a:p>
          <a:p>
            <a:pPr>
              <a:buFont typeface="Wingdings" panose="05000000000000000000" charset="0"/>
            </a:pPr>
            <a:endParaRPr lang="en-US" sz="2400"/>
          </a:p>
          <a:p>
            <a:pPr>
              <a:buFont typeface="Wingdings" panose="05000000000000000000" charset="0"/>
            </a:pPr>
            <a:endParaRPr lang="en-US" sz="2400"/>
          </a:p>
        </p:txBody>
      </p:sp>
      <p:sp>
        <p:nvSpPr>
          <p:cNvPr id="6" name="文本框 8"/>
          <p:cNvSpPr txBox="1"/>
          <p:nvPr/>
        </p:nvSpPr>
        <p:spPr>
          <a:xfrm>
            <a:off x="230823" y="105728"/>
            <a:ext cx="5854700" cy="1014730"/>
          </a:xfrm>
          <a:prstGeom prst="rect">
            <a:avLst/>
          </a:prstGeom>
          <a:noFill/>
          <a:ln w="9525">
            <a:noFill/>
          </a:ln>
        </p:spPr>
        <p:txBody>
          <a:bodyPr wrap="none" anchor="t">
            <a:spAutoFit/>
          </a:bodyPr>
          <a:p>
            <a:pPr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a:t>
            </a:r>
            <a:endPar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4" name="Text Box 3"/>
          <p:cNvSpPr txBox="1"/>
          <p:nvPr/>
        </p:nvSpPr>
        <p:spPr>
          <a:xfrm>
            <a:off x="251460" y="1236980"/>
            <a:ext cx="11689715" cy="1938020"/>
          </a:xfrm>
          <a:prstGeom prst="rect">
            <a:avLst/>
          </a:prstGeom>
          <a:noFill/>
        </p:spPr>
        <p:txBody>
          <a:bodyPr wrap="square" rtlCol="0" anchor="t">
            <a:spAutoFit/>
          </a:bodyPr>
          <a:p>
            <a:r>
              <a:rPr lang="en-US" sz="2400"/>
              <a:t>Download the latest version of Python from URL : </a:t>
            </a:r>
            <a:r>
              <a:rPr lang="en-US" sz="2400" b="1"/>
              <a:t>https://www.python.org/</a:t>
            </a:r>
            <a:endParaRPr lang="en-US" sz="2400" b="1"/>
          </a:p>
          <a:p>
            <a:r>
              <a:rPr lang="en-US" sz="2400"/>
              <a:t>Run the installer file and follow the steps to install Python.</a:t>
            </a:r>
            <a:endParaRPr lang="en-US" sz="2400"/>
          </a:p>
          <a:p>
            <a:r>
              <a:rPr lang="en-US" sz="2400"/>
              <a:t>During the install process, check Add Python to environment variables. This will add Python to environment variables and you are able to run Python from any drive of the computer.</a:t>
            </a:r>
            <a:endParaRPr lang="en-US" sz="2400"/>
          </a:p>
          <a:p>
            <a:endParaRPr lang="en-US" sz="2400"/>
          </a:p>
        </p:txBody>
      </p:sp>
      <p:sp>
        <p:nvSpPr>
          <p:cNvPr id="18436" name="文本框 8"/>
          <p:cNvSpPr txBox="1"/>
          <p:nvPr/>
        </p:nvSpPr>
        <p:spPr>
          <a:xfrm>
            <a:off x="127953" y="207328"/>
            <a:ext cx="3654425"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Install Python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9" name="Text Box 8"/>
          <p:cNvSpPr txBox="1"/>
          <p:nvPr/>
        </p:nvSpPr>
        <p:spPr>
          <a:xfrm>
            <a:off x="128270" y="3004185"/>
            <a:ext cx="11813540" cy="3784600"/>
          </a:xfrm>
          <a:prstGeom prst="rect">
            <a:avLst/>
          </a:prstGeom>
          <a:noFill/>
        </p:spPr>
        <p:txBody>
          <a:bodyPr wrap="square" rtlCol="0" anchor="t">
            <a:spAutoFit/>
          </a:bodyPr>
          <a:p>
            <a:pPr marL="342900" indent="-342900">
              <a:buFont typeface="Wingdings" panose="05000000000000000000" charset="0"/>
              <a:buChar char="Ø"/>
            </a:pPr>
            <a:r>
              <a:rPr lang="en-US" sz="2400" b="1"/>
              <a:t>By default Python installed on following path in Windows</a:t>
            </a:r>
            <a:endParaRPr lang="en-US" sz="2400" b="1"/>
          </a:p>
          <a:p>
            <a:r>
              <a:rPr lang="en-US" sz="2400" b="1"/>
              <a:t>     C:\Users\user\AppData\Local\Programs\Python\Python37</a:t>
            </a:r>
            <a:endParaRPr lang="en-US" sz="2400" b="1"/>
          </a:p>
          <a:p>
            <a:pPr marL="342900" indent="-342900">
              <a:buFont typeface="Wingdings" panose="05000000000000000000" charset="0"/>
              <a:buChar char="Ø"/>
            </a:pPr>
            <a:r>
              <a:rPr lang="en-US" sz="2400" b="1"/>
              <a:t>Removing the MAX_PATH Limitation :</a:t>
            </a:r>
            <a:endParaRPr lang="en-US" sz="2400" b="1"/>
          </a:p>
          <a:p>
            <a:r>
              <a:rPr lang="en-US" sz="2400"/>
              <a:t>Windows historically has limited path lengths to 260 characters. This meant that paths longer than this would not resolve and errors would result.</a:t>
            </a:r>
            <a:endParaRPr lang="en-US" sz="2400"/>
          </a:p>
          <a:p>
            <a:r>
              <a:rPr lang="en-US" sz="2400"/>
              <a:t>In the latest versions of Windows, this limitation can be expanded to approximately 32,000 characters. Your administrator will need to activate the “Enable Win32 long paths” group policy, or set the registry value </a:t>
            </a:r>
            <a:r>
              <a:rPr lang="en-US" sz="2400" b="1"/>
              <a:t>HKEY_LOCAL_MACHINE\SYSTEM\CurrentControlSet\Control\FileSystem@LongPathsEnabled to 1.</a:t>
            </a:r>
            <a:endParaRPr 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0"/>
            <a:ext cx="3683000" cy="1041400"/>
          </a:xfrm>
          <a:prstGeom prst="rect">
            <a:avLst/>
          </a:prstGeom>
        </p:spPr>
      </p:pic>
      <p:pic>
        <p:nvPicPr>
          <p:cNvPr id="4" name="Picture 3" descr="win-install"/>
          <p:cNvPicPr>
            <a:picLocks noChangeAspect="1"/>
          </p:cNvPicPr>
          <p:nvPr/>
        </p:nvPicPr>
        <p:blipFill>
          <a:blip r:embed="rId2"/>
          <a:stretch>
            <a:fillRect/>
          </a:stretch>
        </p:blipFill>
        <p:spPr>
          <a:xfrm>
            <a:off x="256540" y="93980"/>
            <a:ext cx="11501120" cy="6565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4" name="Text Box 3"/>
          <p:cNvSpPr txBox="1"/>
          <p:nvPr/>
        </p:nvSpPr>
        <p:spPr>
          <a:xfrm>
            <a:off x="274320" y="1282700"/>
            <a:ext cx="11433810" cy="1198880"/>
          </a:xfrm>
          <a:prstGeom prst="rect">
            <a:avLst/>
          </a:prstGeom>
          <a:noFill/>
        </p:spPr>
        <p:txBody>
          <a:bodyPr wrap="square" rtlCol="0" anchor="t">
            <a:spAutoFit/>
          </a:bodyPr>
          <a:p>
            <a:pPr marL="285750" indent="-285750">
              <a:buFont typeface="Wingdings" panose="05000000000000000000" charset="0"/>
              <a:buChar char="Ø"/>
            </a:pPr>
            <a:r>
              <a:rPr lang="en-US" sz="2400"/>
              <a:t>Run Python in Immediate mode </a:t>
            </a:r>
            <a:endParaRPr lang="en-US" sz="2400"/>
          </a:p>
          <a:p>
            <a:pPr>
              <a:buFont typeface="Wingdings" panose="05000000000000000000" charset="0"/>
            </a:pPr>
            <a:r>
              <a:rPr lang="en-US" sz="2400"/>
              <a:t>Typing python in the command line will invoke the interpreter in immediate mode. We can directly type in Python code and press enter to get the output.</a:t>
            </a:r>
            <a:endParaRPr lang="en-US" sz="2400"/>
          </a:p>
        </p:txBody>
      </p:sp>
      <p:sp>
        <p:nvSpPr>
          <p:cNvPr id="18436" name="文本框 8"/>
          <p:cNvSpPr txBox="1"/>
          <p:nvPr/>
        </p:nvSpPr>
        <p:spPr>
          <a:xfrm>
            <a:off x="127953" y="207328"/>
            <a:ext cx="3175000"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Run Python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graphicFrame>
        <p:nvGraphicFramePr>
          <p:cNvPr id="9" name="Object 8"/>
          <p:cNvGraphicFramePr/>
          <p:nvPr/>
        </p:nvGraphicFramePr>
        <p:xfrm>
          <a:off x="451485" y="2601595"/>
          <a:ext cx="11078845" cy="4157345"/>
        </p:xfrm>
        <a:graphic>
          <a:graphicData uri="http://schemas.openxmlformats.org/presentationml/2006/ole">
            <mc:AlternateContent xmlns:mc="http://schemas.openxmlformats.org/markup-compatibility/2006">
              <mc:Choice xmlns:v="urn:schemas-microsoft-com:vml" Requires="v">
                <p:oleObj spid="_x0000_s10" name="" r:id="rId2" imgW="6438900" imgH="3267075" progId="Paint.Picture">
                  <p:embed/>
                </p:oleObj>
              </mc:Choice>
              <mc:Fallback>
                <p:oleObj name="" r:id="rId2" imgW="6438900" imgH="3267075" progId="Paint.Picture">
                  <p:embed/>
                  <p:pic>
                    <p:nvPicPr>
                      <p:cNvPr id="0" name="Picture 9"/>
                      <p:cNvPicPr/>
                      <p:nvPr/>
                    </p:nvPicPr>
                    <p:blipFill>
                      <a:blip r:embed="rId3"/>
                      <a:stretch>
                        <a:fillRect/>
                      </a:stretch>
                    </p:blipFill>
                    <p:spPr>
                      <a:xfrm>
                        <a:off x="451485" y="2601595"/>
                        <a:ext cx="11078845" cy="415734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4" name="Text Box 3"/>
          <p:cNvSpPr txBox="1"/>
          <p:nvPr/>
        </p:nvSpPr>
        <p:spPr>
          <a:xfrm>
            <a:off x="257810" y="1321435"/>
            <a:ext cx="11676380" cy="3784600"/>
          </a:xfrm>
          <a:prstGeom prst="rect">
            <a:avLst/>
          </a:prstGeom>
          <a:noFill/>
        </p:spPr>
        <p:txBody>
          <a:bodyPr wrap="square" rtlCol="0" anchor="t">
            <a:spAutoFit/>
          </a:bodyPr>
          <a:p>
            <a:pPr marL="342900" indent="-342900">
              <a:buFont typeface="Wingdings" panose="05000000000000000000" charset="0"/>
              <a:buChar char="Ø"/>
            </a:pPr>
            <a:r>
              <a:rPr lang="en-US" sz="2400"/>
              <a:t>Run Python in the Integrated Development Environment (IDE)</a:t>
            </a:r>
            <a:endParaRPr lang="en-US" sz="2400"/>
          </a:p>
          <a:p>
            <a:pPr>
              <a:buFont typeface="Wingdings" panose="05000000000000000000" charset="0"/>
            </a:pPr>
            <a:endParaRPr lang="en-US" sz="2400"/>
          </a:p>
          <a:p>
            <a:pPr>
              <a:buFont typeface="Wingdings" panose="05000000000000000000" charset="0"/>
            </a:pPr>
            <a:r>
              <a:rPr lang="en-US" sz="2400"/>
              <a:t>We can use any text editing software to write a Python script file.</a:t>
            </a:r>
            <a:endParaRPr lang="en-US" sz="2400"/>
          </a:p>
          <a:p>
            <a:pPr>
              <a:buFont typeface="Wingdings" panose="05000000000000000000" charset="0"/>
            </a:pPr>
            <a:endParaRPr lang="en-US" sz="2400"/>
          </a:p>
          <a:p>
            <a:pPr>
              <a:buFont typeface="Wingdings" panose="05000000000000000000" charset="0"/>
            </a:pPr>
            <a:r>
              <a:rPr lang="en-US" sz="2400"/>
              <a:t>We just need to save it with the </a:t>
            </a:r>
            <a:r>
              <a:rPr lang="en-US" sz="2400" b="1"/>
              <a:t>.py</a:t>
            </a:r>
            <a:r>
              <a:rPr lang="en-US" sz="2400"/>
              <a:t> extension. But using an IDE can make coding more easier. IDE is a piece of software that provides useful features like code hinting, syntax highlighting and checking, file explorers etc. to the programmer for application development.</a:t>
            </a:r>
            <a:endParaRPr lang="en-US" sz="2400"/>
          </a:p>
          <a:p>
            <a:pPr>
              <a:buFont typeface="Wingdings" panose="05000000000000000000" charset="0"/>
            </a:pPr>
            <a:endParaRPr lang="en-US" sz="2400"/>
          </a:p>
          <a:p>
            <a:pPr>
              <a:buFont typeface="Wingdings" panose="05000000000000000000" charset="0"/>
            </a:pPr>
            <a:r>
              <a:rPr lang="en-US" sz="2400"/>
              <a:t>when you install Python, an IDE named IDLE is also installed. You can use it to run Python on your computer. It's a decent IDE for beginners.</a:t>
            </a:r>
            <a:endParaRPr lang="en-US" sz="2400"/>
          </a:p>
        </p:txBody>
      </p:sp>
      <p:sp>
        <p:nvSpPr>
          <p:cNvPr id="18436" name="文本框 8"/>
          <p:cNvSpPr txBox="1"/>
          <p:nvPr/>
        </p:nvSpPr>
        <p:spPr>
          <a:xfrm>
            <a:off x="127953" y="131763"/>
            <a:ext cx="3175000"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Run Python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4" name="Text Box 3"/>
          <p:cNvSpPr txBox="1"/>
          <p:nvPr/>
        </p:nvSpPr>
        <p:spPr>
          <a:xfrm>
            <a:off x="288290" y="1402715"/>
            <a:ext cx="11615420" cy="460375"/>
          </a:xfrm>
          <a:prstGeom prst="rect">
            <a:avLst/>
          </a:prstGeom>
          <a:noFill/>
        </p:spPr>
        <p:txBody>
          <a:bodyPr wrap="square" rtlCol="0" anchor="t">
            <a:spAutoFit/>
          </a:bodyPr>
          <a:p>
            <a:pPr marL="342900" indent="-342900">
              <a:buFont typeface="Wingdings" panose="05000000000000000000" charset="0"/>
              <a:buChar char="Ø"/>
            </a:pPr>
            <a:r>
              <a:rPr lang="en-US" sz="2400"/>
              <a:t>When you open IDLE, an interactive Python Shell is opened.</a:t>
            </a:r>
            <a:endParaRPr lang="en-US" sz="2400"/>
          </a:p>
        </p:txBody>
      </p:sp>
      <p:sp>
        <p:nvSpPr>
          <p:cNvPr id="18436" name="文本框 8"/>
          <p:cNvSpPr txBox="1"/>
          <p:nvPr/>
        </p:nvSpPr>
        <p:spPr>
          <a:xfrm>
            <a:off x="127953" y="207328"/>
            <a:ext cx="3175000"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Run Python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graphicFrame>
        <p:nvGraphicFramePr>
          <p:cNvPr id="6" name="Object 5"/>
          <p:cNvGraphicFramePr/>
          <p:nvPr/>
        </p:nvGraphicFramePr>
        <p:xfrm>
          <a:off x="407670" y="2020570"/>
          <a:ext cx="11496040" cy="4593590"/>
        </p:xfrm>
        <a:graphic>
          <a:graphicData uri="http://schemas.openxmlformats.org/presentationml/2006/ole">
            <mc:AlternateContent xmlns:mc="http://schemas.openxmlformats.org/markup-compatibility/2006">
              <mc:Choice xmlns:v="urn:schemas-microsoft-com:vml" Requires="v">
                <p:oleObj spid="_x0000_s7" name="" r:id="rId2" imgW="6943725" imgH="3629025" progId="Paint.Picture">
                  <p:embed/>
                </p:oleObj>
              </mc:Choice>
              <mc:Fallback>
                <p:oleObj name="" r:id="rId2" imgW="6943725" imgH="3629025" progId="Paint.Picture">
                  <p:embed/>
                  <p:pic>
                    <p:nvPicPr>
                      <p:cNvPr id="0" name="Picture 6"/>
                      <p:cNvPicPr/>
                      <p:nvPr/>
                    </p:nvPicPr>
                    <p:blipFill>
                      <a:blip r:embed="rId3"/>
                      <a:stretch>
                        <a:fillRect/>
                      </a:stretch>
                    </p:blipFill>
                    <p:spPr>
                      <a:xfrm>
                        <a:off x="407670" y="2020570"/>
                        <a:ext cx="11496040" cy="459359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40640"/>
            <a:ext cx="3683000" cy="1041400"/>
          </a:xfrm>
          <a:prstGeom prst="rect">
            <a:avLst/>
          </a:prstGeom>
        </p:spPr>
      </p:pic>
      <p:sp>
        <p:nvSpPr>
          <p:cNvPr id="4" name="Text Box 3"/>
          <p:cNvSpPr txBox="1"/>
          <p:nvPr/>
        </p:nvSpPr>
        <p:spPr>
          <a:xfrm>
            <a:off x="334010" y="911860"/>
            <a:ext cx="11524615" cy="1198880"/>
          </a:xfrm>
          <a:prstGeom prst="rect">
            <a:avLst/>
          </a:prstGeom>
          <a:noFill/>
        </p:spPr>
        <p:txBody>
          <a:bodyPr wrap="square" rtlCol="0" anchor="t">
            <a:spAutoFit/>
          </a:bodyPr>
          <a:p>
            <a:pPr marL="342900" indent="-342900">
              <a:buFont typeface="Wingdings" panose="05000000000000000000" charset="0"/>
              <a:buChar char="Ø"/>
            </a:pPr>
            <a:r>
              <a:rPr lang="en-US" sz="2400"/>
              <a:t>Now you can create a new file and save it with</a:t>
            </a:r>
            <a:r>
              <a:rPr lang="en-US" sz="2400" b="1"/>
              <a:t> .py</a:t>
            </a:r>
            <a:r>
              <a:rPr lang="en-US" sz="2400"/>
              <a:t> extension. For example, </a:t>
            </a:r>
            <a:r>
              <a:rPr lang="en-US" sz="2400" b="1"/>
              <a:t>filename</a:t>
            </a:r>
            <a:r>
              <a:rPr lang="en-US" sz="2400" b="1"/>
              <a:t>.py</a:t>
            </a:r>
            <a:endParaRPr lang="en-US" sz="2400"/>
          </a:p>
          <a:p>
            <a:pPr marL="342900" indent="-342900">
              <a:buFont typeface="Wingdings" panose="05000000000000000000" charset="0"/>
              <a:buChar char="Ø"/>
            </a:pPr>
            <a:r>
              <a:rPr lang="en-US" sz="2400"/>
              <a:t>Write Python code in the file, save it. To run the file go to Run &gt; Run Module or simply click F5.</a:t>
            </a:r>
            <a:endParaRPr lang="en-US" sz="2400"/>
          </a:p>
        </p:txBody>
      </p:sp>
      <p:sp>
        <p:nvSpPr>
          <p:cNvPr id="18436" name="文本框 8"/>
          <p:cNvSpPr txBox="1"/>
          <p:nvPr/>
        </p:nvSpPr>
        <p:spPr>
          <a:xfrm>
            <a:off x="127953" y="207328"/>
            <a:ext cx="3175000"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Run Python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graphicFrame>
        <p:nvGraphicFramePr>
          <p:cNvPr id="6" name="Object 5"/>
          <p:cNvGraphicFramePr/>
          <p:nvPr/>
        </p:nvGraphicFramePr>
        <p:xfrm>
          <a:off x="479425" y="2110740"/>
          <a:ext cx="11379200" cy="4163695"/>
        </p:xfrm>
        <a:graphic>
          <a:graphicData uri="http://schemas.openxmlformats.org/presentationml/2006/ole">
            <mc:AlternateContent xmlns:mc="http://schemas.openxmlformats.org/markup-compatibility/2006">
              <mc:Choice xmlns:v="urn:schemas-microsoft-com:vml" Requires="v">
                <p:oleObj spid="_x0000_s7" name="" r:id="rId2" imgW="6772275" imgH="4619625" progId="Paint.Picture">
                  <p:embed/>
                </p:oleObj>
              </mc:Choice>
              <mc:Fallback>
                <p:oleObj name="" r:id="rId2" imgW="6772275" imgH="4619625" progId="Paint.Picture">
                  <p:embed/>
                  <p:pic>
                    <p:nvPicPr>
                      <p:cNvPr id="0" name="Picture 6"/>
                      <p:cNvPicPr/>
                      <p:nvPr/>
                    </p:nvPicPr>
                    <p:blipFill>
                      <a:blip r:embed="rId3"/>
                      <a:stretch>
                        <a:fillRect/>
                      </a:stretch>
                    </p:blipFill>
                    <p:spPr>
                      <a:xfrm>
                        <a:off x="479425" y="2110740"/>
                        <a:ext cx="11379200" cy="416369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18436" name="文本框 8"/>
          <p:cNvSpPr txBox="1"/>
          <p:nvPr/>
        </p:nvSpPr>
        <p:spPr>
          <a:xfrm>
            <a:off x="113665" y="207645"/>
            <a:ext cx="4236085" cy="1322070"/>
          </a:xfrm>
          <a:prstGeom prst="rect">
            <a:avLst/>
          </a:prstGeom>
          <a:noFill/>
          <a:ln w="9525">
            <a:noFill/>
          </a:ln>
        </p:spPr>
        <p:txBody>
          <a:bodyPr wrap="squar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Python Keyword</a:t>
            </a:r>
            <a:endParaRPr lang="en-US" sz="4000"/>
          </a:p>
          <a:p>
            <a:pPr lvl="0" algn="l"/>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4" name="Text Box 3"/>
          <p:cNvSpPr txBox="1"/>
          <p:nvPr/>
        </p:nvSpPr>
        <p:spPr>
          <a:xfrm>
            <a:off x="302895" y="1146810"/>
            <a:ext cx="11585575" cy="1568450"/>
          </a:xfrm>
          <a:prstGeom prst="rect">
            <a:avLst/>
          </a:prstGeom>
          <a:noFill/>
        </p:spPr>
        <p:txBody>
          <a:bodyPr wrap="square" rtlCol="0" anchor="t">
            <a:spAutoFit/>
          </a:bodyPr>
          <a:p>
            <a:r>
              <a:rPr lang="en-US" sz="2400"/>
              <a:t>Keywords are the reserved words in Python.</a:t>
            </a:r>
            <a:endParaRPr lang="en-US" sz="2400"/>
          </a:p>
          <a:p>
            <a:r>
              <a:rPr lang="en-US" sz="2400"/>
              <a:t>We cannot use a keyword as a variable name, function name or any other identifier. They are used to define the syntax and structure of the Python language.In Python, keywords are case sensitive.There are 35 keywords in Python 3.7.3</a:t>
            </a:r>
            <a:endParaRPr lang="en-US" sz="2400"/>
          </a:p>
        </p:txBody>
      </p:sp>
      <p:graphicFrame>
        <p:nvGraphicFramePr>
          <p:cNvPr id="7" name="Object 6"/>
          <p:cNvGraphicFramePr/>
          <p:nvPr/>
        </p:nvGraphicFramePr>
        <p:xfrm>
          <a:off x="302895" y="2715895"/>
          <a:ext cx="11585575" cy="3860165"/>
        </p:xfrm>
        <a:graphic>
          <a:graphicData uri="http://schemas.openxmlformats.org/presentationml/2006/ole">
            <mc:AlternateContent xmlns:mc="http://schemas.openxmlformats.org/markup-compatibility/2006">
              <mc:Choice xmlns:v="urn:schemas-microsoft-com:vml" Requires="v">
                <p:oleObj spid="_x0000_s9" name="" r:id="rId2" imgW="4562475" imgH="1466850" progId="Paint.Picture">
                  <p:embed/>
                </p:oleObj>
              </mc:Choice>
              <mc:Fallback>
                <p:oleObj name="" r:id="rId2" imgW="4562475" imgH="1466850" progId="Paint.Picture">
                  <p:embed/>
                  <p:pic>
                    <p:nvPicPr>
                      <p:cNvPr id="0" name="Picture 8"/>
                      <p:cNvPicPr/>
                      <p:nvPr/>
                    </p:nvPicPr>
                    <p:blipFill>
                      <a:blip r:embed="rId3"/>
                      <a:stretch>
                        <a:fillRect/>
                      </a:stretch>
                    </p:blipFill>
                    <p:spPr>
                      <a:xfrm>
                        <a:off x="302895" y="2715895"/>
                        <a:ext cx="11585575" cy="386016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3753</Words>
  <Application>WPS Presentation</Application>
  <PresentationFormat>宽屏</PresentationFormat>
  <Paragraphs>118</Paragraphs>
  <Slides>14</Slides>
  <Notes>17</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4</vt:i4>
      </vt:variant>
      <vt:variant>
        <vt:lpstr>幻灯片标题</vt:lpstr>
      </vt:variant>
      <vt:variant>
        <vt:i4>14</vt:i4>
      </vt:variant>
    </vt:vector>
  </HeadingPairs>
  <TitlesOfParts>
    <vt:vector size="28" baseType="lpstr">
      <vt:lpstr>Arial</vt:lpstr>
      <vt:lpstr>SimSun</vt:lpstr>
      <vt:lpstr>Wingdings</vt:lpstr>
      <vt:lpstr>Calibri</vt:lpstr>
      <vt:lpstr>Calibri Light</vt:lpstr>
      <vt:lpstr>Microsoft YaHei</vt:lpstr>
      <vt:lpstr>Wingdings</vt:lpstr>
      <vt:lpstr>Arial Unicode MS</vt:lpstr>
      <vt:lpstr>Office 主题</vt:lpstr>
      <vt:lpstr>1_Office 主题</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69</cp:revision>
  <dcterms:created xsi:type="dcterms:W3CDTF">2016-01-14T13:25:00Z</dcterms:created>
  <dcterms:modified xsi:type="dcterms:W3CDTF">2019-05-26T17:00:16Z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