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</p:sldMasterIdLst>
  <p:notesMasterIdLst>
    <p:notesMasterId r:id="rId6"/>
  </p:notesMasterIdLst>
  <p:handoutMasterIdLst>
    <p:handoutMasterId r:id="rId26"/>
  </p:handoutMasterIdLst>
  <p:sldIdLst>
    <p:sldId id="256" r:id="rId4"/>
    <p:sldId id="307" r:id="rId5"/>
    <p:sldId id="309" r:id="rId7"/>
    <p:sldId id="310" r:id="rId8"/>
    <p:sldId id="311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8" r:id="rId17"/>
    <p:sldId id="329" r:id="rId18"/>
    <p:sldId id="333" r:id="rId19"/>
    <p:sldId id="334" r:id="rId20"/>
    <p:sldId id="335" r:id="rId21"/>
    <p:sldId id="330" r:id="rId22"/>
    <p:sldId id="331" r:id="rId23"/>
    <p:sldId id="332" r:id="rId24"/>
    <p:sldId id="327" r:id="rId2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721"/>
    <p:restoredTop sz="94660"/>
  </p:normalViewPr>
  <p:slideViewPr>
    <p:cSldViewPr snapToGrid="0" showGuides="1">
      <p:cViewPr varScale="1">
        <p:scale>
          <a:sx n="63" d="100"/>
          <a:sy n="63" d="100"/>
        </p:scale>
        <p:origin x="10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6" name="文本框 8"/>
          <p:cNvSpPr txBox="1"/>
          <p:nvPr/>
        </p:nvSpPr>
        <p:spPr>
          <a:xfrm>
            <a:off x="1058863" y="3808413"/>
            <a:ext cx="699770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Python Session - 3</a:t>
            </a:r>
            <a:endParaRPr lang="en-US" altLang="zh-CN" sz="6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1103313" y="4743450"/>
            <a:ext cx="333438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/>
            <a:r>
              <a:rPr lang="en-US" altLang="zh-CN" sz="24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Anirudha Anil Gaikwad</a:t>
            </a:r>
            <a:r>
              <a:rPr lang="zh-CN" altLang="en-US" sz="24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24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8" name="文本框 10"/>
          <p:cNvSpPr txBox="1"/>
          <p:nvPr/>
        </p:nvSpPr>
        <p:spPr>
          <a:xfrm>
            <a:off x="1149350" y="5186363"/>
            <a:ext cx="4711700" cy="3067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 defTabSz="914400"/>
            <a:r>
              <a:rPr lang="en-US" altLang="zh-CN" sz="1400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gaikwad.anirudha@gmail.com</a:t>
            </a:r>
            <a:endParaRPr lang="en-US" altLang="zh-CN" sz="1400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245" y="1030605"/>
            <a:ext cx="36830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35585" y="1402715"/>
            <a:ext cx="115106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Set is an unordered collection of unique items. Set is defined by values separated by comma inside braces { }. Items in a set are not ordered.</a:t>
            </a:r>
            <a:endParaRPr lang="en-US" sz="2400"/>
          </a:p>
          <a:p>
            <a:r>
              <a:rPr lang="en-US" sz="2400"/>
              <a:t>We can perform set operations like union, intersection on two sets. Set have unique values. They eliminate duplicates.</a:t>
            </a:r>
            <a:endParaRPr lang="en-US" sz="2400"/>
          </a:p>
          <a:p>
            <a:r>
              <a:rPr lang="en-US" sz="2400"/>
              <a:t>Since, set are unordered collection, indexing has no meaning. Hence the slicing operator [] does not work.</a:t>
            </a:r>
            <a:endParaRPr lang="en-US" sz="2400"/>
          </a:p>
          <a:p>
            <a:endParaRPr lang="en-US" sz="2400"/>
          </a:p>
        </p:txBody>
      </p:sp>
      <p:sp>
        <p:nvSpPr>
          <p:cNvPr id="11" name="文本框 8"/>
          <p:cNvSpPr txBox="1"/>
          <p:nvPr/>
        </p:nvSpPr>
        <p:spPr>
          <a:xfrm>
            <a:off x="113348" y="207328"/>
            <a:ext cx="61290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Set (Data Types)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35585" y="3895090"/>
            <a:ext cx="111042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a = {5,2,3,1,4}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# printing set variable</a:t>
            </a:r>
            <a:endParaRPr lang="en-US" sz="2400" b="1"/>
          </a:p>
          <a:p>
            <a:r>
              <a:rPr lang="en-US" sz="2400" b="1"/>
              <a:t>print("a = ", a)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# data type of variable a</a:t>
            </a:r>
            <a:endParaRPr lang="en-US" sz="2400" b="1"/>
          </a:p>
          <a:p>
            <a:r>
              <a:rPr lang="en-US" sz="2400" b="1"/>
              <a:t>print(type(a))</a:t>
            </a:r>
            <a:endParaRPr lang="en-US" sz="2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768159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Dictionary (Data Types)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665" y="1028700"/>
            <a:ext cx="117221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Dictionary is an unordered collection of key-value pairs.</a:t>
            </a:r>
            <a:endParaRPr lang="en-US" sz="2400"/>
          </a:p>
          <a:p>
            <a:r>
              <a:rPr lang="en-US" sz="2400"/>
              <a:t>It is generally used when we have a huge amount of data. Dictionaries are optimized for retrieving data. We must know the key to retrieve the value.</a:t>
            </a:r>
            <a:endParaRPr lang="en-US" sz="2400"/>
          </a:p>
          <a:p>
            <a:r>
              <a:rPr lang="en-US" sz="2400"/>
              <a:t>In Python, dictionaries are defined within braces {} with each item being a pair in the form key:value. Key and value can be of any type.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452755" y="3312795"/>
            <a:ext cx="112858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d = {1:'value','key':2}</a:t>
            </a:r>
            <a:endParaRPr lang="en-US" sz="2400" b="1"/>
          </a:p>
          <a:p>
            <a:r>
              <a:rPr lang="en-US" sz="2400" b="1"/>
              <a:t>print(type(d))</a:t>
            </a:r>
            <a:endParaRPr lang="en-US" sz="2400" b="1"/>
          </a:p>
          <a:p>
            <a:r>
              <a:rPr lang="en-US" sz="2400" b="1"/>
              <a:t>print("d[1] = ", d[1]);</a:t>
            </a:r>
            <a:endParaRPr lang="en-US" sz="2400" b="1"/>
          </a:p>
          <a:p>
            <a:r>
              <a:rPr lang="en-US" sz="2400" b="1"/>
              <a:t>print("d['key'] = ", d['key']);</a:t>
            </a:r>
            <a:endParaRPr lang="en-US" sz="2400" b="1"/>
          </a:p>
          <a:p>
            <a:r>
              <a:rPr lang="en-US" sz="2400" b="1"/>
              <a:t># Generates error</a:t>
            </a:r>
            <a:endParaRPr lang="en-US" sz="2400" b="1"/>
          </a:p>
          <a:p>
            <a:r>
              <a:rPr lang="en-US" sz="2400" b="1"/>
              <a:t>print("d[2] = ", d[2]);</a:t>
            </a:r>
            <a:endParaRPr lang="en-US"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0655" y="361315"/>
            <a:ext cx="794639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Conversion between data types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7810" y="1402715"/>
            <a:ext cx="116763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We can convert between different data types by using different type conversion functions like int(), float(), str() etc.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385445" y="2552065"/>
            <a:ext cx="112395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&gt;&gt;&gt; set([1,2,3])</a:t>
            </a:r>
            <a:endParaRPr lang="en-US" sz="2400" b="1"/>
          </a:p>
          <a:p>
            <a:r>
              <a:rPr lang="en-US" sz="2400" b="1"/>
              <a:t>{1, 2, 3}</a:t>
            </a:r>
            <a:endParaRPr lang="en-US" sz="2400" b="1"/>
          </a:p>
          <a:p>
            <a:r>
              <a:rPr lang="en-US" sz="2400" b="1"/>
              <a:t>&gt;&gt;&gt; tuple({5,6,7})</a:t>
            </a:r>
            <a:endParaRPr lang="en-US" sz="2400" b="1"/>
          </a:p>
          <a:p>
            <a:r>
              <a:rPr lang="en-US" sz="2400" b="1"/>
              <a:t>(5, 6, 7)</a:t>
            </a:r>
            <a:endParaRPr lang="en-US" sz="2400" b="1"/>
          </a:p>
          <a:p>
            <a:r>
              <a:rPr lang="en-US" sz="2400" b="1"/>
              <a:t>&gt;&gt;&gt; list('hello')</a:t>
            </a:r>
            <a:endParaRPr lang="en-US" sz="2400" b="1"/>
          </a:p>
          <a:p>
            <a:r>
              <a:rPr lang="en-US" sz="2400" b="1"/>
              <a:t>['h', 'e', 'l', 'l', 'o']</a:t>
            </a:r>
            <a:endParaRPr lang="en-US" sz="2400" b="1"/>
          </a:p>
          <a:p>
            <a:r>
              <a:rPr lang="en-US" sz="2400" b="1"/>
              <a:t>&gt;&gt;&gt; dict([[1,2],[3,4]])</a:t>
            </a:r>
            <a:endParaRPr lang="en-US" sz="2400" b="1"/>
          </a:p>
          <a:p>
            <a:r>
              <a:rPr lang="en-US" sz="2400" b="1"/>
              <a:t>{1: 2, 3: 4}</a:t>
            </a:r>
            <a:endParaRPr lang="en-US" sz="2400" b="1"/>
          </a:p>
          <a:p>
            <a:r>
              <a:rPr lang="en-US" sz="2400" b="1"/>
              <a:t>&gt;&gt;&gt; dict([(3,26),(4,44)])</a:t>
            </a:r>
            <a:endParaRPr lang="en-US" sz="2400" b="1"/>
          </a:p>
          <a:p>
            <a:r>
              <a:rPr lang="en-US" sz="2400" b="1"/>
              <a:t>{3: 26, 4: 44}</a:t>
            </a:r>
            <a:endParaRPr lang="en-US" sz="24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43815"/>
            <a:ext cx="3683000" cy="10414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1440" y="210820"/>
            <a:ext cx="503745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O</a:t>
            </a:r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perators in python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28600" y="1282065"/>
            <a:ext cx="117354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Operators are special symbols in Python that carry out arithmetic or logical computation. The value that the operator operates on is called the operand.</a:t>
            </a:r>
            <a:endParaRPr lang="en-US" sz="2400"/>
          </a:p>
        </p:txBody>
      </p:sp>
      <p:sp>
        <p:nvSpPr>
          <p:cNvPr id="11" name="Text Box 10"/>
          <p:cNvSpPr txBox="1"/>
          <p:nvPr/>
        </p:nvSpPr>
        <p:spPr>
          <a:xfrm>
            <a:off x="401320" y="2413635"/>
            <a:ext cx="1138936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+mj-lt"/>
              <a:buAutoNum type="arabicParenR"/>
            </a:pPr>
            <a:r>
              <a:rPr lang="en-US" sz="2400"/>
              <a:t>Arithmetic operators</a:t>
            </a:r>
            <a:endParaRPr lang="en-US" sz="2400"/>
          </a:p>
          <a:p>
            <a:pPr marL="457200" indent="-457200">
              <a:buFont typeface="+mj-lt"/>
              <a:buAutoNum type="arabicParenR"/>
            </a:pPr>
            <a:r>
              <a:rPr lang="en-US" sz="2400"/>
              <a:t>Comparison operators</a:t>
            </a:r>
            <a:endParaRPr lang="en-US" sz="2400"/>
          </a:p>
          <a:p>
            <a:pPr marL="457200" indent="-457200">
              <a:buFont typeface="+mj-lt"/>
              <a:buAutoNum type="arabicParenR"/>
            </a:pPr>
            <a:r>
              <a:rPr lang="en-US" sz="2400"/>
              <a:t>Logical operators</a:t>
            </a:r>
            <a:endParaRPr lang="en-US" sz="2400"/>
          </a:p>
          <a:p>
            <a:pPr marL="457200" indent="-457200">
              <a:buFont typeface="+mj-lt"/>
              <a:buAutoNum type="arabicParenR"/>
            </a:pPr>
            <a:r>
              <a:rPr lang="en-US" sz="2400"/>
              <a:t>Assignment operators</a:t>
            </a:r>
            <a:endParaRPr lang="en-US" sz="2400"/>
          </a:p>
          <a:p>
            <a:pPr marL="457200" indent="-457200">
              <a:buFont typeface="+mj-lt"/>
              <a:buAutoNum type="arabicParenR"/>
            </a:pPr>
            <a:r>
              <a:rPr lang="en-US" sz="2400"/>
              <a:t>Bitwise operators</a:t>
            </a:r>
            <a:endParaRPr lang="en-US" sz="2400"/>
          </a:p>
          <a:p>
            <a:pPr marL="457200" indent="-457200">
              <a:buFont typeface="+mj-lt"/>
              <a:buAutoNum type="arabicParenR"/>
            </a:pPr>
            <a:r>
              <a:rPr lang="en-US" sz="2400"/>
              <a:t>Identity operators</a:t>
            </a:r>
            <a:endParaRPr lang="en-US" sz="2400"/>
          </a:p>
          <a:p>
            <a:pPr marL="457200" indent="-457200">
              <a:buFont typeface="+mj-lt"/>
              <a:buAutoNum type="arabicParenR"/>
            </a:pPr>
            <a:r>
              <a:rPr lang="en-US" sz="2400"/>
              <a:t>Membership operators				Special operators</a:t>
            </a:r>
            <a:endParaRPr lang="en-US" sz="24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61385" y="4495165"/>
            <a:ext cx="20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42715" y="4901565"/>
            <a:ext cx="1550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48300" y="4510405"/>
            <a:ext cx="0" cy="421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62905" y="4916805"/>
            <a:ext cx="13550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01930" y="128905"/>
            <a:ext cx="517842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Arithmetic operators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graphicFrame>
        <p:nvGraphicFramePr>
          <p:cNvPr id="6" name="Object 5"/>
          <p:cNvGraphicFramePr/>
          <p:nvPr/>
        </p:nvGraphicFramePr>
        <p:xfrm>
          <a:off x="375285" y="926465"/>
          <a:ext cx="11548110" cy="568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7134225" imgH="5000625" progId="Paint.Picture">
                  <p:embed/>
                </p:oleObj>
              </mc:Choice>
              <mc:Fallback>
                <p:oleObj name="" r:id="rId2" imgW="7134225" imgH="50006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5285" y="926465"/>
                        <a:ext cx="11548110" cy="568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15938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5575" y="159385"/>
            <a:ext cx="563118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Comparison operators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graphicFrame>
        <p:nvGraphicFramePr>
          <p:cNvPr id="6" name="Object 5"/>
          <p:cNvGraphicFramePr/>
          <p:nvPr/>
        </p:nvGraphicFramePr>
        <p:xfrm>
          <a:off x="283845" y="1200785"/>
          <a:ext cx="11729085" cy="549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7134225" imgH="3571875" progId="Paint.Picture">
                  <p:embed/>
                </p:oleObj>
              </mc:Choice>
              <mc:Fallback>
                <p:oleObj name="" r:id="rId2" imgW="7134225" imgH="35718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3845" y="1200785"/>
                        <a:ext cx="11729085" cy="549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0170" y="144145"/>
            <a:ext cx="444563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Logical operators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graphicFrame>
        <p:nvGraphicFramePr>
          <p:cNvPr id="6" name="Object 5"/>
          <p:cNvGraphicFramePr/>
          <p:nvPr/>
        </p:nvGraphicFramePr>
        <p:xfrm>
          <a:off x="203835" y="1156335"/>
          <a:ext cx="11798935" cy="537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5819775" imgH="1895475" progId="Paint.Picture">
                  <p:embed/>
                </p:oleObj>
              </mc:Choice>
              <mc:Fallback>
                <p:oleObj name="" r:id="rId2" imgW="5819775" imgH="18954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835" y="1156335"/>
                        <a:ext cx="11798935" cy="537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42240" y="32385"/>
            <a:ext cx="557466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Assignment operators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graphicFrame>
        <p:nvGraphicFramePr>
          <p:cNvPr id="6" name="Object 5"/>
          <p:cNvGraphicFramePr/>
          <p:nvPr/>
        </p:nvGraphicFramePr>
        <p:xfrm>
          <a:off x="142240" y="739140"/>
          <a:ext cx="11889740" cy="593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4371975" imgH="5857875" progId="Paint.Picture">
                  <p:embed/>
                </p:oleObj>
              </mc:Choice>
              <mc:Fallback>
                <p:oleObj name="" r:id="rId2" imgW="4371975" imgH="58578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240" y="739140"/>
                        <a:ext cx="11889740" cy="593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0805" y="0"/>
            <a:ext cx="444500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Bitwise operators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graphicFrame>
        <p:nvGraphicFramePr>
          <p:cNvPr id="6" name="Object 5"/>
          <p:cNvGraphicFramePr/>
          <p:nvPr/>
        </p:nvGraphicFramePr>
        <p:xfrm>
          <a:off x="438785" y="2712720"/>
          <a:ext cx="11313795" cy="403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4943475" imgH="3114675" progId="Paint.Picture">
                  <p:embed/>
                </p:oleObj>
              </mc:Choice>
              <mc:Fallback>
                <p:oleObj name="" r:id="rId2" imgW="4943475" imgH="31146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8785" y="2712720"/>
                        <a:ext cx="11313795" cy="4034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438150" y="1041400"/>
            <a:ext cx="113144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Bitwise operators act on operands as if they were string of binary digits. It operates bit by bit, hence the name.</a:t>
            </a:r>
            <a:endParaRPr lang="en-US" sz="2400"/>
          </a:p>
          <a:p>
            <a:r>
              <a:rPr lang="en-US" sz="2400"/>
              <a:t>For example,In the table below: Let x = 10 (0000 1010 in binary) and y = 4 (0000 0100 in binary)</a:t>
            </a:r>
            <a:endParaRPr 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-5334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2865" y="114300"/>
            <a:ext cx="447294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Identity operators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27965" y="932815"/>
            <a:ext cx="117354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Identity are used to check if two values (or variables) are located on the same part of the memory.</a:t>
            </a:r>
            <a:endParaRPr lang="en-US" sz="2400"/>
          </a:p>
        </p:txBody>
      </p:sp>
      <p:graphicFrame>
        <p:nvGraphicFramePr>
          <p:cNvPr id="7" name="Object 6"/>
          <p:cNvGraphicFramePr/>
          <p:nvPr/>
        </p:nvGraphicFramePr>
        <p:xfrm>
          <a:off x="1476375" y="1464310"/>
          <a:ext cx="8740140" cy="223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7019925" imgH="1552575" progId="Paint.Picture">
                  <p:embed/>
                </p:oleObj>
              </mc:Choice>
              <mc:Fallback>
                <p:oleObj name="" r:id="rId2" imgW="7019925" imgH="155257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6375" y="1464310"/>
                        <a:ext cx="8740140" cy="223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/>
        </p:nvGraphicFramePr>
        <p:xfrm>
          <a:off x="467995" y="3835400"/>
          <a:ext cx="11495405" cy="2858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4" imgW="6657975" imgH="3457575" progId="Paint.Picture">
                  <p:embed/>
                </p:oleObj>
              </mc:Choice>
              <mc:Fallback>
                <p:oleObj name="" r:id="rId4" imgW="6657975" imgH="34575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995" y="3835400"/>
                        <a:ext cx="11495405" cy="2858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40995" y="1473835"/>
            <a:ext cx="115100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ym typeface="+mn-ea"/>
              </a:rPr>
              <a:t>Escape Sequence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Data Types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ym typeface="+mn-ea"/>
              </a:rPr>
              <a:t>Conversion between data types</a:t>
            </a:r>
            <a:endParaRPr lang="en-US" sz="2400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ym typeface="+mn-ea"/>
              </a:rPr>
              <a:t>Operators</a:t>
            </a:r>
            <a:endParaRPr lang="en-US" sz="2400">
              <a:sym typeface="+mn-ea"/>
            </a:endParaRPr>
          </a:p>
          <a:p>
            <a:pPr>
              <a:buFont typeface="Wingdings" panose="05000000000000000000" charset="0"/>
            </a:pPr>
            <a:endParaRPr lang="en-US" sz="2400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/>
          </a:p>
          <a:p>
            <a:pPr>
              <a:buFont typeface="Wingdings" panose="05000000000000000000" charset="0"/>
            </a:pPr>
            <a:endParaRPr lang="en-US" sz="2400"/>
          </a:p>
          <a:p>
            <a:pPr>
              <a:buFont typeface="Wingdings" panose="05000000000000000000" charset="0"/>
            </a:pPr>
            <a:r>
              <a:rPr lang="en-US" sz="2400">
                <a:sym typeface="+mn-ea"/>
              </a:rPr>
              <a:t> </a:t>
            </a:r>
            <a:endParaRPr lang="en-US" sz="2400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/>
          </a:p>
          <a:p>
            <a:pPr>
              <a:buFont typeface="Wingdings" panose="05000000000000000000" charset="0"/>
            </a:pPr>
            <a:endParaRPr lang="en-US" sz="2400"/>
          </a:p>
          <a:p>
            <a:pPr>
              <a:buFont typeface="Wingdings" panose="05000000000000000000" charset="0"/>
            </a:pPr>
            <a:endParaRPr lang="en-US" sz="2400"/>
          </a:p>
        </p:txBody>
      </p:sp>
      <p:sp>
        <p:nvSpPr>
          <p:cNvPr id="6" name="文本框 8"/>
          <p:cNvSpPr txBox="1"/>
          <p:nvPr/>
        </p:nvSpPr>
        <p:spPr>
          <a:xfrm>
            <a:off x="230823" y="105728"/>
            <a:ext cx="585470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</a:t>
            </a:r>
            <a:endParaRPr lang="en-US" altLang="zh-CN" sz="6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6835" y="167005"/>
            <a:ext cx="565912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Membership operators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0500" y="1041400"/>
            <a:ext cx="11811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Membership operators are used to test whether a value or variable is found in a sequence (string, list, tuple, set and dictionary)</a:t>
            </a:r>
            <a:endParaRPr lang="en-US" sz="2400"/>
          </a:p>
        </p:txBody>
      </p:sp>
      <p:graphicFrame>
        <p:nvGraphicFramePr>
          <p:cNvPr id="10" name="Object 9"/>
          <p:cNvGraphicFramePr/>
          <p:nvPr/>
        </p:nvGraphicFramePr>
        <p:xfrm>
          <a:off x="427990" y="2051050"/>
          <a:ext cx="11336020" cy="138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5838825" imgH="1400175" progId="Paint.Picture">
                  <p:embed/>
                </p:oleObj>
              </mc:Choice>
              <mc:Fallback>
                <p:oleObj name="" r:id="rId2" imgW="5838825" imgH="1400175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7990" y="2051050"/>
                        <a:ext cx="11336020" cy="138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/>
          <p:nvPr/>
        </p:nvGraphicFramePr>
        <p:xfrm>
          <a:off x="545465" y="3594735"/>
          <a:ext cx="11218545" cy="314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4" imgW="6638925" imgH="2886075" progId="Paint.Picture">
                  <p:embed/>
                </p:oleObj>
              </mc:Choice>
              <mc:Fallback>
                <p:oleObj name="" r:id="rId4" imgW="6638925" imgH="2886075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5465" y="3594735"/>
                        <a:ext cx="11218545" cy="314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1058863" y="3808413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  <a:endParaRPr lang="en-US" altLang="zh-CN" sz="6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50469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Escape Sequence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8270" y="1236980"/>
            <a:ext cx="116763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escape sequences in string and bytes literals are interpreted according to rules similar to those used by Standard C. The recognized escape sequences are:</a:t>
            </a:r>
            <a:endParaRPr lang="en-US" sz="2400"/>
          </a:p>
          <a:p>
            <a:endParaRPr lang="en-US" sz="2400"/>
          </a:p>
        </p:txBody>
      </p:sp>
      <p:graphicFrame>
        <p:nvGraphicFramePr>
          <p:cNvPr id="9" name="Object 8"/>
          <p:cNvGraphicFramePr/>
          <p:nvPr/>
        </p:nvGraphicFramePr>
        <p:xfrm>
          <a:off x="233045" y="2038985"/>
          <a:ext cx="11571605" cy="470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4438650" imgH="4010025" progId="Paint.Picture">
                  <p:embed/>
                </p:oleObj>
              </mc:Choice>
              <mc:Fallback>
                <p:oleObj name="" r:id="rId2" imgW="4438650" imgH="4010025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3045" y="2038985"/>
                        <a:ext cx="11571605" cy="4704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520763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Data types in Python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5600" y="2662555"/>
            <a:ext cx="832104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ym typeface="+mn-ea"/>
              </a:rPr>
              <a:t>Python Numbers</a:t>
            </a:r>
            <a:endParaRPr lang="en-US" sz="2400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Python List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Python Tuple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Python Strings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Python Set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Python Dictionary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250190" y="1402715"/>
            <a:ext cx="117671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Every value in Python has a datatype. Since everything is an object in Python programming, data types are actually classes and variables are instance (object) of these classes.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7399655" cy="13220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Numbers (Data Types)</a:t>
            </a:r>
            <a:endParaRPr lang="en-US" sz="4000"/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68630" y="1228725"/>
            <a:ext cx="112547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Integers, floating point numbers and complex numbers</a:t>
            </a:r>
            <a:r>
              <a:rPr lang="en-US" sz="2400"/>
              <a:t> falls under Python numbers category. They are defined as int, float and complex class in Python.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352425" y="2714625"/>
            <a:ext cx="1148778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Integers can be of any length, it is only limited by the memory available.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A floating point number is accurate up to 15 decimal places. Integer and floating points are separated by decimal points. 1 is integer, 1.0 is floating point number.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Complex numbers are written in the form, x + yj, where x is the real part and y is the imaginary part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68630" y="1529715"/>
            <a:ext cx="110661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We can use the </a:t>
            </a:r>
            <a:r>
              <a:rPr lang="en-US" sz="2400" b="1"/>
              <a:t>type() </a:t>
            </a:r>
            <a:r>
              <a:rPr lang="en-US" sz="2400"/>
              <a:t>function to know which class a variable or a value belongs to and the </a:t>
            </a:r>
            <a:r>
              <a:rPr lang="en-US" sz="2400" b="1"/>
              <a:t>isinstance()</a:t>
            </a:r>
            <a:r>
              <a:rPr lang="en-US" sz="2400"/>
              <a:t> function to check if an object belongs to a particular class.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468630" y="2836545"/>
            <a:ext cx="1125474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a = 5</a:t>
            </a:r>
            <a:endParaRPr lang="en-US" sz="2400" b="1"/>
          </a:p>
          <a:p>
            <a:r>
              <a:rPr lang="en-US" sz="2400" b="1"/>
              <a:t>print(a, "is of type", type(a))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a = 2.0</a:t>
            </a:r>
            <a:endParaRPr lang="en-US" sz="2400" b="1"/>
          </a:p>
          <a:p>
            <a:r>
              <a:rPr lang="en-US" sz="2400" b="1"/>
              <a:t>print(a, "is of type", type(a))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a = 1+2j</a:t>
            </a:r>
            <a:endParaRPr lang="en-US" sz="2400" b="1"/>
          </a:p>
          <a:p>
            <a:r>
              <a:rPr lang="en-US" sz="2400" b="1"/>
              <a:t>print(a, "is complex number?", isinstance(1+2j,complex))</a:t>
            </a:r>
            <a:endParaRPr lang="en-US" sz="2400" b="1"/>
          </a:p>
        </p:txBody>
      </p:sp>
      <p:sp>
        <p:nvSpPr>
          <p:cNvPr id="10" name="文本框 8"/>
          <p:cNvSpPr txBox="1"/>
          <p:nvPr/>
        </p:nvSpPr>
        <p:spPr>
          <a:xfrm>
            <a:off x="113348" y="207328"/>
            <a:ext cx="7399655" cy="13220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Numbers (Data Types)</a:t>
            </a:r>
            <a:endParaRPr lang="en-US" sz="4000"/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638238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List (Data Types) 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78765" y="1135380"/>
            <a:ext cx="116319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List is an ordered sequence of items. It is one of the most used datatype in Python and is very flexible. All the items in a list do not need to be of the same type.Lists are mutable, meaning, value of elements of a list can be altered.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278765" y="2334260"/>
            <a:ext cx="115042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Declaring a list is pretty straight forward. Items separated by commas are enclosed within brackets [ ].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2754630" y="2703830"/>
            <a:ext cx="54438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a = [1, 2.2, 'python']</a:t>
            </a:r>
            <a:endParaRPr lang="en-US" sz="2400" b="1"/>
          </a:p>
        </p:txBody>
      </p:sp>
      <p:sp>
        <p:nvSpPr>
          <p:cNvPr id="10" name="Text Box 9"/>
          <p:cNvSpPr txBox="1"/>
          <p:nvPr/>
        </p:nvSpPr>
        <p:spPr>
          <a:xfrm>
            <a:off x="342900" y="3261360"/>
            <a:ext cx="115042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We can use the slicing operator [ ] to extract an item or a range of items from a list. Index starts form 0 in Python.</a:t>
            </a:r>
            <a:endParaRPr lang="en-US" sz="2400"/>
          </a:p>
        </p:txBody>
      </p:sp>
      <p:sp>
        <p:nvSpPr>
          <p:cNvPr id="11" name="Text Box 10"/>
          <p:cNvSpPr txBox="1"/>
          <p:nvPr/>
        </p:nvSpPr>
        <p:spPr>
          <a:xfrm>
            <a:off x="584200" y="4091305"/>
            <a:ext cx="108927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a = [5,10,15,20,25,30,35,40]</a:t>
            </a:r>
            <a:endParaRPr lang="en-US" sz="2400" b="1"/>
          </a:p>
          <a:p>
            <a:r>
              <a:rPr lang="en-US" sz="2400" b="1"/>
              <a:t># a[2] = 15</a:t>
            </a:r>
            <a:endParaRPr lang="en-US" sz="2400" b="1"/>
          </a:p>
          <a:p>
            <a:r>
              <a:rPr lang="en-US" sz="2400" b="1"/>
              <a:t>print("a[2] = ", a[2])</a:t>
            </a:r>
            <a:endParaRPr lang="en-US" sz="2400" b="1"/>
          </a:p>
          <a:p>
            <a:r>
              <a:rPr lang="en-US" sz="2400" b="1"/>
              <a:t># a[0:3] = [5, 10, 15]</a:t>
            </a:r>
            <a:endParaRPr lang="en-US" sz="2400" b="1"/>
          </a:p>
          <a:p>
            <a:r>
              <a:rPr lang="en-US" sz="2400" b="1"/>
              <a:t>print("a[0:3] = ", a[0:3])</a:t>
            </a:r>
            <a:endParaRPr lang="en-US" sz="2400" b="1"/>
          </a:p>
          <a:p>
            <a:r>
              <a:rPr lang="en-US" sz="2400" b="1"/>
              <a:t># a[5:] = [30, 35, 40]</a:t>
            </a:r>
            <a:endParaRPr lang="en-US" sz="2400" b="1"/>
          </a:p>
          <a:p>
            <a:r>
              <a:rPr lang="en-US" sz="2400" b="1"/>
              <a:t>print("a[5:] = ", a[5:])</a:t>
            </a:r>
            <a:endParaRPr lang="en-US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-127000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665543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Tuple (Data Types)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26390" y="890270"/>
            <a:ext cx="117513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Tuple is an ordered sequence of items same as list.The only difference is that tuples are immutable. Tuples once created cannot be modified.</a:t>
            </a:r>
            <a:endParaRPr lang="en-US" sz="2400"/>
          </a:p>
          <a:p>
            <a:r>
              <a:rPr lang="en-US" sz="2400"/>
              <a:t>Tuples are used to write-protect data and are usually faster than list as it cannot change dynamically.</a:t>
            </a:r>
            <a:endParaRPr lang="en-US" sz="2400"/>
          </a:p>
          <a:p>
            <a:r>
              <a:rPr lang="en-US" sz="2400"/>
              <a:t>It is defined within parentheses () where items are separated by commas.</a:t>
            </a:r>
            <a:endParaRPr lang="en-US" sz="2400"/>
          </a:p>
          <a:p>
            <a:pPr algn="ctr"/>
            <a:r>
              <a:rPr lang="en-US" sz="2400" b="1"/>
              <a:t>t = (5,'program', 1+3j)</a:t>
            </a:r>
            <a:endParaRPr lang="en-US" sz="2400" b="1"/>
          </a:p>
        </p:txBody>
      </p:sp>
      <p:sp>
        <p:nvSpPr>
          <p:cNvPr id="9" name="Text Box 8"/>
          <p:cNvSpPr txBox="1"/>
          <p:nvPr/>
        </p:nvSpPr>
        <p:spPr>
          <a:xfrm>
            <a:off x="372110" y="3197225"/>
            <a:ext cx="11659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We can use the slicing operator [] to extract items but we cannot change its value.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372110" y="3657600"/>
            <a:ext cx="1155382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t = (5,'program', 1+3j)</a:t>
            </a:r>
            <a:endParaRPr lang="en-US" sz="2400" b="1"/>
          </a:p>
          <a:p>
            <a:r>
              <a:rPr lang="en-US" sz="2400" b="1"/>
              <a:t># t[1] = 'program'</a:t>
            </a:r>
            <a:endParaRPr lang="en-US" sz="2400" b="1"/>
          </a:p>
          <a:p>
            <a:r>
              <a:rPr lang="en-US" sz="2400" b="1"/>
              <a:t>print("t[1] = ", t[1])</a:t>
            </a:r>
            <a:endParaRPr lang="en-US" sz="2400" b="1"/>
          </a:p>
          <a:p>
            <a:r>
              <a:rPr lang="en-US" sz="2400" b="1"/>
              <a:t># t[0:3] = (5, 'program', (1+3j))</a:t>
            </a:r>
            <a:endParaRPr lang="en-US" sz="2400" b="1"/>
          </a:p>
          <a:p>
            <a:r>
              <a:rPr lang="en-US" sz="2400" b="1"/>
              <a:t>print("t[0:3] = ", t[0:3])</a:t>
            </a:r>
            <a:endParaRPr lang="en-US" sz="2400" b="1"/>
          </a:p>
          <a:p>
            <a:r>
              <a:rPr lang="en-US" sz="2400" b="1"/>
              <a:t># Generates error</a:t>
            </a:r>
            <a:endParaRPr lang="en-US" sz="2400" b="1"/>
          </a:p>
          <a:p>
            <a:r>
              <a:rPr lang="en-US" sz="2400" b="1"/>
              <a:t># Tuples are immutable</a:t>
            </a:r>
            <a:endParaRPr lang="en-US" sz="2400" b="1"/>
          </a:p>
          <a:p>
            <a:r>
              <a:rPr lang="en-US" sz="2400" b="1"/>
              <a:t>t[0] = 10</a:t>
            </a:r>
            <a:endParaRPr 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708850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Strings (Data Types)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540" y="1402715"/>
            <a:ext cx="119329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String is sequence of Unicode characters. We can use single quotes or double quotes to represent strings. </a:t>
            </a:r>
            <a:r>
              <a:rPr lang="en-US" sz="2400" b="1"/>
              <a:t>Multi-line strings can be denoted using triple quotes, ''' or """.</a:t>
            </a:r>
            <a:endParaRPr lang="en-US" sz="2400" b="1"/>
          </a:p>
        </p:txBody>
      </p:sp>
      <p:sp>
        <p:nvSpPr>
          <p:cNvPr id="9" name="Text Box 8"/>
          <p:cNvSpPr txBox="1"/>
          <p:nvPr/>
        </p:nvSpPr>
        <p:spPr>
          <a:xfrm>
            <a:off x="792480" y="2232660"/>
            <a:ext cx="65887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s = "This is a string"</a:t>
            </a:r>
            <a:endParaRPr lang="en-US" sz="2400" b="1"/>
          </a:p>
          <a:p>
            <a:r>
              <a:rPr lang="en-US" sz="2400" b="1"/>
              <a:t>s = '''a multiline</a:t>
            </a:r>
            <a:endParaRPr lang="en-US" sz="2400" b="1"/>
          </a:p>
        </p:txBody>
      </p:sp>
      <p:sp>
        <p:nvSpPr>
          <p:cNvPr id="10" name="Text Box 9"/>
          <p:cNvSpPr txBox="1"/>
          <p:nvPr/>
        </p:nvSpPr>
        <p:spPr>
          <a:xfrm>
            <a:off x="250190" y="2952750"/>
            <a:ext cx="11344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Like list and tuple, slicing operator [ ] can be used with string. Strings are immutable.</a:t>
            </a:r>
            <a:endParaRPr lang="en-US" sz="2400"/>
          </a:p>
        </p:txBody>
      </p:sp>
      <p:sp>
        <p:nvSpPr>
          <p:cNvPr id="11" name="Text Box 10"/>
          <p:cNvSpPr txBox="1"/>
          <p:nvPr/>
        </p:nvSpPr>
        <p:spPr>
          <a:xfrm>
            <a:off x="634365" y="3509010"/>
            <a:ext cx="1092327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s = 'Hello world!'</a:t>
            </a:r>
            <a:endParaRPr lang="en-US" sz="2400" b="1"/>
          </a:p>
          <a:p>
            <a:r>
              <a:rPr lang="en-US" sz="2400" b="1"/>
              <a:t># s[4] = 'o'</a:t>
            </a:r>
            <a:endParaRPr lang="en-US" sz="2400" b="1"/>
          </a:p>
          <a:p>
            <a:r>
              <a:rPr lang="en-US" sz="2400" b="1"/>
              <a:t>print("s[4] = ", s[4])</a:t>
            </a:r>
            <a:endParaRPr lang="en-US" sz="2400" b="1"/>
          </a:p>
          <a:p>
            <a:r>
              <a:rPr lang="en-US" sz="2400" b="1"/>
              <a:t># s[6:11] = 'world'</a:t>
            </a:r>
            <a:endParaRPr lang="en-US" sz="2400" b="1"/>
          </a:p>
          <a:p>
            <a:r>
              <a:rPr lang="en-US" sz="2400" b="1"/>
              <a:t>print("s[6:11] = ", s[6:11])</a:t>
            </a:r>
            <a:endParaRPr lang="en-US" sz="2400" b="1"/>
          </a:p>
          <a:p>
            <a:r>
              <a:rPr lang="en-US" sz="2400" b="1"/>
              <a:t># Generates error</a:t>
            </a:r>
            <a:endParaRPr lang="en-US" sz="2400" b="1"/>
          </a:p>
          <a:p>
            <a:r>
              <a:rPr lang="en-US" sz="2400" b="1"/>
              <a:t># Strings are immutable in Python</a:t>
            </a:r>
            <a:endParaRPr lang="en-US" sz="2400" b="1"/>
          </a:p>
          <a:p>
            <a:r>
              <a:rPr lang="en-US" sz="2400" b="1"/>
              <a:t>s[5] ='d'</a:t>
            </a:r>
            <a:endParaRPr 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5406</Words>
  <Application>WPS Presentation</Application>
  <PresentationFormat>宽屏</PresentationFormat>
  <Paragraphs>198</Paragraphs>
  <Slides>21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SimSun</vt:lpstr>
      <vt:lpstr>Wingdings</vt:lpstr>
      <vt:lpstr>Calibri</vt:lpstr>
      <vt:lpstr>Calibri Light</vt:lpstr>
      <vt:lpstr>Microsoft YaHei</vt:lpstr>
      <vt:lpstr>Wingdings</vt:lpstr>
      <vt:lpstr>Arial Unicode MS</vt:lpstr>
      <vt:lpstr>Office 主题</vt:lpstr>
      <vt:lpstr>1_Office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95</cp:revision>
  <dcterms:created xsi:type="dcterms:W3CDTF">2016-01-14T13:25:00Z</dcterms:created>
  <dcterms:modified xsi:type="dcterms:W3CDTF">2019-05-26T18:25:08Z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