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6"/>
  </p:notesMasterIdLst>
  <p:handoutMasterIdLst>
    <p:handoutMasterId r:id="rId32"/>
  </p:handoutMasterIdLst>
  <p:sldIdLst>
    <p:sldId id="256" r:id="rId4"/>
    <p:sldId id="307" r:id="rId5"/>
    <p:sldId id="30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27" r:id="rId16"/>
    <p:sldId id="328" r:id="rId17"/>
    <p:sldId id="329" r:id="rId18"/>
    <p:sldId id="330" r:id="rId19"/>
    <p:sldId id="331" r:id="rId20"/>
    <p:sldId id="320" r:id="rId21"/>
    <p:sldId id="333" r:id="rId22"/>
    <p:sldId id="341" r:id="rId23"/>
    <p:sldId id="340" r:id="rId24"/>
    <p:sldId id="334" r:id="rId25"/>
    <p:sldId id="335" r:id="rId26"/>
    <p:sldId id="336" r:id="rId27"/>
    <p:sldId id="337" r:id="rId28"/>
    <p:sldId id="338" r:id="rId29"/>
    <p:sldId id="339" r:id="rId30"/>
    <p:sldId id="347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6146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6997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 Session - 4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33343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2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Anirudha Anil Gaikwad</a:t>
            </a:r>
            <a:r>
              <a:rPr lang="zh-CN" altLang="en-US" sz="2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 defTabSz="914400"/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gaikwad.anirudha@gmail.com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1030605"/>
            <a:ext cx="3683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    i=1; #initializing a local variable  </a:t>
            </a:r>
            <a:endParaRPr lang="en-US" sz="2400" b="1"/>
          </a:p>
          <a:p>
            <a:r>
              <a:rPr lang="en-US" sz="2400" b="1"/>
              <a:t>        for i in range(1,11):  </a:t>
            </a:r>
            <a:endParaRPr lang="en-US" sz="2400" b="1"/>
          </a:p>
          <a:p>
            <a:r>
              <a:rPr lang="en-US" sz="2400" b="1"/>
              <a:t>        if i==5:  </a:t>
            </a:r>
            <a:endParaRPr lang="en-US" sz="2400" b="1"/>
          </a:p>
          <a:p>
            <a:r>
              <a:rPr lang="en-US" sz="2400" b="1"/>
              <a:t>            continue;  </a:t>
            </a:r>
            <a:endParaRPr lang="en-US" sz="2400" b="1"/>
          </a:p>
          <a:p>
            <a:r>
              <a:rPr lang="en-US" sz="2400" b="1"/>
              <a:t>        print("%d"%i);  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    list = [1,2,3,4,5]  </a:t>
            </a:r>
            <a:endParaRPr lang="en-US" b="1"/>
          </a:p>
          <a:p>
            <a:r>
              <a:rPr lang="en-US" b="1"/>
              <a:t>    flag = 0  </a:t>
            </a:r>
            <a:endParaRPr lang="en-US" b="1"/>
          </a:p>
          <a:p>
            <a:r>
              <a:rPr lang="en-US" b="1"/>
              <a:t>    for i in list:  </a:t>
            </a:r>
            <a:endParaRPr lang="en-US" b="1"/>
          </a:p>
          <a:p>
            <a:r>
              <a:rPr lang="en-US" b="1"/>
              <a:t>        print("Current element:",i,end=" ");  </a:t>
            </a:r>
            <a:endParaRPr lang="en-US" b="1"/>
          </a:p>
          <a:p>
            <a:r>
              <a:rPr lang="en-US" b="1"/>
              <a:t>        if i==3:  </a:t>
            </a:r>
            <a:endParaRPr lang="en-US" b="1"/>
          </a:p>
          <a:p>
            <a:r>
              <a:rPr lang="en-US" b="1"/>
              <a:t>            pass;  </a:t>
            </a:r>
            <a:endParaRPr lang="en-US" b="1"/>
          </a:p>
          <a:p>
            <a:r>
              <a:rPr lang="en-US" b="1"/>
              <a:t>            print("\nWe are inside pass block\n");  </a:t>
            </a:r>
            <a:endParaRPr lang="en-US" b="1"/>
          </a:p>
          <a:p>
            <a:r>
              <a:rPr lang="en-US" b="1"/>
              <a:t>            flag = 1;  </a:t>
            </a:r>
            <a:endParaRPr lang="en-US" b="1"/>
          </a:p>
          <a:p>
            <a:r>
              <a:rPr lang="en-US" b="1"/>
              <a:t>        if flag==1:  </a:t>
            </a:r>
            <a:endParaRPr lang="en-US" b="1"/>
          </a:p>
          <a:p>
            <a:r>
              <a:rPr lang="en-US" b="1"/>
              <a:t>            print("\nCame out of pass\n");  </a:t>
            </a:r>
            <a:endParaRPr lang="en-US" b="1"/>
          </a:p>
          <a:p>
            <a:r>
              <a:rPr lang="en-US" b="1"/>
              <a:t>            flag=0;  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167130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In Python, function is a group of related statements that perform a specific task.</a:t>
            </a:r>
            <a:endParaRPr lang="en-US" sz="2400"/>
          </a:p>
          <a:p>
            <a:r>
              <a:rPr lang="en-US" sz="2400"/>
              <a:t>Functions help break our program into smaller and modular chunks. As our program grows larger and larger, functions make it more organized and manageable.</a:t>
            </a:r>
            <a:endParaRPr lang="en-US" sz="2400"/>
          </a:p>
          <a:p>
            <a:r>
              <a:rPr lang="en-US" sz="2400"/>
              <a:t>Furthermore, it avoids repetition and makes code reusable.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 b="1"/>
              <a:t>def function_name(parameters):</a:t>
            </a:r>
            <a:endParaRPr lang="en-US" sz="2400" b="1"/>
          </a:p>
          <a:p>
            <a:pPr algn="ctr"/>
            <a:r>
              <a:rPr lang="en-US" sz="2400" b="1"/>
              <a:t>	"""docstring"""</a:t>
            </a:r>
            <a:endParaRPr lang="en-US" sz="2400" b="1"/>
          </a:p>
          <a:p>
            <a:pPr algn="ctr"/>
            <a:r>
              <a:rPr lang="en-US" sz="2400" b="1"/>
              <a:t>	statement(s)</a:t>
            </a:r>
            <a:endParaRPr 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8600" y="2261235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Keyword def marks the start of function header.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function name to uniquely identify it. Function naming follows the same rules of writing identifiers in Python.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Parameters (arguments) through which we pass values to a function. They are optional.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colon (:) to mark the end of function header.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Optional documentation string (docstring) to describe what the function does.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One or more valid python statements that make up the function body. Statements must   </a:t>
            </a:r>
            <a:endParaRPr lang="en-US" sz="2400"/>
          </a:p>
          <a:p>
            <a:pPr>
              <a:buFont typeface="Wingdings" panose="05000000000000000000" charset="0"/>
            </a:pPr>
            <a:r>
              <a:rPr lang="en-US" sz="2400"/>
              <a:t>      have same indentation level (usually 4 spaces).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An optional return statement to return a value from the function.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577850" y="1800860"/>
            <a:ext cx="8112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Function definition consists of following components.</a:t>
            </a:r>
            <a:endParaRPr lang="en-US" sz="2400" b="1"/>
          </a:p>
        </p:txBody>
      </p:sp>
      <p:sp>
        <p:nvSpPr>
          <p:cNvPr id="11" name="Text Box 10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8755" y="361315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31800" y="1552575"/>
            <a:ext cx="115697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Once we have defined a function, we can call it from another function, program or even the Python prompt. To call a function we simply type the function name with appropriate parameters.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Functions that we define ourselves to do certain specific task are referred as </a:t>
            </a:r>
            <a:r>
              <a:rPr lang="en-US" sz="2400" b="1"/>
              <a:t>user-defined functions.</a:t>
            </a:r>
            <a:endParaRPr lang="en-US" sz="24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Functions that readily come with Python are called </a:t>
            </a:r>
            <a:r>
              <a:rPr lang="en-US" sz="2400" b="1"/>
              <a:t>built-in functions.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Program to illustrate</a:t>
            </a:r>
            <a:endParaRPr lang="en-US" sz="2400" b="1"/>
          </a:p>
          <a:p>
            <a:r>
              <a:rPr lang="en-US" sz="2400" b="1"/>
              <a:t># the use of user-defined functions</a:t>
            </a:r>
            <a:endParaRPr lang="en-US" sz="2400" b="1"/>
          </a:p>
          <a:p>
            <a:r>
              <a:rPr lang="en-US" sz="2400" b="1"/>
              <a:t>def add_numbers(x,y):</a:t>
            </a:r>
            <a:endParaRPr lang="en-US" sz="2400" b="1"/>
          </a:p>
          <a:p>
            <a:r>
              <a:rPr lang="en-US" sz="2400" b="1"/>
              <a:t>   sum = x + y</a:t>
            </a:r>
            <a:endParaRPr lang="en-US" sz="2400" b="1"/>
          </a:p>
          <a:p>
            <a:r>
              <a:rPr lang="en-US" sz="2400" b="1"/>
              <a:t>   return sum</a:t>
            </a:r>
            <a:endParaRPr lang="en-US" sz="2400" b="1"/>
          </a:p>
          <a:p>
            <a:r>
              <a:rPr lang="en-US" sz="2400" b="1"/>
              <a:t>num1 = 5</a:t>
            </a:r>
            <a:endParaRPr lang="en-US" sz="2400" b="1"/>
          </a:p>
          <a:p>
            <a:r>
              <a:rPr lang="en-US" sz="2400" b="1"/>
              <a:t>num2 = 6</a:t>
            </a:r>
            <a:endParaRPr lang="en-US" sz="2400" b="1"/>
          </a:p>
          <a:p>
            <a:r>
              <a:rPr lang="en-US" sz="2400" b="1"/>
              <a:t>print("The sum is", add_numbers(num1, num2))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266065" y="361315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93675" y="361950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496175" imgH="4219575" progId="Paint.Picture">
                  <p:embed/>
                </p:oleObj>
              </mc:Choice>
              <mc:Fallback>
                <p:oleObj name="" r:id="rId2" imgW="7496175" imgH="4219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675" y="361950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9842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56235" y="1139825"/>
            <a:ext cx="116909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Most of the programming languages like C, C++, Java use braces { } to define a block of code. Python uses indentation.</a:t>
            </a:r>
            <a:endParaRPr lang="en-US" sz="2400"/>
          </a:p>
          <a:p>
            <a:r>
              <a:rPr lang="en-US" sz="2400"/>
              <a:t>A code block (body of a function, loop etc.) starts with indentation and ends with the first unindented line. The amount of indentation is up to you, but it must be consistent throughout that block.</a:t>
            </a:r>
            <a:endParaRPr lang="en-US" sz="2400"/>
          </a:p>
          <a:p>
            <a:r>
              <a:rPr lang="en-US" sz="2400"/>
              <a:t>Generally four whitespaces are used for indentation and is preferred over tabs. Here is an example.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47320" y="98425"/>
            <a:ext cx="478345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Indentation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00200" y="4274820"/>
            <a:ext cx="51727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for i in range(0,10):</a:t>
            </a:r>
            <a:endParaRPr lang="en-US" sz="2400" b="1"/>
          </a:p>
          <a:p>
            <a:r>
              <a:rPr lang="en-US" sz="2400" b="1"/>
              <a:t>    print(i)</a:t>
            </a:r>
            <a:endParaRPr lang="en-US" sz="2400" b="1"/>
          </a:p>
          <a:p>
            <a:r>
              <a:rPr lang="en-US" sz="2400" b="1"/>
              <a:t>    if i == 5:</a:t>
            </a:r>
            <a:endParaRPr lang="en-US" sz="2400" b="1"/>
          </a:p>
          <a:p>
            <a:r>
              <a:rPr lang="en-US" sz="2400" b="1"/>
              <a:t>        break</a:t>
            </a:r>
            <a:endParaRPr 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   x = "global variable"</a:t>
            </a:r>
            <a:endParaRPr lang="en-US" sz="2400" b="1"/>
          </a:p>
          <a:p>
            <a:r>
              <a:rPr lang="en-US" sz="2400" b="1"/>
              <a:t>def foo():</a:t>
            </a:r>
            <a:endParaRPr lang="en-US" sz="2400" b="1"/>
          </a:p>
          <a:p>
            <a:r>
              <a:rPr lang="en-US" sz="2400" b="1"/>
              <a:t>    global x #global variable access in function</a:t>
            </a:r>
            <a:endParaRPr lang="en-US" sz="2400" b="1"/>
          </a:p>
          <a:p>
            <a:r>
              <a:rPr lang="en-US" sz="2400" b="1"/>
              <a:t>    y = "local variable"</a:t>
            </a:r>
            <a:endParaRPr lang="en-US" sz="2400" b="1"/>
          </a:p>
          <a:p>
            <a:r>
              <a:rPr lang="en-US" sz="2400" b="1"/>
              <a:t>    x = x * 2</a:t>
            </a:r>
            <a:endParaRPr lang="en-US" sz="2400" b="1"/>
          </a:p>
          <a:p>
            <a:r>
              <a:rPr lang="en-US" sz="2400" b="1"/>
              <a:t>    print(x)</a:t>
            </a:r>
            <a:endParaRPr lang="en-US" sz="2400" b="1"/>
          </a:p>
          <a:p>
            <a:r>
              <a:rPr lang="en-US" sz="2400" b="1"/>
              <a:t>    print(y)</a:t>
            </a:r>
            <a:endParaRPr lang="en-US" sz="2400" b="1"/>
          </a:p>
          <a:p>
            <a:r>
              <a:rPr lang="en-US" sz="2400" b="1"/>
              <a:t>   </a:t>
            </a:r>
            <a:endParaRPr lang="en-US" sz="2400" b="1"/>
          </a:p>
          <a:p>
            <a:r>
              <a:rPr lang="en-US" sz="2400" b="1"/>
              <a:t>foo() </a:t>
            </a:r>
            <a:endParaRPr lang="en-US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  <a:endParaRPr lang="en-US" sz="2400"/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1140" y="1120775"/>
            <a:ext cx="9989185" cy="7847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nested-if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if-else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elif (else if)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for loop (for iterating_var in sequence: )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while loop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break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continnue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pass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What is a function in Python?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Types of Functions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How to Define &amp; Call Function</a:t>
            </a: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Scope and Lifetime of variables</a:t>
            </a: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lambda functions(anonymous functions)</a:t>
            </a: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24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r>
              <a:rPr lang="en-US" sz="2400">
                <a:sym typeface="+mn-ea"/>
              </a:rPr>
              <a:t> </a:t>
            </a: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</p:txBody>
      </p:sp>
      <p:sp>
        <p:nvSpPr>
          <p:cNvPr id="6" name="文本框 8"/>
          <p:cNvSpPr txBox="1"/>
          <p:nvPr/>
        </p:nvSpPr>
        <p:spPr>
          <a:xfrm>
            <a:off x="230823" y="105728"/>
            <a:ext cx="5854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  <a:endParaRPr lang="en-US" sz="2400"/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def outer():</a:t>
            </a:r>
            <a:endParaRPr lang="en-US" sz="2400" b="1"/>
          </a:p>
          <a:p>
            <a:r>
              <a:rPr lang="en-US" sz="2400" b="1"/>
              <a:t>    x = "local"</a:t>
            </a:r>
            <a:endParaRPr lang="en-US" sz="2400" b="1"/>
          </a:p>
          <a:p>
            <a:r>
              <a:rPr lang="en-US" sz="2400" b="1"/>
              <a:t>       def inner():</a:t>
            </a:r>
            <a:endParaRPr lang="en-US" sz="2400" b="1"/>
          </a:p>
          <a:p>
            <a:r>
              <a:rPr lang="en-US" sz="2400" b="1"/>
              <a:t>        nonlocal x</a:t>
            </a:r>
            <a:endParaRPr lang="en-US" sz="2400" b="1"/>
          </a:p>
          <a:p>
            <a:r>
              <a:rPr lang="en-US" sz="2400" b="1"/>
              <a:t>        x = "nonlocal"</a:t>
            </a:r>
            <a:endParaRPr lang="en-US" sz="2400" b="1"/>
          </a:p>
          <a:p>
            <a:r>
              <a:rPr lang="en-US" sz="2400" b="1"/>
              <a:t>        print("inner:", x)</a:t>
            </a:r>
            <a:endParaRPr lang="en-US" sz="2400" b="1"/>
          </a:p>
          <a:p>
            <a:r>
              <a:rPr lang="en-US" sz="2400" b="1"/>
              <a:t>    </a:t>
            </a:r>
            <a:endParaRPr lang="en-US" sz="2400" b="1"/>
          </a:p>
          <a:p>
            <a:r>
              <a:rPr lang="en-US" sz="2400" b="1"/>
              <a:t>    inner()</a:t>
            </a:r>
            <a:endParaRPr lang="en-US" sz="2400" b="1"/>
          </a:p>
          <a:p>
            <a:r>
              <a:rPr lang="en-US" sz="2400" b="1"/>
              <a:t>    print("outer:", x)</a:t>
            </a:r>
            <a:endParaRPr lang="en-US" sz="2400" b="1"/>
          </a:p>
          <a:p>
            <a:r>
              <a:rPr lang="en-US" sz="2400" b="1"/>
              <a:t>outer() #If we change value of nonlocal variable, the changes appears in the local variable</a:t>
            </a:r>
            <a:endParaRPr lang="en-US"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Recursion is the process of defining something in terms of itself.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Python Recursive Function :</a:t>
            </a:r>
            <a:endParaRPr lang="en-US" sz="2400"/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An example of a recursive function to</a:t>
            </a:r>
            <a:endParaRPr lang="en-US" sz="2400" b="1"/>
          </a:p>
          <a:p>
            <a:r>
              <a:rPr lang="en-US" sz="2400" b="1"/>
              <a:t># find the factorial of a number</a:t>
            </a:r>
            <a:endParaRPr lang="en-US" sz="2400" b="1"/>
          </a:p>
          <a:p>
            <a:r>
              <a:rPr lang="en-US" sz="2400" b="1"/>
              <a:t>def calc_factorial(x):</a:t>
            </a:r>
            <a:endParaRPr lang="en-US" sz="2400" b="1"/>
          </a:p>
          <a:p>
            <a:r>
              <a:rPr lang="en-US" sz="2400" b="1"/>
              <a:t>    """This is a recursive function</a:t>
            </a:r>
            <a:endParaRPr lang="en-US" sz="2400" b="1"/>
          </a:p>
          <a:p>
            <a:r>
              <a:rPr lang="en-US" sz="2400" b="1"/>
              <a:t>    to find the factorial of an integer"""</a:t>
            </a:r>
            <a:endParaRPr lang="en-US" sz="2400" b="1"/>
          </a:p>
          <a:p>
            <a:r>
              <a:rPr lang="en-US" sz="2400" b="1"/>
              <a:t>    if x == 1:</a:t>
            </a:r>
            <a:endParaRPr lang="en-US" sz="2400" b="1"/>
          </a:p>
          <a:p>
            <a:r>
              <a:rPr lang="en-US" sz="2400" b="1"/>
              <a:t>        return 1</a:t>
            </a:r>
            <a:endParaRPr lang="en-US" sz="2400" b="1"/>
          </a:p>
          <a:p>
            <a:r>
              <a:rPr lang="en-US" sz="2400" b="1"/>
              <a:t>    else:</a:t>
            </a:r>
            <a:endParaRPr lang="en-US" sz="2400" b="1"/>
          </a:p>
          <a:p>
            <a:r>
              <a:rPr lang="en-US" sz="2400" b="1"/>
              <a:t>        return (x * calc_factorial(x-1))</a:t>
            </a:r>
            <a:endParaRPr lang="en-US" sz="2400" b="1"/>
          </a:p>
          <a:p>
            <a:r>
              <a:rPr lang="en-US" sz="2400" b="1"/>
              <a:t>num = 4</a:t>
            </a:r>
            <a:endParaRPr lang="en-US" sz="2400" b="1"/>
          </a:p>
          <a:p>
            <a:r>
              <a:rPr lang="en-US" sz="2400" b="1"/>
              <a:t>print("The factorial of", num, "is", calc_factorial(num))</a:t>
            </a:r>
            <a:endParaRPr lang="en-US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  <a:endParaRPr lang="en-US" sz="2400"/>
          </a:p>
          <a:p>
            <a:r>
              <a:rPr lang="en-US" sz="2400"/>
              <a:t>    A complex task can be broken down into simpler sub-problems using recursion.</a:t>
            </a:r>
            <a:endParaRPr lang="en-US" sz="2400"/>
          </a:p>
          <a:p>
            <a:r>
              <a:rPr lang="en-US" sz="2400"/>
              <a:t>    Sequence generation is easier with recursion than using some nested iteration.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  <a:endParaRPr lang="en-US" sz="2400"/>
          </a:p>
          <a:p>
            <a:r>
              <a:rPr lang="en-US" sz="2400"/>
              <a:t>    Recursive calls are expensive (inefficient) as they take up a lot of memory and time.</a:t>
            </a:r>
            <a:endParaRPr lang="en-US" sz="2400"/>
          </a:p>
          <a:p>
            <a:r>
              <a:rPr lang="en-US" sz="2400"/>
              <a:t>    Recursive functions are hard to debug.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315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0515" y="1041400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The anonymous functions are declared by using </a:t>
            </a:r>
            <a:r>
              <a:rPr lang="en-US" sz="2400" b="1"/>
              <a:t>lambda keyword</a:t>
            </a:r>
            <a:r>
              <a:rPr lang="en-US" sz="2400"/>
              <a:t>. However, Lambda functions can accept any number of arguments, but they can return only one value in the form of expression. 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1710055" y="2240280"/>
            <a:ext cx="562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lambda arguments: expression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657225" y="3702050"/>
            <a:ext cx="11073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Program to show the use of lambda functions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double = lambda x: x * 2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# Output: 10</a:t>
            </a:r>
            <a:endParaRPr lang="en-US" sz="2400" b="1"/>
          </a:p>
          <a:p>
            <a:r>
              <a:rPr lang="en-US" sz="2400" b="1"/>
              <a:t>print(double(5))</a:t>
            </a:r>
            <a:endParaRPr lang="en-US" sz="2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6080" y="1028700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Use of Lambda Function in python</a:t>
            </a:r>
            <a:endParaRPr lang="en-US" sz="2400"/>
          </a:p>
          <a:p>
            <a:endParaRPr lang="en-US" sz="2400"/>
          </a:p>
          <a:p>
            <a:r>
              <a:rPr lang="en-US" sz="2400"/>
              <a:t>We use lambda functions when we require a nameless function for a short period of time.</a:t>
            </a:r>
            <a:endParaRPr lang="en-US" sz="2400"/>
          </a:p>
          <a:p>
            <a:endParaRPr lang="en-US" sz="2400"/>
          </a:p>
          <a:p>
            <a:r>
              <a:rPr lang="en-US" sz="2400"/>
              <a:t>In Python, we generally use it as an argument to a higher-order function (a function that takes in other functions as arguments). Lambda functions are used along with built-in functions like filter(), map() etc.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5445" y="890270"/>
            <a:ext cx="11525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Example use with filter()</a:t>
            </a:r>
            <a:endParaRPr lang="en-US" sz="2400"/>
          </a:p>
          <a:p>
            <a:r>
              <a:rPr lang="en-US" sz="2400"/>
              <a:t>The filter() function in Python takes in a function and a list as arguments.</a:t>
            </a:r>
            <a:endParaRPr lang="en-US" sz="2400"/>
          </a:p>
          <a:p>
            <a:r>
              <a:rPr lang="en-US" sz="2400"/>
              <a:t>The function is called with all the items in the list and a new list is returned which contains items for which the function evaluats to True.</a:t>
            </a:r>
            <a:endParaRPr lang="en-US" sz="2400"/>
          </a:p>
          <a:p>
            <a:endParaRPr lang="en-US" sz="2400"/>
          </a:p>
          <a:p>
            <a:r>
              <a:rPr lang="en-US" sz="2400"/>
              <a:t>Here is an example use of filter() function to filter out only even numbers from a list.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546100" y="3419475"/>
            <a:ext cx="111004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Program to filter out only the even items from a list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my_list = [1, 5, 4, 6, 8, 11, 3, 12]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new_list = list(filter(lambda x: (x%2 == 0) , my_list))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# Output: [4, 6, 8, 12]</a:t>
            </a:r>
            <a:endParaRPr lang="en-US" sz="2400" b="1"/>
          </a:p>
          <a:p>
            <a:r>
              <a:rPr lang="en-US" sz="2400" b="1"/>
              <a:t>print(new_list)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1320" y="1028700"/>
            <a:ext cx="114801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Example use with map()</a:t>
            </a:r>
            <a:endParaRPr lang="en-US" sz="2400"/>
          </a:p>
          <a:p>
            <a:r>
              <a:rPr lang="en-US" sz="2400"/>
              <a:t>The map() function in Python takes in a function and a list.</a:t>
            </a:r>
            <a:endParaRPr lang="en-US" sz="2400"/>
          </a:p>
          <a:p>
            <a:r>
              <a:rPr lang="en-US" sz="2400"/>
              <a:t>The function is called with all the items in the list and a new list is returned which contains items returned by that function for each item.</a:t>
            </a:r>
            <a:endParaRPr lang="en-US" sz="2400"/>
          </a:p>
          <a:p>
            <a:endParaRPr lang="en-US" sz="2400"/>
          </a:p>
          <a:p>
            <a:r>
              <a:rPr lang="en-US" sz="2400"/>
              <a:t>Here is an example use of map() function to double all the items in a list.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147320" y="165735"/>
            <a:ext cx="92690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lambda functions(</a:t>
            </a:r>
            <a:r>
              <a:rPr lang="en-US" sz="4000" b="1">
                <a:sym typeface="+mn-ea"/>
              </a:rPr>
              <a:t>anonymous functions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)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1830" y="3335655"/>
            <a:ext cx="101555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# Program to double each item in a list using map()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my_list = [1, 5, 4, 6, 8, 11, 3, 12]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new_list = list(map(lambda x: x * 2 , my_list))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# Output: [2, 10, 8, 12, 16, 22, 6, 24]</a:t>
            </a:r>
            <a:endParaRPr lang="en-US" sz="2400" b="1"/>
          </a:p>
          <a:p>
            <a:r>
              <a:rPr lang="en-US" sz="2400" b="1"/>
              <a:t>print(new_list)</a:t>
            </a:r>
            <a:endParaRPr 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1058863" y="3808413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Eg.     if num &gt; 0:</a:t>
            </a:r>
            <a:endParaRPr lang="en-US" sz="2400" b="1"/>
          </a:p>
          <a:p>
            <a:r>
              <a:rPr lang="en-US" sz="2400" b="1"/>
              <a:t>   	 print(num, "is a positive number.")</a:t>
            </a:r>
            <a:endParaRPr 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  <a:endParaRPr 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Python interprets non-zero values as True. None and 0 are interpreted as False</a:t>
            </a: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Nested if statements enable us to use if ? else statement inside an outer if statement.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Any number of if statements can be nested inside one another. Indentation is the only way to figure out the level of nesting.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num = float(input("Enter a number: "))</a:t>
            </a:r>
            <a:endParaRPr lang="en-US" sz="2400" b="1"/>
          </a:p>
          <a:p>
            <a:r>
              <a:rPr lang="en-US" sz="2400" b="1"/>
              <a:t>if num &gt;= 0:</a:t>
            </a:r>
            <a:endParaRPr lang="en-US" sz="2400" b="1"/>
          </a:p>
          <a:p>
            <a:r>
              <a:rPr lang="en-US" sz="2400" b="1"/>
              <a:t>    if num == 0:</a:t>
            </a:r>
            <a:endParaRPr lang="en-US" sz="2400" b="1"/>
          </a:p>
          <a:p>
            <a:r>
              <a:rPr lang="en-US" sz="2400" b="1"/>
              <a:t>        print("Zero")</a:t>
            </a:r>
            <a:endParaRPr lang="en-US" sz="2400" b="1"/>
          </a:p>
          <a:p>
            <a:r>
              <a:rPr lang="en-US" sz="2400" b="1"/>
              <a:t>    else:</a:t>
            </a:r>
            <a:endParaRPr lang="en-US" sz="2400" b="1"/>
          </a:p>
          <a:p>
            <a:r>
              <a:rPr lang="en-US" sz="2400" b="1"/>
              <a:t>        print("Positive number")</a:t>
            </a:r>
            <a:endParaRPr lang="en-US" sz="2400" b="1"/>
          </a:p>
          <a:p>
            <a:r>
              <a:rPr lang="en-US" sz="2400" b="1"/>
              <a:t>else:</a:t>
            </a:r>
            <a:endParaRPr lang="en-US" sz="2400" b="1"/>
          </a:p>
          <a:p>
            <a:r>
              <a:rPr lang="en-US" sz="2400" b="1"/>
              <a:t>    print("Negative number")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if test expression:</a:t>
            </a:r>
            <a:endParaRPr lang="en-US" sz="2400" b="1"/>
          </a:p>
          <a:p>
            <a:r>
              <a:rPr lang="en-US" sz="2400" b="1"/>
              <a:t>    Body of if</a:t>
            </a:r>
            <a:endParaRPr lang="en-US" sz="2400" b="1"/>
          </a:p>
          <a:p>
            <a:r>
              <a:rPr lang="en-US" sz="2400" b="1"/>
              <a:t>else:</a:t>
            </a:r>
            <a:endParaRPr lang="en-US" sz="2400" b="1"/>
          </a:p>
          <a:p>
            <a:r>
              <a:rPr lang="en-US" sz="2400" b="1"/>
              <a:t>    Body of else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if num &gt;= 0:</a:t>
            </a:r>
            <a:endParaRPr lang="en-US" sz="2400" b="1"/>
          </a:p>
          <a:p>
            <a:r>
              <a:rPr lang="en-US" sz="2400" b="1"/>
              <a:t>    print("Positive or Zero")</a:t>
            </a:r>
            <a:endParaRPr lang="en-US" sz="2400" b="1"/>
          </a:p>
          <a:p>
            <a:r>
              <a:rPr lang="en-US" sz="2400" b="1"/>
              <a:t>else:</a:t>
            </a:r>
            <a:endParaRPr lang="en-US" sz="2400" b="1"/>
          </a:p>
          <a:p>
            <a:r>
              <a:rPr lang="en-US" sz="2400" b="1"/>
              <a:t>    print("Negative number")</a:t>
            </a:r>
            <a:endParaRPr lang="en-US" sz="2400" b="1"/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if test expression:</a:t>
            </a:r>
            <a:endParaRPr lang="en-US" sz="2400" b="1"/>
          </a:p>
          <a:p>
            <a:r>
              <a:rPr lang="en-US" sz="2400" b="1"/>
              <a:t>    Body of if</a:t>
            </a:r>
            <a:endParaRPr lang="en-US" sz="2400" b="1"/>
          </a:p>
          <a:p>
            <a:r>
              <a:rPr lang="en-US" sz="2400" b="1"/>
              <a:t>elif test expression:</a:t>
            </a:r>
            <a:endParaRPr lang="en-US" sz="2400" b="1"/>
          </a:p>
          <a:p>
            <a:r>
              <a:rPr lang="en-US" sz="2400" b="1"/>
              <a:t>    Body of elif</a:t>
            </a:r>
            <a:endParaRPr lang="en-US" sz="2400" b="1"/>
          </a:p>
          <a:p>
            <a:r>
              <a:rPr lang="en-US" sz="2400" b="1"/>
              <a:t>else: </a:t>
            </a:r>
            <a:endParaRPr lang="en-US" sz="2400" b="1"/>
          </a:p>
          <a:p>
            <a:r>
              <a:rPr lang="en-US" sz="2400" b="1"/>
              <a:t>    Body of else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if num &gt; 0:</a:t>
            </a:r>
            <a:endParaRPr lang="en-US" sz="2400" b="1"/>
          </a:p>
          <a:p>
            <a:r>
              <a:rPr lang="en-US" sz="2400" b="1"/>
              <a:t>    print("Positive number")</a:t>
            </a:r>
            <a:endParaRPr lang="en-US" sz="2400" b="1"/>
          </a:p>
          <a:p>
            <a:r>
              <a:rPr lang="en-US" sz="2400" b="1"/>
              <a:t>elif num == 0:</a:t>
            </a:r>
            <a:endParaRPr lang="en-US" sz="2400" b="1"/>
          </a:p>
          <a:p>
            <a:r>
              <a:rPr lang="en-US" sz="2400" b="1"/>
              <a:t>    print("Zero")</a:t>
            </a:r>
            <a:endParaRPr lang="en-US" sz="2400" b="1"/>
          </a:p>
          <a:p>
            <a:r>
              <a:rPr lang="en-US" sz="2400" b="1"/>
              <a:t>else:</a:t>
            </a:r>
            <a:endParaRPr lang="en-US" sz="2400" b="1"/>
          </a:p>
          <a:p>
            <a:r>
              <a:rPr lang="en-US" sz="2400" b="1"/>
              <a:t>    print("Negative number")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    for iterating_var in sequence:  </a:t>
            </a:r>
            <a:endParaRPr lang="en-US" sz="2400" b="1"/>
          </a:p>
          <a:p>
            <a:r>
              <a:rPr lang="en-US" sz="2400" b="1"/>
              <a:t>        statement(s)  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i=1  </a:t>
            </a:r>
            <a:endParaRPr lang="en-US" sz="2400" b="1"/>
          </a:p>
          <a:p>
            <a:r>
              <a:rPr lang="en-US" sz="2400" b="1"/>
              <a:t>n=int(input("Enter the number up to which you want to print :"))  </a:t>
            </a:r>
            <a:endParaRPr lang="en-US" sz="2400" b="1"/>
          </a:p>
          <a:p>
            <a:r>
              <a:rPr lang="en-US" sz="2400" b="1"/>
              <a:t>for i in range(0,10):  </a:t>
            </a:r>
            <a:endParaRPr lang="en-US" sz="2400" b="1"/>
          </a:p>
          <a:p>
            <a:r>
              <a:rPr lang="en-US" sz="2400" b="1"/>
              <a:t>    print(i,end = ' ')</a:t>
            </a:r>
            <a:endParaRPr 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while test_expression:</a:t>
            </a:r>
            <a:endParaRPr lang="en-US" sz="2400" b="1"/>
          </a:p>
          <a:p>
            <a:r>
              <a:rPr lang="en-US" sz="2400" b="1"/>
              <a:t>    Body of while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400" b="1"/>
          </a:p>
          <a:p>
            <a:r>
              <a:rPr lang="en-US" sz="2400" b="1"/>
              <a:t>while i &lt;= n:</a:t>
            </a:r>
            <a:endParaRPr lang="en-US" sz="2400" b="1"/>
          </a:p>
          <a:p>
            <a:r>
              <a:rPr lang="en-US" sz="2400" b="1"/>
              <a:t>    sum = sum + i</a:t>
            </a:r>
            <a:endParaRPr lang="en-US" sz="2400" b="1"/>
          </a:p>
          <a:p>
            <a:r>
              <a:rPr lang="en-US" sz="2400" b="1"/>
              <a:t>    i = i+1    # update counter</a:t>
            </a:r>
            <a:endParaRPr lang="en-US" sz="2400" b="1"/>
          </a:p>
          <a:p>
            <a:r>
              <a:rPr lang="en-US" sz="2400" b="1"/>
              <a:t>print("The sum is", sum)</a:t>
            </a:r>
            <a:endParaRPr lang="en-US" sz="2400" b="1"/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i=1;  </a:t>
            </a:r>
            <a:endParaRPr lang="en-US" sz="2400" b="1"/>
          </a:p>
          <a:p>
            <a:r>
              <a:rPr lang="en-US" sz="2400" b="1"/>
              <a:t>while i&lt;=10:  </a:t>
            </a:r>
            <a:endParaRPr lang="en-US" sz="2400" b="1"/>
          </a:p>
          <a:p>
            <a:r>
              <a:rPr lang="en-US" sz="2400" b="1"/>
              <a:t>    print(i);  </a:t>
            </a:r>
            <a:endParaRPr lang="en-US" sz="2400" b="1"/>
          </a:p>
          <a:p>
            <a:r>
              <a:rPr lang="en-US" sz="2400" b="1"/>
              <a:t>    i=i+1; </a:t>
            </a:r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    list =[1,2,3,4]  </a:t>
            </a:r>
            <a:endParaRPr lang="en-US" sz="2400" b="1"/>
          </a:p>
          <a:p>
            <a:r>
              <a:rPr lang="en-US" sz="2400" b="1"/>
              <a:t>    count = 1;  </a:t>
            </a:r>
            <a:endParaRPr lang="en-US" sz="2400" b="1"/>
          </a:p>
          <a:p>
            <a:r>
              <a:rPr lang="en-US" sz="2400" b="1"/>
              <a:t>    for i in list:  </a:t>
            </a:r>
            <a:endParaRPr lang="en-US" sz="2400" b="1"/>
          </a:p>
          <a:p>
            <a:r>
              <a:rPr lang="en-US" sz="2400" b="1"/>
              <a:t>        if i == 4:  </a:t>
            </a:r>
            <a:endParaRPr lang="en-US" sz="2400" b="1"/>
          </a:p>
          <a:p>
            <a:r>
              <a:rPr lang="en-US" sz="2400" b="1"/>
              <a:t>            print("item matched")  </a:t>
            </a:r>
            <a:endParaRPr lang="en-US" sz="2400" b="1"/>
          </a:p>
          <a:p>
            <a:r>
              <a:rPr lang="en-US" sz="2400" b="1"/>
              <a:t>            count = count + 1;  </a:t>
            </a:r>
            <a:endParaRPr lang="en-US" sz="2400" b="1"/>
          </a:p>
          <a:p>
            <a:r>
              <a:rPr lang="en-US" sz="2400" b="1"/>
              <a:t>            break  </a:t>
            </a:r>
            <a:endParaRPr lang="en-US" sz="2400" b="1"/>
          </a:p>
          <a:p>
            <a:r>
              <a:rPr lang="en-US" sz="2400" b="1"/>
              <a:t>    print("found at",count,"location");  </a:t>
            </a:r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11130</Words>
  <Application>WPS Presentation</Application>
  <PresentationFormat>宽屏</PresentationFormat>
  <Paragraphs>361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Calibri Light</vt:lpstr>
      <vt:lpstr>Microsoft YaHei</vt:lpstr>
      <vt:lpstr>Wingdings</vt:lpstr>
      <vt:lpstr>Arial Unicode MS</vt:lpstr>
      <vt:lpstr>Office 主题</vt:lpstr>
      <vt:lpstr>1_Office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108</cp:revision>
  <dcterms:created xsi:type="dcterms:W3CDTF">2016-01-14T13:25:00Z</dcterms:created>
  <dcterms:modified xsi:type="dcterms:W3CDTF">2019-05-27T12:19:27Z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