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3"/>
  </p:sldMasterIdLst>
  <p:notesMasterIdLst>
    <p:notesMasterId r:id="rId6"/>
  </p:notesMasterIdLst>
  <p:handoutMasterIdLst>
    <p:handoutMasterId r:id="rId22"/>
  </p:handoutMasterIdLst>
  <p:sldIdLst>
    <p:sldId id="256" r:id="rId4"/>
    <p:sldId id="307" r:id="rId5"/>
    <p:sldId id="30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47" r:id="rId20"/>
    <p:sldId id="363" r:id="rId21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17"/>
    <a:srgbClr val="747472"/>
    <a:srgbClr val="EC5724"/>
    <a:srgbClr val="F0B931"/>
    <a:srgbClr val="31A8DF"/>
    <a:srgbClr val="7FBC41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721"/>
    <p:restoredTop sz="94660"/>
  </p:normalViewPr>
  <p:slideViewPr>
    <p:cSldViewPr snapToGrid="0" showGuides="1">
      <p:cViewPr varScale="1">
        <p:scale>
          <a:sx n="63" d="100"/>
          <a:sy n="63" d="100"/>
        </p:scale>
        <p:origin x="103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474528-C130-49FA-A0FC-0A42E8D598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Second level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Third level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Fourth level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Second level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Third level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Fourth level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6" name="文本框 8"/>
          <p:cNvSpPr txBox="1"/>
          <p:nvPr/>
        </p:nvSpPr>
        <p:spPr>
          <a:xfrm>
            <a:off x="1058863" y="3808413"/>
            <a:ext cx="6997700" cy="10147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Python Session - 5</a:t>
            </a:r>
            <a:endParaRPr lang="en-US" altLang="zh-CN" sz="6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37" name="文本框 9"/>
          <p:cNvSpPr txBox="1"/>
          <p:nvPr/>
        </p:nvSpPr>
        <p:spPr>
          <a:xfrm>
            <a:off x="1103313" y="4743450"/>
            <a:ext cx="333438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defTabSz="914400"/>
            <a:r>
              <a:rPr lang="en-US" altLang="zh-CN" sz="24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Anirudha Anil Gaikwad</a:t>
            </a:r>
            <a:r>
              <a:rPr lang="zh-CN" altLang="en-US" sz="24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24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38" name="文本框 10"/>
          <p:cNvSpPr txBox="1"/>
          <p:nvPr/>
        </p:nvSpPr>
        <p:spPr>
          <a:xfrm>
            <a:off x="1149350" y="5186363"/>
            <a:ext cx="4711700" cy="3067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l" defTabSz="914400"/>
            <a:r>
              <a:rPr lang="en-US" altLang="zh-CN" sz="14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gaikwad.anirudha@gmail.com</a:t>
            </a:r>
            <a:endParaRPr lang="en-US" altLang="zh-CN" sz="14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2245" y="1030605"/>
            <a:ext cx="3683000" cy="1041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40640"/>
            <a:ext cx="3683000" cy="1041400"/>
          </a:xfrm>
          <a:prstGeom prst="rect">
            <a:avLst/>
          </a:prstGeom>
        </p:spPr>
      </p:pic>
      <p:graphicFrame>
        <p:nvGraphicFramePr>
          <p:cNvPr id="4" name="Object 3"/>
          <p:cNvGraphicFramePr/>
          <p:nvPr/>
        </p:nvGraphicFramePr>
        <p:xfrm>
          <a:off x="489585" y="1081405"/>
          <a:ext cx="11289665" cy="5342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7115175" imgH="4010025" progId="Paint.Picture">
                  <p:embed/>
                </p:oleObj>
              </mc:Choice>
              <mc:Fallback>
                <p:oleObj name="" r:id="rId2" imgW="7115175" imgH="40100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9585" y="1081405"/>
                        <a:ext cx="11289665" cy="5342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8"/>
          <p:cNvSpPr txBox="1"/>
          <p:nvPr/>
        </p:nvSpPr>
        <p:spPr>
          <a:xfrm>
            <a:off x="127953" y="207328"/>
            <a:ext cx="38798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File I/O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27953" y="207328"/>
            <a:ext cx="38798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File I/O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98525" y="2275205"/>
            <a:ext cx="928116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f = open("test.txt")      # equivalent to 'r' or 'rt'</a:t>
            </a:r>
            <a:endParaRPr lang="en-US" sz="2400" b="1"/>
          </a:p>
          <a:p>
            <a:r>
              <a:rPr lang="en-US" sz="2400" b="1"/>
              <a:t>f = open("test.txt",'w')  # write in text mode</a:t>
            </a:r>
            <a:endParaRPr lang="en-US" sz="2400" b="1"/>
          </a:p>
          <a:p>
            <a:r>
              <a:rPr lang="en-US" sz="2400" b="1"/>
              <a:t>f = open("img.bmp",'r+b') # read and write in binary mode</a:t>
            </a:r>
            <a:endParaRPr lang="en-US" sz="2400" b="1"/>
          </a:p>
          <a:p>
            <a:r>
              <a:rPr lang="en-US" sz="2400" b="1"/>
              <a:t>f = open("test.txt",mode = 'r',encoding = 'utf-8')</a:t>
            </a:r>
            <a:endParaRPr lang="en-US" sz="24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88925" y="1128395"/>
            <a:ext cx="1161478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How to close a file Using Python</a:t>
            </a:r>
            <a:endParaRPr lang="en-US" sz="2400"/>
          </a:p>
          <a:p>
            <a:r>
              <a:rPr lang="en-US" sz="2400"/>
              <a:t>When we are done with operations to the file, we need to properly close the file.</a:t>
            </a:r>
            <a:endParaRPr lang="en-US" sz="2400"/>
          </a:p>
          <a:p>
            <a:r>
              <a:rPr lang="en-US" sz="2400"/>
              <a:t>Closing a file will free up the resources that were tied with the file and is done using Python </a:t>
            </a:r>
            <a:r>
              <a:rPr lang="en-US" sz="2400" b="1"/>
              <a:t>close()</a:t>
            </a:r>
            <a:r>
              <a:rPr lang="en-US" sz="2400"/>
              <a:t> Function</a:t>
            </a:r>
            <a:endParaRPr lang="en-US" sz="2400"/>
          </a:p>
        </p:txBody>
      </p:sp>
      <p:sp>
        <p:nvSpPr>
          <p:cNvPr id="6" name="文本框 8"/>
          <p:cNvSpPr txBox="1"/>
          <p:nvPr/>
        </p:nvSpPr>
        <p:spPr>
          <a:xfrm>
            <a:off x="127953" y="207328"/>
            <a:ext cx="38798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File I/O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88060" y="2829560"/>
            <a:ext cx="99002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f = open("test.txt",encoding = 'utf-8')</a:t>
            </a:r>
            <a:endParaRPr lang="en-US" sz="2400" b="1"/>
          </a:p>
          <a:p>
            <a:r>
              <a:rPr lang="en-US" sz="2400" b="1"/>
              <a:t># perform file operations</a:t>
            </a:r>
            <a:endParaRPr lang="en-US" sz="2400" b="1"/>
          </a:p>
          <a:p>
            <a:r>
              <a:rPr lang="en-US" sz="2400" b="1"/>
              <a:t>f.close()</a:t>
            </a:r>
            <a:endParaRPr lang="en-US" sz="2400" b="1"/>
          </a:p>
        </p:txBody>
      </p:sp>
      <p:sp>
        <p:nvSpPr>
          <p:cNvPr id="9" name="Text Box 8"/>
          <p:cNvSpPr txBox="1"/>
          <p:nvPr/>
        </p:nvSpPr>
        <p:spPr>
          <a:xfrm>
            <a:off x="988060" y="4265295"/>
            <a:ext cx="893635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A safer way is to use a try...finally block.</a:t>
            </a:r>
            <a:endParaRPr lang="en-US" sz="2400" b="1"/>
          </a:p>
          <a:p>
            <a:r>
              <a:rPr lang="en-US" sz="2400" b="1"/>
              <a:t>try:</a:t>
            </a:r>
            <a:endParaRPr lang="en-US" sz="2400" b="1"/>
          </a:p>
          <a:p>
            <a:r>
              <a:rPr lang="en-US" sz="2400" b="1"/>
              <a:t>   f = open("test.txt",encoding = 'utf-8')</a:t>
            </a:r>
            <a:endParaRPr lang="en-US" sz="2400" b="1"/>
          </a:p>
          <a:p>
            <a:r>
              <a:rPr lang="en-US" sz="2400" b="1"/>
              <a:t>   # perform file operations</a:t>
            </a:r>
            <a:endParaRPr lang="en-US" sz="2400" b="1"/>
          </a:p>
          <a:p>
            <a:r>
              <a:rPr lang="en-US" sz="2400" b="1"/>
              <a:t>finally:</a:t>
            </a:r>
            <a:endParaRPr lang="en-US" sz="2400" b="1"/>
          </a:p>
          <a:p>
            <a:r>
              <a:rPr lang="en-US" sz="2400" b="1"/>
              <a:t>   f.close()</a:t>
            </a:r>
            <a:endParaRPr lang="en-US" sz="24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-127000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27953" y="207328"/>
            <a:ext cx="38798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File I/O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25120" y="1049655"/>
            <a:ext cx="1129982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How to write to File in Python</a:t>
            </a: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672465" y="2413635"/>
            <a:ext cx="107721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with open("test.txt",'w',encoding = 'utf-8') as f:</a:t>
            </a:r>
            <a:endParaRPr lang="en-US" sz="2400" b="1"/>
          </a:p>
          <a:p>
            <a:r>
              <a:rPr lang="en-US" sz="2400" b="1"/>
              <a:t>   f.write("my first file\n")</a:t>
            </a:r>
            <a:endParaRPr lang="en-US" sz="2400" b="1"/>
          </a:p>
          <a:p>
            <a:r>
              <a:rPr lang="en-US" sz="2400" b="1"/>
              <a:t>   f.write("This file\n\n")</a:t>
            </a:r>
            <a:endParaRPr lang="en-US" sz="2400" b="1"/>
          </a:p>
          <a:p>
            <a:r>
              <a:rPr lang="en-US" sz="2400" b="1"/>
              <a:t>   f.write("contains three lines\n")</a:t>
            </a:r>
            <a:endParaRPr lang="en-US" sz="24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-9906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63220" y="942340"/>
            <a:ext cx="114649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/>
              <a:t>How to read files in Python</a:t>
            </a:r>
            <a:endParaRPr lang="en-US" sz="2400" b="1"/>
          </a:p>
        </p:txBody>
      </p:sp>
      <p:sp>
        <p:nvSpPr>
          <p:cNvPr id="6" name="文本框 8"/>
          <p:cNvSpPr txBox="1"/>
          <p:nvPr/>
        </p:nvSpPr>
        <p:spPr>
          <a:xfrm>
            <a:off x="127953" y="207328"/>
            <a:ext cx="38798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File I/O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91490" y="1844675"/>
            <a:ext cx="1133665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&gt;&gt;&gt; f = open("test.txt",'r',encoding = 'utf-8')</a:t>
            </a:r>
            <a:endParaRPr lang="en-US" sz="2400" b="1"/>
          </a:p>
          <a:p>
            <a:r>
              <a:rPr lang="en-US" sz="2400" b="1"/>
              <a:t>&gt;&gt;&gt; f.read(4)    # read the first 4 data</a:t>
            </a:r>
            <a:endParaRPr lang="en-US" sz="2400" b="1"/>
          </a:p>
          <a:p>
            <a:r>
              <a:rPr lang="en-US" sz="2400" b="1"/>
              <a:t>&gt;&gt;&gt; f.read()     # read in the rest till end of file</a:t>
            </a:r>
            <a:endParaRPr lang="en-US" sz="2400" b="1"/>
          </a:p>
          <a:p>
            <a:r>
              <a:rPr lang="en-US" sz="2400" b="1"/>
              <a:t>&gt;&gt;&gt; f.tell()    # get the current file position</a:t>
            </a:r>
            <a:endParaRPr lang="en-US" sz="2400" b="1"/>
          </a:p>
          <a:p>
            <a:r>
              <a:rPr lang="en-US" sz="2400" b="1"/>
              <a:t>&gt;&gt;&gt; f.seek(0)   # bring file cursor to initial position</a:t>
            </a:r>
            <a:endParaRPr lang="en-US" sz="2400" b="1"/>
          </a:p>
          <a:p>
            <a:endParaRPr lang="en-US" sz="2400" b="1"/>
          </a:p>
          <a:p>
            <a:endParaRPr lang="en-US" sz="2400" b="1"/>
          </a:p>
          <a:p>
            <a:endParaRPr lang="en-US" sz="24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40640"/>
            <a:ext cx="3683000" cy="1041400"/>
          </a:xfrm>
          <a:prstGeom prst="rect">
            <a:avLst/>
          </a:prstGeom>
        </p:spPr>
      </p:pic>
      <p:sp>
        <p:nvSpPr>
          <p:cNvPr id="7" name="文本框 8"/>
          <p:cNvSpPr txBox="1"/>
          <p:nvPr/>
        </p:nvSpPr>
        <p:spPr>
          <a:xfrm>
            <a:off x="127953" y="207328"/>
            <a:ext cx="38798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File I/O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graphicFrame>
        <p:nvGraphicFramePr>
          <p:cNvPr id="9" name="Object 8"/>
          <p:cNvGraphicFramePr/>
          <p:nvPr/>
        </p:nvGraphicFramePr>
        <p:xfrm>
          <a:off x="239395" y="1081405"/>
          <a:ext cx="11773535" cy="5417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" imgW="7134225" imgH="4238625" progId="Paint.Picture">
                  <p:embed/>
                </p:oleObj>
              </mc:Choice>
              <mc:Fallback>
                <p:oleObj name="" r:id="rId2" imgW="7134225" imgH="4238625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9395" y="1081405"/>
                        <a:ext cx="11773535" cy="5417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7" name="文本框 8"/>
          <p:cNvSpPr txBox="1"/>
          <p:nvPr/>
        </p:nvSpPr>
        <p:spPr>
          <a:xfrm>
            <a:off x="127953" y="207328"/>
            <a:ext cx="38798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File I/O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graphicFrame>
        <p:nvGraphicFramePr>
          <p:cNvPr id="4" name="Object 3"/>
          <p:cNvGraphicFramePr/>
          <p:nvPr/>
        </p:nvGraphicFramePr>
        <p:xfrm>
          <a:off x="414020" y="1540510"/>
          <a:ext cx="11544935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7115175" imgH="4886325" progId="Paint.Picture">
                  <p:embed/>
                </p:oleObj>
              </mc:Choice>
              <mc:Fallback>
                <p:oleObj name="" r:id="rId2" imgW="7115175" imgH="48863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4020" y="1540510"/>
                        <a:ext cx="11544935" cy="528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/>
          <p:nvPr/>
        </p:nvGraphicFramePr>
        <p:xfrm>
          <a:off x="414020" y="1041400"/>
          <a:ext cx="11544935" cy="591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4" imgW="7058025" imgH="485775" progId="Paint.Picture">
                  <p:embed/>
                </p:oleObj>
              </mc:Choice>
              <mc:Fallback>
                <p:oleObj name="" r:id="rId4" imgW="7058025" imgH="485775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4020" y="1041400"/>
                        <a:ext cx="11544935" cy="591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2468" name="文本框 8"/>
          <p:cNvSpPr txBox="1"/>
          <p:nvPr/>
        </p:nvSpPr>
        <p:spPr>
          <a:xfrm>
            <a:off x="1058863" y="3808413"/>
            <a:ext cx="4802187" cy="1014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THANKS</a:t>
            </a:r>
            <a:endParaRPr lang="en-US" altLang="zh-CN" sz="6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2365" y="217805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230823" y="105728"/>
            <a:ext cx="5854700" cy="10147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learn </a:t>
            </a:r>
            <a:endParaRPr lang="en-US" altLang="zh-CN" sz="6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63220" y="2353945"/>
            <a:ext cx="1146556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Python Modules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Python Package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Python File I/O</a:t>
            </a:r>
            <a:endParaRPr lang="en-US" sz="2400"/>
          </a:p>
          <a:p>
            <a:pPr>
              <a:buFont typeface="Wingdings" panose="05000000000000000000" charset="0"/>
            </a:pP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424751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Modules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34010" y="1844675"/>
            <a:ext cx="1152461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Modules refer to a file containing Python statements and definitions.</a:t>
            </a:r>
            <a:endParaRPr lang="en-US" sz="2400"/>
          </a:p>
          <a:p>
            <a:endParaRPr lang="en-US" sz="2400"/>
          </a:p>
          <a:p>
            <a:r>
              <a:rPr lang="en-US" sz="2400"/>
              <a:t>A file containing Python code, for e.g.: filename.py, is called a module and its module name would be filename.</a:t>
            </a:r>
            <a:endParaRPr lang="en-US" sz="2400"/>
          </a:p>
          <a:p>
            <a:endParaRPr lang="en-US" sz="2400"/>
          </a:p>
          <a:p>
            <a:r>
              <a:rPr lang="en-US" sz="2400"/>
              <a:t>We use modules to break down large programs into small manageable and organized files. Furthermore, modules provide reusability of code.</a:t>
            </a:r>
            <a:endParaRPr lang="en-US" sz="2400"/>
          </a:p>
          <a:p>
            <a:endParaRPr lang="en-US" sz="2400"/>
          </a:p>
          <a:p>
            <a:r>
              <a:rPr lang="en-US" sz="2400"/>
              <a:t>We can define our most used functions in a module and import it, instead of copying their definitions into different programs.</a:t>
            </a: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424751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Modules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46405" y="1240155"/>
            <a:ext cx="115709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How to import modules in Python?</a:t>
            </a:r>
            <a:endParaRPr lang="en-US" sz="2400"/>
          </a:p>
          <a:p>
            <a:r>
              <a:rPr lang="en-US" sz="2400"/>
              <a:t>use the import keyword to</a:t>
            </a:r>
            <a:r>
              <a:rPr lang="en-US" sz="2400">
                <a:sym typeface="+mn-ea"/>
              </a:rPr>
              <a:t> import modules in Python</a:t>
            </a:r>
            <a:endParaRPr lang="en-US" sz="2400">
              <a:sym typeface="+mn-ea"/>
            </a:endParaRPr>
          </a:p>
          <a:p>
            <a:r>
              <a:rPr lang="en-US" sz="2400" b="1"/>
              <a:t>&gt;&gt;&gt; import filename</a:t>
            </a:r>
            <a:endParaRPr lang="en-US" sz="2400" b="1"/>
          </a:p>
        </p:txBody>
      </p:sp>
      <p:sp>
        <p:nvSpPr>
          <p:cNvPr id="6" name="Text Box 5"/>
          <p:cNvSpPr txBox="1"/>
          <p:nvPr/>
        </p:nvSpPr>
        <p:spPr>
          <a:xfrm>
            <a:off x="446405" y="3126740"/>
            <a:ext cx="1157097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# import statement example</a:t>
            </a:r>
            <a:endParaRPr lang="en-US" sz="2400" b="1"/>
          </a:p>
          <a:p>
            <a:r>
              <a:rPr lang="en-US" sz="2400" b="1"/>
              <a:t># to import standard module math</a:t>
            </a:r>
            <a:endParaRPr lang="en-US" sz="2400" b="1"/>
          </a:p>
          <a:p>
            <a:endParaRPr lang="en-US" sz="2400" b="1"/>
          </a:p>
          <a:p>
            <a:r>
              <a:rPr lang="en-US" sz="2400" b="1"/>
              <a:t>import math</a:t>
            </a:r>
            <a:endParaRPr lang="en-US" sz="2400" b="1"/>
          </a:p>
          <a:p>
            <a:r>
              <a:rPr lang="en-US" sz="2400" b="1"/>
              <a:t>print("The value of pi is", math.pi)</a:t>
            </a:r>
            <a:endParaRPr lang="en-US" sz="24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424751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Modules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4195" y="1402715"/>
            <a:ext cx="111036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Import with renaming</a:t>
            </a:r>
            <a:endParaRPr lang="en-US" sz="2400"/>
          </a:p>
          <a:p>
            <a:r>
              <a:rPr lang="en-US" sz="2400"/>
              <a:t>We can import a module by renaming it as follows.</a:t>
            </a:r>
            <a:endParaRPr 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544830" y="2435225"/>
            <a:ext cx="1110297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import calendar as cal</a:t>
            </a:r>
            <a:endParaRPr lang="en-US" sz="2400" b="1"/>
          </a:p>
          <a:p>
            <a:r>
              <a:rPr lang="en-US" sz="2400" b="1"/>
              <a:t>print("------Calendar Program in Python------\n");</a:t>
            </a:r>
            <a:endParaRPr lang="en-US" sz="2400" b="1"/>
          </a:p>
          <a:p>
            <a:r>
              <a:rPr lang="en-US" sz="2400" b="1"/>
              <a:t>print("Enter 'x' for exit.");</a:t>
            </a:r>
            <a:endParaRPr lang="en-US" sz="2400" b="1"/>
          </a:p>
          <a:p>
            <a:r>
              <a:rPr lang="en-US" sz="2400" b="1"/>
              <a:t>y = input("Enter Year: ");</a:t>
            </a:r>
            <a:endParaRPr lang="en-US" sz="2400" b="1"/>
          </a:p>
          <a:p>
            <a:r>
              <a:rPr lang="en-US" sz="2400" b="1"/>
              <a:t>if y == 'x':</a:t>
            </a:r>
            <a:endParaRPr lang="en-US" sz="2400" b="1"/>
          </a:p>
          <a:p>
            <a:r>
              <a:rPr lang="en-US" sz="2400" b="1"/>
              <a:t>    exit();</a:t>
            </a:r>
            <a:endParaRPr lang="en-US" sz="2400" b="1"/>
          </a:p>
          <a:p>
            <a:r>
              <a:rPr lang="en-US" sz="2400" b="1"/>
              <a:t>else:</a:t>
            </a:r>
            <a:endParaRPr lang="en-US" sz="2400" b="1"/>
          </a:p>
          <a:p>
            <a:r>
              <a:rPr lang="en-US" sz="2400" b="1"/>
              <a:t>    m = input("Enter month: ");</a:t>
            </a:r>
            <a:endParaRPr lang="en-US" sz="2400" b="1"/>
          </a:p>
          <a:p>
            <a:r>
              <a:rPr lang="en-US" sz="2400" b="1"/>
              <a:t>    yy = int(y);</a:t>
            </a:r>
            <a:endParaRPr lang="en-US" sz="2400" b="1"/>
          </a:p>
          <a:p>
            <a:r>
              <a:rPr lang="en-US" sz="2400" b="1"/>
              <a:t>    mm = int(m);</a:t>
            </a:r>
            <a:endParaRPr lang="en-US" sz="2400" b="1"/>
          </a:p>
          <a:p>
            <a:r>
              <a:rPr lang="en-US" sz="2400" b="1"/>
              <a:t>    print("\n",cal.month(yy,mm))</a:t>
            </a:r>
            <a:endParaRPr lang="en-US" sz="2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424751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Modules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48615" y="1402715"/>
            <a:ext cx="114947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Python from...import statement</a:t>
            </a:r>
            <a:endParaRPr lang="en-US" sz="2400"/>
          </a:p>
          <a:p>
            <a:r>
              <a:rPr lang="en-US" sz="2400"/>
              <a:t>from used to import specific names from a module without importing the module as a whole.</a:t>
            </a:r>
            <a:endParaRPr 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581660" y="2552065"/>
            <a:ext cx="1114869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# import only pi from math module</a:t>
            </a:r>
            <a:endParaRPr lang="en-US" sz="2400" b="1"/>
          </a:p>
          <a:p>
            <a:endParaRPr lang="en-US" sz="2400" b="1"/>
          </a:p>
          <a:p>
            <a:r>
              <a:rPr lang="en-US" sz="2400" b="1"/>
              <a:t>from math import pi</a:t>
            </a:r>
            <a:endParaRPr lang="en-US" sz="2400" b="1"/>
          </a:p>
          <a:p>
            <a:r>
              <a:rPr lang="en-US" sz="2400" b="1"/>
              <a:t>print("The value of pi is", pi)</a:t>
            </a:r>
            <a:endParaRPr lang="en-US" sz="2400" b="1"/>
          </a:p>
        </p:txBody>
      </p:sp>
      <p:sp>
        <p:nvSpPr>
          <p:cNvPr id="7" name="Text Box 6"/>
          <p:cNvSpPr txBox="1"/>
          <p:nvPr/>
        </p:nvSpPr>
        <p:spPr>
          <a:xfrm>
            <a:off x="348615" y="4367530"/>
            <a:ext cx="109543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Import all names</a:t>
            </a:r>
            <a:endParaRPr lang="en-US" sz="2400" b="1"/>
          </a:p>
        </p:txBody>
      </p:sp>
      <p:sp>
        <p:nvSpPr>
          <p:cNvPr id="9" name="Text Box 8"/>
          <p:cNvSpPr txBox="1"/>
          <p:nvPr/>
        </p:nvSpPr>
        <p:spPr>
          <a:xfrm>
            <a:off x="581660" y="4939665"/>
            <a:ext cx="1086167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# import all names from the standard module math</a:t>
            </a:r>
            <a:endParaRPr lang="en-US" sz="2400" b="1"/>
          </a:p>
          <a:p>
            <a:endParaRPr lang="en-US" sz="2400" b="1"/>
          </a:p>
          <a:p>
            <a:r>
              <a:rPr lang="en-US" sz="2400" b="1"/>
              <a:t>from math import *</a:t>
            </a:r>
            <a:endParaRPr lang="en-US" sz="2400" b="1"/>
          </a:p>
          <a:p>
            <a:r>
              <a:rPr lang="en-US" sz="2400" b="1"/>
              <a:t>print("The value of pi is", pi)</a:t>
            </a:r>
            <a:endParaRPr lang="en-US" sz="2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424942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Package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08940" y="1402715"/>
            <a:ext cx="1137475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The packages in python facilitate the developer with the application development environment by providing a</a:t>
            </a:r>
            <a:r>
              <a:rPr lang="en-US" sz="2400" b="1"/>
              <a:t> hierarchical directory structure</a:t>
            </a:r>
            <a:r>
              <a:rPr lang="en-US" sz="2400"/>
              <a:t> where a package contains sub-packages, modules, and sub-modules.</a:t>
            </a:r>
            <a:endParaRPr lang="en-US" sz="2400"/>
          </a:p>
          <a:p>
            <a:r>
              <a:rPr lang="en-US" sz="2400" b="1"/>
              <a:t>A directory must contain a file named __init__.py in order for Python to consider it as a package. This file can be left empty but we generally place the initialization code for that package in this file.</a:t>
            </a:r>
            <a:endParaRPr lang="en-US" sz="2400" b="1"/>
          </a:p>
        </p:txBody>
      </p:sp>
      <p:graphicFrame>
        <p:nvGraphicFramePr>
          <p:cNvPr id="6" name="Object 5"/>
          <p:cNvGraphicFramePr/>
          <p:nvPr/>
        </p:nvGraphicFramePr>
        <p:xfrm>
          <a:off x="549275" y="3709670"/>
          <a:ext cx="11500485" cy="301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" imgW="7477125" imgH="3143250" progId="Paint.Picture">
                  <p:embed/>
                </p:oleObj>
              </mc:Choice>
              <mc:Fallback>
                <p:oleObj name="" r:id="rId2" imgW="7477125" imgH="314325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9275" y="3709670"/>
                        <a:ext cx="11500485" cy="3015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38798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File I/O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25755" y="1402715"/>
            <a:ext cx="1132903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/>
              <a:t>What is a file?</a:t>
            </a:r>
            <a:endParaRPr lang="en-US" sz="2400"/>
          </a:p>
          <a:p>
            <a:r>
              <a:rPr lang="en-US" sz="2400"/>
              <a:t>File is a named location on disk to store related information. It is used to permanently store data in a non-volatile memory (e.g. hard disk).</a:t>
            </a:r>
            <a:endParaRPr lang="en-US" sz="2400"/>
          </a:p>
          <a:p>
            <a:r>
              <a:rPr lang="en-US" sz="2400"/>
              <a:t>When we want to read from or write to a file we need to open it first. When we are done, it needs to be closed</a:t>
            </a:r>
            <a:endParaRPr lang="en-US" sz="2400"/>
          </a:p>
          <a:p>
            <a:endParaRPr lang="en-US" sz="2400"/>
          </a:p>
          <a:p>
            <a:r>
              <a:rPr lang="en-US" sz="2400"/>
              <a:t>Hence, in Python, a file operation takes place in the following order.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Open a file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Read or write (perform operation)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Close the file</a:t>
            </a:r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15290" y="1257935"/>
            <a:ext cx="1136078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How to open a file?</a:t>
            </a:r>
            <a:endParaRPr lang="en-US" sz="2400" b="1"/>
          </a:p>
          <a:p>
            <a:pPr>
              <a:buFont typeface="Wingdings" panose="05000000000000000000" charset="0"/>
            </a:pPr>
            <a:r>
              <a:rPr lang="en-US" sz="2400"/>
              <a:t>Python has a built-in function open() to open a file. This function returns a file object, also called a handle, as it is used to read or modify the file accordingly.</a:t>
            </a:r>
            <a:endParaRPr lang="en-US" sz="2400"/>
          </a:p>
          <a:p>
            <a:pPr>
              <a:buFont typeface="Wingdings" panose="05000000000000000000" charset="0"/>
            </a:pPr>
            <a:endParaRPr lang="en-US" sz="2400"/>
          </a:p>
          <a:p>
            <a:pPr>
              <a:buFont typeface="Wingdings" panose="05000000000000000000" charset="0"/>
            </a:pPr>
            <a:r>
              <a:rPr lang="en-US" sz="2400" b="1"/>
              <a:t>&gt;&gt;&gt; f = open("test.txt")    # open file in current directory</a:t>
            </a:r>
            <a:endParaRPr lang="en-US" sz="2400" b="1"/>
          </a:p>
          <a:p>
            <a:pPr>
              <a:buFont typeface="Wingdings" panose="05000000000000000000" charset="0"/>
            </a:pPr>
            <a:r>
              <a:rPr lang="en-US" sz="2400" b="1"/>
              <a:t>&gt;&gt;&gt; f = open("C:/folder/README.txt")  # specifying full path</a:t>
            </a:r>
            <a:endParaRPr lang="en-US" sz="2400"/>
          </a:p>
          <a:p>
            <a:pPr>
              <a:buFont typeface="Wingdings" panose="05000000000000000000" charset="0"/>
            </a:pPr>
            <a:endParaRPr lang="en-US" sz="2400"/>
          </a:p>
        </p:txBody>
      </p:sp>
      <p:sp>
        <p:nvSpPr>
          <p:cNvPr id="6" name="文本框 8"/>
          <p:cNvSpPr txBox="1"/>
          <p:nvPr/>
        </p:nvSpPr>
        <p:spPr>
          <a:xfrm>
            <a:off x="127953" y="207328"/>
            <a:ext cx="38798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File I/O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15290" y="4100195"/>
            <a:ext cx="1125601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default is reading in text mode. In this mode, we get strings when reading from the file.</a:t>
            </a:r>
            <a:endParaRPr lang="en-US" sz="2400"/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On the other hand, binary mode returns bytes and this is the mode to be used when dealing with non-text files like image or exe files.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4061</Words>
  <Application>WPS Presentation</Application>
  <PresentationFormat>宽屏</PresentationFormat>
  <Paragraphs>155</Paragraphs>
  <Slides>17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SimSun</vt:lpstr>
      <vt:lpstr>Wingdings</vt:lpstr>
      <vt:lpstr>Calibri</vt:lpstr>
      <vt:lpstr>Calibri Light</vt:lpstr>
      <vt:lpstr>Microsoft YaHei</vt:lpstr>
      <vt:lpstr>Wingdings</vt:lpstr>
      <vt:lpstr>Arial Unicode MS</vt:lpstr>
      <vt:lpstr>Office 主题</vt:lpstr>
      <vt:lpstr>1_Office 主题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Python1</dc:title>
  <dc:creator>Anirudha Anil Gaikwad</dc:creator>
  <cp:keywords>Python</cp:keywords>
  <dc:description>Python Introduction</dc:description>
  <cp:lastModifiedBy>Vaishnavi</cp:lastModifiedBy>
  <cp:revision>105</cp:revision>
  <dcterms:created xsi:type="dcterms:W3CDTF">2016-01-14T13:25:00Z</dcterms:created>
  <dcterms:modified xsi:type="dcterms:W3CDTF">2019-06-02T06:21:11Z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1033-11.2.0.8292</vt:lpwstr>
  </property>
</Properties>
</file>