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3" r:id="rId3"/>
    <p:sldId id="260" r:id="rId4"/>
    <p:sldId id="264" r:id="rId6"/>
    <p:sldId id="265" r:id="rId7"/>
    <p:sldId id="266" r:id="rId8"/>
    <p:sldId id="279" r:id="rId9"/>
    <p:sldId id="257" r:id="rId10"/>
    <p:sldId id="267" r:id="rId11"/>
    <p:sldId id="268" r:id="rId12"/>
    <p:sldId id="269" r:id="rId13"/>
    <p:sldId id="270" r:id="rId14"/>
    <p:sldId id="271" r:id="rId15"/>
    <p:sldId id="272" r:id="rId16"/>
    <p:sldId id="273" r:id="rId17"/>
    <p:sldId id="275" r:id="rId18"/>
    <p:sldId id="276" r:id="rId19"/>
    <p:sldId id="277" r:id="rId20"/>
    <p:sldId id="294" r:id="rId21"/>
    <p:sldId id="295" r:id="rId22"/>
    <p:sldId id="297"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2.vml"/><Relationship Id="rId6"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oleObject" Target="../embeddings/oleObject3.bin"/><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image" Target="../media/image5.wmf"/><Relationship Id="rId4" Type="http://schemas.openxmlformats.org/officeDocument/2006/relationships/oleObject" Target="../embeddings/oleObject5.bin"/><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6997700" cy="1014730"/>
          </a:xfrm>
          <a:prstGeom prst="rect">
            <a:avLst/>
          </a:prstGeom>
          <a:noFill/>
          <a:ln w="9525">
            <a:noFill/>
          </a:ln>
        </p:spPr>
        <p:txBody>
          <a:bodyPr wrap="none" anchor="t">
            <a:spAutoFit/>
          </a:bodyPr>
          <a:p>
            <a:pPr defTabSz="914400"/>
            <a:r>
              <a:rPr lang="en-US" altLang="zh-CN" sz="6000" b="1" dirty="0">
                <a:solidFill>
                  <a:srgbClr val="262626"/>
                </a:solidFill>
                <a:latin typeface="Arial" panose="020B0604020202020204" pitchFamily="34" charset="0"/>
                <a:ea typeface="Microsoft YaHei" panose="020B0503020204020204" charset="-122"/>
                <a:sym typeface="Arial" panose="020B0604020202020204" pitchFamily="34" charset="0"/>
              </a:rPr>
              <a:t>Python Session - 6</a:t>
            </a:r>
            <a:endParaRPr lang="en-US" altLang="zh-CN" sz="6000" b="1" dirty="0">
              <a:solidFill>
                <a:srgbClr val="262626"/>
              </a:solidFill>
              <a:latin typeface="Arial" panose="020B0604020202020204" pitchFamily="34" charset="0"/>
              <a:ea typeface="Microsoft YaHei" panose="020B0503020204020204" charset="-122"/>
              <a:sym typeface="Arial" panose="020B0604020202020204" pitchFamily="34" charset="0"/>
            </a:endParaRPr>
          </a:p>
        </p:txBody>
      </p:sp>
      <p:sp>
        <p:nvSpPr>
          <p:cNvPr id="18437" name="文本框 9"/>
          <p:cNvSpPr txBox="1"/>
          <p:nvPr/>
        </p:nvSpPr>
        <p:spPr>
          <a:xfrm>
            <a:off x="1103313" y="4743450"/>
            <a:ext cx="3334385" cy="460375"/>
          </a:xfrm>
          <a:prstGeom prst="rect">
            <a:avLst/>
          </a:prstGeom>
          <a:noFill/>
          <a:ln w="9525">
            <a:noFill/>
          </a:ln>
        </p:spPr>
        <p:txBody>
          <a:bodyPr wrap="none" anchor="t">
            <a:spAutoFit/>
          </a:bodyPr>
          <a:p>
            <a:pPr defTabSz="914400"/>
            <a:r>
              <a:rPr lang="en-US" altLang="zh-CN" sz="2400" dirty="0">
                <a:solidFill>
                  <a:srgbClr val="262626"/>
                </a:solidFill>
                <a:latin typeface="Arial" panose="020B0604020202020204" pitchFamily="34" charset="0"/>
                <a:ea typeface="Microsoft YaHei" panose="020B0503020204020204" charset="-122"/>
                <a:sym typeface="Arial" panose="020B0604020202020204" pitchFamily="34" charset="0"/>
              </a:rPr>
              <a:t>Anirudha Anil Gaikwad</a:t>
            </a:r>
            <a:r>
              <a:rPr lang="zh-CN" altLang="en-US" sz="2400" dirty="0">
                <a:solidFill>
                  <a:srgbClr val="262626"/>
                </a:solidFill>
                <a:latin typeface="Arial" panose="020B0604020202020204" pitchFamily="34" charset="0"/>
                <a:ea typeface="Microsoft YaHei" panose="020B0503020204020204" charset="-122"/>
                <a:sym typeface="Arial" panose="020B0604020202020204" pitchFamily="34" charset="0"/>
              </a:rPr>
              <a:t> </a:t>
            </a:r>
            <a:endParaRPr lang="zh-CN" altLang="en-US" sz="2400" dirty="0">
              <a:solidFill>
                <a:srgbClr val="262626"/>
              </a:solidFill>
              <a:latin typeface="Arial" panose="020B0604020202020204" pitchFamily="34" charset="0"/>
              <a:ea typeface="Microsoft YaHei" panose="020B0503020204020204" charset="-122"/>
              <a:sym typeface="Arial" panose="020B0604020202020204" pitchFamily="34" charset="0"/>
            </a:endParaRPr>
          </a:p>
        </p:txBody>
      </p:sp>
      <p:sp>
        <p:nvSpPr>
          <p:cNvPr id="18438" name="文本框 10"/>
          <p:cNvSpPr txBox="1"/>
          <p:nvPr/>
        </p:nvSpPr>
        <p:spPr>
          <a:xfrm>
            <a:off x="1149350" y="5186363"/>
            <a:ext cx="4711700" cy="306705"/>
          </a:xfrm>
          <a:prstGeom prst="rect">
            <a:avLst/>
          </a:prstGeom>
          <a:noFill/>
          <a:ln w="9525">
            <a:noFill/>
          </a:ln>
        </p:spPr>
        <p:txBody>
          <a:bodyPr anchor="t">
            <a:spAutoFit/>
          </a:bodyPr>
          <a:p>
            <a:pPr algn="l" defTabSz="914400"/>
            <a:r>
              <a:rPr lang="en-US" altLang="zh-CN" sz="1400" dirty="0">
                <a:solidFill>
                  <a:srgbClr val="262626"/>
                </a:solidFill>
                <a:latin typeface="Arial" panose="020B0604020202020204" pitchFamily="34" charset="0"/>
                <a:ea typeface="Microsoft YaHei" panose="020B0503020204020204" charset="-122"/>
                <a:sym typeface="Arial" panose="020B0604020202020204" pitchFamily="34" charset="0"/>
              </a:rPr>
              <a:t>gaikwad.anirudha@gmail.com</a:t>
            </a:r>
            <a:endParaRPr lang="en-US" altLang="zh-CN" sz="1400" dirty="0">
              <a:solidFill>
                <a:srgbClr val="262626"/>
              </a:solidFill>
              <a:latin typeface="Arial" panose="020B0604020202020204" pitchFamily="34" charset="0"/>
              <a:ea typeface="Microsoft YaHei" panose="020B0503020204020204" charset="-122"/>
              <a:sym typeface="Arial" panose="020B0604020202020204" pitchFamily="34" charset="0"/>
            </a:endParaRPr>
          </a:p>
        </p:txBody>
      </p:sp>
      <p:pic>
        <p:nvPicPr>
          <p:cNvPr id="5" name="Picture 4" descr="python-logo"/>
          <p:cNvPicPr>
            <a:picLocks noChangeAspect="1"/>
          </p:cNvPicPr>
          <p:nvPr/>
        </p:nvPicPr>
        <p:blipFill>
          <a:blip r:embed="rId1"/>
          <a:stretch>
            <a:fillRect/>
          </a:stretch>
        </p:blipFill>
        <p:spPr>
          <a:xfrm>
            <a:off x="7802245" y="1030605"/>
            <a:ext cx="3683000" cy="1041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4" name="Text Box 3"/>
          <p:cNvSpPr txBox="1"/>
          <p:nvPr/>
        </p:nvSpPr>
        <p:spPr>
          <a:xfrm>
            <a:off x="91440" y="167005"/>
            <a:ext cx="3963670"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Raising Exceptions</a:t>
            </a:r>
            <a:endParaRPr lang="en-US" altLang="zh-CN" sz="4000" dirty="0">
              <a:solidFill>
                <a:srgbClr val="262626"/>
              </a:solidFill>
              <a:ea typeface="Microsoft YaHei" panose="020B0503020204020204" charset="-122"/>
              <a:cs typeface="+mn-lt"/>
              <a:sym typeface="+mn-ea"/>
            </a:endParaRPr>
          </a:p>
        </p:txBody>
      </p:sp>
      <p:sp>
        <p:nvSpPr>
          <p:cNvPr id="6" name="Text Box 5"/>
          <p:cNvSpPr txBox="1"/>
          <p:nvPr/>
        </p:nvSpPr>
        <p:spPr>
          <a:xfrm>
            <a:off x="415925" y="873760"/>
            <a:ext cx="11569700" cy="829945"/>
          </a:xfrm>
          <a:prstGeom prst="rect">
            <a:avLst/>
          </a:prstGeom>
          <a:noFill/>
        </p:spPr>
        <p:txBody>
          <a:bodyPr wrap="square" rtlCol="0" anchor="t">
            <a:spAutoFit/>
          </a:bodyPr>
          <a:p>
            <a:r>
              <a:rPr lang="en-US" sz="2400"/>
              <a:t>exceptions are raised when corresponding errors occur at run time, but we can forcefully raise it using the keyword raise.</a:t>
            </a:r>
            <a:endParaRPr lang="en-US" sz="2400"/>
          </a:p>
        </p:txBody>
      </p:sp>
      <p:sp>
        <p:nvSpPr>
          <p:cNvPr id="7" name="Text Box 6"/>
          <p:cNvSpPr txBox="1"/>
          <p:nvPr/>
        </p:nvSpPr>
        <p:spPr>
          <a:xfrm>
            <a:off x="535940" y="1859915"/>
            <a:ext cx="11209655" cy="3046095"/>
          </a:xfrm>
          <a:prstGeom prst="rect">
            <a:avLst/>
          </a:prstGeom>
          <a:noFill/>
        </p:spPr>
        <p:txBody>
          <a:bodyPr wrap="square" rtlCol="0" anchor="t">
            <a:spAutoFit/>
          </a:bodyPr>
          <a:p>
            <a:r>
              <a:rPr lang="en-US" sz="2400" b="1"/>
              <a:t>try:  </a:t>
            </a:r>
            <a:endParaRPr lang="en-US" sz="2400" b="1"/>
          </a:p>
          <a:p>
            <a:r>
              <a:rPr lang="en-US" sz="2400" b="1"/>
              <a:t>    age = int(input("Enter the age?"))  </a:t>
            </a:r>
            <a:endParaRPr lang="en-US" sz="2400" b="1"/>
          </a:p>
          <a:p>
            <a:r>
              <a:rPr lang="en-US" sz="2400" b="1"/>
              <a:t>    if age&lt;18:  </a:t>
            </a:r>
            <a:endParaRPr lang="en-US" sz="2400" b="1"/>
          </a:p>
          <a:p>
            <a:r>
              <a:rPr lang="en-US" sz="2400" b="1"/>
              <a:t>        raise ValueError;  </a:t>
            </a:r>
            <a:endParaRPr lang="en-US" sz="2400" b="1"/>
          </a:p>
          <a:p>
            <a:r>
              <a:rPr lang="en-US" sz="2400" b="1"/>
              <a:t>    else:  </a:t>
            </a:r>
            <a:endParaRPr lang="en-US" sz="2400" b="1"/>
          </a:p>
          <a:p>
            <a:r>
              <a:rPr lang="en-US" sz="2400" b="1"/>
              <a:t>        print("the age is valid")  </a:t>
            </a:r>
            <a:endParaRPr lang="en-US" sz="2400" b="1"/>
          </a:p>
          <a:p>
            <a:r>
              <a:rPr lang="en-US" sz="2400" b="1"/>
              <a:t>except ValueError:  </a:t>
            </a:r>
            <a:endParaRPr lang="en-US" sz="2400" b="1"/>
          </a:p>
          <a:p>
            <a:r>
              <a:rPr lang="en-US" sz="2400" b="1"/>
              <a:t>    print("The age is not valid") </a:t>
            </a:r>
            <a:endParaRPr lang="en-US"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4" name="Text Box 3"/>
          <p:cNvSpPr txBox="1"/>
          <p:nvPr/>
        </p:nvSpPr>
        <p:spPr>
          <a:xfrm>
            <a:off x="91440" y="167640"/>
            <a:ext cx="2463165"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 try...finally</a:t>
            </a:r>
            <a:endParaRPr lang="en-US" altLang="zh-CN" sz="4000" dirty="0">
              <a:solidFill>
                <a:srgbClr val="262626"/>
              </a:solidFill>
              <a:ea typeface="Microsoft YaHei" panose="020B0503020204020204" charset="-122"/>
              <a:cs typeface="+mn-lt"/>
              <a:sym typeface="+mn-ea"/>
            </a:endParaRPr>
          </a:p>
        </p:txBody>
      </p:sp>
      <p:sp>
        <p:nvSpPr>
          <p:cNvPr id="6" name="Text Box 5"/>
          <p:cNvSpPr txBox="1"/>
          <p:nvPr/>
        </p:nvSpPr>
        <p:spPr>
          <a:xfrm>
            <a:off x="371475" y="2275205"/>
            <a:ext cx="11478895" cy="3415030"/>
          </a:xfrm>
          <a:prstGeom prst="rect">
            <a:avLst/>
          </a:prstGeom>
          <a:noFill/>
        </p:spPr>
        <p:txBody>
          <a:bodyPr wrap="square" rtlCol="0" anchor="t">
            <a:spAutoFit/>
          </a:bodyPr>
          <a:p>
            <a:r>
              <a:rPr lang="en-US" sz="2400" b="1"/>
              <a:t>    try:  </a:t>
            </a:r>
            <a:endParaRPr lang="en-US" sz="2400" b="1"/>
          </a:p>
          <a:p>
            <a:r>
              <a:rPr lang="en-US" sz="2400" b="1"/>
              <a:t>        fileptr = open("file.txt","r")    </a:t>
            </a:r>
            <a:endParaRPr lang="en-US" sz="2400" b="1"/>
          </a:p>
          <a:p>
            <a:r>
              <a:rPr lang="en-US" sz="2400" b="1"/>
              <a:t>        try:  </a:t>
            </a:r>
            <a:endParaRPr lang="en-US" sz="2400" b="1"/>
          </a:p>
          <a:p>
            <a:r>
              <a:rPr lang="en-US" sz="2400" b="1"/>
              <a:t>            fileptr.write("Hi I am good")  </a:t>
            </a:r>
            <a:endParaRPr lang="en-US" sz="2400" b="1"/>
          </a:p>
          <a:p>
            <a:r>
              <a:rPr lang="en-US" sz="2400" b="1"/>
              <a:t>        finally:  </a:t>
            </a:r>
            <a:endParaRPr lang="en-US" sz="2400" b="1"/>
          </a:p>
          <a:p>
            <a:r>
              <a:rPr lang="en-US" sz="2400" b="1"/>
              <a:t>            fileptr.close()  </a:t>
            </a:r>
            <a:endParaRPr lang="en-US" sz="2400" b="1"/>
          </a:p>
          <a:p>
            <a:r>
              <a:rPr lang="en-US" sz="2400" b="1"/>
              <a:t>            print("file closed")  </a:t>
            </a:r>
            <a:endParaRPr lang="en-US" sz="2400" b="1"/>
          </a:p>
          <a:p>
            <a:r>
              <a:rPr lang="en-US" sz="2400" b="1"/>
              <a:t>    except:  </a:t>
            </a:r>
            <a:endParaRPr lang="en-US" sz="2400" b="1"/>
          </a:p>
          <a:p>
            <a:r>
              <a:rPr lang="en-US" sz="2400" b="1"/>
              <a:t>        print("Error")  </a:t>
            </a:r>
            <a:endParaRPr lang="en-US" sz="2400" b="1"/>
          </a:p>
        </p:txBody>
      </p:sp>
      <p:sp>
        <p:nvSpPr>
          <p:cNvPr id="7" name="Text Box 6"/>
          <p:cNvSpPr txBox="1"/>
          <p:nvPr/>
        </p:nvSpPr>
        <p:spPr>
          <a:xfrm>
            <a:off x="362585" y="1229360"/>
            <a:ext cx="11466195" cy="829945"/>
          </a:xfrm>
          <a:prstGeom prst="rect">
            <a:avLst/>
          </a:prstGeom>
          <a:noFill/>
        </p:spPr>
        <p:txBody>
          <a:bodyPr wrap="square" rtlCol="0" anchor="t">
            <a:spAutoFit/>
          </a:bodyPr>
          <a:p>
            <a:r>
              <a:rPr lang="en-US" sz="2400"/>
              <a:t>We can use the finally block with the try block in which, we can pace the important code which must be executed before the try statement throws an exception.</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4" name="Text Box 3"/>
          <p:cNvSpPr txBox="1"/>
          <p:nvPr/>
        </p:nvSpPr>
        <p:spPr>
          <a:xfrm>
            <a:off x="91440" y="167005"/>
            <a:ext cx="4076065"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Custom Exceptions</a:t>
            </a:r>
            <a:endParaRPr lang="en-US" altLang="zh-CN" sz="4000" dirty="0">
              <a:solidFill>
                <a:srgbClr val="262626"/>
              </a:solidFill>
              <a:ea typeface="Microsoft YaHei" panose="020B0503020204020204" charset="-122"/>
              <a:cs typeface="+mn-lt"/>
              <a:sym typeface="+mn-ea"/>
            </a:endParaRPr>
          </a:p>
        </p:txBody>
      </p:sp>
      <p:sp>
        <p:nvSpPr>
          <p:cNvPr id="6" name="Text Box 5"/>
          <p:cNvSpPr txBox="1"/>
          <p:nvPr/>
        </p:nvSpPr>
        <p:spPr>
          <a:xfrm>
            <a:off x="431165" y="1041400"/>
            <a:ext cx="11555730" cy="1568450"/>
          </a:xfrm>
          <a:prstGeom prst="rect">
            <a:avLst/>
          </a:prstGeom>
          <a:noFill/>
        </p:spPr>
        <p:txBody>
          <a:bodyPr wrap="square" rtlCol="0" anchor="t">
            <a:spAutoFit/>
          </a:bodyPr>
          <a:p>
            <a:r>
              <a:rPr lang="en-US" sz="2400"/>
              <a:t>sometimes you may need to create custom exceptions that serves your purpose.</a:t>
            </a:r>
            <a:endParaRPr lang="en-US" sz="2400"/>
          </a:p>
          <a:p>
            <a:r>
              <a:rPr lang="en-US" sz="2400"/>
              <a:t>In Python, users can define such exceptions by creating a new class. This exception class has to be derived, either directly or indirectly, from </a:t>
            </a:r>
            <a:r>
              <a:rPr lang="en-US" sz="2400" b="1"/>
              <a:t>Exception class.</a:t>
            </a:r>
            <a:r>
              <a:rPr lang="en-US" sz="2400"/>
              <a:t> Most of the built-in exceptions are also derived form this class.</a:t>
            </a:r>
            <a:endParaRPr lang="en-US" sz="2400"/>
          </a:p>
        </p:txBody>
      </p:sp>
      <p:sp>
        <p:nvSpPr>
          <p:cNvPr id="7" name="Text Box 6"/>
          <p:cNvSpPr txBox="1"/>
          <p:nvPr/>
        </p:nvSpPr>
        <p:spPr>
          <a:xfrm>
            <a:off x="491490" y="2768600"/>
            <a:ext cx="11434445" cy="3784600"/>
          </a:xfrm>
          <a:prstGeom prst="rect">
            <a:avLst/>
          </a:prstGeom>
          <a:noFill/>
        </p:spPr>
        <p:txBody>
          <a:bodyPr wrap="square" rtlCol="0" anchor="t">
            <a:spAutoFit/>
          </a:bodyPr>
          <a:p>
            <a:r>
              <a:rPr lang="en-US" sz="2400" b="1"/>
              <a:t>    class ErrorInCode(Exception):    </a:t>
            </a:r>
            <a:endParaRPr lang="en-US" sz="2400" b="1"/>
          </a:p>
          <a:p>
            <a:r>
              <a:rPr lang="en-US" sz="2400" b="1"/>
              <a:t>        def __init__(self, data):    </a:t>
            </a:r>
            <a:endParaRPr lang="en-US" sz="2400" b="1"/>
          </a:p>
          <a:p>
            <a:r>
              <a:rPr lang="en-US" sz="2400" b="1"/>
              <a:t>            self.data = data    </a:t>
            </a:r>
            <a:endParaRPr lang="en-US" sz="2400" b="1"/>
          </a:p>
          <a:p>
            <a:r>
              <a:rPr lang="en-US" sz="2400" b="1"/>
              <a:t>        def __str__(self):    </a:t>
            </a:r>
            <a:endParaRPr lang="en-US" sz="2400" b="1"/>
          </a:p>
          <a:p>
            <a:r>
              <a:rPr lang="en-US" sz="2400" b="1"/>
              <a:t>            return repr(self.data)    </a:t>
            </a:r>
            <a:endParaRPr lang="en-US" sz="2400" b="1"/>
          </a:p>
          <a:p>
            <a:r>
              <a:rPr lang="en-US" sz="2400" b="1"/>
              <a:t>        </a:t>
            </a:r>
            <a:endParaRPr lang="en-US" sz="2400" b="1"/>
          </a:p>
          <a:p>
            <a:r>
              <a:rPr lang="en-US" sz="2400" b="1"/>
              <a:t>    try:    </a:t>
            </a:r>
            <a:endParaRPr lang="en-US" sz="2400" b="1"/>
          </a:p>
          <a:p>
            <a:r>
              <a:rPr lang="en-US" sz="2400" b="1"/>
              <a:t>        raise ErrorInCode(2000)    </a:t>
            </a:r>
            <a:endParaRPr lang="en-US" sz="2400" b="1"/>
          </a:p>
          <a:p>
            <a:r>
              <a:rPr lang="en-US" sz="2400" b="1"/>
              <a:t>    except ErrorInCode as ae:    </a:t>
            </a:r>
            <a:endParaRPr lang="en-US" sz="2400" b="1"/>
          </a:p>
          <a:p>
            <a:r>
              <a:rPr lang="en-US" sz="2400" b="1"/>
              <a:t>        print("Received error:", ae.data)    </a:t>
            </a:r>
            <a:endParaRPr lang="en-US"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4" name="Text Box 3"/>
          <p:cNvSpPr txBox="1"/>
          <p:nvPr/>
        </p:nvSpPr>
        <p:spPr>
          <a:xfrm>
            <a:off x="91440" y="167005"/>
            <a:ext cx="2701290"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OOP</a:t>
            </a:r>
            <a:endParaRPr lang="en-US" altLang="zh-CN" sz="4000" dirty="0">
              <a:solidFill>
                <a:srgbClr val="262626"/>
              </a:solidFill>
              <a:ea typeface="Microsoft YaHei" panose="020B0503020204020204" charset="-122"/>
              <a:cs typeface="+mn-lt"/>
              <a:sym typeface="+mn-ea"/>
            </a:endParaRPr>
          </a:p>
        </p:txBody>
      </p:sp>
      <p:sp>
        <p:nvSpPr>
          <p:cNvPr id="6" name="Text Box 5"/>
          <p:cNvSpPr txBox="1"/>
          <p:nvPr/>
        </p:nvSpPr>
        <p:spPr>
          <a:xfrm>
            <a:off x="355600" y="1041400"/>
            <a:ext cx="11480800" cy="1568450"/>
          </a:xfrm>
          <a:prstGeom prst="rect">
            <a:avLst/>
          </a:prstGeom>
          <a:noFill/>
        </p:spPr>
        <p:txBody>
          <a:bodyPr wrap="square" rtlCol="0" anchor="t">
            <a:spAutoFit/>
          </a:bodyPr>
          <a:p>
            <a:r>
              <a:rPr lang="en-US" sz="2400"/>
              <a:t>Python is a multi-paradigm programming language. Meaning, it supports different programming approach.</a:t>
            </a:r>
            <a:endParaRPr lang="en-US" sz="2400"/>
          </a:p>
          <a:p>
            <a:r>
              <a:rPr lang="en-US" sz="2400"/>
              <a:t>One of the popular approach to solve a programming problem is by creating objects. This is known as Object-Oriented Programming (OOP).</a:t>
            </a:r>
            <a:endParaRPr lang="en-US" sz="2400"/>
          </a:p>
        </p:txBody>
      </p:sp>
      <p:sp>
        <p:nvSpPr>
          <p:cNvPr id="7" name="Text Box 6"/>
          <p:cNvSpPr txBox="1"/>
          <p:nvPr/>
        </p:nvSpPr>
        <p:spPr>
          <a:xfrm>
            <a:off x="520700" y="2703195"/>
            <a:ext cx="8241665" cy="2676525"/>
          </a:xfrm>
          <a:prstGeom prst="rect">
            <a:avLst/>
          </a:prstGeom>
          <a:noFill/>
        </p:spPr>
        <p:txBody>
          <a:bodyPr wrap="square" rtlCol="0" anchor="t">
            <a:spAutoFit/>
          </a:bodyPr>
          <a:p>
            <a:pPr marL="342900" indent="-342900">
              <a:buFont typeface="Wingdings" panose="05000000000000000000" charset="0"/>
              <a:buChar char="Ø"/>
            </a:pPr>
            <a:r>
              <a:rPr lang="en-US" sz="2400" b="1"/>
              <a:t>Class</a:t>
            </a:r>
            <a:endParaRPr lang="en-US" sz="2400" b="1"/>
          </a:p>
          <a:p>
            <a:pPr marL="342900" indent="-342900">
              <a:buFont typeface="Wingdings" panose="05000000000000000000" charset="0"/>
              <a:buChar char="Ø"/>
            </a:pPr>
            <a:r>
              <a:rPr lang="en-US" sz="2400" b="1"/>
              <a:t>Object</a:t>
            </a:r>
            <a:endParaRPr lang="en-US" sz="2400" b="1"/>
          </a:p>
          <a:p>
            <a:pPr marL="342900" indent="-342900">
              <a:buFont typeface="Wingdings" panose="05000000000000000000" charset="0"/>
              <a:buChar char="Ø"/>
            </a:pPr>
            <a:r>
              <a:rPr lang="en-US" sz="2400" b="1"/>
              <a:t>Method</a:t>
            </a:r>
            <a:endParaRPr lang="en-US" sz="2400" b="1"/>
          </a:p>
          <a:p>
            <a:pPr marL="342900" indent="-342900">
              <a:buFont typeface="Wingdings" panose="05000000000000000000" charset="0"/>
              <a:buChar char="Ø"/>
            </a:pPr>
            <a:r>
              <a:rPr lang="en-US" sz="2400" b="1"/>
              <a:t>Inheritance 	.</a:t>
            </a:r>
            <a:endParaRPr lang="en-US" sz="2400" b="1"/>
          </a:p>
          <a:p>
            <a:pPr marL="342900" indent="-342900">
              <a:buFont typeface="Wingdings" panose="05000000000000000000" charset="0"/>
              <a:buChar char="Ø"/>
            </a:pPr>
            <a:r>
              <a:rPr lang="en-US" sz="2400" b="1"/>
              <a:t>Encapsulation </a:t>
            </a:r>
            <a:endParaRPr lang="en-US" sz="2400" b="1"/>
          </a:p>
          <a:p>
            <a:pPr marL="342900" indent="-342900">
              <a:buFont typeface="Wingdings" panose="05000000000000000000" charset="0"/>
              <a:buChar char="Ø"/>
            </a:pPr>
            <a:r>
              <a:rPr lang="en-US" sz="2400" b="1"/>
              <a:t>Polymorphism</a:t>
            </a:r>
            <a:endParaRPr lang="en-US" sz="2400" b="1"/>
          </a:p>
          <a:p>
            <a:pPr marL="342900" indent="-342900">
              <a:buFont typeface="Wingdings" panose="05000000000000000000" charset="0"/>
              <a:buChar char="Ø"/>
            </a:pPr>
            <a:r>
              <a:rPr lang="en-US" sz="2400" b="1"/>
              <a:t>Data Abstraction</a:t>
            </a:r>
            <a:endParaRPr 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91440" y="167005"/>
            <a:ext cx="6483985"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OOP - Class and Object</a:t>
            </a:r>
            <a:endParaRPr lang="en-US" altLang="zh-CN" sz="4000" dirty="0">
              <a:solidFill>
                <a:srgbClr val="262626"/>
              </a:solidFill>
              <a:ea typeface="Microsoft YaHei" panose="020B0503020204020204" charset="-122"/>
              <a:cs typeface="+mn-lt"/>
              <a:sym typeface="+mn-ea"/>
            </a:endParaRPr>
          </a:p>
        </p:txBody>
      </p:sp>
      <p:sp>
        <p:nvSpPr>
          <p:cNvPr id="7" name="Text Box 6"/>
          <p:cNvSpPr txBox="1"/>
          <p:nvPr/>
        </p:nvSpPr>
        <p:spPr>
          <a:xfrm>
            <a:off x="250190" y="1521460"/>
            <a:ext cx="11299825" cy="460375"/>
          </a:xfrm>
          <a:prstGeom prst="rect">
            <a:avLst/>
          </a:prstGeom>
          <a:noFill/>
        </p:spPr>
        <p:txBody>
          <a:bodyPr wrap="square" rtlCol="0" anchor="t">
            <a:spAutoFit/>
          </a:bodyPr>
          <a:p>
            <a:r>
              <a:rPr lang="en-US" sz="2400" b="1"/>
              <a:t>A class is a blueprint for the object.</a:t>
            </a:r>
            <a:endParaRPr lang="en-US" sz="2400" b="1"/>
          </a:p>
        </p:txBody>
      </p:sp>
      <p:sp>
        <p:nvSpPr>
          <p:cNvPr id="9" name="Text Box 8"/>
          <p:cNvSpPr txBox="1"/>
          <p:nvPr/>
        </p:nvSpPr>
        <p:spPr>
          <a:xfrm>
            <a:off x="1827530" y="2306955"/>
            <a:ext cx="6618605" cy="1938020"/>
          </a:xfrm>
          <a:prstGeom prst="rect">
            <a:avLst/>
          </a:prstGeom>
          <a:noFill/>
        </p:spPr>
        <p:txBody>
          <a:bodyPr wrap="square" rtlCol="0" anchor="t">
            <a:spAutoFit/>
          </a:bodyPr>
          <a:p>
            <a:r>
              <a:rPr lang="en-US" sz="2400" b="1"/>
              <a:t>class ClassName:   </a:t>
            </a:r>
            <a:endParaRPr lang="en-US" sz="2400" b="1"/>
          </a:p>
          <a:p>
            <a:r>
              <a:rPr lang="en-US" sz="2400" b="1"/>
              <a:t>        &lt;statement-1&gt;   </a:t>
            </a:r>
            <a:endParaRPr lang="en-US" sz="2400" b="1"/>
          </a:p>
          <a:p>
            <a:r>
              <a:rPr lang="en-US" sz="2400" b="1"/>
              <a:t>        .   </a:t>
            </a:r>
            <a:endParaRPr lang="en-US" sz="2400" b="1"/>
          </a:p>
          <a:p>
            <a:r>
              <a:rPr lang="en-US" sz="2400" b="1"/>
              <a:t>        .    </a:t>
            </a:r>
            <a:endParaRPr lang="en-US" sz="2400" b="1"/>
          </a:p>
          <a:p>
            <a:r>
              <a:rPr lang="en-US" sz="2400" b="1"/>
              <a:t>        &lt;statement-N&gt;  </a:t>
            </a:r>
            <a:endParaRPr lang="en-US" sz="2400" b="1"/>
          </a:p>
        </p:txBody>
      </p:sp>
      <p:sp>
        <p:nvSpPr>
          <p:cNvPr id="10" name="Text Box 9"/>
          <p:cNvSpPr txBox="1"/>
          <p:nvPr/>
        </p:nvSpPr>
        <p:spPr>
          <a:xfrm>
            <a:off x="250190" y="4244975"/>
            <a:ext cx="11691620" cy="1568450"/>
          </a:xfrm>
          <a:prstGeom prst="rect">
            <a:avLst/>
          </a:prstGeom>
          <a:noFill/>
        </p:spPr>
        <p:txBody>
          <a:bodyPr wrap="square" rtlCol="0" anchor="t">
            <a:spAutoFit/>
          </a:bodyPr>
          <a:p>
            <a:r>
              <a:rPr lang="en-US" sz="2400" b="1"/>
              <a:t>The object is an entity that has state and behavior. It may be any real-world object like tree,fruit etc.</a:t>
            </a:r>
            <a:endParaRPr lang="en-US" sz="2400"/>
          </a:p>
          <a:p>
            <a:r>
              <a:rPr lang="en-US" sz="2400"/>
              <a:t>Everything in Python is an object, and almost everything has attributes and methods. All functions have a built-in attribute</a:t>
            </a:r>
            <a:endParaRPr lang="en-US" sz="2400"/>
          </a:p>
        </p:txBody>
      </p:sp>
      <p:sp>
        <p:nvSpPr>
          <p:cNvPr id="11" name="Text Box 10"/>
          <p:cNvSpPr txBox="1"/>
          <p:nvPr/>
        </p:nvSpPr>
        <p:spPr>
          <a:xfrm>
            <a:off x="2294255" y="5813425"/>
            <a:ext cx="5234305" cy="460375"/>
          </a:xfrm>
          <a:prstGeom prst="rect">
            <a:avLst/>
          </a:prstGeom>
          <a:noFill/>
        </p:spPr>
        <p:txBody>
          <a:bodyPr wrap="square" rtlCol="0" anchor="t">
            <a:spAutoFit/>
          </a:bodyPr>
          <a:p>
            <a:r>
              <a:rPr lang="en-US" sz="2400" b="1"/>
              <a:t>objName = ClassConstructor()</a:t>
            </a:r>
            <a:endParaRPr lang="en-US"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91440" y="167005"/>
            <a:ext cx="8213090"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OOP - Method and Inheritance </a:t>
            </a:r>
            <a:endParaRPr lang="en-US" altLang="zh-CN" sz="4000" dirty="0">
              <a:solidFill>
                <a:srgbClr val="262626"/>
              </a:solidFill>
              <a:ea typeface="Microsoft YaHei" panose="020B0503020204020204" charset="-122"/>
              <a:cs typeface="+mn-lt"/>
              <a:sym typeface="+mn-ea"/>
            </a:endParaRPr>
          </a:p>
        </p:txBody>
      </p:sp>
      <p:sp>
        <p:nvSpPr>
          <p:cNvPr id="7" name="Text Box 6"/>
          <p:cNvSpPr txBox="1"/>
          <p:nvPr/>
        </p:nvSpPr>
        <p:spPr>
          <a:xfrm>
            <a:off x="189865" y="1041400"/>
            <a:ext cx="11480165" cy="829945"/>
          </a:xfrm>
          <a:prstGeom prst="rect">
            <a:avLst/>
          </a:prstGeom>
          <a:noFill/>
        </p:spPr>
        <p:txBody>
          <a:bodyPr wrap="square" rtlCol="0" anchor="t">
            <a:spAutoFit/>
          </a:bodyPr>
          <a:p>
            <a:pPr marL="342900" indent="-342900">
              <a:buFont typeface="Wingdings" panose="05000000000000000000" charset="0"/>
              <a:buChar char="Ø"/>
            </a:pPr>
            <a:r>
              <a:rPr lang="en-US" sz="2400" b="1"/>
              <a:t>Methods</a:t>
            </a:r>
            <a:r>
              <a:rPr lang="en-US" sz="2400"/>
              <a:t> are functions defined inside the body of a class. They are used to define the behaviors of an object.</a:t>
            </a:r>
            <a:endParaRPr lang="en-US" sz="2400"/>
          </a:p>
        </p:txBody>
      </p:sp>
      <p:sp>
        <p:nvSpPr>
          <p:cNvPr id="9" name="Text Box 8"/>
          <p:cNvSpPr txBox="1"/>
          <p:nvPr/>
        </p:nvSpPr>
        <p:spPr>
          <a:xfrm>
            <a:off x="867410" y="1871345"/>
            <a:ext cx="6964045" cy="1198880"/>
          </a:xfrm>
          <a:prstGeom prst="rect">
            <a:avLst/>
          </a:prstGeom>
          <a:noFill/>
        </p:spPr>
        <p:txBody>
          <a:bodyPr wrap="square" rtlCol="0" anchor="t">
            <a:spAutoFit/>
          </a:bodyPr>
          <a:p>
            <a:r>
              <a:rPr lang="en-US" sz="2400" b="1"/>
              <a:t>def  MethodName(Argument1,Argument2):</a:t>
            </a:r>
            <a:endParaRPr lang="en-US" sz="2400" b="1"/>
          </a:p>
          <a:p>
            <a:endParaRPr lang="en-US" sz="2400" b="1"/>
          </a:p>
          <a:p>
            <a:endParaRPr lang="en-US" sz="2400" b="1"/>
          </a:p>
        </p:txBody>
      </p:sp>
      <p:sp>
        <p:nvSpPr>
          <p:cNvPr id="10" name="Text Box 9"/>
          <p:cNvSpPr txBox="1"/>
          <p:nvPr/>
        </p:nvSpPr>
        <p:spPr>
          <a:xfrm>
            <a:off x="189865" y="3310890"/>
            <a:ext cx="11358880" cy="1938020"/>
          </a:xfrm>
          <a:prstGeom prst="rect">
            <a:avLst/>
          </a:prstGeom>
          <a:noFill/>
        </p:spPr>
        <p:txBody>
          <a:bodyPr wrap="square" rtlCol="0" anchor="t">
            <a:spAutoFit/>
          </a:bodyPr>
          <a:p>
            <a:pPr marL="285750" indent="-285750">
              <a:buFont typeface="Wingdings" panose="05000000000000000000" charset="0"/>
              <a:buChar char="Ø"/>
            </a:pPr>
            <a:r>
              <a:rPr lang="en-US" sz="2400" b="1"/>
              <a:t> Inheritance provides code reusability to the program because we can use an existing class to create a new class instead of creating it from scratch.</a:t>
            </a:r>
            <a:r>
              <a:rPr lang="en-US" sz="2400"/>
              <a:t> In inheritance, the child class acquires the properties and can access all the data members and functions defined in the parent class. A child class can also provide its specific implementation to the functions of the parent class.</a:t>
            </a:r>
            <a:endParaRPr lang="en-US" sz="2400"/>
          </a:p>
        </p:txBody>
      </p:sp>
      <p:sp>
        <p:nvSpPr>
          <p:cNvPr id="11" name="Text Box 10"/>
          <p:cNvSpPr txBox="1"/>
          <p:nvPr/>
        </p:nvSpPr>
        <p:spPr>
          <a:xfrm>
            <a:off x="634365" y="5443855"/>
            <a:ext cx="10592435" cy="829945"/>
          </a:xfrm>
          <a:prstGeom prst="rect">
            <a:avLst/>
          </a:prstGeom>
          <a:noFill/>
        </p:spPr>
        <p:txBody>
          <a:bodyPr wrap="square" rtlCol="0" anchor="t">
            <a:spAutoFit/>
          </a:bodyPr>
          <a:p>
            <a:r>
              <a:rPr lang="en-US" sz="2400" b="1"/>
              <a:t>    class derived-class(base class1):  </a:t>
            </a:r>
            <a:endParaRPr lang="en-US" sz="2400" b="1"/>
          </a:p>
          <a:p>
            <a:r>
              <a:rPr lang="en-US" sz="2400" b="1"/>
              <a:t>        </a:t>
            </a:r>
            <a:endParaRPr 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91440" y="167005"/>
            <a:ext cx="6838315"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OOP - Inheritance Types </a:t>
            </a:r>
            <a:endParaRPr lang="en-US" altLang="zh-CN" sz="4000" dirty="0">
              <a:solidFill>
                <a:srgbClr val="262626"/>
              </a:solidFill>
              <a:ea typeface="Microsoft YaHei" panose="020B0503020204020204" charset="-122"/>
              <a:cs typeface="+mn-lt"/>
              <a:sym typeface="+mn-ea"/>
            </a:endParaRPr>
          </a:p>
        </p:txBody>
      </p:sp>
      <p:pic>
        <p:nvPicPr>
          <p:cNvPr id="10" name="Picture 9" descr="Untitled"/>
          <p:cNvPicPr>
            <a:picLocks noChangeAspect="1"/>
          </p:cNvPicPr>
          <p:nvPr/>
        </p:nvPicPr>
        <p:blipFill>
          <a:blip r:embed="rId2"/>
          <a:stretch>
            <a:fillRect/>
          </a:stretch>
        </p:blipFill>
        <p:spPr>
          <a:xfrm>
            <a:off x="671195" y="929005"/>
            <a:ext cx="11417935" cy="5930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91440" y="167005"/>
            <a:ext cx="6076315"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OOP - Encapsulation </a:t>
            </a:r>
            <a:endParaRPr lang="en-US" altLang="zh-CN" sz="4000" dirty="0">
              <a:solidFill>
                <a:srgbClr val="262626"/>
              </a:solidFill>
              <a:ea typeface="Microsoft YaHei" panose="020B0503020204020204" charset="-122"/>
              <a:cs typeface="+mn-lt"/>
              <a:sym typeface="+mn-ea"/>
            </a:endParaRPr>
          </a:p>
        </p:txBody>
      </p:sp>
      <p:sp>
        <p:nvSpPr>
          <p:cNvPr id="7" name="Text Box 6"/>
          <p:cNvSpPr txBox="1"/>
          <p:nvPr/>
        </p:nvSpPr>
        <p:spPr>
          <a:xfrm>
            <a:off x="348615" y="1041400"/>
            <a:ext cx="11495405" cy="829945"/>
          </a:xfrm>
          <a:prstGeom prst="rect">
            <a:avLst/>
          </a:prstGeom>
          <a:noFill/>
        </p:spPr>
        <p:txBody>
          <a:bodyPr wrap="square" rtlCol="0" anchor="t">
            <a:spAutoFit/>
          </a:bodyPr>
          <a:p>
            <a:r>
              <a:rPr lang="en-US" sz="2400"/>
              <a:t>Using OOP in Python, we can restrict access to methods and variables. This prevent data from direct modification which is called encapsulation</a:t>
            </a:r>
            <a:endParaRPr lang="en-US" sz="2400"/>
          </a:p>
        </p:txBody>
      </p:sp>
      <p:sp>
        <p:nvSpPr>
          <p:cNvPr id="10" name="Text Box 9"/>
          <p:cNvSpPr txBox="1"/>
          <p:nvPr/>
        </p:nvSpPr>
        <p:spPr>
          <a:xfrm>
            <a:off x="91440" y="2280920"/>
            <a:ext cx="6173470"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OOP - Polymorphism </a:t>
            </a:r>
            <a:endParaRPr lang="en-US" altLang="zh-CN" sz="4000" dirty="0">
              <a:solidFill>
                <a:srgbClr val="262626"/>
              </a:solidFill>
              <a:ea typeface="Microsoft YaHei" panose="020B0503020204020204" charset="-122"/>
              <a:cs typeface="+mn-lt"/>
              <a:sym typeface="+mn-ea"/>
            </a:endParaRPr>
          </a:p>
        </p:txBody>
      </p:sp>
      <p:sp>
        <p:nvSpPr>
          <p:cNvPr id="11" name="Text Box 10"/>
          <p:cNvSpPr txBox="1"/>
          <p:nvPr/>
        </p:nvSpPr>
        <p:spPr>
          <a:xfrm>
            <a:off x="219710" y="2987675"/>
            <a:ext cx="11624310" cy="460375"/>
          </a:xfrm>
          <a:prstGeom prst="rect">
            <a:avLst/>
          </a:prstGeom>
          <a:noFill/>
        </p:spPr>
        <p:txBody>
          <a:bodyPr wrap="square" rtlCol="0" anchor="t">
            <a:spAutoFit/>
          </a:bodyPr>
          <a:p>
            <a:r>
              <a:rPr lang="en-US" sz="2400"/>
              <a:t>Polymorphism is an ability (in OOP) to use common interface for multiple form (data types).</a:t>
            </a:r>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106680" y="167005"/>
            <a:ext cx="6526530" cy="1322070"/>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OOP - Data Abstraction</a:t>
            </a:r>
            <a:endParaRPr lang="en-US" sz="4000">
              <a:cs typeface="+mn-lt"/>
            </a:endParaRPr>
          </a:p>
          <a:p>
            <a:pPr lvl="0" algn="l"/>
            <a:r>
              <a:rPr lang="en-US" altLang="zh-CN" sz="4000" dirty="0">
                <a:solidFill>
                  <a:srgbClr val="262626"/>
                </a:solidFill>
                <a:ea typeface="Microsoft YaHei" panose="020B0503020204020204" charset="-122"/>
                <a:cs typeface="+mn-lt"/>
                <a:sym typeface="+mn-ea"/>
              </a:rPr>
              <a:t> </a:t>
            </a:r>
            <a:endParaRPr lang="en-US" altLang="zh-CN" sz="4000" dirty="0">
              <a:solidFill>
                <a:srgbClr val="262626"/>
              </a:solidFill>
              <a:ea typeface="Microsoft YaHei" panose="020B0503020204020204" charset="-122"/>
              <a:cs typeface="+mn-lt"/>
              <a:sym typeface="+mn-ea"/>
            </a:endParaRPr>
          </a:p>
        </p:txBody>
      </p:sp>
      <p:sp>
        <p:nvSpPr>
          <p:cNvPr id="4" name="Text Box 3"/>
          <p:cNvSpPr txBox="1"/>
          <p:nvPr/>
        </p:nvSpPr>
        <p:spPr>
          <a:xfrm>
            <a:off x="506095" y="1489075"/>
            <a:ext cx="11449685" cy="1198880"/>
          </a:xfrm>
          <a:prstGeom prst="rect">
            <a:avLst/>
          </a:prstGeom>
          <a:noFill/>
        </p:spPr>
        <p:txBody>
          <a:bodyPr wrap="square" rtlCol="0" anchor="t">
            <a:spAutoFit/>
          </a:bodyPr>
          <a:p>
            <a:r>
              <a:rPr lang="en-US" sz="2400"/>
              <a:t>we can also perform data hiding by adding the double underscore (___) as a prefix to the attribute which is to be hidden. After this, the attribute will not be visible outside of the class through the object.</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190500" y="156210"/>
            <a:ext cx="8318500" cy="706755"/>
          </a:xfrm>
          <a:prstGeom prst="rect">
            <a:avLst/>
          </a:prstGeom>
          <a:noFill/>
        </p:spPr>
        <p:txBody>
          <a:bodyPr wrap="square" rtlCol="0" anchor="t">
            <a:spAutoFit/>
          </a:bodyPr>
          <a:p>
            <a:r>
              <a:rPr lang="en-US" sz="4000"/>
              <a:t>Operator Overloading in Python</a:t>
            </a:r>
            <a:endParaRPr lang="en-US" sz="4000"/>
          </a:p>
        </p:txBody>
      </p:sp>
      <p:sp>
        <p:nvSpPr>
          <p:cNvPr id="6" name="Text Box 5"/>
          <p:cNvSpPr txBox="1"/>
          <p:nvPr/>
        </p:nvSpPr>
        <p:spPr>
          <a:xfrm>
            <a:off x="401320" y="2275205"/>
            <a:ext cx="11600180" cy="2306955"/>
          </a:xfrm>
          <a:prstGeom prst="rect">
            <a:avLst/>
          </a:prstGeom>
          <a:noFill/>
        </p:spPr>
        <p:txBody>
          <a:bodyPr wrap="square" rtlCol="0" anchor="t">
            <a:spAutoFit/>
          </a:bodyPr>
          <a:p>
            <a:r>
              <a:rPr lang="en-US" sz="2400"/>
              <a:t>Python operators work for built-in classes. But same operator behaves differently with different types. For example, the + operator will, perform arithmetic addition on two numbers, merge two lists and concatenate two strings.</a:t>
            </a:r>
            <a:endParaRPr lang="en-US" sz="2400"/>
          </a:p>
          <a:p>
            <a:endParaRPr lang="en-US" sz="2400"/>
          </a:p>
          <a:p>
            <a:r>
              <a:rPr lang="en-US" sz="2400" b="1"/>
              <a:t>Oerator Overloading allows same operator to have different meaning according to the context is called operator overloading</a:t>
            </a:r>
            <a:endParaRPr 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217805"/>
            <a:ext cx="3683000" cy="1041400"/>
          </a:xfrm>
          <a:prstGeom prst="rect">
            <a:avLst/>
          </a:prstGeom>
        </p:spPr>
      </p:pic>
      <p:sp>
        <p:nvSpPr>
          <p:cNvPr id="6" name="文本框 8"/>
          <p:cNvSpPr txBox="1"/>
          <p:nvPr/>
        </p:nvSpPr>
        <p:spPr>
          <a:xfrm>
            <a:off x="230823" y="105728"/>
            <a:ext cx="5229225" cy="1014730"/>
          </a:xfrm>
          <a:prstGeom prst="rect">
            <a:avLst/>
          </a:prstGeom>
          <a:noFill/>
          <a:ln w="9525">
            <a:noFill/>
          </a:ln>
        </p:spPr>
        <p:txBody>
          <a:bodyPr wrap="none" anchor="t">
            <a:spAutoFit/>
          </a:bodyPr>
          <a:p>
            <a:pPr defTabSz="914400"/>
            <a:r>
              <a:rPr lang="en-US" altLang="zh-CN" sz="6000" b="1" dirty="0">
                <a:solidFill>
                  <a:srgbClr val="262626"/>
                </a:solidFill>
                <a:ea typeface="Microsoft YaHei" panose="020B0503020204020204" charset="-122"/>
                <a:cs typeface="+mn-lt"/>
                <a:sym typeface="Arial" panose="020B0604020202020204" pitchFamily="34" charset="0"/>
              </a:rPr>
              <a:t>What you learn </a:t>
            </a:r>
            <a:endParaRPr lang="en-US" altLang="zh-CN" sz="6000" b="1" dirty="0">
              <a:solidFill>
                <a:srgbClr val="262626"/>
              </a:solidFill>
              <a:ea typeface="Microsoft YaHei" panose="020B0503020204020204" charset="-122"/>
              <a:cs typeface="+mn-lt"/>
              <a:sym typeface="Arial" panose="020B0604020202020204" pitchFamily="34" charset="0"/>
            </a:endParaRPr>
          </a:p>
        </p:txBody>
      </p:sp>
      <p:sp>
        <p:nvSpPr>
          <p:cNvPr id="7" name="Text Box 6"/>
          <p:cNvSpPr txBox="1"/>
          <p:nvPr/>
        </p:nvSpPr>
        <p:spPr>
          <a:xfrm>
            <a:off x="431165" y="2413635"/>
            <a:ext cx="11465560" cy="2676525"/>
          </a:xfrm>
          <a:prstGeom prst="rect">
            <a:avLst/>
          </a:prstGeom>
          <a:noFill/>
        </p:spPr>
        <p:txBody>
          <a:bodyPr wrap="square" rtlCol="0" anchor="t">
            <a:spAutoFit/>
          </a:bodyPr>
          <a:p>
            <a:pPr marL="342900" indent="-342900">
              <a:buFont typeface="Wingdings" panose="05000000000000000000" charset="0"/>
              <a:buChar char="Ø"/>
            </a:pPr>
            <a:r>
              <a:rPr lang="en-US" sz="2400">
                <a:sym typeface="+mn-ea"/>
              </a:rPr>
              <a:t>Python Errors and Built-in Exceptions</a:t>
            </a:r>
            <a:endParaRPr lang="en-US" sz="2400">
              <a:sym typeface="+mn-ea"/>
            </a:endParaRPr>
          </a:p>
          <a:p>
            <a:pPr marL="342900" indent="-342900">
              <a:buFont typeface="Wingdings" panose="05000000000000000000" charset="0"/>
              <a:buChar char="Ø"/>
            </a:pPr>
            <a:r>
              <a:rPr lang="en-US" sz="2400"/>
              <a:t>Python Exception Handling - Try,Except and Finally</a:t>
            </a:r>
            <a:endParaRPr lang="en-US" sz="2400"/>
          </a:p>
          <a:p>
            <a:pPr marL="342900" indent="-342900">
              <a:buFont typeface="Wingdings" panose="05000000000000000000" charset="0"/>
              <a:buChar char="Ø"/>
            </a:pPr>
            <a:r>
              <a:rPr lang="en-US" sz="2400"/>
              <a:t>Python OOP</a:t>
            </a:r>
            <a:endParaRPr lang="en-US" sz="2400"/>
          </a:p>
          <a:p>
            <a:pPr marL="342900" indent="-342900">
              <a:buFont typeface="Wingdings" panose="05000000000000000000" charset="0"/>
              <a:buChar char="Ø"/>
            </a:pPr>
            <a:r>
              <a:rPr lang="en-US" sz="2400"/>
              <a:t>Python Operator Overloading</a:t>
            </a:r>
            <a:endParaRPr lang="en-US" sz="2400"/>
          </a:p>
          <a:p>
            <a:pPr marL="342900" indent="-342900">
              <a:buFont typeface="Wingdings" panose="05000000000000000000" charset="0"/>
              <a:buChar char="Ø"/>
            </a:pPr>
            <a:r>
              <a:rPr lang="en-US" sz="2400"/>
              <a:t>Constructor</a:t>
            </a:r>
            <a:endParaRPr lang="en-US" sz="2400"/>
          </a:p>
          <a:p>
            <a:pPr marL="342900" indent="-342900">
              <a:buFont typeface="Wingdings" panose="05000000000000000000" charset="0"/>
              <a:buChar char="Ø"/>
            </a:pPr>
            <a:r>
              <a:rPr lang="en-US" sz="2400"/>
              <a:t>Method Overloading and Method Overriding</a:t>
            </a:r>
            <a:endParaRPr lang="en-US" sz="2400"/>
          </a:p>
          <a:p>
            <a:pPr marL="342900" indent="-342900">
              <a:buFont typeface="Wingdings" panose="05000000000000000000" charset="0"/>
              <a:buChar char="Ø"/>
            </a:pP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160020" y="173990"/>
            <a:ext cx="4203700"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Constructor</a:t>
            </a:r>
            <a:endParaRPr lang="en-US" altLang="zh-CN" sz="4000" dirty="0">
              <a:solidFill>
                <a:srgbClr val="262626"/>
              </a:solidFill>
              <a:ea typeface="Microsoft YaHei" panose="020B0503020204020204" charset="-122"/>
              <a:cs typeface="+mn-lt"/>
              <a:sym typeface="+mn-ea"/>
            </a:endParaRPr>
          </a:p>
        </p:txBody>
      </p:sp>
      <p:sp>
        <p:nvSpPr>
          <p:cNvPr id="6" name="Text Box 5"/>
          <p:cNvSpPr txBox="1"/>
          <p:nvPr/>
        </p:nvSpPr>
        <p:spPr>
          <a:xfrm>
            <a:off x="295275" y="1537335"/>
            <a:ext cx="11600815" cy="3046095"/>
          </a:xfrm>
          <a:prstGeom prst="rect">
            <a:avLst/>
          </a:prstGeom>
          <a:noFill/>
        </p:spPr>
        <p:txBody>
          <a:bodyPr wrap="square" rtlCol="0" anchor="t">
            <a:spAutoFit/>
          </a:bodyPr>
          <a:p>
            <a:r>
              <a:rPr lang="en-US" sz="2400"/>
              <a:t>A constructor is a special type of method (function) which is used to initialize the instance members of the class.</a:t>
            </a:r>
            <a:endParaRPr lang="en-US" sz="2400"/>
          </a:p>
          <a:p>
            <a:endParaRPr lang="en-US" sz="2400"/>
          </a:p>
          <a:p>
            <a:r>
              <a:rPr lang="en-US" sz="2400"/>
              <a:t>There are two types of Constructors.</a:t>
            </a:r>
            <a:endParaRPr lang="en-US" sz="2400"/>
          </a:p>
          <a:p>
            <a:r>
              <a:rPr lang="en-US" sz="2400"/>
              <a:t>1) Parameterized Constructor</a:t>
            </a:r>
            <a:endParaRPr lang="en-US" sz="2400"/>
          </a:p>
          <a:p>
            <a:r>
              <a:rPr lang="en-US" sz="2400"/>
              <a:t>2) Non-parameterized Constructor</a:t>
            </a:r>
            <a:endParaRPr lang="en-US" sz="2400"/>
          </a:p>
          <a:p>
            <a:endParaRPr lang="en-US" sz="2400"/>
          </a:p>
          <a:p>
            <a:r>
              <a:rPr lang="en-US" sz="2400"/>
              <a:t>Constructor definition is executed when we create the object of this class.</a:t>
            </a:r>
            <a:endParaRPr lang="en-US" sz="2400"/>
          </a:p>
        </p:txBody>
      </p:sp>
      <p:sp>
        <p:nvSpPr>
          <p:cNvPr id="7" name="Text Box 6"/>
          <p:cNvSpPr txBox="1"/>
          <p:nvPr/>
        </p:nvSpPr>
        <p:spPr>
          <a:xfrm>
            <a:off x="295275" y="4885055"/>
            <a:ext cx="11375390" cy="829945"/>
          </a:xfrm>
          <a:prstGeom prst="rect">
            <a:avLst/>
          </a:prstGeom>
          <a:noFill/>
        </p:spPr>
        <p:txBody>
          <a:bodyPr wrap="square" rtlCol="0" anchor="t">
            <a:spAutoFit/>
          </a:bodyPr>
          <a:p>
            <a:r>
              <a:rPr lang="en-US" sz="2400" b="1"/>
              <a:t>In python, the method __init__ simulates the constructor of the class. This method is called when the class is instantiated.</a:t>
            </a:r>
            <a:endParaRPr lang="en-US" sz="24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62468" name="文本框 8"/>
          <p:cNvSpPr txBox="1"/>
          <p:nvPr/>
        </p:nvSpPr>
        <p:spPr>
          <a:xfrm>
            <a:off x="1058863" y="3808413"/>
            <a:ext cx="4802187" cy="1014730"/>
          </a:xfrm>
          <a:prstGeom prst="rect">
            <a:avLst/>
          </a:prstGeom>
          <a:noFill/>
          <a:ln w="9525">
            <a:noFill/>
          </a:ln>
        </p:spPr>
        <p:txBody>
          <a:bodyPr anchor="t">
            <a:spAutoFit/>
          </a:bodyPr>
          <a:p>
            <a:pPr algn="dist" defTabSz="914400"/>
            <a:r>
              <a:rPr lang="en-US" altLang="zh-CN" sz="6000" b="1" dirty="0">
                <a:solidFill>
                  <a:srgbClr val="262626"/>
                </a:solidFill>
                <a:ea typeface="Microsoft YaHei" panose="020B0503020204020204" charset="-122"/>
                <a:cs typeface="+mn-lt"/>
                <a:sym typeface="Arial" panose="020B0604020202020204" pitchFamily="34" charset="0"/>
              </a:rPr>
              <a:t>THANKS</a:t>
            </a:r>
            <a:endParaRPr lang="en-US" altLang="zh-CN" sz="6000" b="1" dirty="0">
              <a:solidFill>
                <a:srgbClr val="262626"/>
              </a:solidFill>
              <a:ea typeface="Microsoft YaHei" panose="020B0503020204020204" charset="-122"/>
              <a:cs typeface="+mn-lt"/>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4" name="Text Box 3"/>
          <p:cNvSpPr txBox="1"/>
          <p:nvPr/>
        </p:nvSpPr>
        <p:spPr>
          <a:xfrm>
            <a:off x="91440" y="167005"/>
            <a:ext cx="3110230" cy="706755"/>
          </a:xfrm>
          <a:prstGeom prst="rect">
            <a:avLst/>
          </a:prstGeom>
          <a:noFill/>
          <a:ln w="9525">
            <a:noFill/>
          </a:ln>
        </p:spPr>
        <p:txBody>
          <a:bodyPr wrap="none" rtlCol="0" anchor="t">
            <a:spAutoFit/>
          </a:bodyPr>
          <a:p>
            <a:pPr indent="0" algn="l">
              <a:buFont typeface="Wingdings" panose="05000000000000000000" charset="0"/>
              <a:buNone/>
            </a:pPr>
            <a:r>
              <a:rPr lang="en-US" sz="4000">
                <a:sym typeface="+mn-ea"/>
              </a:rPr>
              <a:t>Python Errors </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sp>
        <p:nvSpPr>
          <p:cNvPr id="9" name="Text Box 8"/>
          <p:cNvSpPr txBox="1"/>
          <p:nvPr/>
        </p:nvSpPr>
        <p:spPr>
          <a:xfrm>
            <a:off x="453390" y="1041400"/>
            <a:ext cx="11435715" cy="1198880"/>
          </a:xfrm>
          <a:prstGeom prst="rect">
            <a:avLst/>
          </a:prstGeom>
          <a:noFill/>
        </p:spPr>
        <p:txBody>
          <a:bodyPr wrap="square" rtlCol="0" anchor="t">
            <a:spAutoFit/>
          </a:bodyPr>
          <a:p>
            <a:r>
              <a:rPr lang="en-US" sz="2400"/>
              <a:t>When writing a program encounter errors.</a:t>
            </a:r>
            <a:endParaRPr lang="en-US" sz="2400"/>
          </a:p>
          <a:p>
            <a:r>
              <a:rPr lang="en-US" sz="2400"/>
              <a:t>Error caused by not following the proper structure (syntax) of the language is called syntax error or parsing error.</a:t>
            </a:r>
            <a:endParaRPr lang="en-US" sz="2400"/>
          </a:p>
        </p:txBody>
      </p:sp>
      <p:sp>
        <p:nvSpPr>
          <p:cNvPr id="10" name="Text Box 9"/>
          <p:cNvSpPr txBox="1"/>
          <p:nvPr/>
        </p:nvSpPr>
        <p:spPr>
          <a:xfrm>
            <a:off x="453390" y="3596640"/>
            <a:ext cx="10998200" cy="3046095"/>
          </a:xfrm>
          <a:prstGeom prst="rect">
            <a:avLst/>
          </a:prstGeom>
          <a:noFill/>
        </p:spPr>
        <p:txBody>
          <a:bodyPr wrap="square" rtlCol="0" anchor="t">
            <a:spAutoFit/>
          </a:bodyPr>
          <a:p>
            <a:r>
              <a:rPr lang="en-US" sz="2400"/>
              <a:t>We can notice here that a colon is missing in the if statement.</a:t>
            </a:r>
            <a:endParaRPr lang="en-US" sz="2400"/>
          </a:p>
          <a:p>
            <a:r>
              <a:rPr lang="en-US" sz="2400" b="1"/>
              <a:t>Errors can also occur at runtime and these are called exceptions.</a:t>
            </a:r>
            <a:endParaRPr lang="en-US" sz="2400"/>
          </a:p>
          <a:p>
            <a:r>
              <a:rPr lang="en-US" sz="2400"/>
              <a:t>for example, when a file we try to open does not exist (FileNotFoundError), dividing a number by zero (ZeroDivisionError), module we try to import is not found (ImportError) etc.</a:t>
            </a:r>
            <a:endParaRPr lang="en-US" sz="2400"/>
          </a:p>
          <a:p>
            <a:r>
              <a:rPr lang="en-US" sz="2400" b="1"/>
              <a:t>Whenever these type of runtime error occur, Python creates an exception object. If not handled properly, it prints a traceback to that error along with some details about why that error occurred.</a:t>
            </a:r>
            <a:endParaRPr lang="en-US" sz="2400" b="1"/>
          </a:p>
        </p:txBody>
      </p:sp>
      <p:sp>
        <p:nvSpPr>
          <p:cNvPr id="11" name="Text Box 10"/>
          <p:cNvSpPr txBox="1"/>
          <p:nvPr/>
        </p:nvSpPr>
        <p:spPr>
          <a:xfrm>
            <a:off x="453390" y="2240280"/>
            <a:ext cx="6784340" cy="1198880"/>
          </a:xfrm>
          <a:prstGeom prst="rect">
            <a:avLst/>
          </a:prstGeom>
          <a:noFill/>
        </p:spPr>
        <p:txBody>
          <a:bodyPr wrap="square" rtlCol="0" anchor="t">
            <a:spAutoFit/>
          </a:bodyPr>
          <a:p>
            <a:r>
              <a:rPr lang="en-US" sz="2400" b="1"/>
              <a:t> x=10</a:t>
            </a:r>
            <a:endParaRPr lang="en-US" sz="2400" b="1"/>
          </a:p>
          <a:p>
            <a:r>
              <a:rPr lang="en-US" sz="2400" b="1"/>
              <a:t> if x&gt;5</a:t>
            </a:r>
            <a:endParaRPr lang="en-US" sz="2400" b="1"/>
          </a:p>
          <a:p>
            <a:r>
              <a:rPr lang="en-US" sz="2400" b="1"/>
              <a:t> print(x)</a:t>
            </a:r>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p>
            <a:pPr lvl="0" algn="l">
              <a:buFont typeface="Wingdings" panose="05000000000000000000" charset="0"/>
            </a:pPr>
            <a:r>
              <a:rPr lang="en-US" sz="4000">
                <a:sym typeface="+mn-ea"/>
              </a:rPr>
              <a:t> Built-in Exceptions</a:t>
            </a:r>
            <a:endParaRPr lang="en-US" sz="4000">
              <a:sym typeface="+mn-ea"/>
            </a:endParaRPr>
          </a:p>
        </p:txBody>
      </p:sp>
      <p:graphicFrame>
        <p:nvGraphicFramePr>
          <p:cNvPr id="10" name="Object 9"/>
          <p:cNvGraphicFramePr/>
          <p:nvPr/>
        </p:nvGraphicFramePr>
        <p:xfrm>
          <a:off x="257810" y="874395"/>
          <a:ext cx="11795760" cy="5917565"/>
        </p:xfrm>
        <a:graphic>
          <a:graphicData uri="http://schemas.openxmlformats.org/presentationml/2006/ole">
            <mc:AlternateContent xmlns:mc="http://schemas.openxmlformats.org/markup-compatibility/2006">
              <mc:Choice xmlns:v="urn:schemas-microsoft-com:vml" Requires="v">
                <p:oleObj spid="_x0000_s11" name="" r:id="rId2" imgW="7724775" imgH="4991100" progId="Paint.Picture">
                  <p:embed/>
                </p:oleObj>
              </mc:Choice>
              <mc:Fallback>
                <p:oleObj name="" r:id="rId2" imgW="7724775" imgH="4991100" progId="Paint.Picture">
                  <p:embed/>
                  <p:pic>
                    <p:nvPicPr>
                      <p:cNvPr id="0" name="Picture 10"/>
                      <p:cNvPicPr/>
                      <p:nvPr/>
                    </p:nvPicPr>
                    <p:blipFill>
                      <a:blip r:embed="rId3"/>
                      <a:stretch>
                        <a:fillRect/>
                      </a:stretch>
                    </p:blipFill>
                    <p:spPr>
                      <a:xfrm>
                        <a:off x="257810" y="874395"/>
                        <a:ext cx="11795760" cy="591756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7" name="Object 6"/>
          <p:cNvGraphicFramePr/>
          <p:nvPr/>
        </p:nvGraphicFramePr>
        <p:xfrm>
          <a:off x="135890" y="1360805"/>
          <a:ext cx="11932285" cy="5353685"/>
        </p:xfrm>
        <a:graphic>
          <a:graphicData uri="http://schemas.openxmlformats.org/presentationml/2006/ole">
            <mc:AlternateContent xmlns:mc="http://schemas.openxmlformats.org/markup-compatibility/2006">
              <mc:Choice xmlns:v="urn:schemas-microsoft-com:vml" Requires="v">
                <p:oleObj spid="_x0000_s9" name="" r:id="rId2" imgW="7696200" imgH="5124450" progId="Paint.Picture">
                  <p:embed/>
                </p:oleObj>
              </mc:Choice>
              <mc:Fallback>
                <p:oleObj name="" r:id="rId2" imgW="7696200" imgH="5124450" progId="Paint.Picture">
                  <p:embed/>
                  <p:pic>
                    <p:nvPicPr>
                      <p:cNvPr id="0" name="Picture 8"/>
                      <p:cNvPicPr/>
                      <p:nvPr/>
                    </p:nvPicPr>
                    <p:blipFill>
                      <a:blip r:embed="rId3"/>
                      <a:stretch>
                        <a:fillRect/>
                      </a:stretch>
                    </p:blipFill>
                    <p:spPr>
                      <a:xfrm>
                        <a:off x="135890" y="1360805"/>
                        <a:ext cx="11932285" cy="5353685"/>
                      </a:xfrm>
                      <a:prstGeom prst="rect">
                        <a:avLst/>
                      </a:prstGeom>
                    </p:spPr>
                  </p:pic>
                </p:oleObj>
              </mc:Fallback>
            </mc:AlternateContent>
          </a:graphicData>
        </a:graphic>
      </p:graphicFrame>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11" name="" r:id="rId4" imgW="7715250" imgH="419100" progId="Paint.Picture">
                  <p:embed/>
                </p:oleObj>
              </mc:Choice>
              <mc:Fallback>
                <p:oleObj name="" r:id="rId4" imgW="7715250" imgH="419100" progId="Paint.Picture">
                  <p:embed/>
                  <p:pic>
                    <p:nvPicPr>
                      <p:cNvPr id="0" name="Picture 10"/>
                      <p:cNvPicPr/>
                      <p:nvPr/>
                    </p:nvPicPr>
                    <p:blipFill>
                      <a:blip r:embed="rId5"/>
                      <a:stretch>
                        <a:fillRect/>
                      </a:stretch>
                    </p:blipFill>
                    <p:spPr>
                      <a:xfrm>
                        <a:off x="135255" y="751205"/>
                        <a:ext cx="11932285" cy="61023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136525" y="167640"/>
            <a:ext cx="4107180" cy="706755"/>
          </a:xfrm>
          <a:prstGeom prst="rect">
            <a:avLst/>
          </a:prstGeom>
          <a:noFill/>
          <a:ln w="9525">
            <a:noFill/>
          </a:ln>
        </p:spPr>
        <p:txBody>
          <a:bodyPr wrap="none" rtlCol="0" anchor="t">
            <a:spAutoFit/>
          </a:bodyPr>
          <a:p>
            <a:pPr indent="0" algn="l">
              <a:buFont typeface="Wingdings" panose="05000000000000000000" charset="0"/>
              <a:buNone/>
            </a:pPr>
            <a:r>
              <a:rPr lang="en-US" sz="4000">
                <a:sym typeface="+mn-ea"/>
              </a:rPr>
              <a:t> Built-in Exceptions</a:t>
            </a:r>
            <a:endParaRPr lang="en-US" altLang="zh-CN" sz="4000" b="1" dirty="0">
              <a:solidFill>
                <a:srgbClr val="262626"/>
              </a:solidFill>
              <a:latin typeface="Arial" panose="020B0604020202020204" pitchFamily="34" charset="0"/>
              <a:ea typeface="Microsoft YaHei" panose="020B0503020204020204" charset="-122"/>
              <a:sym typeface="+mn-ea"/>
            </a:endParaRPr>
          </a:p>
        </p:txBody>
      </p:sp>
      <p:graphicFrame>
        <p:nvGraphicFramePr>
          <p:cNvPr id="10" name="Object 9"/>
          <p:cNvGraphicFramePr/>
          <p:nvPr/>
        </p:nvGraphicFramePr>
        <p:xfrm>
          <a:off x="135255" y="751205"/>
          <a:ext cx="11932285" cy="610235"/>
        </p:xfrm>
        <a:graphic>
          <a:graphicData uri="http://schemas.openxmlformats.org/presentationml/2006/ole">
            <mc:AlternateContent xmlns:mc="http://schemas.openxmlformats.org/markup-compatibility/2006">
              <mc:Choice xmlns:v="urn:schemas-microsoft-com:vml" Requires="v">
                <p:oleObj spid="_x0000_s11" name="" r:id="rId2" imgW="7715250" imgH="419100" progId="Paint.Picture">
                  <p:embed/>
                </p:oleObj>
              </mc:Choice>
              <mc:Fallback>
                <p:oleObj name="" r:id="rId2" imgW="7715250" imgH="419100" progId="Paint.Picture">
                  <p:embed/>
                  <p:pic>
                    <p:nvPicPr>
                      <p:cNvPr id="0" name="Picture 10"/>
                      <p:cNvPicPr/>
                      <p:nvPr/>
                    </p:nvPicPr>
                    <p:blipFill>
                      <a:blip r:embed="rId3"/>
                      <a:stretch>
                        <a:fillRect/>
                      </a:stretch>
                    </p:blipFill>
                    <p:spPr>
                      <a:xfrm>
                        <a:off x="135255" y="751205"/>
                        <a:ext cx="11932285" cy="610235"/>
                      </a:xfrm>
                      <a:prstGeom prst="rect">
                        <a:avLst/>
                      </a:prstGeom>
                    </p:spPr>
                  </p:pic>
                </p:oleObj>
              </mc:Fallback>
            </mc:AlternateContent>
          </a:graphicData>
        </a:graphic>
      </p:graphicFrame>
      <p:graphicFrame>
        <p:nvGraphicFramePr>
          <p:cNvPr id="4" name="Object 3"/>
          <p:cNvGraphicFramePr/>
          <p:nvPr/>
        </p:nvGraphicFramePr>
        <p:xfrm>
          <a:off x="135890" y="1361440"/>
          <a:ext cx="11931650" cy="5424170"/>
        </p:xfrm>
        <a:graphic>
          <a:graphicData uri="http://schemas.openxmlformats.org/presentationml/2006/ole">
            <mc:AlternateContent xmlns:mc="http://schemas.openxmlformats.org/markup-compatibility/2006">
              <mc:Choice xmlns:v="urn:schemas-microsoft-com:vml" Requires="v">
                <p:oleObj spid="_x0000_s12" name="" r:id="rId4" imgW="7705725" imgH="4914900" progId="Paint.Picture">
                  <p:embed/>
                </p:oleObj>
              </mc:Choice>
              <mc:Fallback>
                <p:oleObj name="" r:id="rId4" imgW="7705725" imgH="4914900" progId="Paint.Picture">
                  <p:embed/>
                  <p:pic>
                    <p:nvPicPr>
                      <p:cNvPr id="0" name="Picture 11"/>
                      <p:cNvPicPr/>
                      <p:nvPr/>
                    </p:nvPicPr>
                    <p:blipFill>
                      <a:blip r:embed="rId5"/>
                      <a:stretch>
                        <a:fillRect/>
                      </a:stretch>
                    </p:blipFill>
                    <p:spPr>
                      <a:xfrm>
                        <a:off x="135890" y="1361440"/>
                        <a:ext cx="11931650" cy="542417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0"/>
            <a:ext cx="3683000" cy="1041400"/>
          </a:xfrm>
          <a:prstGeom prst="rect">
            <a:avLst/>
          </a:prstGeom>
        </p:spPr>
      </p:pic>
      <p:sp>
        <p:nvSpPr>
          <p:cNvPr id="4" name="Text Box 3"/>
          <p:cNvSpPr txBox="1"/>
          <p:nvPr/>
        </p:nvSpPr>
        <p:spPr>
          <a:xfrm>
            <a:off x="114935" y="167005"/>
            <a:ext cx="4089400"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Exceptions </a:t>
            </a:r>
            <a:endParaRPr lang="en-US" altLang="zh-CN" sz="4000" dirty="0">
              <a:solidFill>
                <a:srgbClr val="262626"/>
              </a:solidFill>
              <a:ea typeface="Microsoft YaHei" panose="020B0503020204020204" charset="-122"/>
              <a:cs typeface="+mn-lt"/>
              <a:sym typeface="+mn-ea"/>
            </a:endParaRPr>
          </a:p>
        </p:txBody>
      </p:sp>
      <p:sp>
        <p:nvSpPr>
          <p:cNvPr id="6" name="Text Box 5"/>
          <p:cNvSpPr txBox="1"/>
          <p:nvPr/>
        </p:nvSpPr>
        <p:spPr>
          <a:xfrm>
            <a:off x="393700" y="1852295"/>
            <a:ext cx="11404600" cy="3415030"/>
          </a:xfrm>
          <a:prstGeom prst="rect">
            <a:avLst/>
          </a:prstGeom>
          <a:noFill/>
        </p:spPr>
        <p:txBody>
          <a:bodyPr wrap="square" rtlCol="0" anchor="t">
            <a:spAutoFit/>
          </a:bodyPr>
          <a:p>
            <a:r>
              <a:rPr lang="en-US" sz="2400"/>
              <a:t>An exception can be defined as an abnormal condition in a program resulting in the disruption in the flow of the program.</a:t>
            </a:r>
            <a:endParaRPr lang="en-US" sz="2400"/>
          </a:p>
          <a:p>
            <a:endParaRPr lang="en-US" sz="2400"/>
          </a:p>
          <a:p>
            <a:r>
              <a:rPr lang="en-US" sz="2400"/>
              <a:t>Python provides us with the way to handle the Exception so that the other part of the code can be executed without any disruption. However, if we do not handle the exception, the interpreter doesn't execute all the code that exists after the that. </a:t>
            </a:r>
            <a:endParaRPr lang="en-US" sz="2400"/>
          </a:p>
          <a:p>
            <a:endParaRPr lang="en-US" sz="2400"/>
          </a:p>
          <a:p>
            <a:r>
              <a:rPr lang="en-US" sz="2400" b="1"/>
              <a:t>The Exception Handling in Python is one of the powerful mechanism to handle the runtime errors so that normal flow of the application can be maintained.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6" name="Text Box 5"/>
          <p:cNvSpPr txBox="1"/>
          <p:nvPr/>
        </p:nvSpPr>
        <p:spPr>
          <a:xfrm>
            <a:off x="175260" y="167005"/>
            <a:ext cx="5723255"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Python Exception Handling</a:t>
            </a:r>
            <a:endParaRPr lang="en-US" altLang="zh-CN" sz="4000" dirty="0">
              <a:solidFill>
                <a:srgbClr val="262626"/>
              </a:solidFill>
              <a:ea typeface="Microsoft YaHei" panose="020B0503020204020204" charset="-122"/>
              <a:cs typeface="+mn-lt"/>
              <a:sym typeface="+mn-ea"/>
            </a:endParaRPr>
          </a:p>
        </p:txBody>
      </p:sp>
      <p:sp>
        <p:nvSpPr>
          <p:cNvPr id="7" name="Text Box 6"/>
          <p:cNvSpPr txBox="1"/>
          <p:nvPr/>
        </p:nvSpPr>
        <p:spPr>
          <a:xfrm>
            <a:off x="273685" y="1041400"/>
            <a:ext cx="11645265" cy="1568450"/>
          </a:xfrm>
          <a:prstGeom prst="rect">
            <a:avLst/>
          </a:prstGeom>
          <a:noFill/>
        </p:spPr>
        <p:txBody>
          <a:bodyPr wrap="square" rtlCol="0" anchor="t">
            <a:spAutoFit/>
          </a:bodyPr>
          <a:p>
            <a:r>
              <a:rPr lang="en-US" sz="2400" b="1"/>
              <a:t>In Python, exceptions can be handled using a try statement.</a:t>
            </a:r>
            <a:endParaRPr lang="en-US" sz="2400"/>
          </a:p>
          <a:p>
            <a:r>
              <a:rPr lang="en-US" sz="2400"/>
              <a:t>A critical operation which can raise exception is placed inside the </a:t>
            </a:r>
            <a:r>
              <a:rPr lang="en-US" sz="2400" b="1"/>
              <a:t>try</a:t>
            </a:r>
            <a:r>
              <a:rPr lang="en-US" sz="2400"/>
              <a:t> clause and the code that handles exception is written in </a:t>
            </a:r>
            <a:r>
              <a:rPr lang="en-US" sz="2400" b="1"/>
              <a:t>except</a:t>
            </a:r>
            <a:r>
              <a:rPr lang="en-US" sz="2400"/>
              <a:t> clause.</a:t>
            </a:r>
            <a:endParaRPr lang="en-US" sz="2400"/>
          </a:p>
          <a:p>
            <a:endParaRPr lang="en-US" sz="2400"/>
          </a:p>
        </p:txBody>
      </p:sp>
      <p:sp>
        <p:nvSpPr>
          <p:cNvPr id="9" name="Text Box 8"/>
          <p:cNvSpPr txBox="1"/>
          <p:nvPr/>
        </p:nvSpPr>
        <p:spPr>
          <a:xfrm>
            <a:off x="351790" y="2374900"/>
            <a:ext cx="11487785" cy="4246245"/>
          </a:xfrm>
          <a:prstGeom prst="rect">
            <a:avLst/>
          </a:prstGeom>
          <a:noFill/>
        </p:spPr>
        <p:txBody>
          <a:bodyPr wrap="square" rtlCol="0" anchor="t">
            <a:spAutoFit/>
          </a:bodyPr>
          <a:p>
            <a:r>
              <a:rPr lang="en-US" b="1"/>
              <a:t># import module sys to get the type of exception</a:t>
            </a:r>
            <a:endParaRPr lang="en-US" b="1"/>
          </a:p>
          <a:p>
            <a:r>
              <a:rPr lang="en-US" b="1"/>
              <a:t>import sys</a:t>
            </a:r>
            <a:endParaRPr lang="en-US" b="1"/>
          </a:p>
          <a:p>
            <a:endParaRPr lang="en-US" b="1"/>
          </a:p>
          <a:p>
            <a:r>
              <a:rPr lang="en-US" b="1"/>
              <a:t>randomList = ['a', 0, 2]</a:t>
            </a:r>
            <a:endParaRPr lang="en-US" b="1"/>
          </a:p>
          <a:p>
            <a:endParaRPr lang="en-US" b="1"/>
          </a:p>
          <a:p>
            <a:r>
              <a:rPr lang="en-US" b="1"/>
              <a:t>for entry in randomList:</a:t>
            </a:r>
            <a:endParaRPr lang="en-US" b="1"/>
          </a:p>
          <a:p>
            <a:r>
              <a:rPr lang="en-US" b="1"/>
              <a:t>    try:</a:t>
            </a:r>
            <a:endParaRPr lang="en-US" b="1"/>
          </a:p>
          <a:p>
            <a:r>
              <a:rPr lang="en-US" b="1"/>
              <a:t>        print("The entry is", entry)</a:t>
            </a:r>
            <a:endParaRPr lang="en-US" b="1"/>
          </a:p>
          <a:p>
            <a:r>
              <a:rPr lang="en-US" b="1"/>
              <a:t>        r = 1/int(entry)</a:t>
            </a:r>
            <a:endParaRPr lang="en-US" b="1"/>
          </a:p>
          <a:p>
            <a:r>
              <a:rPr lang="en-US" b="1"/>
              <a:t>        break</a:t>
            </a:r>
            <a:endParaRPr lang="en-US" b="1"/>
          </a:p>
          <a:p>
            <a:r>
              <a:rPr lang="en-US" b="1"/>
              <a:t>    except:</a:t>
            </a:r>
            <a:endParaRPr lang="en-US" b="1"/>
          </a:p>
          <a:p>
            <a:r>
              <a:rPr lang="en-US" b="1"/>
              <a:t>        print("Oops!",sys.exc_info()[0],"occured.")</a:t>
            </a:r>
            <a:endParaRPr lang="en-US" b="1"/>
          </a:p>
          <a:p>
            <a:r>
              <a:rPr lang="en-US" b="1"/>
              <a:t>        print("Next entry.")</a:t>
            </a:r>
            <a:endParaRPr lang="en-US" b="1"/>
          </a:p>
          <a:p>
            <a:r>
              <a:rPr lang="en-US" b="1"/>
              <a:t>        print()</a:t>
            </a:r>
            <a:endParaRPr lang="en-US" b="1"/>
          </a:p>
          <a:p>
            <a:r>
              <a:rPr lang="en-US" b="1"/>
              <a:t>print("The reciprocal of",entry,"is",r)</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sp>
        <p:nvSpPr>
          <p:cNvPr id="4" name="Text Box 3"/>
          <p:cNvSpPr txBox="1"/>
          <p:nvPr/>
        </p:nvSpPr>
        <p:spPr>
          <a:xfrm>
            <a:off x="60960" y="167005"/>
            <a:ext cx="5969635" cy="706755"/>
          </a:xfrm>
          <a:prstGeom prst="rect">
            <a:avLst/>
          </a:prstGeom>
          <a:noFill/>
          <a:ln w="9525">
            <a:noFill/>
          </a:ln>
        </p:spPr>
        <p:txBody>
          <a:bodyPr wrap="none" rtlCol="0" anchor="t">
            <a:spAutoFit/>
          </a:bodyPr>
          <a:p>
            <a:pPr lvl="0" algn="l"/>
            <a:r>
              <a:rPr lang="en-US" altLang="zh-CN" sz="4000" dirty="0">
                <a:solidFill>
                  <a:srgbClr val="262626"/>
                </a:solidFill>
                <a:ea typeface="Microsoft YaHei" panose="020B0503020204020204" charset="-122"/>
                <a:cs typeface="+mn-lt"/>
                <a:sym typeface="+mn-ea"/>
              </a:rPr>
              <a:t>Catching Specific Exceptions</a:t>
            </a:r>
            <a:endParaRPr lang="en-US" altLang="zh-CN" sz="4000" dirty="0">
              <a:solidFill>
                <a:srgbClr val="262626"/>
              </a:solidFill>
              <a:ea typeface="Microsoft YaHei" panose="020B0503020204020204" charset="-122"/>
              <a:cs typeface="+mn-lt"/>
              <a:sym typeface="+mn-ea"/>
            </a:endParaRPr>
          </a:p>
        </p:txBody>
      </p:sp>
      <p:sp>
        <p:nvSpPr>
          <p:cNvPr id="6" name="Text Box 5"/>
          <p:cNvSpPr txBox="1"/>
          <p:nvPr/>
        </p:nvSpPr>
        <p:spPr>
          <a:xfrm>
            <a:off x="370840" y="730885"/>
            <a:ext cx="11449685" cy="6000750"/>
          </a:xfrm>
          <a:prstGeom prst="rect">
            <a:avLst/>
          </a:prstGeom>
          <a:noFill/>
        </p:spPr>
        <p:txBody>
          <a:bodyPr wrap="square" rtlCol="0" anchor="t">
            <a:spAutoFit/>
          </a:bodyPr>
          <a:p>
            <a:r>
              <a:rPr lang="en-US" sz="2400" b="1"/>
              <a:t>try:</a:t>
            </a:r>
            <a:endParaRPr lang="en-US" sz="2400" b="1"/>
          </a:p>
          <a:p>
            <a:r>
              <a:rPr lang="en-US" sz="2400" b="1"/>
              <a:t>   # do something</a:t>
            </a:r>
            <a:endParaRPr lang="en-US" sz="2400" b="1"/>
          </a:p>
          <a:p>
            <a:r>
              <a:rPr lang="en-US" sz="2400" b="1"/>
              <a:t>   pass</a:t>
            </a:r>
            <a:endParaRPr lang="en-US" sz="2400" b="1"/>
          </a:p>
          <a:p>
            <a:endParaRPr lang="en-US" sz="2400" b="1"/>
          </a:p>
          <a:p>
            <a:r>
              <a:rPr lang="en-US" sz="2400" b="1"/>
              <a:t>except ValueError:</a:t>
            </a:r>
            <a:endParaRPr lang="en-US" sz="2400" b="1"/>
          </a:p>
          <a:p>
            <a:r>
              <a:rPr lang="en-US" sz="2400" b="1"/>
              <a:t>   # handle ValueError exception</a:t>
            </a:r>
            <a:endParaRPr lang="en-US" sz="2400" b="1"/>
          </a:p>
          <a:p>
            <a:r>
              <a:rPr lang="en-US" sz="2400" b="1"/>
              <a:t>   pass</a:t>
            </a:r>
            <a:endParaRPr lang="en-US" sz="2400" b="1"/>
          </a:p>
          <a:p>
            <a:endParaRPr lang="en-US" sz="2400" b="1"/>
          </a:p>
          <a:p>
            <a:r>
              <a:rPr lang="en-US" sz="2400" b="1"/>
              <a:t>except (TypeError, ZeroDivisionError):</a:t>
            </a:r>
            <a:endParaRPr lang="en-US" sz="2400" b="1"/>
          </a:p>
          <a:p>
            <a:r>
              <a:rPr lang="en-US" sz="2400" b="1"/>
              <a:t>   # handle multiple exceptions</a:t>
            </a:r>
            <a:endParaRPr lang="en-US" sz="2400" b="1"/>
          </a:p>
          <a:p>
            <a:r>
              <a:rPr lang="en-US" sz="2400" b="1"/>
              <a:t>   # TypeError and ZeroDivisionError</a:t>
            </a:r>
            <a:endParaRPr lang="en-US" sz="2400" b="1"/>
          </a:p>
          <a:p>
            <a:r>
              <a:rPr lang="en-US" sz="2400" b="1"/>
              <a:t>   pass</a:t>
            </a:r>
            <a:endParaRPr lang="en-US" sz="2400" b="1"/>
          </a:p>
          <a:p>
            <a:endParaRPr lang="en-US" sz="2400" b="1"/>
          </a:p>
          <a:p>
            <a:r>
              <a:rPr lang="en-US" sz="2400" b="1"/>
              <a:t>except:</a:t>
            </a:r>
            <a:endParaRPr lang="en-US" sz="2400" b="1"/>
          </a:p>
          <a:p>
            <a:r>
              <a:rPr lang="en-US" sz="2400" b="1"/>
              <a:t>   # handle all other exceptions</a:t>
            </a:r>
            <a:endParaRPr lang="en-US" sz="2400" b="1"/>
          </a:p>
          <a:p>
            <a:r>
              <a:rPr lang="en-US" sz="2400" b="1"/>
              <a:t>   pass</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6440</Words>
  <Application>WPS Presentation</Application>
  <PresentationFormat>Widescreen</PresentationFormat>
  <Paragraphs>204</Paragraphs>
  <Slides>21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21</vt:i4>
      </vt:variant>
    </vt:vector>
  </HeadingPairs>
  <TitlesOfParts>
    <vt:vector size="35" baseType="lpstr">
      <vt:lpstr>Arial</vt:lpstr>
      <vt:lpstr>SimSun</vt:lpstr>
      <vt:lpstr>Wingdings</vt:lpstr>
      <vt:lpstr>Microsoft YaHei</vt:lpstr>
      <vt:lpstr>Wingdings</vt:lpstr>
      <vt:lpstr>Calibri</vt:lpstr>
      <vt:lpstr>Arial Unicode MS</vt:lpstr>
      <vt:lpstr>Calibri Light</vt:lpstr>
      <vt:lpstr>Office Theme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Vaishnavi</cp:lastModifiedBy>
  <cp:revision>44</cp:revision>
  <dcterms:created xsi:type="dcterms:W3CDTF">2019-06-02T06:22:00Z</dcterms:created>
  <dcterms:modified xsi:type="dcterms:W3CDTF">2019-06-03T07:08:42Z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