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handoutMasterIdLst>
    <p:handoutMasterId r:id="rId18"/>
  </p:handoutMasterIdLst>
  <p:sldIdLst>
    <p:sldId id="256" r:id="rId4"/>
    <p:sldId id="307" r:id="rId5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21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21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3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文本框 8"/>
          <p:cNvSpPr txBox="1"/>
          <p:nvPr/>
        </p:nvSpPr>
        <p:spPr>
          <a:xfrm>
            <a:off x="1103313" y="3728403"/>
            <a:ext cx="594233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Python Session - 7</a:t>
            </a:r>
            <a:endParaRPr lang="en-US" altLang="zh-CN" sz="6000" b="1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1103313" y="4743450"/>
            <a:ext cx="30721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2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Anirudha Anil Gaikwad</a:t>
            </a:r>
            <a:r>
              <a:rPr lang="zh-CN" altLang="en-US" sz="2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sp>
        <p:nvSpPr>
          <p:cNvPr id="18438" name="文本框 10"/>
          <p:cNvSpPr txBox="1"/>
          <p:nvPr/>
        </p:nvSpPr>
        <p:spPr>
          <a:xfrm>
            <a:off x="1149350" y="5186363"/>
            <a:ext cx="4711700" cy="3067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 defTabSz="914400"/>
            <a:r>
              <a:rPr lang="en-US" altLang="zh-CN" sz="1400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gaikwad.anirudha@gmail.com</a:t>
            </a:r>
            <a:endParaRPr lang="en-US" altLang="zh-CN" sz="1400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2245" y="1030605"/>
            <a:ext cx="3683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410210" y="2900045"/>
          <a:ext cx="11507470" cy="27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153275" imgH="1057275" progId="Paint.Picture">
                  <p:embed/>
                </p:oleObj>
              </mc:Choice>
              <mc:Fallback>
                <p:oleObj name="" r:id="rId2" imgW="7153275" imgH="1057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210" y="2900045"/>
                        <a:ext cx="11507470" cy="277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410210" y="2185035"/>
          <a:ext cx="11507470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7134225" imgH="714375" progId="Paint.Picture">
                  <p:embed/>
                </p:oleObj>
              </mc:Choice>
              <mc:Fallback>
                <p:oleObj name="" r:id="rId4" imgW="7134225" imgH="7143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210" y="2185035"/>
                        <a:ext cx="11507470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114935" y="144780"/>
            <a:ext cx="31457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Dictionary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090" y="159385"/>
            <a:ext cx="28492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Iterators</a:t>
            </a:r>
            <a:endParaRPr lang="en-US" sz="32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2090" y="1160145"/>
            <a:ext cx="113385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Iterators are everywhere in Python. They are elegantly implemented within for loops, comprehensions, generators etc. but hidden in plain sight.</a:t>
            </a:r>
            <a:endParaRPr lang="en-US" sz="2400"/>
          </a:p>
          <a:p>
            <a:endParaRPr lang="en-US" sz="2400"/>
          </a:p>
          <a:p>
            <a:r>
              <a:rPr lang="en-US" sz="2400"/>
              <a:t>Iterator in Python is simply an object that can be iterated upon. An object which will return data, one element at a time.</a:t>
            </a:r>
            <a:endParaRPr lang="en-US" sz="2400"/>
          </a:p>
          <a:p>
            <a:endParaRPr lang="en-US" sz="2400"/>
          </a:p>
          <a:p>
            <a:r>
              <a:rPr lang="en-US" sz="2400"/>
              <a:t>Python iterator object must implement two special methods, __iter__() and __next__(), collectively called the iterator protocol.</a:t>
            </a:r>
            <a:endParaRPr lang="en-US" sz="2400"/>
          </a:p>
          <a:p>
            <a:endParaRPr lang="en-US" sz="2400"/>
          </a:p>
          <a:p>
            <a:r>
              <a:rPr lang="en-US" sz="2400"/>
              <a:t>An object is called iterable if we can get an iterator from it. Most of built-in containers in Python like: list, tuple, string etc. are iterables.</a:t>
            </a:r>
            <a:endParaRPr lang="en-US" sz="2400"/>
          </a:p>
          <a:p>
            <a:endParaRPr lang="en-US" sz="2400"/>
          </a:p>
          <a:p>
            <a:r>
              <a:rPr lang="en-US" sz="2400"/>
              <a:t>The iter() function (which in turn calls the __iter__() method) returns an iterator from them.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9695" y="129540"/>
            <a:ext cx="328739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Generators</a:t>
            </a:r>
            <a:endParaRPr lang="en-US" sz="32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4180" y="1402715"/>
            <a:ext cx="113436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Python generators are a simple way of creating iterators. All the overhead in itrators(lengthy and counter intuitive) are automatically handled by generators in Python.</a:t>
            </a:r>
            <a:endParaRPr lang="en-US" sz="2400"/>
          </a:p>
          <a:p>
            <a:endParaRPr lang="en-US" sz="2400"/>
          </a:p>
          <a:p>
            <a:r>
              <a:rPr lang="en-US" sz="2400"/>
              <a:t>generator is a function that returns an object (iterator) which we can iterate over (one value at a time).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709295" y="3482340"/>
            <a:ext cx="107734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Why generators are used in Python</a:t>
            </a:r>
            <a:r>
              <a:rPr lang="en-US" sz="2400"/>
              <a:t>: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Easy to Implement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Memory Efficient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Represent Infinite Stream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Pipelining Generators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1058863" y="3808413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  <a:endParaRPr lang="en-US" altLang="zh-CN" sz="6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40995" y="1473835"/>
            <a:ext cx="115100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Directory and Files Management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List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Tuple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Strings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Sets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Python Dictionary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Python Iterators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>
                <a:sym typeface="+mn-ea"/>
              </a:rPr>
              <a:t>Python Generators</a:t>
            </a: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  <a:p>
            <a:pPr>
              <a:buFont typeface="Wingdings" panose="05000000000000000000" charset="0"/>
            </a:pPr>
            <a:endParaRPr lang="en-US" sz="2400"/>
          </a:p>
        </p:txBody>
      </p:sp>
      <p:sp>
        <p:nvSpPr>
          <p:cNvPr id="6" name="文本框 8"/>
          <p:cNvSpPr txBox="1"/>
          <p:nvPr/>
        </p:nvSpPr>
        <p:spPr>
          <a:xfrm>
            <a:off x="230823" y="105728"/>
            <a:ext cx="5229225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defTabSz="914400"/>
            <a:r>
              <a:rPr lang="en-US" altLang="zh-CN" sz="6000" b="1" dirty="0">
                <a:solidFill>
                  <a:srgbClr val="262626"/>
                </a:solidFill>
                <a:latin typeface="+mn-lt"/>
                <a:ea typeface="Microsoft YaHei" panose="020B0503020204020204" pitchFamily="34" charset="-122"/>
                <a:cs typeface="+mn-lt"/>
                <a:sym typeface="Arial" panose="020B0604020202020204" pitchFamily="34" charset="0"/>
              </a:rPr>
              <a:t>What you learn </a:t>
            </a:r>
            <a:endParaRPr lang="en-US" altLang="zh-CN" sz="6000" b="1" dirty="0">
              <a:solidFill>
                <a:srgbClr val="262626"/>
              </a:solidFill>
              <a:latin typeface="+mn-lt"/>
              <a:ea typeface="Microsoft YaHei" panose="020B0503020204020204" pitchFamily="34" charset="-122"/>
              <a:cs typeface="+mn-lt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290" y="99060"/>
            <a:ext cx="68211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ym typeface="+mn-ea"/>
              </a:rPr>
              <a:t>Python Directory and Files Management</a:t>
            </a:r>
            <a:endParaRPr lang="en-US" sz="32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1800" y="1884045"/>
            <a:ext cx="11329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A directory or folder is a collection of files and sub directories. Python has the os module, which provides us with many useful methods to work with directories (and files as well).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431800" y="3244850"/>
            <a:ext cx="109683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Get Current Directory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Changing Directory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List Directories and Files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Making a New Directory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Renaming a Directory or a File</a:t>
            </a:r>
            <a:endParaRPr 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Removing Directory or File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17843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14325" y="104775"/>
            <a:ext cx="2004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List</a:t>
            </a:r>
            <a:endParaRPr lang="en-US" sz="3200"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421005" y="688340"/>
          <a:ext cx="11501120" cy="603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6048375" imgH="5476875" progId="Paint.Picture">
                  <p:embed/>
                </p:oleObj>
              </mc:Choice>
              <mc:Fallback>
                <p:oleObj name="" r:id="rId2" imgW="6048375" imgH="54768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005" y="688340"/>
                        <a:ext cx="11501120" cy="603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11430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9555" y="114300"/>
            <a:ext cx="23450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Tuple</a:t>
            </a:r>
            <a:endParaRPr lang="en-US" sz="3200"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347345" y="1155065"/>
          <a:ext cx="11511915" cy="550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534025" imgH="1781175" progId="Paint.Picture">
                  <p:embed/>
                </p:oleObj>
              </mc:Choice>
              <mc:Fallback>
                <p:oleObj name="" r:id="rId2" imgW="5534025" imgH="17811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345" y="1155065"/>
                        <a:ext cx="11511915" cy="550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83515" y="114300"/>
            <a:ext cx="25711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Strings</a:t>
            </a:r>
            <a:endParaRPr lang="en-US" sz="32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1998345"/>
            <a:ext cx="11179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There are numerous methods available with the string object. </a:t>
            </a:r>
            <a:endParaRPr lang="en-US" sz="2400"/>
          </a:p>
          <a:p>
            <a:r>
              <a:rPr lang="en-US" sz="2400"/>
              <a:t>Some of the commonly used methods are </a:t>
            </a:r>
            <a:r>
              <a:rPr lang="en-US" sz="2400">
                <a:sym typeface="+mn-ea"/>
              </a:rPr>
              <a:t>format(),</a:t>
            </a:r>
            <a:r>
              <a:rPr lang="en-US" sz="2400"/>
              <a:t>lower(), upper(), join(), split(), find(), replace(),enumerate(),len(),etc.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0670" y="174625"/>
            <a:ext cx="2131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Sets</a:t>
            </a:r>
            <a:endParaRPr lang="en-US" sz="3200">
              <a:sym typeface="+mn-ea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280035" y="1042035"/>
          <a:ext cx="11539220" cy="5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134225" imgH="5667375" progId="Paint.Picture">
                  <p:embed/>
                </p:oleObj>
              </mc:Choice>
              <mc:Fallback>
                <p:oleObj name="" r:id="rId2" imgW="7134225" imgH="56673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035" y="1042035"/>
                        <a:ext cx="11539220" cy="574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-5397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280035" y="1822450"/>
          <a:ext cx="11780520" cy="495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7077075" imgH="3209925" progId="Paint.Picture">
                  <p:embed/>
                </p:oleObj>
              </mc:Choice>
              <mc:Fallback>
                <p:oleObj name="" r:id="rId2" imgW="7077075" imgH="32099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035" y="1822450"/>
                        <a:ext cx="11780520" cy="495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80670" y="174625"/>
            <a:ext cx="21310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Sets</a:t>
            </a:r>
            <a:endParaRPr lang="en-US" sz="3200">
              <a:sym typeface="+mn-ea"/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279400" y="1031240"/>
          <a:ext cx="11781155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7134225" imgH="790575" progId="Paint.Picture">
                  <p:embed/>
                </p:oleObj>
              </mc:Choice>
              <mc:Fallback>
                <p:oleObj name="" r:id="rId4" imgW="7134225" imgH="7905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400" y="1031240"/>
                        <a:ext cx="11781155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0" y="14478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14935" y="144780"/>
            <a:ext cx="31457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sz="3200">
                <a:sym typeface="+mn-ea"/>
              </a:rPr>
              <a:t>Python Dictionary</a:t>
            </a:r>
            <a:endParaRPr lang="en-US" sz="3200">
              <a:sym typeface="+mn-ea"/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378460" y="1036955"/>
          <a:ext cx="11449685" cy="567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7096125" imgH="5743575" progId="Paint.Picture">
                  <p:embed/>
                </p:oleObj>
              </mc:Choice>
              <mc:Fallback>
                <p:oleObj name="" r:id="rId2" imgW="7096125" imgH="57435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460" y="1036955"/>
                        <a:ext cx="11449685" cy="567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Presentation</Application>
  <PresentationFormat>宽屏</PresentationFormat>
  <Paragraphs>76</Paragraphs>
  <Slides>13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Calibri Light</vt:lpstr>
      <vt:lpstr>Microsoft YaHei</vt:lpstr>
      <vt:lpstr>Wingdings</vt:lpstr>
      <vt:lpstr>Arial Unicode MS</vt:lpstr>
      <vt:lpstr>Office 主题</vt:lpstr>
      <vt:lpstr>1_Office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66</cp:revision>
  <dcterms:created xsi:type="dcterms:W3CDTF">2016-01-14T13:25:00Z</dcterms:created>
  <dcterms:modified xsi:type="dcterms:W3CDTF">2019-06-08T08:56:01Z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