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69" r:id="rId10"/>
  </p:sldIdLst>
  <p:sldSz cx="12192000" cy="6858000"/>
  <p:notesSz cx="7104063" cy="102346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2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E8FE-CDD5-3EF7-C6D0-163B200E4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5B6E9-D556-AD1B-4644-051972CE5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A0FA-75DC-20BC-B78D-743F1E9F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5024-0398-040B-43EB-61658FB5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9876-9F02-54EB-E1EC-38347C79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7567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D5CF-397D-3E70-7BB5-AA748584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023E6-769E-A615-FF10-A96423AFF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92EB7-E3A4-AD66-79C0-11321489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BDBF-7B4A-4E58-02A5-7B9E9A8B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D06A-7AA2-F445-98E1-8203E440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6260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28480-39C4-B1AD-42ED-003D0D7C3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90590-E95B-BA89-0926-89E28D2B1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7981-A6A5-71F1-AF4A-D24F3620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EA30-7832-AB1D-5E7F-0B5B3C80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F6BB1-06E8-3592-4616-0FE19F9B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713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2DA4-010D-70F7-974E-09A9F6E9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B2BC-8802-4B11-5E69-3E0E423D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8234A-C5AE-22F5-C792-EC5F57D0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72CC-45AB-9BD7-B05E-B1237980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CC70-7A2F-DB19-9D94-1C30DA83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1033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BD7B-8952-BBFC-3B25-D2E2C315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DDD06-E196-96DB-399A-6EAEE278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0F3F-552B-2FE7-592C-DCE79904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90FC-319B-2323-E107-096677E0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CBF8-E872-8D65-704E-DC3417B6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6059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4C62-FE28-5785-DCAD-011EDDCF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8BD2-55A1-3569-7FE1-288588FC1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D7F57-804D-76CC-AD65-90B00C6FF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A2C-9C67-75DA-AEFA-B04147A9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E7998-1398-D28D-BAF6-5ABB4895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0A149-C42D-58D6-91B8-66B998D6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8113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0E82-2F04-1348-E0C3-C0882CF0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1408-39C0-B7EE-29F2-9ACE9AF2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9A322-91A0-5F48-0171-951C4B504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85477-B2F7-CF8C-D173-903AAA62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CA65D-C38D-8D83-55C7-765B67E82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EEE9C-4762-0FD7-50B5-A25CF52C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4E202-4729-273A-A1AF-B0BC5673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8AD1A-8097-CBB7-3A38-C4A519D5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2858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958C-2B9D-29A4-D79B-95FF8A86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C327B-2A80-62AB-684C-4DB0C6ED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40802-5CA7-F615-8F63-7326AD9E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B77F9-BFA5-CD96-3CFF-66CB2CD2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191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F88C4-5C7B-811F-3829-8ADDD7E3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D0009-2316-D6FE-5848-186C93A2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5A8F0-C602-ADE2-66AE-795B37E9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77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5C87-A506-2BD7-EDCF-0838E0FF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1BB3-6853-8299-8507-38585B86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88261-35F2-5F88-BF1E-54EC359C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B306-F27F-B646-BCD0-1BE6FB57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1F7D9-1A8C-9A26-1899-7A151AB0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5690-6300-860E-94C7-7099C8E2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14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CD1D-56DC-54B3-633C-6B47FAE7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509B0-4FDB-92B7-60BC-164AA27A2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694AA-D14F-8EE3-FEC5-8A5CE7A5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B3144-C050-7D80-0C52-ADB46ED8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02D0-C11C-9B5B-5E43-CEB0244E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81ED-517E-06F3-8D10-7664ECCA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4384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rgbClr val="A7B8D9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2E8F2-8DFD-CC46-C610-AFBC04CC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D9D39-F84D-C30D-B71F-72400D68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050C-C7EA-9F62-13F1-C00322026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D788-5443-A2A8-46BA-F845E25C6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F003-7460-F07C-F9CF-6693270B9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419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C4D9-47C6-E1A0-32CC-9D1BCA16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– What does it do?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54612-0613-EB6B-97E9-7E724D726608}"/>
              </a:ext>
            </a:extLst>
          </p:cNvPr>
          <p:cNvSpPr txBox="1"/>
          <p:nvPr/>
        </p:nvSpPr>
        <p:spPr>
          <a:xfrm>
            <a:off x="958487" y="2075208"/>
            <a:ext cx="6097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Counter = {{counter}}</a:t>
            </a:r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BFC0D-564D-3F95-DBC8-CCC52FD8D750}"/>
              </a:ext>
            </a:extLst>
          </p:cNvPr>
          <p:cNvSpPr txBox="1"/>
          <p:nvPr/>
        </p:nvSpPr>
        <p:spPr>
          <a:xfrm>
            <a:off x="958487" y="2921391"/>
            <a:ext cx="60970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@if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(counter % </a:t>
            </a:r>
            <a:r>
              <a:rPr lang="pt-BR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=== </a:t>
            </a:r>
            <a:r>
              <a:rPr lang="pt-BR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Even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7EEFB2-1A73-D45F-4BE1-501F35445E27}"/>
              </a:ext>
            </a:extLst>
          </p:cNvPr>
          <p:cNvSpPr/>
          <p:nvPr/>
        </p:nvSpPr>
        <p:spPr>
          <a:xfrm>
            <a:off x="3331029" y="1907623"/>
            <a:ext cx="1998617" cy="796834"/>
          </a:xfrm>
          <a:prstGeom prst="ellipse">
            <a:avLst/>
          </a:prstGeom>
          <a:noFill/>
          <a:ln w="76200" cap="flat" cmpd="sng" algn="ctr">
            <a:solidFill>
              <a:schemeClr val="accent2">
                <a:alpha val="6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92F5B2-C106-1F2D-676D-8F16807F5FA9}"/>
              </a:ext>
            </a:extLst>
          </p:cNvPr>
          <p:cNvSpPr/>
          <p:nvPr/>
        </p:nvSpPr>
        <p:spPr>
          <a:xfrm>
            <a:off x="1550126" y="2753807"/>
            <a:ext cx="3381103" cy="796834"/>
          </a:xfrm>
          <a:prstGeom prst="ellipse">
            <a:avLst/>
          </a:prstGeom>
          <a:noFill/>
          <a:ln w="76200" cap="flat" cmpd="sng" algn="ctr">
            <a:solidFill>
              <a:schemeClr val="accent2">
                <a:alpha val="6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71F278-4B97-7AC8-73E6-CEB5783AE691}"/>
              </a:ext>
            </a:extLst>
          </p:cNvPr>
          <p:cNvSpPr txBox="1"/>
          <p:nvPr/>
        </p:nvSpPr>
        <p:spPr>
          <a:xfrm>
            <a:off x="6708971" y="2586513"/>
            <a:ext cx="39329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Binding Expressions</a:t>
            </a:r>
            <a:endParaRPr lang="en-IL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A43A3CF-E8AE-C5D9-C71C-146008C5BB0A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rot="10800000">
            <a:off x="5036955" y="2587763"/>
            <a:ext cx="1672016" cy="1834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B73B91-9800-54FB-06BA-D34D6E439678}"/>
              </a:ext>
            </a:extLst>
          </p:cNvPr>
          <p:cNvCxnSpPr>
            <a:cxnSpLocks/>
            <a:stCxn id="11" idx="1"/>
            <a:endCxn id="10" idx="6"/>
          </p:cNvCxnSpPr>
          <p:nvPr/>
        </p:nvCxnSpPr>
        <p:spPr>
          <a:xfrm rot="10800000" flipV="1">
            <a:off x="4931229" y="2771178"/>
            <a:ext cx="1777742" cy="3810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308FDD-9976-EE20-D7B3-E204B7D5C8B5}"/>
              </a:ext>
            </a:extLst>
          </p:cNvPr>
          <p:cNvSpPr txBox="1"/>
          <p:nvPr/>
        </p:nvSpPr>
        <p:spPr>
          <a:xfrm>
            <a:off x="5889521" y="3902893"/>
            <a:ext cx="546427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Compare </a:t>
            </a:r>
            <a:r>
              <a:rPr lang="en-US" sz="2000" b="1" dirty="0">
                <a:solidFill>
                  <a:schemeClr val="accent2"/>
                </a:solidFill>
              </a:rPr>
              <a:t>current</a:t>
            </a:r>
            <a:r>
              <a:rPr lang="en-US" sz="2000" dirty="0"/>
              <a:t> and the </a:t>
            </a:r>
            <a:r>
              <a:rPr lang="en-US" sz="2000" b="1" dirty="0">
                <a:solidFill>
                  <a:schemeClr val="accent2"/>
                </a:solidFill>
              </a:rPr>
              <a:t>previous</a:t>
            </a:r>
            <a:r>
              <a:rPr lang="en-US" sz="2000" dirty="0"/>
              <a:t> value of the binding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b="1" dirty="0">
                <a:solidFill>
                  <a:schemeClr val="accent2"/>
                </a:solidFill>
              </a:rPr>
              <a:t>changed</a:t>
            </a:r>
            <a:r>
              <a:rPr lang="en-US" sz="2000" dirty="0"/>
              <a:t>, update the proper place in the </a:t>
            </a:r>
            <a:r>
              <a:rPr lang="en-US" sz="2000" b="1" dirty="0">
                <a:solidFill>
                  <a:schemeClr val="accent2"/>
                </a:solidFill>
              </a:rPr>
              <a:t>DOM</a:t>
            </a:r>
            <a:endParaRPr lang="en-IL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3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85ED-B053-658D-2DFC-9E5A2251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– When does it happen?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E6854-69FD-9596-6C45-B1C14E971BC2}"/>
              </a:ext>
            </a:extLst>
          </p:cNvPr>
          <p:cNvSpPr txBox="1"/>
          <p:nvPr/>
        </p:nvSpPr>
        <p:spPr>
          <a:xfrm>
            <a:off x="838200" y="1506022"/>
            <a:ext cx="76254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Depends on the change detection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 Push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Angular inputs changes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Angular events triggered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When triggered using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ChangeDetectorRef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few more selected triggers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Default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Seems like all the time…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But how?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1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47E181-5BF4-6C59-FE37-5F7A6CF56F9B}"/>
              </a:ext>
            </a:extLst>
          </p:cNvPr>
          <p:cNvSpPr txBox="1"/>
          <p:nvPr/>
        </p:nvSpPr>
        <p:spPr>
          <a:xfrm>
            <a:off x="343233" y="3418756"/>
            <a:ext cx="49455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setTimeout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setInterval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addEventHandler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XHR.send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Script file loaded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Promise.then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Promise.catch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queueMicrotask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and Tasks – Simplified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6288708" y="2237312"/>
            <a:ext cx="1293017" cy="2590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6419536" y="240261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4036673" y="354573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7809271" y="1542936"/>
            <a:ext cx="3512494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7435082" y="3367086"/>
              <a:ext cx="2021282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290B72-3338-F5F6-7A61-815874A373F9}"/>
              </a:ext>
            </a:extLst>
          </p:cNvPr>
          <p:cNvSpPr/>
          <p:nvPr/>
        </p:nvSpPr>
        <p:spPr>
          <a:xfrm>
            <a:off x="8225667" y="1581034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80C167-42C3-EAED-3C61-7736BE66AB16}"/>
              </a:ext>
            </a:extLst>
          </p:cNvPr>
          <p:cNvSpPr/>
          <p:nvPr/>
        </p:nvSpPr>
        <p:spPr>
          <a:xfrm>
            <a:off x="6426910" y="353255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49D9BA-7A2F-FD0C-1431-D1DD2348AABB}"/>
              </a:ext>
            </a:extLst>
          </p:cNvPr>
          <p:cNvSpPr/>
          <p:nvPr/>
        </p:nvSpPr>
        <p:spPr>
          <a:xfrm>
            <a:off x="6419536" y="29718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95549D-DB70-8E3E-6C0F-B30C88248505}"/>
              </a:ext>
            </a:extLst>
          </p:cNvPr>
          <p:cNvSpPr/>
          <p:nvPr/>
        </p:nvSpPr>
        <p:spPr>
          <a:xfrm>
            <a:off x="4036673" y="6113714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575E42-935E-665E-3D27-E4DF64B344F2}"/>
              </a:ext>
            </a:extLst>
          </p:cNvPr>
          <p:cNvSpPr/>
          <p:nvPr/>
        </p:nvSpPr>
        <p:spPr>
          <a:xfrm>
            <a:off x="4036673" y="391258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B3588A-4514-3A52-A0AD-E6C51386CC60}"/>
              </a:ext>
            </a:extLst>
          </p:cNvPr>
          <p:cNvSpPr/>
          <p:nvPr/>
        </p:nvSpPr>
        <p:spPr>
          <a:xfrm>
            <a:off x="4036673" y="538000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936FEB-66FC-DCB7-CF1C-A2A3DC4F781C}"/>
              </a:ext>
            </a:extLst>
          </p:cNvPr>
          <p:cNvSpPr/>
          <p:nvPr/>
        </p:nvSpPr>
        <p:spPr>
          <a:xfrm>
            <a:off x="4036673" y="5013149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8AF005-503A-F93C-E5A4-4360F55ED41E}"/>
              </a:ext>
            </a:extLst>
          </p:cNvPr>
          <p:cNvSpPr/>
          <p:nvPr/>
        </p:nvSpPr>
        <p:spPr>
          <a:xfrm>
            <a:off x="4036673" y="4646295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2D0D9A-B0CB-8EF7-92C8-900C65AC0242}"/>
              </a:ext>
            </a:extLst>
          </p:cNvPr>
          <p:cNvSpPr/>
          <p:nvPr/>
        </p:nvSpPr>
        <p:spPr>
          <a:xfrm>
            <a:off x="4036673" y="4279441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A7B8942-8CAA-C374-4DA6-B341522C7E6C}"/>
              </a:ext>
            </a:extLst>
          </p:cNvPr>
          <p:cNvCxnSpPr>
            <a:stCxn id="4" idx="0"/>
            <a:endCxn id="12" idx="3"/>
          </p:cNvCxnSpPr>
          <p:nvPr/>
        </p:nvCxnSpPr>
        <p:spPr>
          <a:xfrm rot="5400000" flipH="1" flipV="1">
            <a:off x="7158406" y="1586447"/>
            <a:ext cx="427676" cy="874054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C9F4D2-AC74-34E7-AE66-53ED81464A97}"/>
              </a:ext>
            </a:extLst>
          </p:cNvPr>
          <p:cNvSpPr/>
          <p:nvPr/>
        </p:nvSpPr>
        <p:spPr>
          <a:xfrm>
            <a:off x="4036673" y="574685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36AEF6-B8CF-3C32-6CFC-624CEB0CE730}"/>
              </a:ext>
            </a:extLst>
          </p:cNvPr>
          <p:cNvCxnSpPr>
            <a:endCxn id="4" idx="2"/>
          </p:cNvCxnSpPr>
          <p:nvPr/>
        </p:nvCxnSpPr>
        <p:spPr>
          <a:xfrm flipV="1">
            <a:off x="5390535" y="4827805"/>
            <a:ext cx="1544682" cy="31650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4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47E181-5BF4-6C59-FE37-5F7A6CF56F9B}"/>
              </a:ext>
            </a:extLst>
          </p:cNvPr>
          <p:cNvSpPr txBox="1"/>
          <p:nvPr/>
        </p:nvSpPr>
        <p:spPr>
          <a:xfrm>
            <a:off x="343233" y="3418756"/>
            <a:ext cx="49455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setTimeout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setInterval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addEventHandler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XHR.send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Script file loaded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Promise.then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Promise.catch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queueMicrotask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- Simplified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6096000" y="2237312"/>
            <a:ext cx="2671916" cy="2590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6898860" y="240261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4036673" y="354573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7809271" y="1542936"/>
            <a:ext cx="3512494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7435082" y="3367086"/>
              <a:ext cx="2021282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290B72-3338-F5F6-7A61-815874A373F9}"/>
              </a:ext>
            </a:extLst>
          </p:cNvPr>
          <p:cNvSpPr/>
          <p:nvPr/>
        </p:nvSpPr>
        <p:spPr>
          <a:xfrm>
            <a:off x="8545374" y="1581036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80C167-42C3-EAED-3C61-7736BE66AB16}"/>
              </a:ext>
            </a:extLst>
          </p:cNvPr>
          <p:cNvSpPr/>
          <p:nvPr/>
        </p:nvSpPr>
        <p:spPr>
          <a:xfrm>
            <a:off x="6906234" y="353255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49D9BA-7A2F-FD0C-1431-D1DD2348AABB}"/>
              </a:ext>
            </a:extLst>
          </p:cNvPr>
          <p:cNvSpPr/>
          <p:nvPr/>
        </p:nvSpPr>
        <p:spPr>
          <a:xfrm>
            <a:off x="6898860" y="29718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95549D-DB70-8E3E-6C0F-B30C88248505}"/>
              </a:ext>
            </a:extLst>
          </p:cNvPr>
          <p:cNvSpPr/>
          <p:nvPr/>
        </p:nvSpPr>
        <p:spPr>
          <a:xfrm>
            <a:off x="4036673" y="6113714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575E42-935E-665E-3D27-E4DF64B344F2}"/>
              </a:ext>
            </a:extLst>
          </p:cNvPr>
          <p:cNvSpPr/>
          <p:nvPr/>
        </p:nvSpPr>
        <p:spPr>
          <a:xfrm>
            <a:off x="4036673" y="391258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B3588A-4514-3A52-A0AD-E6C51386CC60}"/>
              </a:ext>
            </a:extLst>
          </p:cNvPr>
          <p:cNvSpPr/>
          <p:nvPr/>
        </p:nvSpPr>
        <p:spPr>
          <a:xfrm>
            <a:off x="4036673" y="538000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936FEB-66FC-DCB7-CF1C-A2A3DC4F781C}"/>
              </a:ext>
            </a:extLst>
          </p:cNvPr>
          <p:cNvSpPr/>
          <p:nvPr/>
        </p:nvSpPr>
        <p:spPr>
          <a:xfrm>
            <a:off x="4036673" y="5013149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8AF005-503A-F93C-E5A4-4360F55ED41E}"/>
              </a:ext>
            </a:extLst>
          </p:cNvPr>
          <p:cNvSpPr/>
          <p:nvPr/>
        </p:nvSpPr>
        <p:spPr>
          <a:xfrm>
            <a:off x="4036673" y="4646295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2D0D9A-B0CB-8EF7-92C8-900C65AC0242}"/>
              </a:ext>
            </a:extLst>
          </p:cNvPr>
          <p:cNvSpPr/>
          <p:nvPr/>
        </p:nvSpPr>
        <p:spPr>
          <a:xfrm>
            <a:off x="4036673" y="4279441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A7B8942-8CAA-C374-4DA6-B341522C7E6C}"/>
              </a:ext>
            </a:extLst>
          </p:cNvPr>
          <p:cNvCxnSpPr>
            <a:cxnSpLocks/>
            <a:stCxn id="4" idx="0"/>
            <a:endCxn id="12" idx="3"/>
          </p:cNvCxnSpPr>
          <p:nvPr/>
        </p:nvCxnSpPr>
        <p:spPr>
          <a:xfrm rot="5400000" flipH="1" flipV="1">
            <a:off x="7406776" y="1834818"/>
            <a:ext cx="427676" cy="37731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C9F4D2-AC74-34E7-AE66-53ED81464A97}"/>
              </a:ext>
            </a:extLst>
          </p:cNvPr>
          <p:cNvSpPr/>
          <p:nvPr/>
        </p:nvSpPr>
        <p:spPr>
          <a:xfrm>
            <a:off x="4036673" y="574685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36AEF6-B8CF-3C32-6CFC-624CEB0CE73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390535" y="4827805"/>
            <a:ext cx="2041423" cy="31650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1D153F7-1208-1437-704C-11604C81F40B}"/>
              </a:ext>
            </a:extLst>
          </p:cNvPr>
          <p:cNvSpPr/>
          <p:nvPr/>
        </p:nvSpPr>
        <p:spPr>
          <a:xfrm>
            <a:off x="6268107" y="2418172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7A788C-49E5-A869-912C-56B3DCD24C79}"/>
              </a:ext>
            </a:extLst>
          </p:cNvPr>
          <p:cNvSpPr/>
          <p:nvPr/>
        </p:nvSpPr>
        <p:spPr>
          <a:xfrm>
            <a:off x="7971673" y="2418172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7CDBD5-CBDF-BC57-98F7-5E0AA741EA2B}"/>
              </a:ext>
            </a:extLst>
          </p:cNvPr>
          <p:cNvSpPr/>
          <p:nvPr/>
        </p:nvSpPr>
        <p:spPr>
          <a:xfrm>
            <a:off x="6268107" y="2993309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14418E-0665-2064-85B1-56CC12D4B916}"/>
              </a:ext>
            </a:extLst>
          </p:cNvPr>
          <p:cNvSpPr/>
          <p:nvPr/>
        </p:nvSpPr>
        <p:spPr>
          <a:xfrm>
            <a:off x="7971673" y="2993309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E13CCC-737A-222F-6F0B-A8320938BBA7}"/>
              </a:ext>
            </a:extLst>
          </p:cNvPr>
          <p:cNvSpPr/>
          <p:nvPr/>
        </p:nvSpPr>
        <p:spPr>
          <a:xfrm>
            <a:off x="6283644" y="3547742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1BDF40-6A9C-5218-1D14-20BC1B803A26}"/>
              </a:ext>
            </a:extLst>
          </p:cNvPr>
          <p:cNvSpPr/>
          <p:nvPr/>
        </p:nvSpPr>
        <p:spPr>
          <a:xfrm>
            <a:off x="7987210" y="3547742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A8A344-EFA4-A7D5-3037-EA32B85C8C2E}"/>
              </a:ext>
            </a:extLst>
          </p:cNvPr>
          <p:cNvSpPr/>
          <p:nvPr/>
        </p:nvSpPr>
        <p:spPr>
          <a:xfrm>
            <a:off x="7914621" y="1616201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7C3339-9C4D-571D-A771-ABAC9B892D65}"/>
              </a:ext>
            </a:extLst>
          </p:cNvPr>
          <p:cNvSpPr/>
          <p:nvPr/>
        </p:nvSpPr>
        <p:spPr>
          <a:xfrm>
            <a:off x="9618187" y="1616201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5498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4C4E-5F3F-E0C0-0206-4B8EE97E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Writeable Signals</a:t>
            </a:r>
            <a:endParaRPr lang="en-IL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54EF5D-1E7B-5A2A-1198-CA51ECA0CB73}"/>
              </a:ext>
            </a:extLst>
          </p:cNvPr>
          <p:cNvGrpSpPr/>
          <p:nvPr/>
        </p:nvGrpSpPr>
        <p:grpSpPr>
          <a:xfrm>
            <a:off x="6509656" y="336615"/>
            <a:ext cx="1896291" cy="1335519"/>
            <a:chOff x="3786051" y="2393926"/>
            <a:chExt cx="1896291" cy="13355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17EF0B-EC16-6C7C-4939-F3E18E22396C}"/>
                </a:ext>
              </a:extLst>
            </p:cNvPr>
            <p:cNvGrpSpPr/>
            <p:nvPr/>
          </p:nvGrpSpPr>
          <p:grpSpPr>
            <a:xfrm>
              <a:off x="4310743" y="2403882"/>
              <a:ext cx="1371599" cy="1325563"/>
              <a:chOff x="4310743" y="2403882"/>
              <a:chExt cx="1371599" cy="1325563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818488B4-F3B4-2D04-60D4-FD4BE1839220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5393712-F88A-1ECA-EC24-E4E9CADE4C52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2249479B-63C0-1CBF-0DC8-EAFC632F09AD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D16E19-3804-FA2E-5143-999ABC472C7E}"/>
                </a:ext>
              </a:extLst>
            </p:cNvPr>
            <p:cNvGrpSpPr/>
            <p:nvPr/>
          </p:nvGrpSpPr>
          <p:grpSpPr>
            <a:xfrm flipH="1">
              <a:off x="3786051" y="2393926"/>
              <a:ext cx="1371599" cy="1325563"/>
              <a:chOff x="4310743" y="2403882"/>
              <a:chExt cx="1371599" cy="1325563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8CAB93-998D-7BB1-FC5D-0051A575E7B9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B8E11E6A-C016-1557-3472-51A478259718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5938F8BB-D311-2624-C7A5-DC6676CA0A18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F123D3-B6EB-DA6E-910E-9AD1762B8854}"/>
                </a:ext>
              </a:extLst>
            </p:cNvPr>
            <p:cNvSpPr/>
            <p:nvPr/>
          </p:nvSpPr>
          <p:spPr>
            <a:xfrm>
              <a:off x="4369525" y="2781219"/>
              <a:ext cx="757645" cy="5310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42</a:t>
              </a:r>
              <a:endParaRPr lang="en-IL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0C11250-6B0E-734A-F321-68F6FB767646}"/>
              </a:ext>
            </a:extLst>
          </p:cNvPr>
          <p:cNvSpPr txBox="1"/>
          <p:nvPr/>
        </p:nvSpPr>
        <p:spPr>
          <a:xfrm>
            <a:off x="838200" y="1623585"/>
            <a:ext cx="413472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Creating a signal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Reading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Binding to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Modifying the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07F317-0D7B-28FC-C890-C02560262B83}"/>
              </a:ext>
            </a:extLst>
          </p:cNvPr>
          <p:cNvSpPr txBox="1"/>
          <p:nvPr/>
        </p:nvSpPr>
        <p:spPr>
          <a:xfrm>
            <a:off x="2564674" y="2162635"/>
            <a:ext cx="6570616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firstSignal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signal(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32ECB8-1B1D-268E-5374-C25E04991D62}"/>
              </a:ext>
            </a:extLst>
          </p:cNvPr>
          <p:cNvSpPr txBox="1"/>
          <p:nvPr/>
        </p:nvSpPr>
        <p:spPr>
          <a:xfrm>
            <a:off x="2564674" y="5184200"/>
            <a:ext cx="6570617" cy="5847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.firstSignal.set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.firstSignal.update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+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CE1A6-BC5D-ECF7-9BF0-EC8B7775B60B}"/>
              </a:ext>
            </a:extLst>
          </p:cNvPr>
          <p:cNvSpPr txBox="1"/>
          <p:nvPr/>
        </p:nvSpPr>
        <p:spPr>
          <a:xfrm>
            <a:off x="2564674" y="3825233"/>
            <a:ext cx="6570616" cy="8617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First Signal: {{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firstSignal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()}}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A2B57-8790-4D1A-614A-D4A54F9CA39B}"/>
              </a:ext>
            </a:extLst>
          </p:cNvPr>
          <p:cNvSpPr txBox="1"/>
          <p:nvPr/>
        </p:nvSpPr>
        <p:spPr>
          <a:xfrm>
            <a:off x="2564673" y="3015326"/>
            <a:ext cx="657061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9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4C4E-5F3F-E0C0-0206-4B8EE97E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Signals</a:t>
            </a:r>
            <a:endParaRPr lang="en-IL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54EF5D-1E7B-5A2A-1198-CA51ECA0CB73}"/>
              </a:ext>
            </a:extLst>
          </p:cNvPr>
          <p:cNvGrpSpPr/>
          <p:nvPr/>
        </p:nvGrpSpPr>
        <p:grpSpPr>
          <a:xfrm>
            <a:off x="8442959" y="290947"/>
            <a:ext cx="1896291" cy="1335519"/>
            <a:chOff x="3786051" y="2393926"/>
            <a:chExt cx="1896291" cy="13355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17EF0B-EC16-6C7C-4939-F3E18E22396C}"/>
                </a:ext>
              </a:extLst>
            </p:cNvPr>
            <p:cNvGrpSpPr/>
            <p:nvPr/>
          </p:nvGrpSpPr>
          <p:grpSpPr>
            <a:xfrm>
              <a:off x="4310743" y="2403882"/>
              <a:ext cx="1371599" cy="1325563"/>
              <a:chOff x="4310743" y="2403882"/>
              <a:chExt cx="1371599" cy="1325563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818488B4-F3B4-2D04-60D4-FD4BE1839220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5393712-F88A-1ECA-EC24-E4E9CADE4C52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2249479B-63C0-1CBF-0DC8-EAFC632F09AD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D16E19-3804-FA2E-5143-999ABC472C7E}"/>
                </a:ext>
              </a:extLst>
            </p:cNvPr>
            <p:cNvGrpSpPr/>
            <p:nvPr/>
          </p:nvGrpSpPr>
          <p:grpSpPr>
            <a:xfrm flipH="1">
              <a:off x="3786051" y="2393926"/>
              <a:ext cx="1371599" cy="1325563"/>
              <a:chOff x="4310743" y="2403882"/>
              <a:chExt cx="1371599" cy="1325563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8CAB93-998D-7BB1-FC5D-0051A575E7B9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B8E11E6A-C016-1557-3472-51A478259718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5938F8BB-D311-2624-C7A5-DC6676CA0A18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F123D3-B6EB-DA6E-910E-9AD1762B8854}"/>
                </a:ext>
              </a:extLst>
            </p:cNvPr>
            <p:cNvSpPr/>
            <p:nvPr/>
          </p:nvSpPr>
          <p:spPr>
            <a:xfrm>
              <a:off x="4369525" y="2781219"/>
              <a:ext cx="757645" cy="5310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  <a:endParaRPr lang="en-IL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0C11250-6B0E-734A-F321-68F6FB767646}"/>
              </a:ext>
            </a:extLst>
          </p:cNvPr>
          <p:cNvSpPr txBox="1"/>
          <p:nvPr/>
        </p:nvSpPr>
        <p:spPr>
          <a:xfrm>
            <a:off x="838200" y="1630115"/>
            <a:ext cx="53493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Creating a computed signal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Reading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Binding to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2800" strike="sngStrike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trike="sngStrike" dirty="0">
                <a:solidFill>
                  <a:schemeClr val="accent1">
                    <a:lumMod val="75000"/>
                  </a:schemeClr>
                </a:solidFill>
              </a:rPr>
              <a:t>Modifying the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07F317-0D7B-28FC-C890-C02560262B83}"/>
              </a:ext>
            </a:extLst>
          </p:cNvPr>
          <p:cNvSpPr txBox="1"/>
          <p:nvPr/>
        </p:nvSpPr>
        <p:spPr>
          <a:xfrm>
            <a:off x="2564674" y="2169165"/>
            <a:ext cx="6570616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derived = computed(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sz="16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firstSignal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() * 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CE1A6-BC5D-ECF7-9BF0-EC8B7775B60B}"/>
              </a:ext>
            </a:extLst>
          </p:cNvPr>
          <p:cNvSpPr txBox="1"/>
          <p:nvPr/>
        </p:nvSpPr>
        <p:spPr>
          <a:xfrm>
            <a:off x="2564674" y="3874547"/>
            <a:ext cx="6570616" cy="8617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Derived Signal: {{derived()}}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same as writeable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A2B57-8790-4D1A-614A-D4A54F9CA39B}"/>
              </a:ext>
            </a:extLst>
          </p:cNvPr>
          <p:cNvSpPr txBox="1"/>
          <p:nvPr/>
        </p:nvSpPr>
        <p:spPr>
          <a:xfrm>
            <a:off x="2564673" y="3021856"/>
            <a:ext cx="657061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.derived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same as writeable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F83C38-503D-7148-F996-793A65402657}"/>
              </a:ext>
            </a:extLst>
          </p:cNvPr>
          <p:cNvGrpSpPr/>
          <p:nvPr/>
        </p:nvGrpSpPr>
        <p:grpSpPr>
          <a:xfrm>
            <a:off x="5406933" y="300903"/>
            <a:ext cx="1896291" cy="1335519"/>
            <a:chOff x="3786051" y="2393926"/>
            <a:chExt cx="1896291" cy="13355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E728B1-5AFD-8C24-3F11-9CB6237E311F}"/>
                </a:ext>
              </a:extLst>
            </p:cNvPr>
            <p:cNvGrpSpPr/>
            <p:nvPr/>
          </p:nvGrpSpPr>
          <p:grpSpPr>
            <a:xfrm>
              <a:off x="4310743" y="2403882"/>
              <a:ext cx="1371599" cy="1325563"/>
              <a:chOff x="4310743" y="2403882"/>
              <a:chExt cx="1371599" cy="1325563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712BD84-656D-3A96-1976-22E8E2DE7ED7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CDDE9786-D483-6909-EDB9-74F6AC6B769F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076D6D9D-250E-D1D7-08B2-BA79E8F9D60D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F8D8456-10DA-5847-4FA7-68517752F647}"/>
                </a:ext>
              </a:extLst>
            </p:cNvPr>
            <p:cNvGrpSpPr/>
            <p:nvPr/>
          </p:nvGrpSpPr>
          <p:grpSpPr>
            <a:xfrm flipH="1">
              <a:off x="3786051" y="2393926"/>
              <a:ext cx="1371599" cy="1325563"/>
              <a:chOff x="4310743" y="2403882"/>
              <a:chExt cx="1371599" cy="1325563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5B68922-2DBB-4C27-9431-30807568D2A9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8AC1A9DA-99D8-EB01-C414-A94DFC952506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A29C02F0-5122-1FEE-9D2A-10E5658FF783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869CD3-CC34-C206-7569-CCC947134425}"/>
                </a:ext>
              </a:extLst>
            </p:cNvPr>
            <p:cNvSpPr/>
            <p:nvPr/>
          </p:nvSpPr>
          <p:spPr>
            <a:xfrm>
              <a:off x="4369525" y="2781219"/>
              <a:ext cx="757645" cy="5310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IL" dirty="0"/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50915DB-9D92-1BFE-63B9-4722822A678A}"/>
              </a:ext>
            </a:extLst>
          </p:cNvPr>
          <p:cNvSpPr/>
          <p:nvPr/>
        </p:nvSpPr>
        <p:spPr>
          <a:xfrm>
            <a:off x="7498080" y="714683"/>
            <a:ext cx="714100" cy="483417"/>
          </a:xfrm>
          <a:prstGeom prst="rightArrow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X =&gt; X *2</a:t>
            </a:r>
            <a:endParaRPr lang="en-IL" sz="800" dirty="0"/>
          </a:p>
        </p:txBody>
      </p:sp>
    </p:spTree>
    <p:extLst>
      <p:ext uri="{BB962C8B-B14F-4D97-AF65-F5344CB8AC3E}">
        <p14:creationId xmlns:p14="http://schemas.microsoft.com/office/powerpoint/2010/main" val="87943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F117F1-F0B6-1280-97C5-26919CC62269}"/>
              </a:ext>
            </a:extLst>
          </p:cNvPr>
          <p:cNvSpPr txBox="1"/>
          <p:nvPr/>
        </p:nvSpPr>
        <p:spPr>
          <a:xfrm>
            <a:off x="920931" y="1404257"/>
            <a:ext cx="655755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It’s ok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more than one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writeable or computed signals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constants and immutable </a:t>
            </a:r>
            <a:br>
              <a:rPr lang="en-US" dirty="0"/>
            </a:br>
            <a:r>
              <a:rPr lang="en-US" dirty="0"/>
              <a:t>non-signal data</a:t>
            </a:r>
            <a:br>
              <a:rPr lang="en-US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But don’t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asynchronous code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changeable data that is not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Cause side effects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Modify or create other signals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1AF6-9E02-179B-C8F3-16464B2D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signals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01082-3E0D-1911-1FBB-E0E7BD9909AA}"/>
              </a:ext>
            </a:extLst>
          </p:cNvPr>
          <p:cNvSpPr txBox="1"/>
          <p:nvPr/>
        </p:nvSpPr>
        <p:spPr>
          <a:xfrm>
            <a:off x="5982785" y="1772084"/>
            <a:ext cx="464384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y()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26" name="Picture 2" descr="Green check mark | Free SVG">
            <a:extLst>
              <a:ext uri="{FF2B5EF4-FFF2-40B4-BE49-F238E27FC236}">
                <a16:creationId xmlns:a16="http://schemas.microsoft.com/office/drawing/2014/main" id="{54A3BFC1-F50D-E15D-6AFA-91C53410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8" y="1761207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CCF81-9C9B-A825-043F-89FD1A9AA62E}"/>
              </a:ext>
            </a:extLst>
          </p:cNvPr>
          <p:cNvSpPr txBox="1"/>
          <p:nvPr/>
        </p:nvSpPr>
        <p:spPr>
          <a:xfrm>
            <a:off x="5982785" y="2277181"/>
            <a:ext cx="464384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derived()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8" name="Picture 2" descr="Green check mark | Free SVG">
            <a:extLst>
              <a:ext uri="{FF2B5EF4-FFF2-40B4-BE49-F238E27FC236}">
                <a16:creationId xmlns:a16="http://schemas.microsoft.com/office/drawing/2014/main" id="{08B06622-4D88-2039-8E07-62451D13E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7" y="2271742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040F5-6784-7610-80DA-BE3808427DFE}"/>
              </a:ext>
            </a:extLst>
          </p:cNvPr>
          <p:cNvSpPr txBox="1"/>
          <p:nvPr/>
        </p:nvSpPr>
        <p:spPr>
          <a:xfrm>
            <a:off x="5982785" y="2823962"/>
            <a:ext cx="464384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" name="Picture 2" descr="Green check mark | Free SVG">
            <a:extLst>
              <a:ext uri="{FF2B5EF4-FFF2-40B4-BE49-F238E27FC236}">
                <a16:creationId xmlns:a16="http://schemas.microsoft.com/office/drawing/2014/main" id="{E37FD1A1-883F-1268-D6B7-1D52CFD5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6" y="2816249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447013-555D-8B4D-2DF6-976835D07683}"/>
              </a:ext>
            </a:extLst>
          </p:cNvPr>
          <p:cNvSpPr txBox="1"/>
          <p:nvPr/>
        </p:nvSpPr>
        <p:spPr>
          <a:xfrm>
            <a:off x="5982785" y="3994296"/>
            <a:ext cx="464384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rgbClr val="C00000"/>
                </a:solidFill>
              </a:rPr>
              <a:t>async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>
                <a:solidFill>
                  <a:srgbClr val="C00000"/>
                </a:solidFill>
              </a:rPr>
              <a:t>await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calc()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03F4FC-2ED2-79D4-CE9E-CA1358AA1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5" y="4040543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64D3A9-65F5-D23F-A4BD-F4A44AC24C38}"/>
              </a:ext>
            </a:extLst>
          </p:cNvPr>
          <p:cNvSpPr txBox="1"/>
          <p:nvPr/>
        </p:nvSpPr>
        <p:spPr>
          <a:xfrm>
            <a:off x="5982785" y="4525519"/>
            <a:ext cx="464384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 err="1">
                <a:solidFill>
                  <a:srgbClr val="C00000"/>
                </a:solidFill>
              </a:rPr>
              <a:t>Date.now</a:t>
            </a:r>
            <a:r>
              <a:rPr lang="en-US" dirty="0">
                <a:solidFill>
                  <a:srgbClr val="C00000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99C37AF9-9BC5-F075-7D04-B23DC931C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4" y="4585050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BE4914CE-4289-40A9-B739-71CF7036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99" y="5129557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D4BD24-CE25-1A0A-9D8E-CD5C2E85A479}"/>
              </a:ext>
            </a:extLst>
          </p:cNvPr>
          <p:cNvSpPr txBox="1"/>
          <p:nvPr/>
        </p:nvSpPr>
        <p:spPr>
          <a:xfrm>
            <a:off x="5982785" y="5115189"/>
            <a:ext cx="464384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 err="1">
                <a:solidFill>
                  <a:srgbClr val="C00000"/>
                </a:solidFill>
              </a:rPr>
              <a:t>j++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D0A32-6D27-6B63-06FD-09395DB198AF}"/>
              </a:ext>
            </a:extLst>
          </p:cNvPr>
          <p:cNvSpPr txBox="1"/>
          <p:nvPr/>
        </p:nvSpPr>
        <p:spPr>
          <a:xfrm>
            <a:off x="5982785" y="5626818"/>
            <a:ext cx="4643847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x.update</a:t>
            </a:r>
            <a:r>
              <a:rPr lang="en-US" dirty="0">
                <a:solidFill>
                  <a:srgbClr val="C00000"/>
                </a:solidFill>
              </a:rPr>
              <a:t>(v =&gt; v + 1);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return x() * 10;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FC44A2F8-83B4-C124-B127-49A9A43A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98" y="5674064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2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78DF-2F43-5250-1880-92850154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87CB8-C000-C755-F809-4AC976FF526D}"/>
              </a:ext>
            </a:extLst>
          </p:cNvPr>
          <p:cNvSpPr txBox="1"/>
          <p:nvPr/>
        </p:nvSpPr>
        <p:spPr>
          <a:xfrm>
            <a:off x="838201" y="1310076"/>
            <a:ext cx="6156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Effects are functions that: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Rely on signals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Are executed when the signals change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Auto-magically subscribe and unsubscribe to the signals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9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F117F1-F0B6-1280-97C5-26919CC62269}"/>
              </a:ext>
            </a:extLst>
          </p:cNvPr>
          <p:cNvSpPr txBox="1"/>
          <p:nvPr/>
        </p:nvSpPr>
        <p:spPr>
          <a:xfrm>
            <a:off x="920931" y="1404257"/>
            <a:ext cx="65575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It’s ok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more than one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async code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Cause side effects</a:t>
            </a:r>
            <a:br>
              <a:rPr lang="en-US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But don’t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Modify any signals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1AF6-9E02-179B-C8F3-16464B2D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01082-3E0D-1911-1FBB-E0E7BD9909AA}"/>
              </a:ext>
            </a:extLst>
          </p:cNvPr>
          <p:cNvSpPr txBox="1"/>
          <p:nvPr/>
        </p:nvSpPr>
        <p:spPr>
          <a:xfrm>
            <a:off x="5982785" y="1772084"/>
            <a:ext cx="495082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effect(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console.log(x() * y())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26" name="Picture 2" descr="Green check mark | Free SVG">
            <a:extLst>
              <a:ext uri="{FF2B5EF4-FFF2-40B4-BE49-F238E27FC236}">
                <a16:creationId xmlns:a16="http://schemas.microsoft.com/office/drawing/2014/main" id="{54A3BFC1-F50D-E15D-6AFA-91C53410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8" y="1761207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CCF81-9C9B-A825-043F-89FD1A9AA62E}"/>
              </a:ext>
            </a:extLst>
          </p:cNvPr>
          <p:cNvSpPr txBox="1"/>
          <p:nvPr/>
        </p:nvSpPr>
        <p:spPr>
          <a:xfrm>
            <a:off x="5982785" y="2277181"/>
            <a:ext cx="495082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effect(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async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await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service.set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(x())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8" name="Picture 2" descr="Green check mark | Free SVG">
            <a:extLst>
              <a:ext uri="{FF2B5EF4-FFF2-40B4-BE49-F238E27FC236}">
                <a16:creationId xmlns:a16="http://schemas.microsoft.com/office/drawing/2014/main" id="{08B06622-4D88-2039-8E07-62451D13E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7" y="2271742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040F5-6784-7610-80DA-BE3808427DFE}"/>
              </a:ext>
            </a:extLst>
          </p:cNvPr>
          <p:cNvSpPr txBox="1"/>
          <p:nvPr/>
        </p:nvSpPr>
        <p:spPr>
          <a:xfrm>
            <a:off x="5982785" y="2823962"/>
            <a:ext cx="495082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effect(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storage.save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(x())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" name="Picture 2" descr="Green check mark | Free SVG">
            <a:extLst>
              <a:ext uri="{FF2B5EF4-FFF2-40B4-BE49-F238E27FC236}">
                <a16:creationId xmlns:a16="http://schemas.microsoft.com/office/drawing/2014/main" id="{E37FD1A1-883F-1268-D6B7-1D52CFD5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6" y="2816249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447013-555D-8B4D-2DF6-976835D07683}"/>
              </a:ext>
            </a:extLst>
          </p:cNvPr>
          <p:cNvSpPr txBox="1"/>
          <p:nvPr/>
        </p:nvSpPr>
        <p:spPr>
          <a:xfrm>
            <a:off x="5941417" y="3720239"/>
            <a:ext cx="499219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effect(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x.</a:t>
            </a:r>
            <a:r>
              <a:rPr lang="en-US" dirty="0" err="1">
                <a:solidFill>
                  <a:srgbClr val="FF0000"/>
                </a:solidFill>
              </a:rPr>
              <a:t>set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(10)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03F4FC-2ED2-79D4-CE9E-CA1358AA1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617" y="3766486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86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4642</TotalTime>
  <Words>558</Words>
  <Application>Microsoft Office PowerPoint</Application>
  <PresentationFormat>Widescreen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Office Theme</vt:lpstr>
      <vt:lpstr>Change Detection – What does it do?</vt:lpstr>
      <vt:lpstr>Change Detection – When does it happen?</vt:lpstr>
      <vt:lpstr>Thread and Tasks – Simplified</vt:lpstr>
      <vt:lpstr>Zone - Simplified</vt:lpstr>
      <vt:lpstr>Writeable Signals</vt:lpstr>
      <vt:lpstr>Computed Signals</vt:lpstr>
      <vt:lpstr>Computed signals</vt:lpstr>
      <vt:lpstr>Effects</vt:lpstr>
      <vt:lpstr>Effects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Kobi Hari</dc:creator>
  <cp:lastModifiedBy>Kobi Hari</cp:lastModifiedBy>
  <cp:revision>8</cp:revision>
  <cp:lastPrinted>2024-08-22T12:41:58Z</cp:lastPrinted>
  <dcterms:created xsi:type="dcterms:W3CDTF">2024-08-14T12:24:35Z</dcterms:created>
  <dcterms:modified xsi:type="dcterms:W3CDTF">2024-08-22T13:05:16Z</dcterms:modified>
</cp:coreProperties>
</file>