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7" r:id="rId4"/>
    <p:sldId id="263" r:id="rId5"/>
    <p:sldId id="264" r:id="rId6"/>
    <p:sldId id="265" r:id="rId7"/>
    <p:sldId id="266" r:id="rId8"/>
    <p:sldId id="267" r:id="rId9"/>
    <p:sldId id="269" r:id="rId10"/>
    <p:sldId id="270" r:id="rId11"/>
    <p:sldId id="271" r:id="rId12"/>
    <p:sldId id="272" r:id="rId13"/>
    <p:sldId id="276" r:id="rId14"/>
    <p:sldId id="275" r:id="rId15"/>
    <p:sldId id="273" r:id="rId16"/>
    <p:sldId id="274" r:id="rId17"/>
  </p:sldIdLst>
  <p:sldSz cx="12192000" cy="6858000"/>
  <p:notesSz cx="7104063" cy="10234613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B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2E8FE-CDD5-3EF7-C6D0-163B200E4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5B6E9-D556-AD1B-4644-051972CE5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4A0FA-75DC-20BC-B78D-743F1E9FF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16/09/2024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55024-0398-040B-43EB-61658FB5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49876-9F02-54EB-E1EC-38347C79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75676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D5CF-397D-3E70-7BB5-AA748584F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023E6-769E-A615-FF10-A96423AFF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92EB7-E3A4-AD66-79C0-11321489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16/09/2024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3BDBF-7B4A-4E58-02A5-7B9E9A8B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ED06A-7AA2-F445-98E1-8203E440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62605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228480-39C4-B1AD-42ED-003D0D7C36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90590-E95B-BA89-0926-89E28D2B1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07981-A6A5-71F1-AF4A-D24F3620F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16/09/2024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CEA30-7832-AB1D-5E7F-0B5B3C801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F6BB1-06E8-3592-4616-0FE19F9B4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7130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72DA4-010D-70F7-974E-09A9F6E9A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DB2BC-8802-4B11-5E69-3E0E423D8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8234A-C5AE-22F5-C792-EC5F57D0A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16/09/2024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172CC-45AB-9BD7-B05E-B12379802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BCC70-7A2F-DB19-9D94-1C30DA83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1033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3BD7B-8952-BBFC-3B25-D2E2C3157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DDD06-E196-96DB-399A-6EAEE2784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50F3F-552B-2FE7-592C-DCE799043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16/09/2024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290FC-319B-2323-E107-096677E05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1CBF8-E872-8D65-704E-DC3417B6B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60591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14C62-FE28-5785-DCAD-011EDDCFA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08BD2-55A1-3569-7FE1-288588FC1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D7F57-804D-76CC-AD65-90B00C6FF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A9A2C-9C67-75DA-AEFA-B04147A99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16/09/2024</a:t>
            </a:fld>
            <a:endParaRPr lang="en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E7998-1398-D28D-BAF6-5ABB4895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0A149-C42D-58D6-91B8-66B998D64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8113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0E82-2F04-1348-E0C3-C0882CF0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D1408-39C0-B7EE-29F2-9ACE9AF20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9A322-91A0-5F48-0171-951C4B504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585477-B2F7-CF8C-D173-903AAA62F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BCA65D-C38D-8D83-55C7-765B67E828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AEEE9C-4762-0FD7-50B5-A25CF52C9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16/09/2024</a:t>
            </a:fld>
            <a:endParaRPr lang="en-IL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4E202-4729-273A-A1AF-B0BC5673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E8AD1A-8097-CBB7-3A38-C4A519D5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2858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7958C-2B9D-29A4-D79B-95FF8A86C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DC327B-2A80-62AB-684C-4DB0C6ED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16/09/2024</a:t>
            </a:fld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C40802-5CA7-F615-8F63-7326AD9E1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B77F9-BFA5-CD96-3CFF-66CB2CD2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61913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FF88C4-5C7B-811F-3829-8ADDD7E3E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16/09/2024</a:t>
            </a:fld>
            <a:endParaRPr lang="en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DD0009-2316-D6FE-5848-186C93A2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5A8F0-C602-ADE2-66AE-795B37E97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6770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55C87-A506-2BD7-EDCF-0838E0FFC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71BB3-6853-8299-8507-38585B86A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88261-35F2-5F88-BF1E-54EC359CA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7B306-F27F-B646-BCD0-1BE6FB576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16/09/2024</a:t>
            </a:fld>
            <a:endParaRPr lang="en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1F7D9-1A8C-9A26-1899-7A151AB0D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D5690-6300-860E-94C7-7099C8E2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149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CD1D-56DC-54B3-633C-6B47FAE72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0509B0-4FDB-92B7-60BC-164AA27A27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694AA-D14F-8EE3-FEC5-8A5CE7A53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B3144-C050-7D80-0C52-ADB46ED8A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16/09/2024</a:t>
            </a:fld>
            <a:endParaRPr lang="en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F02D0-C11C-9B5B-5E43-CEB0244E4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981ED-517E-06F3-8D10-7664ECCA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4384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rgbClr val="A7B8D9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92E8F2-8DFD-CC46-C610-AFBC04CC0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D9D39-F84D-C30D-B71F-72400D68A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2050C-C7EA-9F62-13F1-C00322026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3D9E86-A63A-4693-A7D3-428A1A32DFD1}" type="datetimeFigureOut">
              <a:rPr lang="en-IL" smtClean="0"/>
              <a:t>16/09/2024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DD788-5443-A2A8-46BA-F845E25C69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5F003-7460-F07C-F9CF-6693270B9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4419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 cap="none" spc="0">
          <a:ln w="0"/>
          <a:solidFill>
            <a:schemeClr val="accent1"/>
          </a:solidFill>
          <a:effectLst>
            <a:outerShdw blurRad="38100" dist="25400" dir="5400000" algn="ctr" rotWithShape="0">
              <a:srgbClr val="6E747A">
                <a:alpha val="43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7C4D9-47C6-E1A0-32CC-9D1BCA16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Detection – What does it do?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354612-0613-EB6B-97E9-7E724D726608}"/>
              </a:ext>
            </a:extLst>
          </p:cNvPr>
          <p:cNvSpPr txBox="1"/>
          <p:nvPr/>
        </p:nvSpPr>
        <p:spPr>
          <a:xfrm>
            <a:off x="958487" y="2075208"/>
            <a:ext cx="60970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h1</a:t>
            </a:r>
            <a:r>
              <a:rPr lang="en-US" sz="24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Counter = {{counter}}</a:t>
            </a:r>
            <a:r>
              <a:rPr lang="en-US" sz="24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h1</a:t>
            </a:r>
            <a:r>
              <a:rPr lang="en-US" sz="24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5BFC0D-564D-3F95-DBC8-CCC52FD8D750}"/>
              </a:ext>
            </a:extLst>
          </p:cNvPr>
          <p:cNvSpPr txBox="1"/>
          <p:nvPr/>
        </p:nvSpPr>
        <p:spPr>
          <a:xfrm>
            <a:off x="958487" y="2921391"/>
            <a:ext cx="609708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@if</a:t>
            </a:r>
            <a:r>
              <a:rPr lang="pt-BR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(counter % </a:t>
            </a:r>
            <a:r>
              <a:rPr lang="pt-BR" sz="24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2</a:t>
            </a:r>
            <a:r>
              <a:rPr lang="pt-BR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=== </a:t>
            </a:r>
            <a:r>
              <a:rPr lang="pt-BR" sz="24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pt-BR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pt-BR" sz="24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pt-BR" sz="2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h2</a:t>
            </a:r>
            <a:r>
              <a:rPr lang="pt-BR" sz="24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pt-BR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Even</a:t>
            </a:r>
            <a:r>
              <a:rPr lang="pt-BR" sz="24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pt-BR" sz="2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h2</a:t>
            </a:r>
            <a:r>
              <a:rPr lang="pt-BR" sz="24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pt-BR" sz="24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endParaRPr lang="pt-BR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7EEFB2-1A73-D45F-4BE1-501F35445E27}"/>
              </a:ext>
            </a:extLst>
          </p:cNvPr>
          <p:cNvSpPr/>
          <p:nvPr/>
        </p:nvSpPr>
        <p:spPr>
          <a:xfrm>
            <a:off x="3331029" y="1907623"/>
            <a:ext cx="1998617" cy="796834"/>
          </a:xfrm>
          <a:prstGeom prst="ellipse">
            <a:avLst/>
          </a:prstGeom>
          <a:noFill/>
          <a:ln w="76200" cap="flat" cmpd="sng" algn="ctr">
            <a:solidFill>
              <a:schemeClr val="accent2">
                <a:alpha val="66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A92F5B2-C106-1F2D-676D-8F16807F5FA9}"/>
              </a:ext>
            </a:extLst>
          </p:cNvPr>
          <p:cNvSpPr/>
          <p:nvPr/>
        </p:nvSpPr>
        <p:spPr>
          <a:xfrm>
            <a:off x="1550126" y="2753807"/>
            <a:ext cx="3381103" cy="796834"/>
          </a:xfrm>
          <a:prstGeom prst="ellipse">
            <a:avLst/>
          </a:prstGeom>
          <a:noFill/>
          <a:ln w="76200" cap="flat" cmpd="sng" algn="ctr">
            <a:solidFill>
              <a:schemeClr val="accent2">
                <a:alpha val="66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71F278-4B97-7AC8-73E6-CEB5783AE691}"/>
              </a:ext>
            </a:extLst>
          </p:cNvPr>
          <p:cNvSpPr txBox="1"/>
          <p:nvPr/>
        </p:nvSpPr>
        <p:spPr>
          <a:xfrm>
            <a:off x="6708971" y="2586513"/>
            <a:ext cx="393290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Binding Expressions</a:t>
            </a:r>
            <a:endParaRPr lang="en-IL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A43A3CF-E8AE-C5D9-C71C-146008C5BB0A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rot="10800000">
            <a:off x="5036955" y="2587763"/>
            <a:ext cx="1672016" cy="18341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BB73B91-9800-54FB-06BA-D34D6E439678}"/>
              </a:ext>
            </a:extLst>
          </p:cNvPr>
          <p:cNvCxnSpPr>
            <a:cxnSpLocks/>
            <a:stCxn id="11" idx="1"/>
            <a:endCxn id="10" idx="6"/>
          </p:cNvCxnSpPr>
          <p:nvPr/>
        </p:nvCxnSpPr>
        <p:spPr>
          <a:xfrm rot="10800000" flipV="1">
            <a:off x="4931229" y="2771178"/>
            <a:ext cx="1777742" cy="38104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308FDD-9976-EE20-D7B3-E204B7D5C8B5}"/>
              </a:ext>
            </a:extLst>
          </p:cNvPr>
          <p:cNvSpPr txBox="1"/>
          <p:nvPr/>
        </p:nvSpPr>
        <p:spPr>
          <a:xfrm>
            <a:off x="5889521" y="3902893"/>
            <a:ext cx="5464279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Compare </a:t>
            </a:r>
            <a:r>
              <a:rPr lang="en-US" sz="2000" b="1" dirty="0">
                <a:solidFill>
                  <a:schemeClr val="accent2"/>
                </a:solidFill>
              </a:rPr>
              <a:t>current</a:t>
            </a:r>
            <a:r>
              <a:rPr lang="en-US" sz="2000" dirty="0"/>
              <a:t> and the </a:t>
            </a:r>
            <a:r>
              <a:rPr lang="en-US" sz="2000" b="1" dirty="0">
                <a:solidFill>
                  <a:schemeClr val="accent2"/>
                </a:solidFill>
              </a:rPr>
              <a:t>previous</a:t>
            </a:r>
            <a:r>
              <a:rPr lang="en-US" sz="2000" dirty="0"/>
              <a:t> value of the binding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</a:t>
            </a:r>
            <a:r>
              <a:rPr lang="en-US" sz="2000" b="1" dirty="0">
                <a:solidFill>
                  <a:schemeClr val="accent2"/>
                </a:solidFill>
              </a:rPr>
              <a:t>changed</a:t>
            </a:r>
            <a:r>
              <a:rPr lang="en-US" sz="2000" dirty="0"/>
              <a:t>, update the proper place in the </a:t>
            </a:r>
            <a:r>
              <a:rPr lang="en-US" sz="2000" b="1" dirty="0">
                <a:solidFill>
                  <a:schemeClr val="accent2"/>
                </a:solidFill>
              </a:rPr>
              <a:t>DOM</a:t>
            </a:r>
            <a:endParaRPr lang="en-IL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637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F643-33AE-C117-97CE-22C2A8345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Context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E39308-4792-58D7-467C-9D8B44B5303B}"/>
              </a:ext>
            </a:extLst>
          </p:cNvPr>
          <p:cNvSpPr txBox="1"/>
          <p:nvPr/>
        </p:nvSpPr>
        <p:spPr>
          <a:xfrm>
            <a:off x="838201" y="1630115"/>
            <a:ext cx="64312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Locations in you code where angular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follows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calling signals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Inside the body of computed</a:t>
            </a:r>
            <a:br>
              <a:rPr lang="en-US" sz="2800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2800" dirty="0">
                <a:solidFill>
                  <a:schemeClr val="accent1">
                    <a:lumMod val="75000"/>
                  </a:schemeClr>
                </a:solidFill>
              </a:rPr>
            </a:b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Inside the body of effect</a:t>
            </a:r>
            <a:br>
              <a:rPr lang="en-US" sz="2800" dirty="0">
                <a:solidFill>
                  <a:schemeClr val="accent1">
                    <a:lumMod val="75000"/>
                  </a:schemeClr>
                </a:solidFill>
              </a:rPr>
            </a:b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A98087-C235-2C7D-F88B-E81669EDCD27}"/>
              </a:ext>
            </a:extLst>
          </p:cNvPr>
          <p:cNvSpPr txBox="1"/>
          <p:nvPr/>
        </p:nvSpPr>
        <p:spPr>
          <a:xfrm>
            <a:off x="3172096" y="3171415"/>
            <a:ext cx="7774031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derived = computed(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() =&gt; </a:t>
            </a:r>
            <a:r>
              <a:rPr lang="en-US" sz="1600" b="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firstSignal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() * 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0816A9-55F8-083F-E3DE-98B0FE806A61}"/>
              </a:ext>
            </a:extLst>
          </p:cNvPr>
          <p:cNvSpPr txBox="1"/>
          <p:nvPr/>
        </p:nvSpPr>
        <p:spPr>
          <a:xfrm>
            <a:off x="3172097" y="4428567"/>
            <a:ext cx="7774032" cy="95410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effect(()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console.log(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'The first signal value is:'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.firstSignal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console.log(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'The second signal value is:'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.secondSignal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  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});</a:t>
            </a:r>
          </a:p>
        </p:txBody>
      </p:sp>
    </p:spTree>
    <p:extLst>
      <p:ext uri="{BB962C8B-B14F-4D97-AF65-F5344CB8AC3E}">
        <p14:creationId xmlns:p14="http://schemas.microsoft.com/office/powerpoint/2010/main" val="240198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5D57F-2785-D422-19EA-D027FC286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in reactive context…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2C681-893E-664B-0BEC-55F0B331C67B}"/>
              </a:ext>
            </a:extLst>
          </p:cNvPr>
          <p:cNvSpPr txBox="1"/>
          <p:nvPr/>
        </p:nvSpPr>
        <p:spPr>
          <a:xfrm>
            <a:off x="920931" y="1404257"/>
            <a:ext cx="655755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It’s ok 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Read from signals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But don’t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Modify signal</a:t>
            </a:r>
            <a:br>
              <a:rPr lang="en-US" dirty="0"/>
            </a:b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a new signal</a:t>
            </a:r>
            <a:br>
              <a:rPr lang="en-US" dirty="0"/>
            </a:b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an effect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CDADA-0499-B1FA-4622-A40B8B151E83}"/>
              </a:ext>
            </a:extLst>
          </p:cNvPr>
          <p:cNvSpPr txBox="1"/>
          <p:nvPr/>
        </p:nvSpPr>
        <p:spPr>
          <a:xfrm>
            <a:off x="5982785" y="1772084"/>
            <a:ext cx="5288284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IL"/>
            </a:defPPr>
            <a:lvl1pPr>
              <a:defRPr sz="1600" b="0">
                <a:solidFill>
                  <a:srgbClr val="0000FF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const x =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mySignal</a:t>
            </a:r>
            <a:r>
              <a:rPr lang="en-US" dirty="0">
                <a:solidFill>
                  <a:schemeClr val="tx1"/>
                </a:solidFill>
              </a:rPr>
              <a:t>()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B51792-39E7-4EDC-6944-52A507A09444}"/>
              </a:ext>
            </a:extLst>
          </p:cNvPr>
          <p:cNvSpPr txBox="1"/>
          <p:nvPr/>
        </p:nvSpPr>
        <p:spPr>
          <a:xfrm>
            <a:off x="5982785" y="2611161"/>
            <a:ext cx="5288284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IL"/>
            </a:defPPr>
            <a:lvl1pPr>
              <a:defRPr sz="1600" b="0">
                <a:solidFill>
                  <a:srgbClr val="0000FF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computed(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=&gt; {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dirty="0" err="1">
                <a:solidFill>
                  <a:srgbClr val="C00000"/>
                </a:solidFill>
              </a:rPr>
              <a:t>x.update</a:t>
            </a:r>
            <a:r>
              <a:rPr lang="en-US" dirty="0">
                <a:solidFill>
                  <a:srgbClr val="C00000"/>
                </a:solidFill>
              </a:rPr>
              <a:t>(v =&gt; v + 1);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return x() * 10;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7D8A9A-37CC-8B2A-911D-08C5524D3BB6}"/>
              </a:ext>
            </a:extLst>
          </p:cNvPr>
          <p:cNvSpPr txBox="1"/>
          <p:nvPr/>
        </p:nvSpPr>
        <p:spPr>
          <a:xfrm>
            <a:off x="5982785" y="3775932"/>
            <a:ext cx="5288284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IL"/>
            </a:defPPr>
            <a:lvl1pPr>
              <a:defRPr sz="1600" b="0">
                <a:solidFill>
                  <a:srgbClr val="0000FF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computed(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=&gt; {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const total = x() + y();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return {sum: </a:t>
            </a:r>
            <a:r>
              <a:rPr lang="en-US" dirty="0">
                <a:solidFill>
                  <a:srgbClr val="FF0000"/>
                </a:solidFill>
              </a:rPr>
              <a:t>signal(total)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944459-3B69-5D29-9B2A-DEDA7D6899E5}"/>
              </a:ext>
            </a:extLst>
          </p:cNvPr>
          <p:cNvSpPr txBox="1"/>
          <p:nvPr/>
        </p:nvSpPr>
        <p:spPr>
          <a:xfrm>
            <a:off x="5982785" y="4960076"/>
            <a:ext cx="5288284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IL"/>
            </a:defPPr>
            <a:lvl1pPr>
              <a:defRPr sz="1600" b="0">
                <a:solidFill>
                  <a:srgbClr val="0000FF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effect(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=&gt; {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if (sum() &gt; 10) {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    </a:t>
            </a:r>
            <a:r>
              <a:rPr lang="en-US" dirty="0">
                <a:solidFill>
                  <a:srgbClr val="FF0000"/>
                </a:solidFill>
              </a:rPr>
              <a:t>effect(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=&gt; console.log(y()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  }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IL" dirty="0">
              <a:solidFill>
                <a:schemeClr val="tx1"/>
              </a:solidFill>
            </a:endParaRPr>
          </a:p>
        </p:txBody>
      </p:sp>
      <p:pic>
        <p:nvPicPr>
          <p:cNvPr id="8" name="Picture 2" descr="Green check mark | Free SVG">
            <a:extLst>
              <a:ext uri="{FF2B5EF4-FFF2-40B4-BE49-F238E27FC236}">
                <a16:creationId xmlns:a16="http://schemas.microsoft.com/office/drawing/2014/main" id="{017AFAB9-87BF-4A72-0768-239EAD3D2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88" y="1761207"/>
            <a:ext cx="349431" cy="34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84A70181-8215-225B-F99B-EC63CD697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87" y="2607961"/>
            <a:ext cx="349431" cy="25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3F984850-E483-EB22-69F2-22F51CEA8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86" y="3775932"/>
            <a:ext cx="349431" cy="25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7C101B75-BF59-CCD2-36B6-FFC5AA0F6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85" y="4960076"/>
            <a:ext cx="349431" cy="25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665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9411D-8AEC-6D25-E5AE-21800BB70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and Immutability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54045-332A-F802-95ED-EE9489F8ADEC}"/>
              </a:ext>
            </a:extLst>
          </p:cNvPr>
          <p:cNvSpPr txBox="1"/>
          <p:nvPr/>
        </p:nvSpPr>
        <p:spPr>
          <a:xfrm>
            <a:off x="2121080" y="1855086"/>
            <a:ext cx="7336428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names = signal([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'Alice'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'Bob'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'Charlie'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BF434A-62A3-541D-0BA1-AFC97B9C76F1}"/>
              </a:ext>
            </a:extLst>
          </p:cNvPr>
          <p:cNvSpPr txBox="1"/>
          <p:nvPr/>
        </p:nvSpPr>
        <p:spPr>
          <a:xfrm>
            <a:off x="513262" y="3326564"/>
            <a:ext cx="411099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().push(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'David'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7EA6F6AE-E0DB-1B06-D798-BF8DE376F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757" y="2792834"/>
            <a:ext cx="1086385" cy="77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9D3546-D010-0EE7-E417-4E4631E5E400}"/>
              </a:ext>
            </a:extLst>
          </p:cNvPr>
          <p:cNvSpPr txBox="1"/>
          <p:nvPr/>
        </p:nvSpPr>
        <p:spPr>
          <a:xfrm>
            <a:off x="5008517" y="3326564"/>
            <a:ext cx="6670221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.names.update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[...list,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'David'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pic>
        <p:nvPicPr>
          <p:cNvPr id="12" name="Picture 2" descr="Green check mark | Free SVG">
            <a:extLst>
              <a:ext uri="{FF2B5EF4-FFF2-40B4-BE49-F238E27FC236}">
                <a16:creationId xmlns:a16="http://schemas.microsoft.com/office/drawing/2014/main" id="{57DCF01E-2BDA-BF47-E98E-216C874A4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215" y="2663839"/>
            <a:ext cx="1037412" cy="103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704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A8E4D-771B-AF2A-5ECB-E67D977B7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/>
              <a:t>Signals === Functional!</a:t>
            </a:r>
            <a:endParaRPr lang="en-IL" sz="6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463C541-77D6-2EC8-8DC2-48022D951FA7}"/>
              </a:ext>
            </a:extLst>
          </p:cNvPr>
          <p:cNvGrpSpPr/>
          <p:nvPr/>
        </p:nvGrpSpPr>
        <p:grpSpPr>
          <a:xfrm>
            <a:off x="2350477" y="1294977"/>
            <a:ext cx="1896291" cy="1335519"/>
            <a:chOff x="3786051" y="2393926"/>
            <a:chExt cx="1896291" cy="133551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FFBBDED-0FFD-D2A3-69DE-13248D7B0505}"/>
                </a:ext>
              </a:extLst>
            </p:cNvPr>
            <p:cNvGrpSpPr/>
            <p:nvPr/>
          </p:nvGrpSpPr>
          <p:grpSpPr>
            <a:xfrm>
              <a:off x="4310743" y="2403882"/>
              <a:ext cx="1371599" cy="1325563"/>
              <a:chOff x="4310743" y="2403882"/>
              <a:chExt cx="1371599" cy="1325563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32F1356E-E3E6-0C4B-A48E-4E43E0406C01}"/>
                  </a:ext>
                </a:extLst>
              </p:cNvPr>
              <p:cNvSpPr/>
              <p:nvPr/>
            </p:nvSpPr>
            <p:spPr>
              <a:xfrm>
                <a:off x="4624251" y="2684417"/>
                <a:ext cx="764178" cy="744583"/>
              </a:xfrm>
              <a:prstGeom prst="arc">
                <a:avLst>
                  <a:gd name="adj1" fmla="val 17723274"/>
                  <a:gd name="adj2" fmla="val 3496721"/>
                </a:avLst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529D214E-2B6F-2E60-DF55-7682CC15E833}"/>
                  </a:ext>
                </a:extLst>
              </p:cNvPr>
              <p:cNvSpPr/>
              <p:nvPr/>
            </p:nvSpPr>
            <p:spPr>
              <a:xfrm>
                <a:off x="4310743" y="2403882"/>
                <a:ext cx="1371599" cy="1325563"/>
              </a:xfrm>
              <a:prstGeom prst="arc">
                <a:avLst>
                  <a:gd name="adj1" fmla="val 17387564"/>
                  <a:gd name="adj2" fmla="val 3608383"/>
                </a:avLst>
              </a:prstGeom>
              <a:ln w="952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09D66C9B-B08D-8D71-DEC3-9DEAA3757572}"/>
                  </a:ext>
                </a:extLst>
              </p:cNvPr>
              <p:cNvSpPr/>
              <p:nvPr/>
            </p:nvSpPr>
            <p:spPr>
              <a:xfrm>
                <a:off x="4454434" y="2532016"/>
                <a:ext cx="1086395" cy="1049384"/>
              </a:xfrm>
              <a:prstGeom prst="arc">
                <a:avLst>
                  <a:gd name="adj1" fmla="val 17478740"/>
                  <a:gd name="adj2" fmla="val 3538996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BA6A23D-1170-19AB-15A2-F7CEFF4C76C4}"/>
                </a:ext>
              </a:extLst>
            </p:cNvPr>
            <p:cNvGrpSpPr/>
            <p:nvPr/>
          </p:nvGrpSpPr>
          <p:grpSpPr>
            <a:xfrm flipH="1">
              <a:off x="3786051" y="2393926"/>
              <a:ext cx="1371599" cy="1325563"/>
              <a:chOff x="4310743" y="2403882"/>
              <a:chExt cx="1371599" cy="1325563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85DF3119-B21B-E58C-AF7E-0C9E7085045D}"/>
                  </a:ext>
                </a:extLst>
              </p:cNvPr>
              <p:cNvSpPr/>
              <p:nvPr/>
            </p:nvSpPr>
            <p:spPr>
              <a:xfrm>
                <a:off x="4624251" y="2684417"/>
                <a:ext cx="764178" cy="744583"/>
              </a:xfrm>
              <a:prstGeom prst="arc">
                <a:avLst>
                  <a:gd name="adj1" fmla="val 17723274"/>
                  <a:gd name="adj2" fmla="val 3496721"/>
                </a:avLst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8D092270-87C0-7466-1B77-3F00E3EBA7EE}"/>
                  </a:ext>
                </a:extLst>
              </p:cNvPr>
              <p:cNvSpPr/>
              <p:nvPr/>
            </p:nvSpPr>
            <p:spPr>
              <a:xfrm>
                <a:off x="4310743" y="2403882"/>
                <a:ext cx="1371599" cy="1325563"/>
              </a:xfrm>
              <a:prstGeom prst="arc">
                <a:avLst>
                  <a:gd name="adj1" fmla="val 17387564"/>
                  <a:gd name="adj2" fmla="val 3608383"/>
                </a:avLst>
              </a:prstGeom>
              <a:ln w="952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96A1FC3A-27B1-92D1-95C3-6AE2DEFD8436}"/>
                  </a:ext>
                </a:extLst>
              </p:cNvPr>
              <p:cNvSpPr/>
              <p:nvPr/>
            </p:nvSpPr>
            <p:spPr>
              <a:xfrm>
                <a:off x="4454434" y="2532016"/>
                <a:ext cx="1086395" cy="1049384"/>
              </a:xfrm>
              <a:prstGeom prst="arc">
                <a:avLst>
                  <a:gd name="adj1" fmla="val 17478740"/>
                  <a:gd name="adj2" fmla="val 3538996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F2AB945-3E01-8DC1-DBE9-0F54F397CE37}"/>
                </a:ext>
              </a:extLst>
            </p:cNvPr>
            <p:cNvSpPr/>
            <p:nvPr/>
          </p:nvSpPr>
          <p:spPr>
            <a:xfrm>
              <a:off x="4369525" y="2781219"/>
              <a:ext cx="757645" cy="53106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</p:grpSp>
      <p:pic>
        <p:nvPicPr>
          <p:cNvPr id="1026" name="Picture 2" descr="FUNCTIONS | sovm">
            <a:extLst>
              <a:ext uri="{FF2B5EF4-FFF2-40B4-BE49-F238E27FC236}">
                <a16:creationId xmlns:a16="http://schemas.microsoft.com/office/drawing/2014/main" id="{055A5C89-49FC-B34A-BBC3-B99C4CCE2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426" y="1285020"/>
            <a:ext cx="2717184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870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2DF03-4F32-C333-73E6-537224F88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Guards</a:t>
            </a:r>
            <a:endParaRPr lang="en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63B4D5-8073-8ACC-8E62-085E74B73321}"/>
              </a:ext>
            </a:extLst>
          </p:cNvPr>
          <p:cNvSpPr txBox="1"/>
          <p:nvPr/>
        </p:nvSpPr>
        <p:spPr>
          <a:xfrm>
            <a:off x="958360" y="1941275"/>
            <a:ext cx="6097772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AuthGuard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CanActivate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auth: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AuthService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canActivate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.auth.isLoggedIn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896FB3-6E0A-C5C6-3283-EA9080FED8DF}"/>
              </a:ext>
            </a:extLst>
          </p:cNvPr>
          <p:cNvSpPr txBox="1"/>
          <p:nvPr/>
        </p:nvSpPr>
        <p:spPr>
          <a:xfrm>
            <a:off x="958360" y="4654214"/>
            <a:ext cx="6097771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authGuard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CanActivateFn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    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inject(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AuthService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C9C605-ACC6-7436-AB6D-75175B486A86}"/>
              </a:ext>
            </a:extLst>
          </p:cNvPr>
          <p:cNvSpPr txBox="1"/>
          <p:nvPr/>
        </p:nvSpPr>
        <p:spPr>
          <a:xfrm>
            <a:off x="958360" y="1376338"/>
            <a:ext cx="2259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accent2">
                    <a:lumMod val="75000"/>
                  </a:schemeClr>
                </a:solidFill>
              </a:rPr>
              <a:t>ng old</a:t>
            </a:r>
            <a:endParaRPr lang="en-IL" sz="24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0532F8-7682-36B4-36CA-1C2E38BEB6B4}"/>
              </a:ext>
            </a:extLst>
          </p:cNvPr>
          <p:cNvSpPr txBox="1"/>
          <p:nvPr/>
        </p:nvSpPr>
        <p:spPr>
          <a:xfrm>
            <a:off x="958361" y="4105658"/>
            <a:ext cx="2259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accent6">
                    <a:lumMod val="75000"/>
                  </a:schemeClr>
                </a:solidFill>
              </a:rPr>
              <a:t>ng new</a:t>
            </a:r>
            <a:endParaRPr lang="en-IL" sz="24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112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2DF03-4F32-C333-73E6-537224F88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Angular API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8A6DF-405F-E262-F0C9-0489C7286416}"/>
              </a:ext>
            </a:extLst>
          </p:cNvPr>
          <p:cNvSpPr txBox="1"/>
          <p:nvPr/>
        </p:nvSpPr>
        <p:spPr>
          <a:xfrm>
            <a:off x="958362" y="1582616"/>
            <a:ext cx="69759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Based on </a:t>
            </a:r>
            <a:r>
              <a:rPr lang="en-US" sz="2800" b="1" dirty="0"/>
              <a:t>Functions</a:t>
            </a:r>
            <a:r>
              <a:rPr lang="en-US" sz="2800" dirty="0"/>
              <a:t> instead of decorators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Based on </a:t>
            </a:r>
            <a:r>
              <a:rPr lang="en-US" sz="2800" b="1" dirty="0"/>
              <a:t>Signals</a:t>
            </a:r>
            <a:endParaRPr lang="en-IL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63B4D5-8073-8ACC-8E62-085E74B73321}"/>
              </a:ext>
            </a:extLst>
          </p:cNvPr>
          <p:cNvSpPr txBox="1"/>
          <p:nvPr/>
        </p:nvSpPr>
        <p:spPr>
          <a:xfrm>
            <a:off x="958362" y="3253027"/>
            <a:ext cx="6097772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BeforeComponent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(@Inject(SOME_NUMBER)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num: number) {}</a:t>
            </a: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@Input({required: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 title!: string;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896FB3-6E0A-C5C6-3283-EA9080FED8DF}"/>
              </a:ext>
            </a:extLst>
          </p:cNvPr>
          <p:cNvSpPr txBox="1"/>
          <p:nvPr/>
        </p:nvSpPr>
        <p:spPr>
          <a:xfrm>
            <a:off x="958361" y="5094859"/>
            <a:ext cx="6097771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AfterComponent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inject(SOME_NUMBER);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title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input.required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&lt;string&gt;();</a:t>
            </a: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C9C605-ACC6-7436-AB6D-75175B486A86}"/>
              </a:ext>
            </a:extLst>
          </p:cNvPr>
          <p:cNvSpPr txBox="1"/>
          <p:nvPr/>
        </p:nvSpPr>
        <p:spPr>
          <a:xfrm>
            <a:off x="958362" y="2683832"/>
            <a:ext cx="2259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accent2">
                    <a:lumMod val="75000"/>
                  </a:schemeClr>
                </a:solidFill>
              </a:rPr>
              <a:t>ng old</a:t>
            </a:r>
            <a:endParaRPr lang="en-IL" sz="24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0532F8-7682-36B4-36CA-1C2E38BEB6B4}"/>
              </a:ext>
            </a:extLst>
          </p:cNvPr>
          <p:cNvSpPr txBox="1"/>
          <p:nvPr/>
        </p:nvSpPr>
        <p:spPr>
          <a:xfrm>
            <a:off x="958362" y="4560834"/>
            <a:ext cx="2259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accent6">
                    <a:lumMod val="75000"/>
                  </a:schemeClr>
                </a:solidFill>
              </a:rPr>
              <a:t>ng new</a:t>
            </a:r>
            <a:endParaRPr lang="en-IL" sz="24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759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66215-6B00-6506-D0AD-B253A8B3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functions?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FB96CD-64DB-F02E-2546-B37A6BE71683}"/>
              </a:ext>
            </a:extLst>
          </p:cNvPr>
          <p:cNvSpPr txBox="1"/>
          <p:nvPr/>
        </p:nvSpPr>
        <p:spPr>
          <a:xfrm>
            <a:off x="838200" y="1690688"/>
            <a:ext cx="920681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Avoid unnecessary classes just for dependency Injection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Less decorators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Less lifecycle hooks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Cleaner, more direct code</a:t>
            </a:r>
          </a:p>
        </p:txBody>
      </p:sp>
    </p:spTree>
    <p:extLst>
      <p:ext uri="{BB962C8B-B14F-4D97-AF65-F5344CB8AC3E}">
        <p14:creationId xmlns:p14="http://schemas.microsoft.com/office/powerpoint/2010/main" val="1591744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885ED-B053-658D-2DFC-9E5A2251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Detection – When does it happen?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2E6854-69FD-9596-6C45-B1C14E971BC2}"/>
              </a:ext>
            </a:extLst>
          </p:cNvPr>
          <p:cNvSpPr txBox="1"/>
          <p:nvPr/>
        </p:nvSpPr>
        <p:spPr>
          <a:xfrm>
            <a:off x="838200" y="1506022"/>
            <a:ext cx="762542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Depends on the change detection strategy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On Push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Angular inputs changes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Angular events triggered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When triggered using 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ChangeDetectorRef</a:t>
            </a:r>
            <a:endParaRPr lang="en-US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 few more selected triggers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Default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Seems like all the time…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But how?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111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947E181-5BF4-6C59-FE37-5F7A6CF56F9B}"/>
              </a:ext>
            </a:extLst>
          </p:cNvPr>
          <p:cNvSpPr txBox="1"/>
          <p:nvPr/>
        </p:nvSpPr>
        <p:spPr>
          <a:xfrm>
            <a:off x="343233" y="3418756"/>
            <a:ext cx="494558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setTimeout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 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setInterval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addEventHandler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XHR.send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   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Script file loaded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Promise.then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Promise.catch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queueMicrotask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D01CA-F8B8-8EE2-8F3B-3FCDD57C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and Tasks – Simplified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C270A1-FCB6-26FE-2FB8-EAF882BE5040}"/>
              </a:ext>
            </a:extLst>
          </p:cNvPr>
          <p:cNvSpPr/>
          <p:nvPr/>
        </p:nvSpPr>
        <p:spPr>
          <a:xfrm>
            <a:off x="6288708" y="2237312"/>
            <a:ext cx="1293017" cy="25904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Tasks Queue</a:t>
            </a:r>
            <a:endParaRPr lang="en-IL" dirty="0">
              <a:solidFill>
                <a:schemeClr val="dk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E7DAB3-DE91-5AB5-B9AF-75B46A9FECBA}"/>
              </a:ext>
            </a:extLst>
          </p:cNvPr>
          <p:cNvSpPr/>
          <p:nvPr/>
        </p:nvSpPr>
        <p:spPr>
          <a:xfrm>
            <a:off x="6419536" y="2402619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8D5E73B-C053-E5C5-FCC3-438FB73D12B4}"/>
              </a:ext>
            </a:extLst>
          </p:cNvPr>
          <p:cNvSpPr/>
          <p:nvPr/>
        </p:nvSpPr>
        <p:spPr>
          <a:xfrm>
            <a:off x="4036673" y="3545733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EA6FA22-1559-2FB8-ACB4-A33DBF5293D7}"/>
              </a:ext>
            </a:extLst>
          </p:cNvPr>
          <p:cNvGrpSpPr/>
          <p:nvPr/>
        </p:nvGrpSpPr>
        <p:grpSpPr>
          <a:xfrm>
            <a:off x="7809271" y="1542936"/>
            <a:ext cx="3512494" cy="533400"/>
            <a:chOff x="3171826" y="3276600"/>
            <a:chExt cx="6715125" cy="533400"/>
          </a:xfrm>
        </p:grpSpPr>
        <p:sp>
          <p:nvSpPr>
            <p:cNvPr id="12" name="Cylinder 11">
              <a:extLst>
                <a:ext uri="{FF2B5EF4-FFF2-40B4-BE49-F238E27FC236}">
                  <a16:creationId xmlns:a16="http://schemas.microsoft.com/office/drawing/2014/main" id="{EAD362C3-E0FA-6B12-A1F4-6B33EFAB54A3}"/>
                </a:ext>
              </a:extLst>
            </p:cNvPr>
            <p:cNvSpPr/>
            <p:nvPr/>
          </p:nvSpPr>
          <p:spPr>
            <a:xfrm rot="5400000">
              <a:off x="6262689" y="185737"/>
              <a:ext cx="533400" cy="6715125"/>
            </a:xfrm>
            <a:prstGeom prst="can">
              <a:avLst>
                <a:gd name="adj" fmla="val 39531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n-IL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85C1BD-FEB1-F6AC-94B1-6B7375AC94E1}"/>
                </a:ext>
              </a:extLst>
            </p:cNvPr>
            <p:cNvSpPr/>
            <p:nvPr/>
          </p:nvSpPr>
          <p:spPr>
            <a:xfrm>
              <a:off x="7435082" y="3367086"/>
              <a:ext cx="2021282" cy="352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Thread</a:t>
              </a:r>
              <a:endParaRPr lang="en-IL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4290B72-3338-F5F6-7A61-815874A373F9}"/>
              </a:ext>
            </a:extLst>
          </p:cNvPr>
          <p:cNvSpPr/>
          <p:nvPr/>
        </p:nvSpPr>
        <p:spPr>
          <a:xfrm>
            <a:off x="8225667" y="1581034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80C167-42C3-EAED-3C61-7736BE66AB16}"/>
              </a:ext>
            </a:extLst>
          </p:cNvPr>
          <p:cNvSpPr/>
          <p:nvPr/>
        </p:nvSpPr>
        <p:spPr>
          <a:xfrm>
            <a:off x="6426910" y="3532559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49D9BA-7A2F-FD0C-1431-D1DD2348AABB}"/>
              </a:ext>
            </a:extLst>
          </p:cNvPr>
          <p:cNvSpPr/>
          <p:nvPr/>
        </p:nvSpPr>
        <p:spPr>
          <a:xfrm>
            <a:off x="6419536" y="2971800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795549D-DB70-8E3E-6C0F-B30C88248505}"/>
              </a:ext>
            </a:extLst>
          </p:cNvPr>
          <p:cNvSpPr/>
          <p:nvPr/>
        </p:nvSpPr>
        <p:spPr>
          <a:xfrm>
            <a:off x="4036673" y="6113714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8575E42-935E-665E-3D27-E4DF64B344F2}"/>
              </a:ext>
            </a:extLst>
          </p:cNvPr>
          <p:cNvSpPr/>
          <p:nvPr/>
        </p:nvSpPr>
        <p:spPr>
          <a:xfrm>
            <a:off x="4036673" y="3912587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9B3588A-4514-3A52-A0AD-E6C51386CC60}"/>
              </a:ext>
            </a:extLst>
          </p:cNvPr>
          <p:cNvSpPr/>
          <p:nvPr/>
        </p:nvSpPr>
        <p:spPr>
          <a:xfrm>
            <a:off x="4036673" y="5380003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7936FEB-66FC-DCB7-CF1C-A2A3DC4F781C}"/>
              </a:ext>
            </a:extLst>
          </p:cNvPr>
          <p:cNvSpPr/>
          <p:nvPr/>
        </p:nvSpPr>
        <p:spPr>
          <a:xfrm>
            <a:off x="4036673" y="5013149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08AF005-503A-F93C-E5A4-4360F55ED41E}"/>
              </a:ext>
            </a:extLst>
          </p:cNvPr>
          <p:cNvSpPr/>
          <p:nvPr/>
        </p:nvSpPr>
        <p:spPr>
          <a:xfrm>
            <a:off x="4036673" y="4646295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82D0D9A-B0CB-8EF7-92C8-900C65AC0242}"/>
              </a:ext>
            </a:extLst>
          </p:cNvPr>
          <p:cNvSpPr/>
          <p:nvPr/>
        </p:nvSpPr>
        <p:spPr>
          <a:xfrm>
            <a:off x="4036673" y="4279441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A7B8942-8CAA-C374-4DA6-B341522C7E6C}"/>
              </a:ext>
            </a:extLst>
          </p:cNvPr>
          <p:cNvCxnSpPr>
            <a:stCxn id="4" idx="0"/>
            <a:endCxn id="12" idx="3"/>
          </p:cNvCxnSpPr>
          <p:nvPr/>
        </p:nvCxnSpPr>
        <p:spPr>
          <a:xfrm rot="5400000" flipH="1" flipV="1">
            <a:off x="7158406" y="1586447"/>
            <a:ext cx="427676" cy="874054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4C9F4D2-AC74-34E7-AE66-53ED81464A97}"/>
              </a:ext>
            </a:extLst>
          </p:cNvPr>
          <p:cNvSpPr/>
          <p:nvPr/>
        </p:nvSpPr>
        <p:spPr>
          <a:xfrm>
            <a:off x="4036673" y="5746857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B36AEF6-B8CF-3C32-6CFC-624CEB0CE730}"/>
              </a:ext>
            </a:extLst>
          </p:cNvPr>
          <p:cNvCxnSpPr>
            <a:endCxn id="4" idx="2"/>
          </p:cNvCxnSpPr>
          <p:nvPr/>
        </p:nvCxnSpPr>
        <p:spPr>
          <a:xfrm flipV="1">
            <a:off x="5390535" y="4827805"/>
            <a:ext cx="1544682" cy="316507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345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947E181-5BF4-6C59-FE37-5F7A6CF56F9B}"/>
              </a:ext>
            </a:extLst>
          </p:cNvPr>
          <p:cNvSpPr txBox="1"/>
          <p:nvPr/>
        </p:nvSpPr>
        <p:spPr>
          <a:xfrm>
            <a:off x="343233" y="3418756"/>
            <a:ext cx="494558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setTimeout</a:t>
            </a:r>
            <a:r>
              <a:rPr lang="en-US" sz="2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 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setInterval</a:t>
            </a:r>
            <a:r>
              <a:rPr lang="en-US" sz="2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addEventHandler</a:t>
            </a:r>
            <a:r>
              <a:rPr lang="en-US" sz="2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XHR.send</a:t>
            </a:r>
            <a:r>
              <a:rPr lang="en-US" sz="2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   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Script file loaded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Promise.then</a:t>
            </a:r>
            <a:r>
              <a:rPr lang="en-US" sz="2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Promise.catch</a:t>
            </a:r>
            <a:r>
              <a:rPr lang="en-US" sz="2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queueMicrotask</a:t>
            </a:r>
            <a:r>
              <a:rPr lang="en-US" sz="2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D01CA-F8B8-8EE2-8F3B-3FCDD57C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 - Simplified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C270A1-FCB6-26FE-2FB8-EAF882BE5040}"/>
              </a:ext>
            </a:extLst>
          </p:cNvPr>
          <p:cNvSpPr/>
          <p:nvPr/>
        </p:nvSpPr>
        <p:spPr>
          <a:xfrm>
            <a:off x="6096000" y="2237312"/>
            <a:ext cx="2671916" cy="25904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Tasks Queue</a:t>
            </a:r>
            <a:endParaRPr lang="en-IL" dirty="0">
              <a:solidFill>
                <a:schemeClr val="dk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E7DAB3-DE91-5AB5-B9AF-75B46A9FECBA}"/>
              </a:ext>
            </a:extLst>
          </p:cNvPr>
          <p:cNvSpPr/>
          <p:nvPr/>
        </p:nvSpPr>
        <p:spPr>
          <a:xfrm>
            <a:off x="6898860" y="2402619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8D5E73B-C053-E5C5-FCC3-438FB73D12B4}"/>
              </a:ext>
            </a:extLst>
          </p:cNvPr>
          <p:cNvSpPr/>
          <p:nvPr/>
        </p:nvSpPr>
        <p:spPr>
          <a:xfrm>
            <a:off x="4036673" y="3545733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EA6FA22-1559-2FB8-ACB4-A33DBF5293D7}"/>
              </a:ext>
            </a:extLst>
          </p:cNvPr>
          <p:cNvGrpSpPr/>
          <p:nvPr/>
        </p:nvGrpSpPr>
        <p:grpSpPr>
          <a:xfrm>
            <a:off x="7809271" y="1542936"/>
            <a:ext cx="3512494" cy="533400"/>
            <a:chOff x="3171826" y="3276600"/>
            <a:chExt cx="6715125" cy="533400"/>
          </a:xfrm>
        </p:grpSpPr>
        <p:sp>
          <p:nvSpPr>
            <p:cNvPr id="12" name="Cylinder 11">
              <a:extLst>
                <a:ext uri="{FF2B5EF4-FFF2-40B4-BE49-F238E27FC236}">
                  <a16:creationId xmlns:a16="http://schemas.microsoft.com/office/drawing/2014/main" id="{EAD362C3-E0FA-6B12-A1F4-6B33EFAB54A3}"/>
                </a:ext>
              </a:extLst>
            </p:cNvPr>
            <p:cNvSpPr/>
            <p:nvPr/>
          </p:nvSpPr>
          <p:spPr>
            <a:xfrm rot="5400000">
              <a:off x="6262689" y="185737"/>
              <a:ext cx="533400" cy="6715125"/>
            </a:xfrm>
            <a:prstGeom prst="can">
              <a:avLst>
                <a:gd name="adj" fmla="val 39531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n-IL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85C1BD-FEB1-F6AC-94B1-6B7375AC94E1}"/>
                </a:ext>
              </a:extLst>
            </p:cNvPr>
            <p:cNvSpPr/>
            <p:nvPr/>
          </p:nvSpPr>
          <p:spPr>
            <a:xfrm>
              <a:off x="7435082" y="3367086"/>
              <a:ext cx="2021282" cy="352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Thread</a:t>
              </a:r>
              <a:endParaRPr lang="en-IL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4290B72-3338-F5F6-7A61-815874A373F9}"/>
              </a:ext>
            </a:extLst>
          </p:cNvPr>
          <p:cNvSpPr/>
          <p:nvPr/>
        </p:nvSpPr>
        <p:spPr>
          <a:xfrm>
            <a:off x="8545374" y="1581036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80C167-42C3-EAED-3C61-7736BE66AB16}"/>
              </a:ext>
            </a:extLst>
          </p:cNvPr>
          <p:cNvSpPr/>
          <p:nvPr/>
        </p:nvSpPr>
        <p:spPr>
          <a:xfrm>
            <a:off x="6906234" y="3532559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49D9BA-7A2F-FD0C-1431-D1DD2348AABB}"/>
              </a:ext>
            </a:extLst>
          </p:cNvPr>
          <p:cNvSpPr/>
          <p:nvPr/>
        </p:nvSpPr>
        <p:spPr>
          <a:xfrm>
            <a:off x="6898860" y="2971800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795549D-DB70-8E3E-6C0F-B30C88248505}"/>
              </a:ext>
            </a:extLst>
          </p:cNvPr>
          <p:cNvSpPr/>
          <p:nvPr/>
        </p:nvSpPr>
        <p:spPr>
          <a:xfrm>
            <a:off x="4036673" y="6113714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8575E42-935E-665E-3D27-E4DF64B344F2}"/>
              </a:ext>
            </a:extLst>
          </p:cNvPr>
          <p:cNvSpPr/>
          <p:nvPr/>
        </p:nvSpPr>
        <p:spPr>
          <a:xfrm>
            <a:off x="4036673" y="3912587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9B3588A-4514-3A52-A0AD-E6C51386CC60}"/>
              </a:ext>
            </a:extLst>
          </p:cNvPr>
          <p:cNvSpPr/>
          <p:nvPr/>
        </p:nvSpPr>
        <p:spPr>
          <a:xfrm>
            <a:off x="4036673" y="5380003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7936FEB-66FC-DCB7-CF1C-A2A3DC4F781C}"/>
              </a:ext>
            </a:extLst>
          </p:cNvPr>
          <p:cNvSpPr/>
          <p:nvPr/>
        </p:nvSpPr>
        <p:spPr>
          <a:xfrm>
            <a:off x="4036673" y="5013149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08AF005-503A-F93C-E5A4-4360F55ED41E}"/>
              </a:ext>
            </a:extLst>
          </p:cNvPr>
          <p:cNvSpPr/>
          <p:nvPr/>
        </p:nvSpPr>
        <p:spPr>
          <a:xfrm>
            <a:off x="4036673" y="4646295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82D0D9A-B0CB-8EF7-92C8-900C65AC0242}"/>
              </a:ext>
            </a:extLst>
          </p:cNvPr>
          <p:cNvSpPr/>
          <p:nvPr/>
        </p:nvSpPr>
        <p:spPr>
          <a:xfrm>
            <a:off x="4036673" y="4279441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A7B8942-8CAA-C374-4DA6-B341522C7E6C}"/>
              </a:ext>
            </a:extLst>
          </p:cNvPr>
          <p:cNvCxnSpPr>
            <a:cxnSpLocks/>
            <a:stCxn id="4" idx="0"/>
            <a:endCxn id="12" idx="3"/>
          </p:cNvCxnSpPr>
          <p:nvPr/>
        </p:nvCxnSpPr>
        <p:spPr>
          <a:xfrm rot="5400000" flipH="1" flipV="1">
            <a:off x="7406776" y="1834818"/>
            <a:ext cx="427676" cy="377313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4C9F4D2-AC74-34E7-AE66-53ED81464A97}"/>
              </a:ext>
            </a:extLst>
          </p:cNvPr>
          <p:cNvSpPr/>
          <p:nvPr/>
        </p:nvSpPr>
        <p:spPr>
          <a:xfrm>
            <a:off x="4036673" y="5746857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B36AEF6-B8CF-3C32-6CFC-624CEB0CE730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5390535" y="4827805"/>
            <a:ext cx="2041423" cy="316507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1D153F7-1208-1437-704C-11604C81F40B}"/>
              </a:ext>
            </a:extLst>
          </p:cNvPr>
          <p:cNvSpPr/>
          <p:nvPr/>
        </p:nvSpPr>
        <p:spPr>
          <a:xfrm>
            <a:off x="6268107" y="2418172"/>
            <a:ext cx="615216" cy="4095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</a:t>
            </a:r>
            <a:endParaRPr lang="en-IL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7A788C-49E5-A869-912C-56B3DCD24C79}"/>
              </a:ext>
            </a:extLst>
          </p:cNvPr>
          <p:cNvSpPr/>
          <p:nvPr/>
        </p:nvSpPr>
        <p:spPr>
          <a:xfrm>
            <a:off x="7971673" y="2418172"/>
            <a:ext cx="645073" cy="4095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</a:t>
            </a:r>
            <a:endParaRPr lang="en-IL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7CDBD5-CBDF-BC57-98F7-5E0AA741EA2B}"/>
              </a:ext>
            </a:extLst>
          </p:cNvPr>
          <p:cNvSpPr/>
          <p:nvPr/>
        </p:nvSpPr>
        <p:spPr>
          <a:xfrm>
            <a:off x="6268107" y="2993309"/>
            <a:ext cx="615216" cy="4095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</a:t>
            </a:r>
            <a:endParaRPr lang="en-IL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514418E-0665-2064-85B1-56CC12D4B916}"/>
              </a:ext>
            </a:extLst>
          </p:cNvPr>
          <p:cNvSpPr/>
          <p:nvPr/>
        </p:nvSpPr>
        <p:spPr>
          <a:xfrm>
            <a:off x="7971673" y="2993309"/>
            <a:ext cx="645073" cy="4095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</a:t>
            </a:r>
            <a:endParaRPr lang="en-I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E13CCC-737A-222F-6F0B-A8320938BBA7}"/>
              </a:ext>
            </a:extLst>
          </p:cNvPr>
          <p:cNvSpPr/>
          <p:nvPr/>
        </p:nvSpPr>
        <p:spPr>
          <a:xfrm>
            <a:off x="6283644" y="3547742"/>
            <a:ext cx="615216" cy="4095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</a:t>
            </a:r>
            <a:endParaRPr lang="en-I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1BDF40-6A9C-5218-1D14-20BC1B803A26}"/>
              </a:ext>
            </a:extLst>
          </p:cNvPr>
          <p:cNvSpPr/>
          <p:nvPr/>
        </p:nvSpPr>
        <p:spPr>
          <a:xfrm>
            <a:off x="7987210" y="3547742"/>
            <a:ext cx="645073" cy="4095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</a:t>
            </a:r>
            <a:endParaRPr lang="en-I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1A8A344-EFA4-A7D5-3037-EA32B85C8C2E}"/>
              </a:ext>
            </a:extLst>
          </p:cNvPr>
          <p:cNvSpPr/>
          <p:nvPr/>
        </p:nvSpPr>
        <p:spPr>
          <a:xfrm>
            <a:off x="7914621" y="1616201"/>
            <a:ext cx="615216" cy="4095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</a:t>
            </a:r>
            <a:endParaRPr lang="en-IL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E7C3339-9C4D-571D-A771-ABAC9B892D65}"/>
              </a:ext>
            </a:extLst>
          </p:cNvPr>
          <p:cNvSpPr/>
          <p:nvPr/>
        </p:nvSpPr>
        <p:spPr>
          <a:xfrm>
            <a:off x="9618187" y="1616201"/>
            <a:ext cx="645073" cy="4095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54986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A4C4E-5F3F-E0C0-0206-4B8EE97E1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Writeable Signals</a:t>
            </a:r>
            <a:endParaRPr lang="en-IL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54EF5D-1E7B-5A2A-1198-CA51ECA0CB73}"/>
              </a:ext>
            </a:extLst>
          </p:cNvPr>
          <p:cNvGrpSpPr/>
          <p:nvPr/>
        </p:nvGrpSpPr>
        <p:grpSpPr>
          <a:xfrm>
            <a:off x="6509656" y="336615"/>
            <a:ext cx="1896291" cy="1335519"/>
            <a:chOff x="3786051" y="2393926"/>
            <a:chExt cx="1896291" cy="133551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E17EF0B-EC16-6C7C-4939-F3E18E22396C}"/>
                </a:ext>
              </a:extLst>
            </p:cNvPr>
            <p:cNvGrpSpPr/>
            <p:nvPr/>
          </p:nvGrpSpPr>
          <p:grpSpPr>
            <a:xfrm>
              <a:off x="4310743" y="2403882"/>
              <a:ext cx="1371599" cy="1325563"/>
              <a:chOff x="4310743" y="2403882"/>
              <a:chExt cx="1371599" cy="1325563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818488B4-F3B4-2D04-60D4-FD4BE1839220}"/>
                  </a:ext>
                </a:extLst>
              </p:cNvPr>
              <p:cNvSpPr/>
              <p:nvPr/>
            </p:nvSpPr>
            <p:spPr>
              <a:xfrm>
                <a:off x="4624251" y="2684417"/>
                <a:ext cx="764178" cy="744583"/>
              </a:xfrm>
              <a:prstGeom prst="arc">
                <a:avLst>
                  <a:gd name="adj1" fmla="val 17723274"/>
                  <a:gd name="adj2" fmla="val 3496721"/>
                </a:avLst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65393712-F88A-1ECA-EC24-E4E9CADE4C52}"/>
                  </a:ext>
                </a:extLst>
              </p:cNvPr>
              <p:cNvSpPr/>
              <p:nvPr/>
            </p:nvSpPr>
            <p:spPr>
              <a:xfrm>
                <a:off x="4310743" y="2403882"/>
                <a:ext cx="1371599" cy="1325563"/>
              </a:xfrm>
              <a:prstGeom prst="arc">
                <a:avLst>
                  <a:gd name="adj1" fmla="val 17387564"/>
                  <a:gd name="adj2" fmla="val 3608383"/>
                </a:avLst>
              </a:prstGeom>
              <a:ln w="952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2249479B-63C0-1CBF-0DC8-EAFC632F09AD}"/>
                  </a:ext>
                </a:extLst>
              </p:cNvPr>
              <p:cNvSpPr/>
              <p:nvPr/>
            </p:nvSpPr>
            <p:spPr>
              <a:xfrm>
                <a:off x="4454434" y="2532016"/>
                <a:ext cx="1086395" cy="1049384"/>
              </a:xfrm>
              <a:prstGeom prst="arc">
                <a:avLst>
                  <a:gd name="adj1" fmla="val 17478740"/>
                  <a:gd name="adj2" fmla="val 3538996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3D16E19-3804-FA2E-5143-999ABC472C7E}"/>
                </a:ext>
              </a:extLst>
            </p:cNvPr>
            <p:cNvGrpSpPr/>
            <p:nvPr/>
          </p:nvGrpSpPr>
          <p:grpSpPr>
            <a:xfrm flipH="1">
              <a:off x="3786051" y="2393926"/>
              <a:ext cx="1371599" cy="1325563"/>
              <a:chOff x="4310743" y="2403882"/>
              <a:chExt cx="1371599" cy="1325563"/>
            </a:xfrm>
          </p:grpSpPr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5E8CAB93-998D-7BB1-FC5D-0051A575E7B9}"/>
                  </a:ext>
                </a:extLst>
              </p:cNvPr>
              <p:cNvSpPr/>
              <p:nvPr/>
            </p:nvSpPr>
            <p:spPr>
              <a:xfrm>
                <a:off x="4624251" y="2684417"/>
                <a:ext cx="764178" cy="744583"/>
              </a:xfrm>
              <a:prstGeom prst="arc">
                <a:avLst>
                  <a:gd name="adj1" fmla="val 17723274"/>
                  <a:gd name="adj2" fmla="val 3496721"/>
                </a:avLst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B8E11E6A-C016-1557-3472-51A478259718}"/>
                  </a:ext>
                </a:extLst>
              </p:cNvPr>
              <p:cNvSpPr/>
              <p:nvPr/>
            </p:nvSpPr>
            <p:spPr>
              <a:xfrm>
                <a:off x="4310743" y="2403882"/>
                <a:ext cx="1371599" cy="1325563"/>
              </a:xfrm>
              <a:prstGeom prst="arc">
                <a:avLst>
                  <a:gd name="adj1" fmla="val 17387564"/>
                  <a:gd name="adj2" fmla="val 3608383"/>
                </a:avLst>
              </a:prstGeom>
              <a:ln w="952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5938F8BB-D311-2624-C7A5-DC6676CA0A18}"/>
                  </a:ext>
                </a:extLst>
              </p:cNvPr>
              <p:cNvSpPr/>
              <p:nvPr/>
            </p:nvSpPr>
            <p:spPr>
              <a:xfrm>
                <a:off x="4454434" y="2532016"/>
                <a:ext cx="1086395" cy="1049384"/>
              </a:xfrm>
              <a:prstGeom prst="arc">
                <a:avLst>
                  <a:gd name="adj1" fmla="val 17478740"/>
                  <a:gd name="adj2" fmla="val 3538996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3F123D3-B6EB-DA6E-910E-9AD1762B8854}"/>
                </a:ext>
              </a:extLst>
            </p:cNvPr>
            <p:cNvSpPr/>
            <p:nvPr/>
          </p:nvSpPr>
          <p:spPr>
            <a:xfrm>
              <a:off x="4369525" y="2781219"/>
              <a:ext cx="757645" cy="53106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42</a:t>
              </a:r>
              <a:endParaRPr lang="en-IL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0C11250-6B0E-734A-F321-68F6FB767646}"/>
              </a:ext>
            </a:extLst>
          </p:cNvPr>
          <p:cNvSpPr txBox="1"/>
          <p:nvPr/>
        </p:nvSpPr>
        <p:spPr>
          <a:xfrm>
            <a:off x="838200" y="1623585"/>
            <a:ext cx="413472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Creating a signal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Reading the value</a:t>
            </a:r>
            <a:br>
              <a:rPr lang="en-US" sz="2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Binding to the value</a:t>
            </a:r>
            <a:br>
              <a:rPr lang="en-US" sz="2800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2800" dirty="0">
                <a:solidFill>
                  <a:schemeClr val="accent1">
                    <a:lumMod val="75000"/>
                  </a:schemeClr>
                </a:solidFill>
              </a:rPr>
            </a:b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Modifying the value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07F317-0D7B-28FC-C890-C02560262B83}"/>
              </a:ext>
            </a:extLst>
          </p:cNvPr>
          <p:cNvSpPr txBox="1"/>
          <p:nvPr/>
        </p:nvSpPr>
        <p:spPr>
          <a:xfrm>
            <a:off x="2564674" y="2162635"/>
            <a:ext cx="6570616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firstSignal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signal(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32ECB8-1B1D-268E-5374-C25E04991D62}"/>
              </a:ext>
            </a:extLst>
          </p:cNvPr>
          <p:cNvSpPr txBox="1"/>
          <p:nvPr/>
        </p:nvSpPr>
        <p:spPr>
          <a:xfrm>
            <a:off x="2564674" y="5184200"/>
            <a:ext cx="6570617" cy="5847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.firstSignal.set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.firstSignal.update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value +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7CE1A6-BC5D-ECF7-9BF0-EC8B7775B60B}"/>
              </a:ext>
            </a:extLst>
          </p:cNvPr>
          <p:cNvSpPr txBox="1"/>
          <p:nvPr/>
        </p:nvSpPr>
        <p:spPr>
          <a:xfrm>
            <a:off x="2564674" y="3825233"/>
            <a:ext cx="6570616" cy="86177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First Signal: {{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firstSignal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()}}</a:t>
            </a: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8A2B57-8790-4D1A-614A-D4A54F9CA39B}"/>
              </a:ext>
            </a:extLst>
          </p:cNvPr>
          <p:cNvSpPr txBox="1"/>
          <p:nvPr/>
        </p:nvSpPr>
        <p:spPr>
          <a:xfrm>
            <a:off x="2564673" y="3015326"/>
            <a:ext cx="6570617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.firstSignal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493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A4C4E-5F3F-E0C0-0206-4B8EE97E1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Computed Signals</a:t>
            </a:r>
            <a:endParaRPr lang="en-IL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54EF5D-1E7B-5A2A-1198-CA51ECA0CB73}"/>
              </a:ext>
            </a:extLst>
          </p:cNvPr>
          <p:cNvGrpSpPr/>
          <p:nvPr/>
        </p:nvGrpSpPr>
        <p:grpSpPr>
          <a:xfrm>
            <a:off x="8442959" y="290947"/>
            <a:ext cx="1896291" cy="1335519"/>
            <a:chOff x="3786051" y="2393926"/>
            <a:chExt cx="1896291" cy="133551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E17EF0B-EC16-6C7C-4939-F3E18E22396C}"/>
                </a:ext>
              </a:extLst>
            </p:cNvPr>
            <p:cNvGrpSpPr/>
            <p:nvPr/>
          </p:nvGrpSpPr>
          <p:grpSpPr>
            <a:xfrm>
              <a:off x="4310743" y="2403882"/>
              <a:ext cx="1371599" cy="1325563"/>
              <a:chOff x="4310743" y="2403882"/>
              <a:chExt cx="1371599" cy="1325563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818488B4-F3B4-2D04-60D4-FD4BE1839220}"/>
                  </a:ext>
                </a:extLst>
              </p:cNvPr>
              <p:cNvSpPr/>
              <p:nvPr/>
            </p:nvSpPr>
            <p:spPr>
              <a:xfrm>
                <a:off x="4624251" y="2684417"/>
                <a:ext cx="764178" cy="744583"/>
              </a:xfrm>
              <a:prstGeom prst="arc">
                <a:avLst>
                  <a:gd name="adj1" fmla="val 17723274"/>
                  <a:gd name="adj2" fmla="val 3496721"/>
                </a:avLst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65393712-F88A-1ECA-EC24-E4E9CADE4C52}"/>
                  </a:ext>
                </a:extLst>
              </p:cNvPr>
              <p:cNvSpPr/>
              <p:nvPr/>
            </p:nvSpPr>
            <p:spPr>
              <a:xfrm>
                <a:off x="4310743" y="2403882"/>
                <a:ext cx="1371599" cy="1325563"/>
              </a:xfrm>
              <a:prstGeom prst="arc">
                <a:avLst>
                  <a:gd name="adj1" fmla="val 17387564"/>
                  <a:gd name="adj2" fmla="val 3608383"/>
                </a:avLst>
              </a:prstGeom>
              <a:ln w="952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2249479B-63C0-1CBF-0DC8-EAFC632F09AD}"/>
                  </a:ext>
                </a:extLst>
              </p:cNvPr>
              <p:cNvSpPr/>
              <p:nvPr/>
            </p:nvSpPr>
            <p:spPr>
              <a:xfrm>
                <a:off x="4454434" y="2532016"/>
                <a:ext cx="1086395" cy="1049384"/>
              </a:xfrm>
              <a:prstGeom prst="arc">
                <a:avLst>
                  <a:gd name="adj1" fmla="val 17478740"/>
                  <a:gd name="adj2" fmla="val 3538996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3D16E19-3804-FA2E-5143-999ABC472C7E}"/>
                </a:ext>
              </a:extLst>
            </p:cNvPr>
            <p:cNvGrpSpPr/>
            <p:nvPr/>
          </p:nvGrpSpPr>
          <p:grpSpPr>
            <a:xfrm flipH="1">
              <a:off x="3786051" y="2393926"/>
              <a:ext cx="1371599" cy="1325563"/>
              <a:chOff x="4310743" y="2403882"/>
              <a:chExt cx="1371599" cy="1325563"/>
            </a:xfrm>
          </p:grpSpPr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5E8CAB93-998D-7BB1-FC5D-0051A575E7B9}"/>
                  </a:ext>
                </a:extLst>
              </p:cNvPr>
              <p:cNvSpPr/>
              <p:nvPr/>
            </p:nvSpPr>
            <p:spPr>
              <a:xfrm>
                <a:off x="4624251" y="2684417"/>
                <a:ext cx="764178" cy="744583"/>
              </a:xfrm>
              <a:prstGeom prst="arc">
                <a:avLst>
                  <a:gd name="adj1" fmla="val 17723274"/>
                  <a:gd name="adj2" fmla="val 3496721"/>
                </a:avLst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B8E11E6A-C016-1557-3472-51A478259718}"/>
                  </a:ext>
                </a:extLst>
              </p:cNvPr>
              <p:cNvSpPr/>
              <p:nvPr/>
            </p:nvSpPr>
            <p:spPr>
              <a:xfrm>
                <a:off x="4310743" y="2403882"/>
                <a:ext cx="1371599" cy="1325563"/>
              </a:xfrm>
              <a:prstGeom prst="arc">
                <a:avLst>
                  <a:gd name="adj1" fmla="val 17387564"/>
                  <a:gd name="adj2" fmla="val 3608383"/>
                </a:avLst>
              </a:prstGeom>
              <a:ln w="952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5938F8BB-D311-2624-C7A5-DC6676CA0A18}"/>
                  </a:ext>
                </a:extLst>
              </p:cNvPr>
              <p:cNvSpPr/>
              <p:nvPr/>
            </p:nvSpPr>
            <p:spPr>
              <a:xfrm>
                <a:off x="4454434" y="2532016"/>
                <a:ext cx="1086395" cy="1049384"/>
              </a:xfrm>
              <a:prstGeom prst="arc">
                <a:avLst>
                  <a:gd name="adj1" fmla="val 17478740"/>
                  <a:gd name="adj2" fmla="val 3538996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3F123D3-B6EB-DA6E-910E-9AD1762B8854}"/>
                </a:ext>
              </a:extLst>
            </p:cNvPr>
            <p:cNvSpPr/>
            <p:nvPr/>
          </p:nvSpPr>
          <p:spPr>
            <a:xfrm>
              <a:off x="4369525" y="2781219"/>
              <a:ext cx="757645" cy="53106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20</a:t>
              </a:r>
              <a:endParaRPr lang="en-IL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0C11250-6B0E-734A-F321-68F6FB767646}"/>
              </a:ext>
            </a:extLst>
          </p:cNvPr>
          <p:cNvSpPr txBox="1"/>
          <p:nvPr/>
        </p:nvSpPr>
        <p:spPr>
          <a:xfrm>
            <a:off x="838200" y="1630115"/>
            <a:ext cx="534935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Creating a computed signal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Reading the value</a:t>
            </a:r>
            <a:br>
              <a:rPr lang="en-US" sz="2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Binding to the value</a:t>
            </a:r>
            <a:br>
              <a:rPr lang="en-US" sz="2800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2800" dirty="0">
                <a:solidFill>
                  <a:schemeClr val="accent1">
                    <a:lumMod val="75000"/>
                  </a:schemeClr>
                </a:solidFill>
              </a:rPr>
            </a:b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sz="2800" strike="sngStrike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strike="sngStrike" dirty="0">
                <a:solidFill>
                  <a:schemeClr val="accent1">
                    <a:lumMod val="75000"/>
                  </a:schemeClr>
                </a:solidFill>
              </a:rPr>
              <a:t>Modifying the value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07F317-0D7B-28FC-C890-C02560262B83}"/>
              </a:ext>
            </a:extLst>
          </p:cNvPr>
          <p:cNvSpPr txBox="1"/>
          <p:nvPr/>
        </p:nvSpPr>
        <p:spPr>
          <a:xfrm>
            <a:off x="2564674" y="2169165"/>
            <a:ext cx="6570616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derived = computed(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() =&gt; </a:t>
            </a:r>
            <a:r>
              <a:rPr lang="en-US" sz="1600" b="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firstSignal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() * 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7CE1A6-BC5D-ECF7-9BF0-EC8B7775B60B}"/>
              </a:ext>
            </a:extLst>
          </p:cNvPr>
          <p:cNvSpPr txBox="1"/>
          <p:nvPr/>
        </p:nvSpPr>
        <p:spPr>
          <a:xfrm>
            <a:off x="2564674" y="3874547"/>
            <a:ext cx="6570616" cy="86177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Derived Signal: {{derived()}}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// same as writeable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8A2B57-8790-4D1A-614A-D4A54F9CA39B}"/>
              </a:ext>
            </a:extLst>
          </p:cNvPr>
          <p:cNvSpPr txBox="1"/>
          <p:nvPr/>
        </p:nvSpPr>
        <p:spPr>
          <a:xfrm>
            <a:off x="2564673" y="3021856"/>
            <a:ext cx="6570617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.derived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// same as writeable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0F83C38-503D-7148-F996-793A65402657}"/>
              </a:ext>
            </a:extLst>
          </p:cNvPr>
          <p:cNvGrpSpPr/>
          <p:nvPr/>
        </p:nvGrpSpPr>
        <p:grpSpPr>
          <a:xfrm>
            <a:off x="5406933" y="300903"/>
            <a:ext cx="1896291" cy="1335519"/>
            <a:chOff x="3786051" y="2393926"/>
            <a:chExt cx="1896291" cy="133551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BE728B1-5AFD-8C24-3F11-9CB6237E311F}"/>
                </a:ext>
              </a:extLst>
            </p:cNvPr>
            <p:cNvGrpSpPr/>
            <p:nvPr/>
          </p:nvGrpSpPr>
          <p:grpSpPr>
            <a:xfrm>
              <a:off x="4310743" y="2403882"/>
              <a:ext cx="1371599" cy="1325563"/>
              <a:chOff x="4310743" y="2403882"/>
              <a:chExt cx="1371599" cy="1325563"/>
            </a:xfrm>
          </p:grpSpPr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B712BD84-656D-3A96-1976-22E8E2DE7ED7}"/>
                  </a:ext>
                </a:extLst>
              </p:cNvPr>
              <p:cNvSpPr/>
              <p:nvPr/>
            </p:nvSpPr>
            <p:spPr>
              <a:xfrm>
                <a:off x="4624251" y="2684417"/>
                <a:ext cx="764178" cy="744583"/>
              </a:xfrm>
              <a:prstGeom prst="arc">
                <a:avLst>
                  <a:gd name="adj1" fmla="val 17723274"/>
                  <a:gd name="adj2" fmla="val 3496721"/>
                </a:avLst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CDDE9786-D483-6909-EDB9-74F6AC6B769F}"/>
                  </a:ext>
                </a:extLst>
              </p:cNvPr>
              <p:cNvSpPr/>
              <p:nvPr/>
            </p:nvSpPr>
            <p:spPr>
              <a:xfrm>
                <a:off x="4310743" y="2403882"/>
                <a:ext cx="1371599" cy="1325563"/>
              </a:xfrm>
              <a:prstGeom prst="arc">
                <a:avLst>
                  <a:gd name="adj1" fmla="val 17387564"/>
                  <a:gd name="adj2" fmla="val 3608383"/>
                </a:avLst>
              </a:prstGeom>
              <a:ln w="952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076D6D9D-250E-D1D7-08B2-BA79E8F9D60D}"/>
                  </a:ext>
                </a:extLst>
              </p:cNvPr>
              <p:cNvSpPr/>
              <p:nvPr/>
            </p:nvSpPr>
            <p:spPr>
              <a:xfrm>
                <a:off x="4454434" y="2532016"/>
                <a:ext cx="1086395" cy="1049384"/>
              </a:xfrm>
              <a:prstGeom prst="arc">
                <a:avLst>
                  <a:gd name="adj1" fmla="val 17478740"/>
                  <a:gd name="adj2" fmla="val 3538996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F8D8456-10DA-5847-4FA7-68517752F647}"/>
                </a:ext>
              </a:extLst>
            </p:cNvPr>
            <p:cNvGrpSpPr/>
            <p:nvPr/>
          </p:nvGrpSpPr>
          <p:grpSpPr>
            <a:xfrm flipH="1">
              <a:off x="3786051" y="2393926"/>
              <a:ext cx="1371599" cy="1325563"/>
              <a:chOff x="4310743" y="2403882"/>
              <a:chExt cx="1371599" cy="1325563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45B68922-2DBB-4C27-9431-30807568D2A9}"/>
                  </a:ext>
                </a:extLst>
              </p:cNvPr>
              <p:cNvSpPr/>
              <p:nvPr/>
            </p:nvSpPr>
            <p:spPr>
              <a:xfrm>
                <a:off x="4624251" y="2684417"/>
                <a:ext cx="764178" cy="744583"/>
              </a:xfrm>
              <a:prstGeom prst="arc">
                <a:avLst>
                  <a:gd name="adj1" fmla="val 17723274"/>
                  <a:gd name="adj2" fmla="val 3496721"/>
                </a:avLst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8AC1A9DA-99D8-EB01-C414-A94DFC952506}"/>
                  </a:ext>
                </a:extLst>
              </p:cNvPr>
              <p:cNvSpPr/>
              <p:nvPr/>
            </p:nvSpPr>
            <p:spPr>
              <a:xfrm>
                <a:off x="4310743" y="2403882"/>
                <a:ext cx="1371599" cy="1325563"/>
              </a:xfrm>
              <a:prstGeom prst="arc">
                <a:avLst>
                  <a:gd name="adj1" fmla="val 17387564"/>
                  <a:gd name="adj2" fmla="val 3608383"/>
                </a:avLst>
              </a:prstGeom>
              <a:ln w="952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A29C02F0-5122-1FEE-9D2A-10E5658FF783}"/>
                  </a:ext>
                </a:extLst>
              </p:cNvPr>
              <p:cNvSpPr/>
              <p:nvPr/>
            </p:nvSpPr>
            <p:spPr>
              <a:xfrm>
                <a:off x="4454434" y="2532016"/>
                <a:ext cx="1086395" cy="1049384"/>
              </a:xfrm>
              <a:prstGeom prst="arc">
                <a:avLst>
                  <a:gd name="adj1" fmla="val 17478740"/>
                  <a:gd name="adj2" fmla="val 3538996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D869CD3-CC34-C206-7569-CCC947134425}"/>
                </a:ext>
              </a:extLst>
            </p:cNvPr>
            <p:cNvSpPr/>
            <p:nvPr/>
          </p:nvSpPr>
          <p:spPr>
            <a:xfrm>
              <a:off x="4369525" y="2781219"/>
              <a:ext cx="757645" cy="53106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  <a:endParaRPr lang="en-IL" dirty="0"/>
            </a:p>
          </p:txBody>
        </p:sp>
      </p:grp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50915DB-9D92-1BFE-63B9-4722822A678A}"/>
              </a:ext>
            </a:extLst>
          </p:cNvPr>
          <p:cNvSpPr/>
          <p:nvPr/>
        </p:nvSpPr>
        <p:spPr>
          <a:xfrm>
            <a:off x="7498080" y="714683"/>
            <a:ext cx="714100" cy="483417"/>
          </a:xfrm>
          <a:prstGeom prst="rightArrow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X =&gt; X *2</a:t>
            </a:r>
            <a:endParaRPr lang="en-IL" sz="800" dirty="0"/>
          </a:p>
        </p:txBody>
      </p:sp>
    </p:spTree>
    <p:extLst>
      <p:ext uri="{BB962C8B-B14F-4D97-AF65-F5344CB8AC3E}">
        <p14:creationId xmlns:p14="http://schemas.microsoft.com/office/powerpoint/2010/main" val="879430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F117F1-F0B6-1280-97C5-26919CC62269}"/>
              </a:ext>
            </a:extLst>
          </p:cNvPr>
          <p:cNvSpPr txBox="1"/>
          <p:nvPr/>
        </p:nvSpPr>
        <p:spPr>
          <a:xfrm>
            <a:off x="920931" y="1404257"/>
            <a:ext cx="6557555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It’s ok 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more than one signal</a:t>
            </a:r>
            <a:br>
              <a:rPr lang="en-US" dirty="0"/>
            </a:b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writeable or computed signals</a:t>
            </a:r>
            <a:br>
              <a:rPr lang="en-US" dirty="0"/>
            </a:b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constants and immutable </a:t>
            </a:r>
            <a:br>
              <a:rPr lang="en-US" dirty="0"/>
            </a:br>
            <a:r>
              <a:rPr lang="en-US" dirty="0"/>
              <a:t>non-signal data</a:t>
            </a:r>
            <a:br>
              <a:rPr lang="en-US" dirty="0"/>
            </a:b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But don’t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asynchronous code</a:t>
            </a:r>
            <a:br>
              <a:rPr lang="en-US" dirty="0"/>
            </a:b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changeable data that is not signal</a:t>
            </a:r>
            <a:br>
              <a:rPr lang="en-US" dirty="0"/>
            </a:b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Cause side effects</a:t>
            </a:r>
            <a:br>
              <a:rPr lang="en-US" dirty="0"/>
            </a:b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Modify or create other signals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C01AF6-9E02-179B-C8F3-16464B2D0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Computed signals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01082-3E0D-1911-1FBB-E0E7BD9909AA}"/>
              </a:ext>
            </a:extLst>
          </p:cNvPr>
          <p:cNvSpPr txBox="1"/>
          <p:nvPr/>
        </p:nvSpPr>
        <p:spPr>
          <a:xfrm>
            <a:off x="5982785" y="1772084"/>
            <a:ext cx="464384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IL"/>
            </a:defPPr>
            <a:lvl1pPr>
              <a:defRPr sz="1600" b="0">
                <a:solidFill>
                  <a:srgbClr val="0000FF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computed(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=&gt; x() * y()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IL" dirty="0">
              <a:solidFill>
                <a:schemeClr val="tx1"/>
              </a:solidFill>
            </a:endParaRPr>
          </a:p>
        </p:txBody>
      </p:sp>
      <p:pic>
        <p:nvPicPr>
          <p:cNvPr id="1026" name="Picture 2" descr="Green check mark | Free SVG">
            <a:extLst>
              <a:ext uri="{FF2B5EF4-FFF2-40B4-BE49-F238E27FC236}">
                <a16:creationId xmlns:a16="http://schemas.microsoft.com/office/drawing/2014/main" id="{54A3BFC1-F50D-E15D-6AFA-91C534106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88" y="1761207"/>
            <a:ext cx="349431" cy="34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ECCF81-9C9B-A825-043F-89FD1A9AA62E}"/>
              </a:ext>
            </a:extLst>
          </p:cNvPr>
          <p:cNvSpPr txBox="1"/>
          <p:nvPr/>
        </p:nvSpPr>
        <p:spPr>
          <a:xfrm>
            <a:off x="5982785" y="2277181"/>
            <a:ext cx="464384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IL"/>
            </a:defPPr>
            <a:lvl1pPr>
              <a:defRPr sz="1600" b="0">
                <a:solidFill>
                  <a:srgbClr val="0000FF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computed(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=&gt; x() * derived()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IL" dirty="0">
              <a:solidFill>
                <a:schemeClr val="tx1"/>
              </a:solidFill>
            </a:endParaRPr>
          </a:p>
        </p:txBody>
      </p:sp>
      <p:pic>
        <p:nvPicPr>
          <p:cNvPr id="8" name="Picture 2" descr="Green check mark | Free SVG">
            <a:extLst>
              <a:ext uri="{FF2B5EF4-FFF2-40B4-BE49-F238E27FC236}">
                <a16:creationId xmlns:a16="http://schemas.microsoft.com/office/drawing/2014/main" id="{08B06622-4D88-2039-8E07-62451D13E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87" y="2271742"/>
            <a:ext cx="349431" cy="34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1040F5-6784-7610-80DA-BE3808427DFE}"/>
              </a:ext>
            </a:extLst>
          </p:cNvPr>
          <p:cNvSpPr txBox="1"/>
          <p:nvPr/>
        </p:nvSpPr>
        <p:spPr>
          <a:xfrm>
            <a:off x="5982785" y="2823962"/>
            <a:ext cx="464384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IL"/>
            </a:defPPr>
            <a:lvl1pPr>
              <a:defRPr sz="1600" b="0">
                <a:solidFill>
                  <a:srgbClr val="0000FF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computed(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=&gt; x() *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Math.PI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IL" dirty="0">
              <a:solidFill>
                <a:schemeClr val="tx1"/>
              </a:solidFill>
            </a:endParaRPr>
          </a:p>
        </p:txBody>
      </p:sp>
      <p:pic>
        <p:nvPicPr>
          <p:cNvPr id="10" name="Picture 2" descr="Green check mark | Free SVG">
            <a:extLst>
              <a:ext uri="{FF2B5EF4-FFF2-40B4-BE49-F238E27FC236}">
                <a16:creationId xmlns:a16="http://schemas.microsoft.com/office/drawing/2014/main" id="{E37FD1A1-883F-1268-D6B7-1D52CFD57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86" y="2816249"/>
            <a:ext cx="349431" cy="34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447013-555D-8B4D-2DF6-976835D07683}"/>
              </a:ext>
            </a:extLst>
          </p:cNvPr>
          <p:cNvSpPr txBox="1"/>
          <p:nvPr/>
        </p:nvSpPr>
        <p:spPr>
          <a:xfrm>
            <a:off x="5982785" y="3994296"/>
            <a:ext cx="4643847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IL"/>
            </a:defPPr>
            <a:lvl1pPr>
              <a:defRPr sz="1600" b="0">
                <a:solidFill>
                  <a:srgbClr val="0000FF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computed(</a:t>
            </a:r>
            <a:r>
              <a:rPr lang="en-US" dirty="0">
                <a:solidFill>
                  <a:srgbClr val="C00000"/>
                </a:solidFill>
              </a:rPr>
              <a:t>async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=&gt; x() * </a:t>
            </a:r>
            <a:r>
              <a:rPr lang="en-US" dirty="0">
                <a:solidFill>
                  <a:srgbClr val="C00000"/>
                </a:solidFill>
              </a:rPr>
              <a:t>await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calc()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IL" dirty="0">
              <a:solidFill>
                <a:schemeClr val="tx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703F4FC-2ED2-79D4-CE9E-CA1358AA1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85" y="4040543"/>
            <a:ext cx="349431" cy="25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64D3A9-65F5-D23F-A4BD-F4A44AC24C38}"/>
              </a:ext>
            </a:extLst>
          </p:cNvPr>
          <p:cNvSpPr txBox="1"/>
          <p:nvPr/>
        </p:nvSpPr>
        <p:spPr>
          <a:xfrm>
            <a:off x="5982785" y="4525519"/>
            <a:ext cx="4643847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IL"/>
            </a:defPPr>
            <a:lvl1pPr>
              <a:defRPr sz="1600" b="0">
                <a:solidFill>
                  <a:srgbClr val="0000FF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computed(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=&gt; x() * </a:t>
            </a:r>
            <a:r>
              <a:rPr lang="en-US" dirty="0" err="1">
                <a:solidFill>
                  <a:srgbClr val="C00000"/>
                </a:solidFill>
              </a:rPr>
              <a:t>Date.now</a:t>
            </a:r>
            <a:r>
              <a:rPr lang="en-US" dirty="0">
                <a:solidFill>
                  <a:srgbClr val="C00000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IL" dirty="0">
              <a:solidFill>
                <a:schemeClr val="tx1"/>
              </a:solidFill>
            </a:endParaRP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99C37AF9-9BC5-F075-7D04-B23DC931C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84" y="4585050"/>
            <a:ext cx="349431" cy="25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BE4914CE-4289-40A9-B739-71CF70362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99" y="5129557"/>
            <a:ext cx="349431" cy="25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D4BD24-CE25-1A0A-9D8E-CD5C2E85A479}"/>
              </a:ext>
            </a:extLst>
          </p:cNvPr>
          <p:cNvSpPr txBox="1"/>
          <p:nvPr/>
        </p:nvSpPr>
        <p:spPr>
          <a:xfrm>
            <a:off x="5982785" y="5115189"/>
            <a:ext cx="4643847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IL"/>
            </a:defPPr>
            <a:lvl1pPr>
              <a:defRPr sz="1600" b="0">
                <a:solidFill>
                  <a:srgbClr val="0000FF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computed(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=&gt; x() * </a:t>
            </a:r>
            <a:r>
              <a:rPr lang="en-US" dirty="0" err="1">
                <a:solidFill>
                  <a:srgbClr val="C00000"/>
                </a:solidFill>
              </a:rPr>
              <a:t>j++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4D0A32-6D27-6B63-06FD-09395DB198AF}"/>
              </a:ext>
            </a:extLst>
          </p:cNvPr>
          <p:cNvSpPr txBox="1"/>
          <p:nvPr/>
        </p:nvSpPr>
        <p:spPr>
          <a:xfrm>
            <a:off x="5982785" y="5626818"/>
            <a:ext cx="4643847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IL"/>
            </a:defPPr>
            <a:lvl1pPr>
              <a:defRPr sz="1600" b="0">
                <a:solidFill>
                  <a:srgbClr val="0000FF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computed(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=&gt; {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dirty="0" err="1">
                <a:solidFill>
                  <a:srgbClr val="C00000"/>
                </a:solidFill>
              </a:rPr>
              <a:t>x.update</a:t>
            </a:r>
            <a:r>
              <a:rPr lang="en-US" dirty="0">
                <a:solidFill>
                  <a:srgbClr val="C00000"/>
                </a:solidFill>
              </a:rPr>
              <a:t>(v =&gt; v + 1);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return x() * 10;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IL" dirty="0">
              <a:solidFill>
                <a:schemeClr val="tx1"/>
              </a:solidFill>
            </a:endParaRPr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FC44A2F8-83B4-C124-B127-49A9A43A8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98" y="5674064"/>
            <a:ext cx="349431" cy="25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626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078DF-2F43-5250-1880-928501545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C87CB8-C000-C755-F809-4AC976FF526D}"/>
              </a:ext>
            </a:extLst>
          </p:cNvPr>
          <p:cNvSpPr txBox="1"/>
          <p:nvPr/>
        </p:nvSpPr>
        <p:spPr>
          <a:xfrm>
            <a:off x="838200" y="1310076"/>
            <a:ext cx="812291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Effects are functions that: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Rely on signals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Are executed when the signals change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Auto-magically subscribe and unsubscribe to the signals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8DF1E8-DE7C-9BF0-9BDD-0D8F20685B02}"/>
              </a:ext>
            </a:extLst>
          </p:cNvPr>
          <p:cNvSpPr txBox="1"/>
          <p:nvPr/>
        </p:nvSpPr>
        <p:spPr>
          <a:xfrm>
            <a:off x="1187088" y="3583661"/>
            <a:ext cx="7774032" cy="95410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effect(()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console.log(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'The first signal value is:'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.firstSignal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console.log(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'The second signal value is:'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.secondSignal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  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});</a:t>
            </a:r>
          </a:p>
        </p:txBody>
      </p:sp>
    </p:spTree>
    <p:extLst>
      <p:ext uri="{BB962C8B-B14F-4D97-AF65-F5344CB8AC3E}">
        <p14:creationId xmlns:p14="http://schemas.microsoft.com/office/powerpoint/2010/main" val="1901994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F117F1-F0B6-1280-97C5-26919CC62269}"/>
              </a:ext>
            </a:extLst>
          </p:cNvPr>
          <p:cNvSpPr txBox="1"/>
          <p:nvPr/>
        </p:nvSpPr>
        <p:spPr>
          <a:xfrm>
            <a:off x="920931" y="1404257"/>
            <a:ext cx="655755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It’s ok 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more than one signal</a:t>
            </a:r>
            <a:br>
              <a:rPr lang="en-US" dirty="0"/>
            </a:b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async code</a:t>
            </a:r>
            <a:br>
              <a:rPr lang="en-US" dirty="0"/>
            </a:b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Cause side effects</a:t>
            </a:r>
            <a:br>
              <a:rPr lang="en-US" dirty="0"/>
            </a:b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But don’t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Modify any signals</a:t>
            </a:r>
            <a:br>
              <a:rPr lang="en-US" dirty="0"/>
            </a:b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C01AF6-9E02-179B-C8F3-16464B2D0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01082-3E0D-1911-1FBB-E0E7BD9909AA}"/>
              </a:ext>
            </a:extLst>
          </p:cNvPr>
          <p:cNvSpPr txBox="1"/>
          <p:nvPr/>
        </p:nvSpPr>
        <p:spPr>
          <a:xfrm>
            <a:off x="5982785" y="1772084"/>
            <a:ext cx="495082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IL"/>
            </a:defPPr>
            <a:lvl1pPr>
              <a:defRPr sz="1600" b="0">
                <a:solidFill>
                  <a:srgbClr val="0000FF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effect(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=&gt; console.log(x() * y())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IL" dirty="0">
              <a:solidFill>
                <a:schemeClr val="tx1"/>
              </a:solidFill>
            </a:endParaRPr>
          </a:p>
        </p:txBody>
      </p:sp>
      <p:pic>
        <p:nvPicPr>
          <p:cNvPr id="1026" name="Picture 2" descr="Green check mark | Free SVG">
            <a:extLst>
              <a:ext uri="{FF2B5EF4-FFF2-40B4-BE49-F238E27FC236}">
                <a16:creationId xmlns:a16="http://schemas.microsoft.com/office/drawing/2014/main" id="{54A3BFC1-F50D-E15D-6AFA-91C534106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88" y="1761207"/>
            <a:ext cx="349431" cy="34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ECCF81-9C9B-A825-043F-89FD1A9AA62E}"/>
              </a:ext>
            </a:extLst>
          </p:cNvPr>
          <p:cNvSpPr txBox="1"/>
          <p:nvPr/>
        </p:nvSpPr>
        <p:spPr>
          <a:xfrm>
            <a:off x="5982785" y="2277181"/>
            <a:ext cx="495082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IL"/>
            </a:defPPr>
            <a:lvl1pPr>
              <a:defRPr sz="1600" b="0">
                <a:solidFill>
                  <a:srgbClr val="0000FF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effect(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async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=&gt;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await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service.set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(x())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IL" dirty="0">
              <a:solidFill>
                <a:schemeClr val="tx1"/>
              </a:solidFill>
            </a:endParaRPr>
          </a:p>
        </p:txBody>
      </p:sp>
      <p:pic>
        <p:nvPicPr>
          <p:cNvPr id="8" name="Picture 2" descr="Green check mark | Free SVG">
            <a:extLst>
              <a:ext uri="{FF2B5EF4-FFF2-40B4-BE49-F238E27FC236}">
                <a16:creationId xmlns:a16="http://schemas.microsoft.com/office/drawing/2014/main" id="{08B06622-4D88-2039-8E07-62451D13E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87" y="2271742"/>
            <a:ext cx="349431" cy="34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1040F5-6784-7610-80DA-BE3808427DFE}"/>
              </a:ext>
            </a:extLst>
          </p:cNvPr>
          <p:cNvSpPr txBox="1"/>
          <p:nvPr/>
        </p:nvSpPr>
        <p:spPr>
          <a:xfrm>
            <a:off x="5982785" y="2823962"/>
            <a:ext cx="495082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IL"/>
            </a:defPPr>
            <a:lvl1pPr>
              <a:defRPr sz="1600" b="0">
                <a:solidFill>
                  <a:srgbClr val="0000FF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effect(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=&gt;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storage.save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(x())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IL" dirty="0">
              <a:solidFill>
                <a:schemeClr val="tx1"/>
              </a:solidFill>
            </a:endParaRPr>
          </a:p>
        </p:txBody>
      </p:sp>
      <p:pic>
        <p:nvPicPr>
          <p:cNvPr id="10" name="Picture 2" descr="Green check mark | Free SVG">
            <a:extLst>
              <a:ext uri="{FF2B5EF4-FFF2-40B4-BE49-F238E27FC236}">
                <a16:creationId xmlns:a16="http://schemas.microsoft.com/office/drawing/2014/main" id="{E37FD1A1-883F-1268-D6B7-1D52CFD57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86" y="2816249"/>
            <a:ext cx="349431" cy="34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447013-555D-8B4D-2DF6-976835D07683}"/>
              </a:ext>
            </a:extLst>
          </p:cNvPr>
          <p:cNvSpPr txBox="1"/>
          <p:nvPr/>
        </p:nvSpPr>
        <p:spPr>
          <a:xfrm>
            <a:off x="5941417" y="3720239"/>
            <a:ext cx="4992194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IL"/>
            </a:defPPr>
            <a:lvl1pPr>
              <a:defRPr sz="1600" b="0">
                <a:solidFill>
                  <a:srgbClr val="0000FF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effect(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=&gt;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x.</a:t>
            </a:r>
            <a:r>
              <a:rPr lang="en-US" dirty="0" err="1">
                <a:solidFill>
                  <a:srgbClr val="FF0000"/>
                </a:solidFill>
              </a:rPr>
              <a:t>set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(10)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IL" dirty="0">
              <a:solidFill>
                <a:schemeClr val="tx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703F4FC-2ED2-79D4-CE9E-CA1358AA1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617" y="3766486"/>
            <a:ext cx="349431" cy="25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862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9245</TotalTime>
  <Words>972</Words>
  <Application>Microsoft Office PowerPoint</Application>
  <PresentationFormat>Widescreen</PresentationFormat>
  <Paragraphs>214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Consolas</vt:lpstr>
      <vt:lpstr>Office Theme</vt:lpstr>
      <vt:lpstr>Change Detection – What does it do?</vt:lpstr>
      <vt:lpstr>Change Detection – When does it happen?</vt:lpstr>
      <vt:lpstr>Thread and Tasks – Simplified</vt:lpstr>
      <vt:lpstr>Zone - Simplified</vt:lpstr>
      <vt:lpstr>Writeable Signals</vt:lpstr>
      <vt:lpstr>Computed Signals</vt:lpstr>
      <vt:lpstr>Computed signals</vt:lpstr>
      <vt:lpstr>Effects</vt:lpstr>
      <vt:lpstr>Effects</vt:lpstr>
      <vt:lpstr>Reactive Context</vt:lpstr>
      <vt:lpstr>When in reactive context…</vt:lpstr>
      <vt:lpstr>Signals and Immutability</vt:lpstr>
      <vt:lpstr>Signals === Functional!</vt:lpstr>
      <vt:lpstr>Functional Guards</vt:lpstr>
      <vt:lpstr>The new Angular API</vt:lpstr>
      <vt:lpstr>Why functions?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Kobi Hari</dc:creator>
  <cp:lastModifiedBy>Kobi Hari</cp:lastModifiedBy>
  <cp:revision>14</cp:revision>
  <cp:lastPrinted>2024-08-23T15:51:37Z</cp:lastPrinted>
  <dcterms:created xsi:type="dcterms:W3CDTF">2024-08-14T12:24:35Z</dcterms:created>
  <dcterms:modified xsi:type="dcterms:W3CDTF">2024-09-16T08:20:57Z</dcterms:modified>
</cp:coreProperties>
</file>