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</p:sldIdLst>
  <p:sldSz cx="12192000" cy="6858000"/>
  <p:notesSz cx="7104063" cy="102346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E8FE-CDD5-3EF7-C6D0-163B200E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5B6E9-D556-AD1B-4644-051972CE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A0FA-75DC-20BC-B78D-743F1E9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5024-0398-040B-43EB-61658FB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9876-9F02-54EB-E1EC-38347C7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756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D5CF-397D-3E70-7BB5-AA74858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23E6-769E-A615-FF10-A96423AF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2EB7-E3A4-AD66-79C0-1132148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DBF-7B4A-4E58-02A5-7B9E9A8B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D06A-7AA2-F445-98E1-8203E44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26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28480-39C4-B1AD-42ED-003D0D7C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0590-E95B-BA89-0926-89E28D2B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7981-A6A5-71F1-AF4A-D24F362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A30-7832-AB1D-5E7F-0B5B3C8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6BB1-06E8-3592-4616-0FE19F9B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13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DA4-010D-70F7-974E-09A9F6E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B2BC-8802-4B11-5E69-3E0E423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34A-C5AE-22F5-C792-EC5F57D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72CC-45AB-9BD7-B05E-B123798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CC70-7A2F-DB19-9D94-1C30DA8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03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D7B-8952-BBFC-3B25-D2E2C315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DD06-E196-96DB-399A-6EAEE278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F3F-552B-2FE7-592C-DCE7990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0FC-319B-2323-E107-096677E0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CBF8-E872-8D65-704E-DC3417B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5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4C62-FE28-5785-DCAD-011EDDC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8BD2-55A1-3569-7FE1-288588FC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7F57-804D-76CC-AD65-90B00C6F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2C-9C67-75DA-AEFA-B04147A9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7998-1398-D28D-BAF6-5ABB489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A149-C42D-58D6-91B8-66B998D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11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0E82-2F04-1348-E0C3-C0882CF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408-39C0-B7EE-29F2-9ACE9AF2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9A322-91A0-5F48-0171-951C4B50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5477-B2F7-CF8C-D173-903AAA6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A65D-C38D-8D83-55C7-765B67E8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EE9C-4762-0FD7-50B5-A25CF52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E202-4729-273A-A1AF-B0BC567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8AD1A-8097-CBB7-3A38-C4A519D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85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58C-2B9D-29A4-D79B-95FF8A8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C327B-2A80-62AB-684C-4DB0C6E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0802-5CA7-F615-8F63-7326AD9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B77F9-BFA5-CD96-3CFF-66CB2CD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19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88C4-5C7B-811F-3829-8ADDD7E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D0009-2316-D6FE-5848-186C93A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A8F0-C602-ADE2-66AE-795B37E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7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5C87-A506-2BD7-EDCF-0838E0FF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1BB3-6853-8299-8507-38585B86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261-35F2-5F88-BF1E-54EC359C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B306-F27F-B646-BCD0-1BE6FB5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F7D9-1A8C-9A26-1899-7A151AB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5690-6300-860E-94C7-7099C8E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4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D1D-56DC-54B3-633C-6B47FAE7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09B0-4FDB-92B7-60BC-164AA27A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694AA-D14F-8EE3-FEC5-8A5CE7A5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3144-C050-7D80-0C52-ADB46ED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02D0-C11C-9B5B-5E43-CEB0244E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81ED-517E-06F3-8D10-7664ECC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38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A7B8D9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2E8F2-8DFD-CC46-C610-AFBC04CC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9D39-F84D-C30D-B71F-72400D68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050C-C7EA-9F62-13F1-C0032202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D788-5443-A2A8-46BA-F845E25C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003-7460-F07C-F9CF-6693270B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41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C4D9-47C6-E1A0-32CC-9D1BCA16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What does it do?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54612-0613-EB6B-97E9-7E724D726608}"/>
              </a:ext>
            </a:extLst>
          </p:cNvPr>
          <p:cNvSpPr txBox="1"/>
          <p:nvPr/>
        </p:nvSpPr>
        <p:spPr>
          <a:xfrm>
            <a:off x="958487" y="2075208"/>
            <a:ext cx="6097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Counter = {{counter}}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BFC0D-564D-3F95-DBC8-CCC52FD8D750}"/>
              </a:ext>
            </a:extLst>
          </p:cNvPr>
          <p:cNvSpPr txBox="1"/>
          <p:nvPr/>
        </p:nvSpPr>
        <p:spPr>
          <a:xfrm>
            <a:off x="958487" y="2921391"/>
            <a:ext cx="6097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@if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(counter %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===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Even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7EEFB2-1A73-D45F-4BE1-501F35445E27}"/>
              </a:ext>
            </a:extLst>
          </p:cNvPr>
          <p:cNvSpPr/>
          <p:nvPr/>
        </p:nvSpPr>
        <p:spPr>
          <a:xfrm>
            <a:off x="3331029" y="1907623"/>
            <a:ext cx="1998617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2F5B2-C106-1F2D-676D-8F16807F5FA9}"/>
              </a:ext>
            </a:extLst>
          </p:cNvPr>
          <p:cNvSpPr/>
          <p:nvPr/>
        </p:nvSpPr>
        <p:spPr>
          <a:xfrm>
            <a:off x="1550126" y="2753807"/>
            <a:ext cx="3381103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1F278-4B97-7AC8-73E6-CEB5783AE691}"/>
              </a:ext>
            </a:extLst>
          </p:cNvPr>
          <p:cNvSpPr txBox="1"/>
          <p:nvPr/>
        </p:nvSpPr>
        <p:spPr>
          <a:xfrm>
            <a:off x="6708971" y="2586513"/>
            <a:ext cx="39329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Binding Expressions</a:t>
            </a:r>
            <a:endParaRPr lang="en-I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43A3CF-E8AE-C5D9-C71C-146008C5BB0A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rot="10800000">
            <a:off x="5036955" y="2587763"/>
            <a:ext cx="1672016" cy="183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B73B91-9800-54FB-06BA-D34D6E439678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rot="10800000" flipV="1">
            <a:off x="4931229" y="2771178"/>
            <a:ext cx="1777742" cy="3810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308FDD-9976-EE20-D7B3-E204B7D5C8B5}"/>
              </a:ext>
            </a:extLst>
          </p:cNvPr>
          <p:cNvSpPr txBox="1"/>
          <p:nvPr/>
        </p:nvSpPr>
        <p:spPr>
          <a:xfrm>
            <a:off x="5889521" y="3902893"/>
            <a:ext cx="546427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</a:t>
            </a:r>
            <a:r>
              <a:rPr lang="en-US" sz="2000" b="1" dirty="0">
                <a:solidFill>
                  <a:schemeClr val="accent2"/>
                </a:solidFill>
              </a:rPr>
              <a:t>current</a:t>
            </a:r>
            <a:r>
              <a:rPr lang="en-US" sz="2000" dirty="0"/>
              <a:t> and the </a:t>
            </a:r>
            <a:r>
              <a:rPr lang="en-US" sz="2000" b="1" dirty="0">
                <a:solidFill>
                  <a:schemeClr val="accent2"/>
                </a:solidFill>
              </a:rPr>
              <a:t>previous</a:t>
            </a:r>
            <a:r>
              <a:rPr lang="en-US" sz="2000" dirty="0"/>
              <a:t> value of the binding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2"/>
                </a:solidFill>
              </a:rPr>
              <a:t>changed</a:t>
            </a:r>
            <a:r>
              <a:rPr lang="en-US" sz="2000" dirty="0"/>
              <a:t>, update the proper place in the </a:t>
            </a:r>
            <a:r>
              <a:rPr lang="en-US" sz="2000" b="1" dirty="0">
                <a:solidFill>
                  <a:schemeClr val="accent2"/>
                </a:solidFill>
              </a:rPr>
              <a:t>DOM</a:t>
            </a:r>
            <a:endParaRPr lang="en-IL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3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F643-33AE-C117-97CE-22C2A834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Context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39308-4792-58D7-467C-9D8B44B5303B}"/>
              </a:ext>
            </a:extLst>
          </p:cNvPr>
          <p:cNvSpPr txBox="1"/>
          <p:nvPr/>
        </p:nvSpPr>
        <p:spPr>
          <a:xfrm>
            <a:off x="838201" y="1630115"/>
            <a:ext cx="6431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Locations in you code where angular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follows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calling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Inside the body of computed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Inside the body of effect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98087-C235-2C7D-F88B-E81669EDCD27}"/>
              </a:ext>
            </a:extLst>
          </p:cNvPr>
          <p:cNvSpPr txBox="1"/>
          <p:nvPr/>
        </p:nvSpPr>
        <p:spPr>
          <a:xfrm>
            <a:off x="3172096" y="3171415"/>
            <a:ext cx="7774031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= computed(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* 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816A9-55F8-083F-E3DE-98B0FE806A61}"/>
              </a:ext>
            </a:extLst>
          </p:cNvPr>
          <p:cNvSpPr txBox="1"/>
          <p:nvPr/>
        </p:nvSpPr>
        <p:spPr>
          <a:xfrm>
            <a:off x="3172097" y="4428567"/>
            <a:ext cx="7774032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effect(()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first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second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.secondSignal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24019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D57F-2785-D422-19EA-D027FC28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reactive context…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2C681-893E-664B-0BEC-55F0B331C67B}"/>
              </a:ext>
            </a:extLst>
          </p:cNvPr>
          <p:cNvSpPr txBox="1"/>
          <p:nvPr/>
        </p:nvSpPr>
        <p:spPr>
          <a:xfrm>
            <a:off x="920931" y="1404257"/>
            <a:ext cx="65575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from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new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effect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CDADA-0499-B1FA-4622-A40B8B151E83}"/>
              </a:ext>
            </a:extLst>
          </p:cNvPr>
          <p:cNvSpPr txBox="1"/>
          <p:nvPr/>
        </p:nvSpPr>
        <p:spPr>
          <a:xfrm>
            <a:off x="5982785" y="1772084"/>
            <a:ext cx="528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const x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mySignal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51792-39E7-4EDC-6944-52A507A09444}"/>
              </a:ext>
            </a:extLst>
          </p:cNvPr>
          <p:cNvSpPr txBox="1"/>
          <p:nvPr/>
        </p:nvSpPr>
        <p:spPr>
          <a:xfrm>
            <a:off x="5982785" y="2611161"/>
            <a:ext cx="5288284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x.update</a:t>
            </a:r>
            <a:r>
              <a:rPr lang="en-US" dirty="0">
                <a:solidFill>
                  <a:srgbClr val="C00000"/>
                </a:solidFill>
              </a:rPr>
              <a:t>(v =&gt; v + 1);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x() * 10;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D8A9A-37CC-8B2A-911D-08C5524D3BB6}"/>
              </a:ext>
            </a:extLst>
          </p:cNvPr>
          <p:cNvSpPr txBox="1"/>
          <p:nvPr/>
        </p:nvSpPr>
        <p:spPr>
          <a:xfrm>
            <a:off x="5982785" y="3775932"/>
            <a:ext cx="5288284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const total = x() + y();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return {sum: </a:t>
            </a:r>
            <a:r>
              <a:rPr lang="en-US" dirty="0">
                <a:solidFill>
                  <a:srgbClr val="FF0000"/>
                </a:solidFill>
              </a:rPr>
              <a:t>signal(total)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44459-3B69-5D29-9B2A-DEDA7D6899E5}"/>
              </a:ext>
            </a:extLst>
          </p:cNvPr>
          <p:cNvSpPr txBox="1"/>
          <p:nvPr/>
        </p:nvSpPr>
        <p:spPr>
          <a:xfrm>
            <a:off x="5982785" y="4960076"/>
            <a:ext cx="528828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if (sum() &gt; 10)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    </a:t>
            </a:r>
            <a:r>
              <a:rPr lang="en-US" dirty="0">
                <a:solidFill>
                  <a:srgbClr val="FF0000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console.log(y()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17AFAB9-87BF-4A72-0768-239EAD3D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4A70181-8215-225B-F99B-EC63CD69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607961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F984850-E483-EB22-69F2-22F51CEA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3775932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C101B75-BF59-CCD2-36B6-FFC5AA0F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5" y="4960076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66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411D-8AEC-6D25-E5AE-21800BB7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Immutability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4045-332A-F802-95ED-EE9489F8ADEC}"/>
              </a:ext>
            </a:extLst>
          </p:cNvPr>
          <p:cNvSpPr txBox="1"/>
          <p:nvPr/>
        </p:nvSpPr>
        <p:spPr>
          <a:xfrm>
            <a:off x="2121080" y="1855086"/>
            <a:ext cx="7336428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signal([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'Charlie'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F434A-62A3-541D-0BA1-AFC97B9C76F1}"/>
              </a:ext>
            </a:extLst>
          </p:cNvPr>
          <p:cNvSpPr txBox="1"/>
          <p:nvPr/>
        </p:nvSpPr>
        <p:spPr>
          <a:xfrm>
            <a:off x="513262" y="3326564"/>
            <a:ext cx="411099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().push(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EA6F6AE-E0DB-1B06-D798-BF8DE376F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57" y="2792834"/>
            <a:ext cx="1086385" cy="77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9D3546-D010-0EE7-E417-4E4631E5E400}"/>
              </a:ext>
            </a:extLst>
          </p:cNvPr>
          <p:cNvSpPr txBox="1"/>
          <p:nvPr/>
        </p:nvSpPr>
        <p:spPr>
          <a:xfrm>
            <a:off x="5008517" y="3326564"/>
            <a:ext cx="667022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.names.update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[...list,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12" name="Picture 2" descr="Green check mark | Free SVG">
            <a:extLst>
              <a:ext uri="{FF2B5EF4-FFF2-40B4-BE49-F238E27FC236}">
                <a16:creationId xmlns:a16="http://schemas.microsoft.com/office/drawing/2014/main" id="{57DCF01E-2BDA-BF47-E98E-216C874A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15" y="2663839"/>
            <a:ext cx="1037412" cy="103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0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5ED-B053-658D-2DFC-9E5A2251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When does it happen?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E6854-69FD-9596-6C45-B1C14E971BC2}"/>
              </a:ext>
            </a:extLst>
          </p:cNvPr>
          <p:cNvSpPr txBox="1"/>
          <p:nvPr/>
        </p:nvSpPr>
        <p:spPr>
          <a:xfrm>
            <a:off x="838200" y="1506022"/>
            <a:ext cx="7625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Depends on the change detection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 Push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inputs changes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events triggered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When triggered using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ChangeDetectorRef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few more selected triggers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Seems like all the time…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But how?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and Tasks –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288708" y="2237312"/>
            <a:ext cx="1293017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419536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225667" y="1581034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426910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419536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rot="5400000" flipH="1" flipV="1">
            <a:off x="7158406" y="1586447"/>
            <a:ext cx="427676" cy="874054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endCxn id="4" idx="2"/>
          </p:cNvCxnSpPr>
          <p:nvPr/>
        </p:nvCxnSpPr>
        <p:spPr>
          <a:xfrm flipV="1">
            <a:off x="5390535" y="4827805"/>
            <a:ext cx="1544682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-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096000" y="2237312"/>
            <a:ext cx="2671916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898860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545374" y="1581036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906234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898860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cxnSpLocks/>
            <a:stCxn id="4" idx="0"/>
            <a:endCxn id="12" idx="3"/>
          </p:cNvCxnSpPr>
          <p:nvPr/>
        </p:nvCxnSpPr>
        <p:spPr>
          <a:xfrm rot="5400000" flipH="1" flipV="1">
            <a:off x="7406776" y="1834818"/>
            <a:ext cx="427676" cy="37731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90535" y="4827805"/>
            <a:ext cx="2041423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153F7-1208-1437-704C-11604C81F40B}"/>
              </a:ext>
            </a:extLst>
          </p:cNvPr>
          <p:cNvSpPr/>
          <p:nvPr/>
        </p:nvSpPr>
        <p:spPr>
          <a:xfrm>
            <a:off x="6268107" y="241817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A788C-49E5-A869-912C-56B3DCD24C79}"/>
              </a:ext>
            </a:extLst>
          </p:cNvPr>
          <p:cNvSpPr/>
          <p:nvPr/>
        </p:nvSpPr>
        <p:spPr>
          <a:xfrm>
            <a:off x="7971673" y="241817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7CDBD5-CBDF-BC57-98F7-5E0AA741EA2B}"/>
              </a:ext>
            </a:extLst>
          </p:cNvPr>
          <p:cNvSpPr/>
          <p:nvPr/>
        </p:nvSpPr>
        <p:spPr>
          <a:xfrm>
            <a:off x="6268107" y="2993309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14418E-0665-2064-85B1-56CC12D4B916}"/>
              </a:ext>
            </a:extLst>
          </p:cNvPr>
          <p:cNvSpPr/>
          <p:nvPr/>
        </p:nvSpPr>
        <p:spPr>
          <a:xfrm>
            <a:off x="7971673" y="2993309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13CCC-737A-222F-6F0B-A8320938BBA7}"/>
              </a:ext>
            </a:extLst>
          </p:cNvPr>
          <p:cNvSpPr/>
          <p:nvPr/>
        </p:nvSpPr>
        <p:spPr>
          <a:xfrm>
            <a:off x="6283644" y="354774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1BDF40-6A9C-5218-1D14-20BC1B803A26}"/>
              </a:ext>
            </a:extLst>
          </p:cNvPr>
          <p:cNvSpPr/>
          <p:nvPr/>
        </p:nvSpPr>
        <p:spPr>
          <a:xfrm>
            <a:off x="7987210" y="354774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A8A344-EFA4-A7D5-3037-EA32B85C8C2E}"/>
              </a:ext>
            </a:extLst>
          </p:cNvPr>
          <p:cNvSpPr/>
          <p:nvPr/>
        </p:nvSpPr>
        <p:spPr>
          <a:xfrm>
            <a:off x="7914621" y="1616201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C3339-9C4D-571D-A771-ABAC9B892D65}"/>
              </a:ext>
            </a:extLst>
          </p:cNvPr>
          <p:cNvSpPr/>
          <p:nvPr/>
        </p:nvSpPr>
        <p:spPr>
          <a:xfrm>
            <a:off x="9618187" y="1616201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549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C4E-5F3F-E0C0-0206-4B8EE97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Writeable Signals</a:t>
            </a:r>
            <a:endParaRPr lang="en-I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4EF5D-1E7B-5A2A-1198-CA51ECA0CB73}"/>
              </a:ext>
            </a:extLst>
          </p:cNvPr>
          <p:cNvGrpSpPr/>
          <p:nvPr/>
        </p:nvGrpSpPr>
        <p:grpSpPr>
          <a:xfrm>
            <a:off x="6509656" y="336615"/>
            <a:ext cx="1896291" cy="1335519"/>
            <a:chOff x="3786051" y="2393926"/>
            <a:chExt cx="1896291" cy="1335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17EF0B-EC16-6C7C-4939-F3E18E22396C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18488B4-F3B4-2D04-60D4-FD4BE1839220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5393712-F88A-1ECA-EC24-E4E9CADE4C52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249479B-63C0-1CBF-0DC8-EAFC632F09A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16E19-3804-FA2E-5143-999ABC472C7E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8CAB93-998D-7BB1-FC5D-0051A575E7B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8E11E6A-C016-1557-3472-51A478259718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938F8BB-D311-2624-C7A5-DC6676CA0A18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F123D3-B6EB-DA6E-910E-9AD1762B8854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  <a:endParaRPr lang="en-IL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11250-6B0E-734A-F321-68F6FB767646}"/>
              </a:ext>
            </a:extLst>
          </p:cNvPr>
          <p:cNvSpPr txBox="1"/>
          <p:nvPr/>
        </p:nvSpPr>
        <p:spPr>
          <a:xfrm>
            <a:off x="838200" y="1623585"/>
            <a:ext cx="41347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Creating a 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Reading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Binding to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Modifying the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7F317-0D7B-28FC-C890-C02560262B83}"/>
              </a:ext>
            </a:extLst>
          </p:cNvPr>
          <p:cNvSpPr txBox="1"/>
          <p:nvPr/>
        </p:nvSpPr>
        <p:spPr>
          <a:xfrm>
            <a:off x="2564674" y="2162635"/>
            <a:ext cx="6570616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signal(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2ECB8-1B1D-268E-5374-C25E04991D62}"/>
              </a:ext>
            </a:extLst>
          </p:cNvPr>
          <p:cNvSpPr txBox="1"/>
          <p:nvPr/>
        </p:nvSpPr>
        <p:spPr>
          <a:xfrm>
            <a:off x="2564674" y="5184200"/>
            <a:ext cx="6570617" cy="5847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.firstSignal.set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.firstSignal.update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CE1A6-BC5D-ECF7-9BF0-EC8B7775B60B}"/>
              </a:ext>
            </a:extLst>
          </p:cNvPr>
          <p:cNvSpPr txBox="1"/>
          <p:nvPr/>
        </p:nvSpPr>
        <p:spPr>
          <a:xfrm>
            <a:off x="2564674" y="3825233"/>
            <a:ext cx="657061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First Signal: {{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()}}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A2B57-8790-4D1A-614A-D4A54F9CA39B}"/>
              </a:ext>
            </a:extLst>
          </p:cNvPr>
          <p:cNvSpPr txBox="1"/>
          <p:nvPr/>
        </p:nvSpPr>
        <p:spPr>
          <a:xfrm>
            <a:off x="2564673" y="3015326"/>
            <a:ext cx="657061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C4E-5F3F-E0C0-0206-4B8EE97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Signals</a:t>
            </a:r>
            <a:endParaRPr lang="en-I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4EF5D-1E7B-5A2A-1198-CA51ECA0CB73}"/>
              </a:ext>
            </a:extLst>
          </p:cNvPr>
          <p:cNvGrpSpPr/>
          <p:nvPr/>
        </p:nvGrpSpPr>
        <p:grpSpPr>
          <a:xfrm>
            <a:off x="8442959" y="290947"/>
            <a:ext cx="1896291" cy="1335519"/>
            <a:chOff x="3786051" y="2393926"/>
            <a:chExt cx="1896291" cy="1335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17EF0B-EC16-6C7C-4939-F3E18E22396C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18488B4-F3B4-2D04-60D4-FD4BE1839220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5393712-F88A-1ECA-EC24-E4E9CADE4C52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249479B-63C0-1CBF-0DC8-EAFC632F09A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16E19-3804-FA2E-5143-999ABC472C7E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8CAB93-998D-7BB1-FC5D-0051A575E7B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8E11E6A-C016-1557-3472-51A478259718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938F8BB-D311-2624-C7A5-DC6676CA0A18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F123D3-B6EB-DA6E-910E-9AD1762B8854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  <a:endParaRPr lang="en-IL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11250-6B0E-734A-F321-68F6FB767646}"/>
              </a:ext>
            </a:extLst>
          </p:cNvPr>
          <p:cNvSpPr txBox="1"/>
          <p:nvPr/>
        </p:nvSpPr>
        <p:spPr>
          <a:xfrm>
            <a:off x="838200" y="1630115"/>
            <a:ext cx="53493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Creating a computed 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Reading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Binding to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800" strike="sngStrike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Modifying the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7F317-0D7B-28FC-C890-C02560262B83}"/>
              </a:ext>
            </a:extLst>
          </p:cNvPr>
          <p:cNvSpPr txBox="1"/>
          <p:nvPr/>
        </p:nvSpPr>
        <p:spPr>
          <a:xfrm>
            <a:off x="2564674" y="2169165"/>
            <a:ext cx="6570616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= computed(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* 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CE1A6-BC5D-ECF7-9BF0-EC8B7775B60B}"/>
              </a:ext>
            </a:extLst>
          </p:cNvPr>
          <p:cNvSpPr txBox="1"/>
          <p:nvPr/>
        </p:nvSpPr>
        <p:spPr>
          <a:xfrm>
            <a:off x="2564674" y="3874547"/>
            <a:ext cx="657061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Derived Signal: {{derived()}}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same as writeable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A2B57-8790-4D1A-614A-D4A54F9CA39B}"/>
              </a:ext>
            </a:extLst>
          </p:cNvPr>
          <p:cNvSpPr txBox="1"/>
          <p:nvPr/>
        </p:nvSpPr>
        <p:spPr>
          <a:xfrm>
            <a:off x="2564673" y="3021856"/>
            <a:ext cx="657061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.derived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same as writeable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F83C38-503D-7148-F996-793A65402657}"/>
              </a:ext>
            </a:extLst>
          </p:cNvPr>
          <p:cNvGrpSpPr/>
          <p:nvPr/>
        </p:nvGrpSpPr>
        <p:grpSpPr>
          <a:xfrm>
            <a:off x="5406933" y="300903"/>
            <a:ext cx="1896291" cy="1335519"/>
            <a:chOff x="3786051" y="2393926"/>
            <a:chExt cx="1896291" cy="13355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E728B1-5AFD-8C24-3F11-9CB6237E311F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712BD84-656D-3A96-1976-22E8E2DE7ED7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CDDE9786-D483-6909-EDB9-74F6AC6B769F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076D6D9D-250E-D1D7-08B2-BA79E8F9D60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8D8456-10DA-5847-4FA7-68517752F647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5B68922-2DBB-4C27-9431-30807568D2A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AC1A9DA-99D8-EB01-C414-A94DFC952506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29C02F0-5122-1FEE-9D2A-10E5658FF783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869CD3-CC34-C206-7569-CCC947134425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IL" dirty="0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50915DB-9D92-1BFE-63B9-4722822A678A}"/>
              </a:ext>
            </a:extLst>
          </p:cNvPr>
          <p:cNvSpPr/>
          <p:nvPr/>
        </p:nvSpPr>
        <p:spPr>
          <a:xfrm>
            <a:off x="7498080" y="714683"/>
            <a:ext cx="714100" cy="483417"/>
          </a:xfrm>
          <a:prstGeom prst="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 =&gt; X *2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8794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117F1-F0B6-1280-97C5-26919CC62269}"/>
              </a:ext>
            </a:extLst>
          </p:cNvPr>
          <p:cNvSpPr txBox="1"/>
          <p:nvPr/>
        </p:nvSpPr>
        <p:spPr>
          <a:xfrm>
            <a:off x="920931" y="1404257"/>
            <a:ext cx="655755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than one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writeable or computed signals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constants and immutable </a:t>
            </a:r>
            <a:br>
              <a:rPr lang="en-US" dirty="0"/>
            </a:br>
            <a:r>
              <a:rPr lang="en-US" dirty="0"/>
              <a:t>non-signal data</a:t>
            </a:r>
            <a:br>
              <a:rPr lang="en-US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asynchronous code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changeable data that is not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 side effects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or create other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1AF6-9E02-179B-C8F3-16464B2D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signals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1082-3E0D-1911-1FBB-E0E7BD9909AA}"/>
              </a:ext>
            </a:extLst>
          </p:cNvPr>
          <p:cNvSpPr txBox="1"/>
          <p:nvPr/>
        </p:nvSpPr>
        <p:spPr>
          <a:xfrm>
            <a:off x="5982785" y="1772084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y()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6" name="Picture 2" descr="Green check mark | Free SVG">
            <a:extLst>
              <a:ext uri="{FF2B5EF4-FFF2-40B4-BE49-F238E27FC236}">
                <a16:creationId xmlns:a16="http://schemas.microsoft.com/office/drawing/2014/main" id="{54A3BFC1-F50D-E15D-6AFA-91C53410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CCF81-9C9B-A825-043F-89FD1A9AA62E}"/>
              </a:ext>
            </a:extLst>
          </p:cNvPr>
          <p:cNvSpPr txBox="1"/>
          <p:nvPr/>
        </p:nvSpPr>
        <p:spPr>
          <a:xfrm>
            <a:off x="5982785" y="2277181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derived()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8B06622-4D88-2039-8E07-62451D1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271742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040F5-6784-7610-80DA-BE3808427DFE}"/>
              </a:ext>
            </a:extLst>
          </p:cNvPr>
          <p:cNvSpPr txBox="1"/>
          <p:nvPr/>
        </p:nvSpPr>
        <p:spPr>
          <a:xfrm>
            <a:off x="5982785" y="2823962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2" descr="Green check mark | Free SVG">
            <a:extLst>
              <a:ext uri="{FF2B5EF4-FFF2-40B4-BE49-F238E27FC236}">
                <a16:creationId xmlns:a16="http://schemas.microsoft.com/office/drawing/2014/main" id="{E37FD1A1-883F-1268-D6B7-1D52CFD5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2816249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47013-555D-8B4D-2DF6-976835D07683}"/>
              </a:ext>
            </a:extLst>
          </p:cNvPr>
          <p:cNvSpPr txBox="1"/>
          <p:nvPr/>
        </p:nvSpPr>
        <p:spPr>
          <a:xfrm>
            <a:off x="5982785" y="3994296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>
                <a:solidFill>
                  <a:srgbClr val="C00000"/>
                </a:solidFill>
              </a:rPr>
              <a:t>await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calc()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03F4FC-2ED2-79D4-CE9E-CA1358AA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5" y="4040543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64D3A9-65F5-D23F-A4BD-F4A44AC24C38}"/>
              </a:ext>
            </a:extLst>
          </p:cNvPr>
          <p:cNvSpPr txBox="1"/>
          <p:nvPr/>
        </p:nvSpPr>
        <p:spPr>
          <a:xfrm>
            <a:off x="5982785" y="4525519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rgbClr val="C00000"/>
                </a:solidFill>
              </a:rPr>
              <a:t>Date.now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9C37AF9-9BC5-F075-7D04-B23DC931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4" y="4585050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E4914CE-4289-40A9-B739-71CF7036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99" y="5129557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D4BD24-CE25-1A0A-9D8E-CD5C2E85A479}"/>
              </a:ext>
            </a:extLst>
          </p:cNvPr>
          <p:cNvSpPr txBox="1"/>
          <p:nvPr/>
        </p:nvSpPr>
        <p:spPr>
          <a:xfrm>
            <a:off x="5982785" y="5115189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rgbClr val="C00000"/>
                </a:solidFill>
              </a:rPr>
              <a:t>j++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D0A32-6D27-6B63-06FD-09395DB198AF}"/>
              </a:ext>
            </a:extLst>
          </p:cNvPr>
          <p:cNvSpPr txBox="1"/>
          <p:nvPr/>
        </p:nvSpPr>
        <p:spPr>
          <a:xfrm>
            <a:off x="5982785" y="5626818"/>
            <a:ext cx="46438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x.update</a:t>
            </a:r>
            <a:r>
              <a:rPr lang="en-US" dirty="0">
                <a:solidFill>
                  <a:srgbClr val="C00000"/>
                </a:solidFill>
              </a:rPr>
              <a:t>(v =&gt; v + 1);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x() * 10;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FC44A2F8-83B4-C124-B127-49A9A43A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98" y="5674064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2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78DF-2F43-5250-1880-92850154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87CB8-C000-C755-F809-4AC976FF526D}"/>
              </a:ext>
            </a:extLst>
          </p:cNvPr>
          <p:cNvSpPr txBox="1"/>
          <p:nvPr/>
        </p:nvSpPr>
        <p:spPr>
          <a:xfrm>
            <a:off x="838200" y="1310076"/>
            <a:ext cx="8122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Effects are functions that: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Rely on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Are executed when the signals change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Auto-magically subscribe and unsubscribe to the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DF1E8-DE7C-9BF0-9BDD-0D8F20685B02}"/>
              </a:ext>
            </a:extLst>
          </p:cNvPr>
          <p:cNvSpPr txBox="1"/>
          <p:nvPr/>
        </p:nvSpPr>
        <p:spPr>
          <a:xfrm>
            <a:off x="1187088" y="3583661"/>
            <a:ext cx="7774032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effect(()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first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second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.secondSignal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190199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117F1-F0B6-1280-97C5-26919CC62269}"/>
              </a:ext>
            </a:extLst>
          </p:cNvPr>
          <p:cNvSpPr txBox="1"/>
          <p:nvPr/>
        </p:nvSpPr>
        <p:spPr>
          <a:xfrm>
            <a:off x="920931" y="1404257"/>
            <a:ext cx="65575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than one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async code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 side effects</a:t>
            </a:r>
            <a:br>
              <a:rPr lang="en-US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any signals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1AF6-9E02-179B-C8F3-16464B2D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1082-3E0D-1911-1FBB-E0E7BD9909AA}"/>
              </a:ext>
            </a:extLst>
          </p:cNvPr>
          <p:cNvSpPr txBox="1"/>
          <p:nvPr/>
        </p:nvSpPr>
        <p:spPr>
          <a:xfrm>
            <a:off x="5982785" y="1772084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console.log(x() * y())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6" name="Picture 2" descr="Green check mark | Free SVG">
            <a:extLst>
              <a:ext uri="{FF2B5EF4-FFF2-40B4-BE49-F238E27FC236}">
                <a16:creationId xmlns:a16="http://schemas.microsoft.com/office/drawing/2014/main" id="{54A3BFC1-F50D-E15D-6AFA-91C53410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CCF81-9C9B-A825-043F-89FD1A9AA62E}"/>
              </a:ext>
            </a:extLst>
          </p:cNvPr>
          <p:cNvSpPr txBox="1"/>
          <p:nvPr/>
        </p:nvSpPr>
        <p:spPr>
          <a:xfrm>
            <a:off x="5982785" y="2277181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await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service.set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8B06622-4D88-2039-8E07-62451D1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271742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040F5-6784-7610-80DA-BE3808427DFE}"/>
              </a:ext>
            </a:extLst>
          </p:cNvPr>
          <p:cNvSpPr txBox="1"/>
          <p:nvPr/>
        </p:nvSpPr>
        <p:spPr>
          <a:xfrm>
            <a:off x="5982785" y="2823962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storage.save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2" descr="Green check mark | Free SVG">
            <a:extLst>
              <a:ext uri="{FF2B5EF4-FFF2-40B4-BE49-F238E27FC236}">
                <a16:creationId xmlns:a16="http://schemas.microsoft.com/office/drawing/2014/main" id="{E37FD1A1-883F-1268-D6B7-1D52CFD5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2816249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47013-555D-8B4D-2DF6-976835D07683}"/>
              </a:ext>
            </a:extLst>
          </p:cNvPr>
          <p:cNvSpPr txBox="1"/>
          <p:nvPr/>
        </p:nvSpPr>
        <p:spPr>
          <a:xfrm>
            <a:off x="5941417" y="3720239"/>
            <a:ext cx="499219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x.</a:t>
            </a:r>
            <a:r>
              <a:rPr lang="en-US" dirty="0" err="1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03F4FC-2ED2-79D4-CE9E-CA1358AA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17" y="3766486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6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9164</TotalTime>
  <Words>819</Words>
  <Application>Microsoft Office PowerPoint</Application>
  <PresentationFormat>Widescreen</PresentationFormat>
  <Paragraphs>186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Change Detection – What does it do?</vt:lpstr>
      <vt:lpstr>Change Detection – When does it happen?</vt:lpstr>
      <vt:lpstr>Thread and Tasks – Simplified</vt:lpstr>
      <vt:lpstr>Zone - Simplified</vt:lpstr>
      <vt:lpstr>Writeable Signals</vt:lpstr>
      <vt:lpstr>Computed Signals</vt:lpstr>
      <vt:lpstr>Computed signals</vt:lpstr>
      <vt:lpstr>Effects</vt:lpstr>
      <vt:lpstr>Effects</vt:lpstr>
      <vt:lpstr>Reactive Context</vt:lpstr>
      <vt:lpstr>When in reactive context…</vt:lpstr>
      <vt:lpstr>Signals and Immutability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Kobi Hari</dc:creator>
  <cp:lastModifiedBy>Kobi Hari</cp:lastModifiedBy>
  <cp:revision>10</cp:revision>
  <cp:lastPrinted>2024-08-23T15:51:37Z</cp:lastPrinted>
  <dcterms:created xsi:type="dcterms:W3CDTF">2024-08-14T12:24:35Z</dcterms:created>
  <dcterms:modified xsi:type="dcterms:W3CDTF">2024-08-25T16:28:06Z</dcterms:modified>
</cp:coreProperties>
</file>