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3524991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A7B37D-B68F-44AB-ADA3-CB2289E4AB6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1673200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3620565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1241729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3731256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80300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188961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0C087-F43C-4404-908C-FE846AB270C8}"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53794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114257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6902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A7B37D-B68F-44AB-ADA3-CB2289E4AB6F}"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169057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A7B37D-B68F-44AB-ADA3-CB2289E4AB6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15817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A7B37D-B68F-44AB-ADA3-CB2289E4AB6F}"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15187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A7B37D-B68F-44AB-ADA3-CB2289E4AB6F}"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408375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2A7B37D-B68F-44AB-ADA3-CB2289E4AB6F}"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122151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A7B37D-B68F-44AB-ADA3-CB2289E4AB6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329501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A7B37D-B68F-44AB-ADA3-CB2289E4AB6F}"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0C087-F43C-4404-908C-FE846AB270C8}" type="slidenum">
              <a:rPr lang="en-IN" smtClean="0"/>
              <a:t>‹#›</a:t>
            </a:fld>
            <a:endParaRPr lang="en-IN"/>
          </a:p>
        </p:txBody>
      </p:sp>
    </p:spTree>
    <p:extLst>
      <p:ext uri="{BB962C8B-B14F-4D97-AF65-F5344CB8AC3E}">
        <p14:creationId xmlns:p14="http://schemas.microsoft.com/office/powerpoint/2010/main" val="189160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A7B37D-B68F-44AB-ADA3-CB2289E4AB6F}" type="datetimeFigureOut">
              <a:rPr lang="en-IN" smtClean="0"/>
              <a:t>27-04-2024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20C087-F43C-4404-908C-FE846AB270C8}" type="slidenum">
              <a:rPr lang="en-IN" smtClean="0"/>
              <a:t>‹#›</a:t>
            </a:fld>
            <a:endParaRPr lang="en-IN"/>
          </a:p>
        </p:txBody>
      </p:sp>
    </p:spTree>
    <p:extLst>
      <p:ext uri="{BB962C8B-B14F-4D97-AF65-F5344CB8AC3E}">
        <p14:creationId xmlns:p14="http://schemas.microsoft.com/office/powerpoint/2010/main" val="400256312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E240-946C-477E-97AB-895AB986CF78}"/>
              </a:ext>
            </a:extLst>
          </p:cNvPr>
          <p:cNvSpPr>
            <a:spLocks noGrp="1"/>
          </p:cNvSpPr>
          <p:nvPr>
            <p:ph type="ctrTitle"/>
          </p:nvPr>
        </p:nvSpPr>
        <p:spPr>
          <a:xfrm>
            <a:off x="1154955" y="2099733"/>
            <a:ext cx="8825658" cy="1329267"/>
          </a:xfrm>
        </p:spPr>
        <p:txBody>
          <a:bodyPr>
            <a:normAutofit/>
          </a:bodyPr>
          <a:lstStyle/>
          <a:p>
            <a:r>
              <a:rPr lang="en-GB" sz="7200" dirty="0"/>
              <a:t>Zomato analysis</a:t>
            </a:r>
            <a:endParaRPr lang="en-IN" sz="7200" dirty="0"/>
          </a:p>
        </p:txBody>
      </p:sp>
      <p:sp>
        <p:nvSpPr>
          <p:cNvPr id="3" name="Subtitle 2">
            <a:extLst>
              <a:ext uri="{FF2B5EF4-FFF2-40B4-BE49-F238E27FC236}">
                <a16:creationId xmlns:a16="http://schemas.microsoft.com/office/drawing/2014/main" id="{2359A85D-F160-4E75-A1E6-B6C3F05AC4DB}"/>
              </a:ext>
            </a:extLst>
          </p:cNvPr>
          <p:cNvSpPr>
            <a:spLocks noGrp="1"/>
          </p:cNvSpPr>
          <p:nvPr>
            <p:ph type="subTitle" idx="1"/>
          </p:nvPr>
        </p:nvSpPr>
        <p:spPr>
          <a:xfrm>
            <a:off x="1154955" y="3884103"/>
            <a:ext cx="8825658" cy="654341"/>
          </a:xfrm>
        </p:spPr>
        <p:txBody>
          <a:bodyPr>
            <a:normAutofit/>
          </a:bodyPr>
          <a:lstStyle/>
          <a:p>
            <a:r>
              <a:rPr lang="en-GB" sz="3200" dirty="0"/>
              <a:t>Group 1</a:t>
            </a:r>
            <a:endParaRPr lang="en-IN" sz="3200" dirty="0"/>
          </a:p>
        </p:txBody>
      </p:sp>
    </p:spTree>
    <p:extLst>
      <p:ext uri="{BB962C8B-B14F-4D97-AF65-F5344CB8AC3E}">
        <p14:creationId xmlns:p14="http://schemas.microsoft.com/office/powerpoint/2010/main" val="327858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21BC-16D7-4E13-9388-42B4FBF8555E}"/>
              </a:ext>
            </a:extLst>
          </p:cNvPr>
          <p:cNvSpPr>
            <a:spLocks noGrp="1"/>
          </p:cNvSpPr>
          <p:nvPr>
            <p:ph type="title"/>
          </p:nvPr>
        </p:nvSpPr>
        <p:spPr/>
        <p:txBody>
          <a:bodyPr/>
          <a:lstStyle/>
          <a:p>
            <a:r>
              <a:rPr lang="en-GB" dirty="0"/>
              <a:t>Overview of the project</a:t>
            </a:r>
            <a:endParaRPr lang="en-IN" dirty="0"/>
          </a:p>
        </p:txBody>
      </p:sp>
      <p:sp>
        <p:nvSpPr>
          <p:cNvPr id="3" name="Content Placeholder 2">
            <a:extLst>
              <a:ext uri="{FF2B5EF4-FFF2-40B4-BE49-F238E27FC236}">
                <a16:creationId xmlns:a16="http://schemas.microsoft.com/office/drawing/2014/main" id="{CF2947DB-B872-4BD1-A4BE-7A968128DB47}"/>
              </a:ext>
            </a:extLst>
          </p:cNvPr>
          <p:cNvSpPr>
            <a:spLocks noGrp="1"/>
          </p:cNvSpPr>
          <p:nvPr>
            <p:ph idx="1"/>
          </p:nvPr>
        </p:nvSpPr>
        <p:spPr/>
        <p:txBody>
          <a:bodyPr>
            <a:normAutofit/>
          </a:bodyPr>
          <a:lstStyle/>
          <a:p>
            <a:pPr marL="0" indent="0">
              <a:buNone/>
            </a:pPr>
            <a:r>
              <a:rPr lang="en-GB" sz="2400" i="0" dirty="0">
                <a:effectLst/>
              </a:rPr>
              <a:t>Zomato Restaurant Data Analysis Project - This project involved analysing Zomato restaurant data using advanced Excel functions and SQL queries to get meaningful insights from the Data and creating interactive dashboards using Power BI and Tableau. </a:t>
            </a:r>
            <a:endParaRPr lang="en-IN" sz="2400" dirty="0"/>
          </a:p>
        </p:txBody>
      </p:sp>
    </p:spTree>
    <p:extLst>
      <p:ext uri="{BB962C8B-B14F-4D97-AF65-F5344CB8AC3E}">
        <p14:creationId xmlns:p14="http://schemas.microsoft.com/office/powerpoint/2010/main" val="398937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2BBA-5C54-40F3-9875-BDBD8E1E3D6E}"/>
              </a:ext>
            </a:extLst>
          </p:cNvPr>
          <p:cNvSpPr>
            <a:spLocks noGrp="1"/>
          </p:cNvSpPr>
          <p:nvPr>
            <p:ph type="title"/>
          </p:nvPr>
        </p:nvSpPr>
        <p:spPr>
          <a:xfrm>
            <a:off x="685801" y="198540"/>
            <a:ext cx="10131425" cy="892029"/>
          </a:xfrm>
        </p:spPr>
        <p:txBody>
          <a:bodyPr/>
          <a:lstStyle/>
          <a:p>
            <a:r>
              <a:rPr lang="en-GB" dirty="0"/>
              <a:t>Data model</a:t>
            </a:r>
            <a:endParaRPr lang="en-IN" dirty="0"/>
          </a:p>
        </p:txBody>
      </p:sp>
      <p:pic>
        <p:nvPicPr>
          <p:cNvPr id="5" name="Content Placeholder 4">
            <a:extLst>
              <a:ext uri="{FF2B5EF4-FFF2-40B4-BE49-F238E27FC236}">
                <a16:creationId xmlns:a16="http://schemas.microsoft.com/office/drawing/2014/main" id="{279C013A-9C05-45D2-876C-EF4CAC9A7D6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715" r="25900" b="20304"/>
          <a:stretch/>
        </p:blipFill>
        <p:spPr>
          <a:xfrm>
            <a:off x="685801" y="1167647"/>
            <a:ext cx="10056835" cy="4872426"/>
          </a:xfrm>
        </p:spPr>
      </p:pic>
    </p:spTree>
    <p:extLst>
      <p:ext uri="{BB962C8B-B14F-4D97-AF65-F5344CB8AC3E}">
        <p14:creationId xmlns:p14="http://schemas.microsoft.com/office/powerpoint/2010/main" val="98232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2A2D-C595-4706-915D-7A74801BD1A3}"/>
              </a:ext>
            </a:extLst>
          </p:cNvPr>
          <p:cNvSpPr>
            <a:spLocks noGrp="1"/>
          </p:cNvSpPr>
          <p:nvPr>
            <p:ph type="title"/>
          </p:nvPr>
        </p:nvSpPr>
        <p:spPr>
          <a:xfrm>
            <a:off x="685800" y="164985"/>
            <a:ext cx="10131425" cy="919764"/>
          </a:xfrm>
        </p:spPr>
        <p:txBody>
          <a:bodyPr/>
          <a:lstStyle/>
          <a:p>
            <a:r>
              <a:rPr lang="en-GB" dirty="0"/>
              <a:t>Dashboard</a:t>
            </a:r>
            <a:endParaRPr lang="en-IN" dirty="0"/>
          </a:p>
        </p:txBody>
      </p:sp>
      <p:pic>
        <p:nvPicPr>
          <p:cNvPr id="5" name="Content Placeholder 4">
            <a:extLst>
              <a:ext uri="{FF2B5EF4-FFF2-40B4-BE49-F238E27FC236}">
                <a16:creationId xmlns:a16="http://schemas.microsoft.com/office/drawing/2014/main" id="{5A0F3F7D-20C9-4DDC-BB1D-FFAB7F45CC2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427" t="20163" r="13875" b="8581"/>
          <a:stretch/>
        </p:blipFill>
        <p:spPr>
          <a:xfrm>
            <a:off x="685800" y="1084748"/>
            <a:ext cx="9750106" cy="5316374"/>
          </a:xfrm>
        </p:spPr>
      </p:pic>
    </p:spTree>
    <p:extLst>
      <p:ext uri="{BB962C8B-B14F-4D97-AF65-F5344CB8AC3E}">
        <p14:creationId xmlns:p14="http://schemas.microsoft.com/office/powerpoint/2010/main" val="183718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0AD3-25D4-4691-9F2B-40A1DF481EA7}"/>
              </a:ext>
            </a:extLst>
          </p:cNvPr>
          <p:cNvSpPr>
            <a:spLocks noGrp="1"/>
          </p:cNvSpPr>
          <p:nvPr>
            <p:ph type="title"/>
          </p:nvPr>
        </p:nvSpPr>
        <p:spPr/>
        <p:txBody>
          <a:bodyPr/>
          <a:lstStyle/>
          <a:p>
            <a:r>
              <a:rPr lang="en-GB" dirty="0"/>
              <a:t>Conclusions</a:t>
            </a:r>
            <a:endParaRPr lang="en-IN" dirty="0"/>
          </a:p>
        </p:txBody>
      </p:sp>
      <p:sp>
        <p:nvSpPr>
          <p:cNvPr id="3" name="Content Placeholder 2">
            <a:extLst>
              <a:ext uri="{FF2B5EF4-FFF2-40B4-BE49-F238E27FC236}">
                <a16:creationId xmlns:a16="http://schemas.microsoft.com/office/drawing/2014/main" id="{2A44794E-0E67-44B0-9DBE-64AB62B1F69C}"/>
              </a:ext>
            </a:extLst>
          </p:cNvPr>
          <p:cNvSpPr>
            <a:spLocks noGrp="1"/>
          </p:cNvSpPr>
          <p:nvPr>
            <p:ph idx="1"/>
          </p:nvPr>
        </p:nvSpPr>
        <p:spPr/>
        <p:txBody>
          <a:bodyPr>
            <a:normAutofit fontScale="85000" lnSpcReduction="10000"/>
          </a:bodyPr>
          <a:lstStyle/>
          <a:p>
            <a:r>
              <a:rPr lang="en-GB" sz="2400" dirty="0"/>
              <a:t>This dataset geographically covers Restaurants present in India and 14 other countries where the Delhi NCR Area alone has 7974 Restaurants of the total 9551 Restaurants present in the Dataset , this information can be used for localized market analysis</a:t>
            </a:r>
          </a:p>
          <a:p>
            <a:r>
              <a:rPr lang="en-GB" sz="2400" dirty="0"/>
              <a:t>When all currencies are converted into Dollars the 0-10 $ Bucket Range is most profitable with 7273 Restaurants providing this Range </a:t>
            </a:r>
          </a:p>
          <a:p>
            <a:r>
              <a:rPr lang="en-GB" sz="2400" dirty="0"/>
              <a:t>72% of the Restaurants don’t have Online Delivery and 87.16% of Restaurants do not have Online table Booking</a:t>
            </a:r>
          </a:p>
          <a:p>
            <a:r>
              <a:rPr lang="en-GB" sz="2400" dirty="0"/>
              <a:t>North Indian is the most popular cuisine among the customers followed by Chinese , Fast food , Mughlai and Bakery</a:t>
            </a:r>
          </a:p>
          <a:p>
            <a:r>
              <a:rPr lang="en-GB" sz="2400" i="0" dirty="0">
                <a:effectLst/>
              </a:rPr>
              <a:t>The inclusion of opening dates allows for a temporal analysis of market trends, restaurant longevity, and the impact of seasonal variations on restaurant openings.</a:t>
            </a:r>
            <a:endParaRPr lang="en-GB" sz="2400" dirty="0"/>
          </a:p>
        </p:txBody>
      </p:sp>
    </p:spTree>
    <p:extLst>
      <p:ext uri="{BB962C8B-B14F-4D97-AF65-F5344CB8AC3E}">
        <p14:creationId xmlns:p14="http://schemas.microsoft.com/office/powerpoint/2010/main" val="28612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736F-7D67-47C8-A755-6833924DDF3C}"/>
              </a:ext>
            </a:extLst>
          </p:cNvPr>
          <p:cNvSpPr>
            <a:spLocks noGrp="1"/>
          </p:cNvSpPr>
          <p:nvPr>
            <p:ph type="title"/>
          </p:nvPr>
        </p:nvSpPr>
        <p:spPr/>
        <p:txBody>
          <a:bodyPr/>
          <a:lstStyle/>
          <a:p>
            <a:r>
              <a:rPr lang="en-GB" dirty="0"/>
              <a:t>Suggestions</a:t>
            </a:r>
            <a:endParaRPr lang="en-IN" dirty="0"/>
          </a:p>
        </p:txBody>
      </p:sp>
      <p:sp>
        <p:nvSpPr>
          <p:cNvPr id="3" name="Content Placeholder 2">
            <a:extLst>
              <a:ext uri="{FF2B5EF4-FFF2-40B4-BE49-F238E27FC236}">
                <a16:creationId xmlns:a16="http://schemas.microsoft.com/office/drawing/2014/main" id="{15EBD175-4B47-429B-A92D-0E378E7BE701}"/>
              </a:ext>
            </a:extLst>
          </p:cNvPr>
          <p:cNvSpPr>
            <a:spLocks noGrp="1"/>
          </p:cNvSpPr>
          <p:nvPr>
            <p:ph idx="1"/>
          </p:nvPr>
        </p:nvSpPr>
        <p:spPr/>
        <p:txBody>
          <a:bodyPr>
            <a:normAutofit fontScale="85000" lnSpcReduction="20000"/>
          </a:bodyPr>
          <a:lstStyle/>
          <a:p>
            <a:r>
              <a:rPr lang="en-GB" sz="2400" dirty="0"/>
              <a:t>The Average cost of two and price range can be used to segmentize the budget range such as low , mid and high thus allowed targeted market strategies for the particular range.</a:t>
            </a:r>
          </a:p>
          <a:p>
            <a:r>
              <a:rPr lang="en-GB" sz="2400" dirty="0"/>
              <a:t>Most restaurants do not offer online delivery and table booking following the traditional dining culture , This creates an opportunity for introducing these services as these services increase the customer reach</a:t>
            </a:r>
          </a:p>
          <a:p>
            <a:r>
              <a:rPr lang="en-GB" sz="2400" dirty="0"/>
              <a:t>Most popular restaurants highly contribute in high sales and profit also resulting in high customer satisfaction thus these restaurants should be expanded more and more has they are more reliable In terms of sales and profit  , currently the most popular restaurants are Cafe Coffee Day (84) , Domino’s Pizza (80) , Subway (64) , Green Chik Chop (52) and McDonald’s (49)</a:t>
            </a:r>
          </a:p>
          <a:p>
            <a:r>
              <a:rPr lang="en-GB" sz="2400" dirty="0"/>
              <a:t>Zomato should expand into more countries to capture more market and to have high customer reach  </a:t>
            </a:r>
            <a:endParaRPr lang="en-IN" sz="2400" dirty="0"/>
          </a:p>
        </p:txBody>
      </p:sp>
    </p:spTree>
    <p:extLst>
      <p:ext uri="{BB962C8B-B14F-4D97-AF65-F5344CB8AC3E}">
        <p14:creationId xmlns:p14="http://schemas.microsoft.com/office/powerpoint/2010/main" val="165645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78E0-06FC-4B74-A210-927F485DF6F5}"/>
              </a:ext>
            </a:extLst>
          </p:cNvPr>
          <p:cNvSpPr>
            <a:spLocks noGrp="1"/>
          </p:cNvSpPr>
          <p:nvPr>
            <p:ph type="title"/>
          </p:nvPr>
        </p:nvSpPr>
        <p:spPr>
          <a:xfrm>
            <a:off x="685801" y="609600"/>
            <a:ext cx="10131425" cy="5573086"/>
          </a:xfrm>
        </p:spPr>
        <p:txBody>
          <a:bodyPr>
            <a:normAutofit/>
          </a:bodyPr>
          <a:lstStyle/>
          <a:p>
            <a:pPr algn="ctr"/>
            <a:r>
              <a:rPr lang="en-GB" sz="7200" dirty="0"/>
              <a:t>Thank you</a:t>
            </a:r>
            <a:endParaRPr lang="en-IN" sz="7200" dirty="0"/>
          </a:p>
        </p:txBody>
      </p:sp>
    </p:spTree>
    <p:extLst>
      <p:ext uri="{BB962C8B-B14F-4D97-AF65-F5344CB8AC3E}">
        <p14:creationId xmlns:p14="http://schemas.microsoft.com/office/powerpoint/2010/main" val="1212890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33</TotalTime>
  <Words>332</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Zomato analysis</vt:lpstr>
      <vt:lpstr>Overview of the project</vt:lpstr>
      <vt:lpstr>Data model</vt:lpstr>
      <vt:lpstr>Dashboard</vt:lpstr>
      <vt:lpstr>Conclusions</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dc:title>
  <dc:creator>Aabhas Wasnik</dc:creator>
  <cp:lastModifiedBy>Aabhas Wasnik</cp:lastModifiedBy>
  <cp:revision>5</cp:revision>
  <dcterms:created xsi:type="dcterms:W3CDTF">2024-04-27T01:51:01Z</dcterms:created>
  <dcterms:modified xsi:type="dcterms:W3CDTF">2024-04-27T02:24:11Z</dcterms:modified>
</cp:coreProperties>
</file>