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Lst>
  <p:sldSz cx="12192000" cy="6858000"/>
  <p:notesSz cx="6858000" cy="9144000"/>
  <p:embeddedFontLst>
    <p:embeddedFont>
      <p:font typeface="Oswald" charset="0"/>
      <p:regular r:id="rId13"/>
      <p:bold r:id="rId14"/>
    </p:embeddedFont>
    <p:embeddedFont>
      <p:font typeface="Calibri" panose="020F0502020204030204" charset="0"/>
      <p:regular r:id="rId15"/>
      <p:bold r:id="rId16"/>
      <p:italic r:id="rId17"/>
      <p:boldItalic r:id="rId18"/>
    </p:embeddedFont>
    <p:embeddedFont>
      <p:font typeface="Garamond" panose="02020404030301010803" charset="0"/>
      <p:regular r:id="rId19"/>
      <p:bold r:id="rId20"/>
      <p:italic r:id="rId21"/>
    </p:embeddedFont>
    <p:embeddedFont>
      <p:font typeface="Calibri" panose="020F050202020403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13.fntdata"/><Relationship Id="rId24" Type="http://schemas.openxmlformats.org/officeDocument/2006/relationships/font" Target="fonts/font12.fntdata"/><Relationship Id="rId23" Type="http://schemas.openxmlformats.org/officeDocument/2006/relationships/font" Target="fonts/font11.fntdata"/><Relationship Id="rId22" Type="http://schemas.openxmlformats.org/officeDocument/2006/relationships/font" Target="fonts/font10.fntdata"/><Relationship Id="rId21" Type="http://schemas.openxmlformats.org/officeDocument/2006/relationships/font" Target="fonts/font9.fntdata"/><Relationship Id="rId20" Type="http://schemas.openxmlformats.org/officeDocument/2006/relationships/font" Target="fonts/font8.fntdata"/><Relationship Id="rId2" Type="http://schemas.openxmlformats.org/officeDocument/2006/relationships/theme" Target="theme/theme1.xml"/><Relationship Id="rId19" Type="http://schemas.openxmlformats.org/officeDocument/2006/relationships/font" Target="fonts/font7.fntdata"/><Relationship Id="rId18" Type="http://schemas.openxmlformats.org/officeDocument/2006/relationships/font" Target="fonts/font6.fntdata"/><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86" name="Google Shape;86;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6" name="Google Shape;96;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p3: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8" name="Google Shape;128;p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0" name="Google Shape;140;p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1" name="Google Shape;141;p5: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5" name="Google Shape;155;p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6" name="Google Shape;156;p6: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914400" y="2130428"/>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Oswald"/>
                <a:ea typeface="Oswald"/>
                <a:cs typeface="Oswald"/>
                <a:sym typeface="Oswald"/>
              </a:defRPr>
            </a:lvl1pPr>
            <a:lvl2pPr marL="0" lvl="1" indent="0" algn="r">
              <a:spcBef>
                <a:spcPts val="0"/>
              </a:spcBef>
              <a:spcAft>
                <a:spcPts val="0"/>
              </a:spcAft>
              <a:buNone/>
              <a:defRPr sz="1200" b="0" i="0" u="none" strike="noStrike" cap="none">
                <a:solidFill>
                  <a:srgbClr val="898989"/>
                </a:solidFill>
                <a:latin typeface="Oswald"/>
                <a:ea typeface="Oswald"/>
                <a:cs typeface="Oswald"/>
                <a:sym typeface="Oswald"/>
              </a:defRPr>
            </a:lvl2pPr>
            <a:lvl3pPr marL="0" lvl="2" indent="0" algn="r">
              <a:spcBef>
                <a:spcPts val="0"/>
              </a:spcBef>
              <a:spcAft>
                <a:spcPts val="0"/>
              </a:spcAft>
              <a:buNone/>
              <a:defRPr sz="1200" b="0" i="0" u="none" strike="noStrike" cap="none">
                <a:solidFill>
                  <a:srgbClr val="898989"/>
                </a:solidFill>
                <a:latin typeface="Oswald"/>
                <a:ea typeface="Oswald"/>
                <a:cs typeface="Oswald"/>
                <a:sym typeface="Oswald"/>
              </a:defRPr>
            </a:lvl3pPr>
            <a:lvl4pPr marL="0" lvl="3" indent="0" algn="r">
              <a:spcBef>
                <a:spcPts val="0"/>
              </a:spcBef>
              <a:spcAft>
                <a:spcPts val="0"/>
              </a:spcAft>
              <a:buNone/>
              <a:defRPr sz="1200" b="0" i="0" u="none" strike="noStrike" cap="none">
                <a:solidFill>
                  <a:srgbClr val="898989"/>
                </a:solidFill>
                <a:latin typeface="Oswald"/>
                <a:ea typeface="Oswald"/>
                <a:cs typeface="Oswald"/>
                <a:sym typeface="Oswald"/>
              </a:defRPr>
            </a:lvl4pPr>
            <a:lvl5pPr marL="0" lvl="4" indent="0" algn="r">
              <a:spcBef>
                <a:spcPts val="0"/>
              </a:spcBef>
              <a:spcAft>
                <a:spcPts val="0"/>
              </a:spcAft>
              <a:buNone/>
              <a:defRPr sz="1200" b="0" i="0" u="none" strike="noStrike" cap="none">
                <a:solidFill>
                  <a:srgbClr val="898989"/>
                </a:solidFill>
                <a:latin typeface="Oswald"/>
                <a:ea typeface="Oswald"/>
                <a:cs typeface="Oswald"/>
                <a:sym typeface="Oswald"/>
              </a:defRPr>
            </a:lvl5pPr>
            <a:lvl6pPr marL="0" lvl="5" indent="0" algn="r">
              <a:spcBef>
                <a:spcPts val="0"/>
              </a:spcBef>
              <a:spcAft>
                <a:spcPts val="0"/>
              </a:spcAft>
              <a:buNone/>
              <a:defRPr sz="1200" b="0" i="0" u="none" strike="noStrike" cap="none">
                <a:solidFill>
                  <a:srgbClr val="898989"/>
                </a:solidFill>
                <a:latin typeface="Oswald"/>
                <a:ea typeface="Oswald"/>
                <a:cs typeface="Oswald"/>
                <a:sym typeface="Oswald"/>
              </a:defRPr>
            </a:lvl6pPr>
            <a:lvl7pPr marL="0" lvl="6" indent="0" algn="r">
              <a:spcBef>
                <a:spcPts val="0"/>
              </a:spcBef>
              <a:spcAft>
                <a:spcPts val="0"/>
              </a:spcAft>
              <a:buNone/>
              <a:defRPr sz="1200" b="0" i="0" u="none" strike="noStrike" cap="none">
                <a:solidFill>
                  <a:srgbClr val="898989"/>
                </a:solidFill>
                <a:latin typeface="Oswald"/>
                <a:ea typeface="Oswald"/>
                <a:cs typeface="Oswald"/>
                <a:sym typeface="Oswald"/>
              </a:defRPr>
            </a:lvl7pPr>
            <a:lvl8pPr marL="0" lvl="7" indent="0" algn="r">
              <a:spcBef>
                <a:spcPts val="0"/>
              </a:spcBef>
              <a:spcAft>
                <a:spcPts val="0"/>
              </a:spcAft>
              <a:buNone/>
              <a:defRPr sz="1200" b="0" i="0" u="none" strike="noStrike" cap="none">
                <a:solidFill>
                  <a:srgbClr val="898989"/>
                </a:solidFill>
                <a:latin typeface="Oswald"/>
                <a:ea typeface="Oswald"/>
                <a:cs typeface="Oswald"/>
                <a:sym typeface="Oswald"/>
              </a:defRPr>
            </a:lvl8pPr>
            <a:lvl9pPr marL="0" lvl="8" indent="0" algn="r">
              <a:spcBef>
                <a:spcPts val="0"/>
              </a:spcBef>
              <a:spcAft>
                <a:spcPts val="0"/>
              </a:spcAft>
              <a:buNone/>
              <a:defRPr sz="1200" b="0" i="0" u="none" strike="noStrike" cap="none">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type="body" idx="1"/>
          </p:nvPr>
        </p:nvSpPr>
        <p:spPr>
          <a:xfrm rot="5400000">
            <a:off x="3580606" y="-1875631"/>
            <a:ext cx="5030788"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5" name="Google Shape;75;p11"/>
          <p:cNvSpPr txBox="1"/>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1" name="Google Shape;81;p12"/>
          <p:cNvSpPr txBox="1"/>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type="body" idx="1"/>
          </p:nvPr>
        </p:nvSpPr>
        <p:spPr>
          <a:xfrm>
            <a:off x="609600" y="1095375"/>
            <a:ext cx="10972800" cy="50307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3"/>
          <p:cNvSpPr txBox="1"/>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type="body" idx="1"/>
          </p:nvPr>
        </p:nvSpPr>
        <p:spPr>
          <a:xfrm>
            <a:off x="609600" y="1600203"/>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5"/>
          <p:cNvSpPr txBox="1"/>
          <p:nvPr>
            <p:ph type="body" idx="2"/>
          </p:nvPr>
        </p:nvSpPr>
        <p:spPr>
          <a:xfrm>
            <a:off x="6197600" y="1600203"/>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5"/>
          <p:cNvSpPr txBox="1"/>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txBox="1"/>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6"/>
          <p:cNvSpPr txBox="1"/>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6"/>
          <p:cNvSpPr txBox="1"/>
          <p:nvPr>
            <p:ph type="body" idx="3"/>
          </p:nvPr>
        </p:nvSpPr>
        <p:spPr>
          <a:xfrm>
            <a:off x="6193369"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6"/>
          <p:cNvSpPr txBox="1"/>
          <p:nvPr>
            <p:ph type="body" idx="4"/>
          </p:nvPr>
        </p:nvSpPr>
        <p:spPr>
          <a:xfrm>
            <a:off x="6193369"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6"/>
          <p:cNvSpPr txBox="1"/>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
          <p:cNvSpPr txBox="1"/>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8"/>
          <p:cNvSpPr txBox="1"/>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type="body" idx="1"/>
          </p:nvPr>
        </p:nvSpPr>
        <p:spPr>
          <a:xfrm>
            <a:off x="4766733" y="273053"/>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1" name="Google Shape;61;p9"/>
          <p:cNvSpPr txBox="1"/>
          <p:nvPr>
            <p:ph type="body" idx="2"/>
          </p:nvPr>
        </p:nvSpPr>
        <p:spPr>
          <a:xfrm>
            <a:off x="609602" y="1435103"/>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2" name="Google Shape;62;p9"/>
          <p:cNvSpPr txBox="1"/>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type="pic" idx="2"/>
          </p:nvPr>
        </p:nvSpPr>
        <p:spPr>
          <a:xfrm>
            <a:off x="2389717" y="612775"/>
            <a:ext cx="7315200" cy="4114800"/>
          </a:xfrm>
          <a:prstGeom prst="rect">
            <a:avLst/>
          </a:prstGeom>
          <a:noFill/>
          <a:ln>
            <a:noFill/>
          </a:ln>
        </p:spPr>
      </p:sp>
      <p:sp>
        <p:nvSpPr>
          <p:cNvPr id="68" name="Google Shape;68;p10"/>
          <p:cNvSpPr txBox="1"/>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9" name="Google Shape;69;p10"/>
          <p:cNvSpPr txBox="1"/>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Oswald"/>
                <a:ea typeface="Oswald"/>
                <a:cs typeface="Oswald"/>
                <a:sym typeface="Oswald"/>
              </a:defRPr>
            </a:lvl1pPr>
            <a:lvl2pPr marR="0" lvl="1" algn="ctr" rtl="0">
              <a:spcBef>
                <a:spcPts val="0"/>
              </a:spcBef>
              <a:spcAft>
                <a:spcPts val="0"/>
              </a:spcAft>
              <a:buSzPts val="1400"/>
              <a:buNone/>
              <a:defRPr sz="4400" b="0" i="0" u="none" strike="noStrike" cap="none">
                <a:solidFill>
                  <a:schemeClr val="dk1"/>
                </a:solidFill>
                <a:latin typeface="Oswald"/>
                <a:ea typeface="Oswald"/>
                <a:cs typeface="Oswald"/>
                <a:sym typeface="Oswald"/>
              </a:defRPr>
            </a:lvl2pPr>
            <a:lvl3pPr marR="0" lvl="2" algn="ctr" rtl="0">
              <a:spcBef>
                <a:spcPts val="0"/>
              </a:spcBef>
              <a:spcAft>
                <a:spcPts val="0"/>
              </a:spcAft>
              <a:buSzPts val="1400"/>
              <a:buNone/>
              <a:defRPr sz="4400" b="0" i="0" u="none" strike="noStrike" cap="none">
                <a:solidFill>
                  <a:schemeClr val="dk1"/>
                </a:solidFill>
                <a:latin typeface="Oswald"/>
                <a:ea typeface="Oswald"/>
                <a:cs typeface="Oswald"/>
                <a:sym typeface="Oswald"/>
              </a:defRPr>
            </a:lvl3pPr>
            <a:lvl4pPr marR="0" lvl="3" algn="ctr" rtl="0">
              <a:spcBef>
                <a:spcPts val="0"/>
              </a:spcBef>
              <a:spcAft>
                <a:spcPts val="0"/>
              </a:spcAft>
              <a:buSzPts val="1400"/>
              <a:buNone/>
              <a:defRPr sz="4400" b="0" i="0" u="none" strike="noStrike" cap="none">
                <a:solidFill>
                  <a:schemeClr val="dk1"/>
                </a:solidFill>
                <a:latin typeface="Oswald"/>
                <a:ea typeface="Oswald"/>
                <a:cs typeface="Oswald"/>
                <a:sym typeface="Oswald"/>
              </a:defRPr>
            </a:lvl4pPr>
            <a:lvl5pPr marR="0" lvl="4" algn="ctr" rtl="0">
              <a:spcBef>
                <a:spcPts val="0"/>
              </a:spcBef>
              <a:spcAft>
                <a:spcPts val="0"/>
              </a:spcAft>
              <a:buSzPts val="1400"/>
              <a:buNone/>
              <a:defRPr sz="4400" b="0" i="0" u="none" strike="noStrike" cap="none">
                <a:solidFill>
                  <a:schemeClr val="dk1"/>
                </a:solidFill>
                <a:latin typeface="Oswald"/>
                <a:ea typeface="Oswald"/>
                <a:cs typeface="Oswald"/>
                <a:sym typeface="Oswald"/>
              </a:defRPr>
            </a:lvl5pPr>
            <a:lvl6pPr marR="0" lvl="5" algn="ctr" rtl="0">
              <a:spcBef>
                <a:spcPts val="0"/>
              </a:spcBef>
              <a:spcAft>
                <a:spcPts val="0"/>
              </a:spcAft>
              <a:buSzPts val="1400"/>
              <a:buNone/>
              <a:defRPr sz="4400" b="0" i="0" u="none" strike="noStrike" cap="none">
                <a:solidFill>
                  <a:schemeClr val="dk1"/>
                </a:solidFill>
                <a:latin typeface="Oswald"/>
                <a:ea typeface="Oswald"/>
                <a:cs typeface="Oswald"/>
                <a:sym typeface="Oswald"/>
              </a:defRPr>
            </a:lvl6pPr>
            <a:lvl7pPr marR="0" lvl="6" algn="ctr" rtl="0">
              <a:spcBef>
                <a:spcPts val="0"/>
              </a:spcBef>
              <a:spcAft>
                <a:spcPts val="0"/>
              </a:spcAft>
              <a:buSzPts val="1400"/>
              <a:buNone/>
              <a:defRPr sz="4400" b="0" i="0" u="none" strike="noStrike" cap="none">
                <a:solidFill>
                  <a:schemeClr val="dk1"/>
                </a:solidFill>
                <a:latin typeface="Oswald"/>
                <a:ea typeface="Oswald"/>
                <a:cs typeface="Oswald"/>
                <a:sym typeface="Oswald"/>
              </a:defRPr>
            </a:lvl7pPr>
            <a:lvl8pPr marR="0" lvl="7" algn="ctr" rtl="0">
              <a:spcBef>
                <a:spcPts val="0"/>
              </a:spcBef>
              <a:spcAft>
                <a:spcPts val="0"/>
              </a:spcAft>
              <a:buSzPts val="1400"/>
              <a:buNone/>
              <a:defRPr sz="4400" b="0" i="0" u="none" strike="noStrike" cap="none">
                <a:solidFill>
                  <a:schemeClr val="dk1"/>
                </a:solidFill>
                <a:latin typeface="Oswald"/>
                <a:ea typeface="Oswald"/>
                <a:cs typeface="Oswald"/>
                <a:sym typeface="Oswald"/>
              </a:defRPr>
            </a:lvl8pPr>
            <a:lvl9pPr marR="0" lvl="8" algn="ctr" rtl="0">
              <a:spcBef>
                <a:spcPts val="0"/>
              </a:spcBef>
              <a:spcAft>
                <a:spcPts val="0"/>
              </a:spcAft>
              <a:buSzPts val="1400"/>
              <a:buNone/>
              <a:defRPr sz="4400" b="0" i="0" u="none" strike="noStrike" cap="none">
                <a:solidFill>
                  <a:schemeClr val="dk1"/>
                </a:solidFill>
                <a:latin typeface="Oswald"/>
                <a:ea typeface="Oswald"/>
                <a:cs typeface="Oswald"/>
                <a:sym typeface="Oswald"/>
              </a:defRPr>
            </a:lvl9pPr>
          </a:lstStyle>
          <a:p/>
        </p:txBody>
      </p:sp>
      <p:sp>
        <p:nvSpPr>
          <p:cNvPr id="11" name="Google Shape;11;p1"/>
          <p:cNvSpPr txBox="1"/>
          <p:nvPr>
            <p:ph type="body" idx="1"/>
          </p:nvPr>
        </p:nvSpPr>
        <p:spPr>
          <a:xfrm>
            <a:off x="609600" y="1095375"/>
            <a:ext cx="10972800" cy="5030788"/>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Oswald"/>
                <a:ea typeface="Oswald"/>
                <a:cs typeface="Oswald"/>
                <a:sym typeface="Oswald"/>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Oswald"/>
                <a:ea typeface="Oswald"/>
                <a:cs typeface="Oswald"/>
                <a:sym typeface="Oswald"/>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Oswald"/>
                <a:ea typeface="Oswald"/>
                <a:cs typeface="Oswald"/>
                <a:sym typeface="Oswald"/>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Oswald"/>
                <a:ea typeface="Oswald"/>
                <a:cs typeface="Oswald"/>
                <a:sym typeface="Oswald"/>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Oswald"/>
                <a:ea typeface="Oswald"/>
                <a:cs typeface="Oswald"/>
                <a:sym typeface="Oswald"/>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Oswald"/>
                <a:ea typeface="Oswald"/>
                <a:cs typeface="Oswald"/>
                <a:sym typeface="Oswald"/>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swald"/>
                <a:ea typeface="Oswald"/>
                <a:cs typeface="Oswald"/>
                <a:sym typeface="Oswald"/>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Oswald"/>
                <a:ea typeface="Oswald"/>
                <a:cs typeface="Oswald"/>
                <a:sym typeface="Oswald"/>
              </a:defRPr>
            </a:lvl1pPr>
            <a:lvl2pPr marL="0" marR="0" lvl="1" indent="0" algn="r" rtl="0">
              <a:spcBef>
                <a:spcPts val="0"/>
              </a:spcBef>
              <a:spcAft>
                <a:spcPts val="0"/>
              </a:spcAft>
              <a:buNone/>
              <a:defRPr sz="1200" b="0" i="0" u="none" strike="noStrike" cap="none">
                <a:solidFill>
                  <a:srgbClr val="898989"/>
                </a:solidFill>
                <a:latin typeface="Oswald"/>
                <a:ea typeface="Oswald"/>
                <a:cs typeface="Oswald"/>
                <a:sym typeface="Oswald"/>
              </a:defRPr>
            </a:lvl2pPr>
            <a:lvl3pPr marL="0" marR="0" lvl="2" indent="0" algn="r" rtl="0">
              <a:spcBef>
                <a:spcPts val="0"/>
              </a:spcBef>
              <a:spcAft>
                <a:spcPts val="0"/>
              </a:spcAft>
              <a:buNone/>
              <a:defRPr sz="1200" b="0" i="0" u="none" strike="noStrike" cap="none">
                <a:solidFill>
                  <a:srgbClr val="898989"/>
                </a:solidFill>
                <a:latin typeface="Oswald"/>
                <a:ea typeface="Oswald"/>
                <a:cs typeface="Oswald"/>
                <a:sym typeface="Oswald"/>
              </a:defRPr>
            </a:lvl3pPr>
            <a:lvl4pPr marL="0" marR="0" lvl="3" indent="0" algn="r" rtl="0">
              <a:spcBef>
                <a:spcPts val="0"/>
              </a:spcBef>
              <a:spcAft>
                <a:spcPts val="0"/>
              </a:spcAft>
              <a:buNone/>
              <a:defRPr sz="1200" b="0" i="0" u="none" strike="noStrike" cap="none">
                <a:solidFill>
                  <a:srgbClr val="898989"/>
                </a:solidFill>
                <a:latin typeface="Oswald"/>
                <a:ea typeface="Oswald"/>
                <a:cs typeface="Oswald"/>
                <a:sym typeface="Oswald"/>
              </a:defRPr>
            </a:lvl4pPr>
            <a:lvl5pPr marL="0" marR="0" lvl="4" indent="0" algn="r" rtl="0">
              <a:spcBef>
                <a:spcPts val="0"/>
              </a:spcBef>
              <a:spcAft>
                <a:spcPts val="0"/>
              </a:spcAft>
              <a:buNone/>
              <a:defRPr sz="1200" b="0" i="0" u="none" strike="noStrike" cap="none">
                <a:solidFill>
                  <a:srgbClr val="898989"/>
                </a:solidFill>
                <a:latin typeface="Oswald"/>
                <a:ea typeface="Oswald"/>
                <a:cs typeface="Oswald"/>
                <a:sym typeface="Oswald"/>
              </a:defRPr>
            </a:lvl5pPr>
            <a:lvl6pPr marL="0" marR="0" lvl="5" indent="0" algn="r" rtl="0">
              <a:spcBef>
                <a:spcPts val="0"/>
              </a:spcBef>
              <a:spcAft>
                <a:spcPts val="0"/>
              </a:spcAft>
              <a:buNone/>
              <a:defRPr sz="1200" b="0" i="0" u="none" strike="noStrike" cap="none">
                <a:solidFill>
                  <a:srgbClr val="898989"/>
                </a:solidFill>
                <a:latin typeface="Oswald"/>
                <a:ea typeface="Oswald"/>
                <a:cs typeface="Oswald"/>
                <a:sym typeface="Oswald"/>
              </a:defRPr>
            </a:lvl6pPr>
            <a:lvl7pPr marL="0" marR="0" lvl="6" indent="0" algn="r" rtl="0">
              <a:spcBef>
                <a:spcPts val="0"/>
              </a:spcBef>
              <a:spcAft>
                <a:spcPts val="0"/>
              </a:spcAft>
              <a:buNone/>
              <a:defRPr sz="1200" b="0" i="0" u="none" strike="noStrike" cap="none">
                <a:solidFill>
                  <a:srgbClr val="898989"/>
                </a:solidFill>
                <a:latin typeface="Oswald"/>
                <a:ea typeface="Oswald"/>
                <a:cs typeface="Oswald"/>
                <a:sym typeface="Oswald"/>
              </a:defRPr>
            </a:lvl7pPr>
            <a:lvl8pPr marL="0" marR="0" lvl="7" indent="0" algn="r" rtl="0">
              <a:spcBef>
                <a:spcPts val="0"/>
              </a:spcBef>
              <a:spcAft>
                <a:spcPts val="0"/>
              </a:spcAft>
              <a:buNone/>
              <a:defRPr sz="1200" b="0" i="0" u="none" strike="noStrike" cap="none">
                <a:solidFill>
                  <a:srgbClr val="898989"/>
                </a:solidFill>
                <a:latin typeface="Oswald"/>
                <a:ea typeface="Oswald"/>
                <a:cs typeface="Oswald"/>
                <a:sym typeface="Oswald"/>
              </a:defRPr>
            </a:lvl8pPr>
            <a:lvl9pPr marL="0" marR="0" lvl="8" indent="0" algn="r" rtl="0">
              <a:spcBef>
                <a:spcPts val="0"/>
              </a:spcBef>
              <a:spcAft>
                <a:spcPts val="0"/>
              </a:spcAft>
              <a:buNone/>
              <a:defRPr sz="1200" b="0" i="0" u="none" strike="noStrike" cap="none">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oracle.com/en/java/" TargetMode="External"/><Relationship Id="rId3" Type="http://schemas.openxmlformats.org/officeDocument/2006/relationships/hyperlink" Target="https://dev.mysql.com/doc/" TargetMode="External"/><Relationship Id="rId2" Type="http://schemas.openxmlformats.org/officeDocument/2006/relationships/hyperlink" Target="https://www.w3schools.com/sql/default.asp" TargetMode="External"/><Relationship Id="rId1" Type="http://schemas.openxmlformats.org/officeDocument/2006/relationships/hyperlink" Target="https://developer.chrome.com/docs/extens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7" name="Shape 87"/>
        <p:cNvGrpSpPr/>
        <p:nvPr/>
      </p:nvGrpSpPr>
      <p:grpSpPr>
        <a:xfrm>
          <a:off x="0" y="0"/>
          <a:ext cx="0" cy="0"/>
          <a:chOff x="0" y="0"/>
          <a:chExt cx="0" cy="0"/>
        </a:xfrm>
      </p:grpSpPr>
      <p:sp>
        <p:nvSpPr>
          <p:cNvPr id="88" name="Google Shape;88;p13"/>
          <p:cNvSpPr/>
          <p:nvPr/>
        </p:nvSpPr>
        <p:spPr>
          <a:xfrm>
            <a:off x="1495625" y="164150"/>
            <a:ext cx="9172500" cy="5909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9" name="Google Shape;89;p13"/>
          <p:cNvSpPr/>
          <p:nvPr/>
        </p:nvSpPr>
        <p:spPr>
          <a:xfrm>
            <a:off x="7023749" y="1112200"/>
            <a:ext cx="5117927" cy="4961656"/>
          </a:xfrm>
          <a:custGeom>
            <a:avLst/>
            <a:gdLst/>
            <a:ahLst/>
            <a:cxnLst/>
            <a:rect l="l" t="t" r="r" b="b"/>
            <a:pathLst>
              <a:path w="6184806" h="5154967" extrusionOk="0">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rgbClr val="7F7F7F">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90" name="Google Shape;90;p13"/>
          <p:cNvPicPr preferRelativeResize="0"/>
          <p:nvPr/>
        </p:nvPicPr>
        <p:blipFill rotWithShape="1">
          <a:blip r:embed="rId1"/>
          <a:srcRect r="59916"/>
          <a:stretch>
            <a:fillRect/>
          </a:stretch>
        </p:blipFill>
        <p:spPr>
          <a:xfrm>
            <a:off x="8654116" y="1975281"/>
            <a:ext cx="3203507" cy="3426237"/>
          </a:xfrm>
          <a:prstGeom prst="rect">
            <a:avLst/>
          </a:prstGeom>
          <a:noFill/>
          <a:ln>
            <a:noFill/>
          </a:ln>
        </p:spPr>
      </p:pic>
      <p:sp>
        <p:nvSpPr>
          <p:cNvPr id="91" name="Google Shape;91;p13"/>
          <p:cNvSpPr txBox="1"/>
          <p:nvPr>
            <p:ph type="ctrTitle"/>
          </p:nvPr>
        </p:nvSpPr>
        <p:spPr>
          <a:xfrm>
            <a:off x="11" y="-101332"/>
            <a:ext cx="10363200" cy="2076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dk2"/>
                </a:solidFill>
                <a:latin typeface="Garamond" panose="02020404030301010803"/>
                <a:ea typeface="Garamond" panose="02020404030301010803"/>
                <a:cs typeface="Garamond" panose="02020404030301010803"/>
                <a:sym typeface="Garamond" panose="02020404030301010803"/>
              </a:rPr>
              <a:t>SMART INDIA HACKATHON 2024</a:t>
            </a:r>
            <a:endParaRPr sz="4000" b="1">
              <a:solidFill>
                <a:schemeClr val="dk2"/>
              </a:solidFill>
              <a:latin typeface="Garamond" panose="02020404030301010803"/>
              <a:ea typeface="Garamond" panose="02020404030301010803"/>
              <a:cs typeface="Garamond" panose="02020404030301010803"/>
              <a:sym typeface="Garamond" panose="02020404030301010803"/>
            </a:endParaRPr>
          </a:p>
        </p:txBody>
      </p:sp>
      <p:sp>
        <p:nvSpPr>
          <p:cNvPr id="92" name="Google Shape;92;p13"/>
          <p:cNvSpPr txBox="1"/>
          <p:nvPr/>
        </p:nvSpPr>
        <p:spPr>
          <a:xfrm>
            <a:off x="331470" y="1374140"/>
            <a:ext cx="7824470" cy="49155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79400" algn="just" rtl="0">
              <a:lnSpc>
                <a:spcPct val="200000"/>
              </a:lnSpc>
              <a:spcBef>
                <a:spcPts val="0"/>
              </a:spcBef>
              <a:spcAft>
                <a:spcPts val="0"/>
              </a:spcAft>
              <a:buClr>
                <a:schemeClr val="dk1"/>
              </a:buClr>
              <a:buSzPts val="2300"/>
              <a:buFont typeface="Arial" panose="020B0604020202020204"/>
              <a:buChar char="•"/>
            </a:pPr>
            <a:r>
              <a:rPr lang="en-US" sz="2300" b="1">
                <a:solidFill>
                  <a:schemeClr val="dk1"/>
                </a:solidFill>
                <a:latin typeface="Arial" panose="020B0604020202020204"/>
                <a:ea typeface="Arial" panose="020B0604020202020204"/>
                <a:cs typeface="Arial" panose="020B0604020202020204"/>
                <a:sym typeface="Arial" panose="020B0604020202020204"/>
              </a:rPr>
              <a:t>Problem Statement ID</a:t>
            </a:r>
            <a:r>
              <a:rPr lang="en-US" sz="2300" b="1">
                <a:solidFill>
                  <a:schemeClr val="dk1"/>
                </a:solidFill>
              </a:rPr>
              <a:t>:-</a:t>
            </a:r>
            <a:r>
              <a:rPr lang="en-US" sz="2300" b="1">
                <a:solidFill>
                  <a:schemeClr val="dk1"/>
                </a:solidFill>
                <a:latin typeface="Arial" panose="020B0604020202020204"/>
                <a:ea typeface="Arial" panose="020B0604020202020204"/>
                <a:cs typeface="Arial" panose="020B0604020202020204"/>
                <a:sym typeface="Arial" panose="020B0604020202020204"/>
              </a:rPr>
              <a:t> </a:t>
            </a:r>
            <a:r>
              <a:rPr lang="en-US" sz="2300">
                <a:solidFill>
                  <a:schemeClr val="dk1"/>
                </a:solidFill>
              </a:rPr>
              <a:t>SIH1659</a:t>
            </a:r>
            <a:endParaRPr sz="1300"/>
          </a:p>
          <a:p>
            <a:pPr marL="285750" marR="0" lvl="0" indent="-285750" algn="just" rtl="0">
              <a:lnSpc>
                <a:spcPct val="200000"/>
              </a:lnSpc>
              <a:spcBef>
                <a:spcPts val="0"/>
              </a:spcBef>
              <a:spcAft>
                <a:spcPts val="0"/>
              </a:spcAft>
              <a:buClr>
                <a:schemeClr val="dk1"/>
              </a:buClr>
              <a:buSzPts val="2400"/>
              <a:buFont typeface="Arial" panose="020B0604020202020204"/>
              <a:buChar char="•"/>
            </a:pPr>
            <a:r>
              <a:rPr lang="en-US" sz="2300" b="1">
                <a:solidFill>
                  <a:schemeClr val="dk1"/>
                </a:solidFill>
                <a:latin typeface="Arial" panose="020B0604020202020204"/>
                <a:ea typeface="Arial" panose="020B0604020202020204"/>
                <a:cs typeface="Arial" panose="020B0604020202020204"/>
                <a:sym typeface="Arial" panose="020B0604020202020204"/>
              </a:rPr>
              <a:t>Problem Statement Title</a:t>
            </a:r>
            <a:r>
              <a:rPr lang="en-US" sz="2300" b="1">
                <a:solidFill>
                  <a:schemeClr val="dk1"/>
                </a:solidFill>
              </a:rPr>
              <a:t>:</a:t>
            </a:r>
            <a:r>
              <a:rPr lang="en-US" sz="2300" b="1">
                <a:solidFill>
                  <a:schemeClr val="dk1"/>
                </a:solidFill>
                <a:latin typeface="Arial" panose="020B0604020202020204"/>
                <a:ea typeface="Arial" panose="020B0604020202020204"/>
                <a:cs typeface="Arial" panose="020B0604020202020204"/>
                <a:sym typeface="Arial" panose="020B0604020202020204"/>
              </a:rPr>
              <a:t>- </a:t>
            </a:r>
            <a:r>
              <a:rPr lang="en-US" sz="2150">
                <a:solidFill>
                  <a:schemeClr val="dk1"/>
                </a:solidFill>
              </a:rPr>
              <a:t>Data download Duplication Alert System (DDAS)</a:t>
            </a:r>
            <a:endParaRPr sz="2400"/>
          </a:p>
          <a:p>
            <a:pPr marL="285750" marR="0" lvl="0" indent="-279400" algn="just" rtl="0">
              <a:lnSpc>
                <a:spcPct val="200000"/>
              </a:lnSpc>
              <a:spcBef>
                <a:spcPts val="0"/>
              </a:spcBef>
              <a:spcAft>
                <a:spcPts val="0"/>
              </a:spcAft>
              <a:buClr>
                <a:schemeClr val="dk1"/>
              </a:buClr>
              <a:buSzPts val="2300"/>
              <a:buFont typeface="Arial" panose="020B0604020202020204"/>
              <a:buChar char="•"/>
            </a:pPr>
            <a:r>
              <a:rPr lang="en-US" sz="2300" b="1">
                <a:solidFill>
                  <a:schemeClr val="dk1"/>
                </a:solidFill>
                <a:latin typeface="Arial" panose="020B0604020202020204"/>
                <a:ea typeface="Arial" panose="020B0604020202020204"/>
                <a:cs typeface="Arial" panose="020B0604020202020204"/>
                <a:sym typeface="Arial" panose="020B0604020202020204"/>
              </a:rPr>
              <a:t>Theme</a:t>
            </a:r>
            <a:r>
              <a:rPr lang="en-US" sz="2300" b="1">
                <a:solidFill>
                  <a:schemeClr val="dk1"/>
                </a:solidFill>
              </a:rPr>
              <a:t>:</a:t>
            </a:r>
            <a:r>
              <a:rPr lang="en-US" sz="2300" b="1">
                <a:solidFill>
                  <a:schemeClr val="dk1"/>
                </a:solidFill>
                <a:latin typeface="Arial" panose="020B0604020202020204"/>
                <a:ea typeface="Arial" panose="020B0604020202020204"/>
                <a:cs typeface="Arial" panose="020B0604020202020204"/>
                <a:sym typeface="Arial" panose="020B0604020202020204"/>
              </a:rPr>
              <a:t>- </a:t>
            </a:r>
            <a:r>
              <a:rPr lang="en-US" sz="2300">
                <a:solidFill>
                  <a:schemeClr val="dk1"/>
                </a:solidFill>
              </a:rPr>
              <a:t>Miscellaneous</a:t>
            </a:r>
            <a:endParaRPr sz="1300"/>
          </a:p>
          <a:p>
            <a:pPr marL="285750" marR="0" lvl="0" indent="-279400" algn="just" rtl="0">
              <a:lnSpc>
                <a:spcPct val="200000"/>
              </a:lnSpc>
              <a:spcBef>
                <a:spcPts val="0"/>
              </a:spcBef>
              <a:spcAft>
                <a:spcPts val="0"/>
              </a:spcAft>
              <a:buClr>
                <a:schemeClr val="dk1"/>
              </a:buClr>
              <a:buSzPts val="2300"/>
              <a:buFont typeface="Arial" panose="020B0604020202020204"/>
              <a:buChar char="•"/>
            </a:pPr>
            <a:r>
              <a:rPr lang="en-US" sz="2300" b="1">
                <a:solidFill>
                  <a:schemeClr val="dk1"/>
                </a:solidFill>
                <a:latin typeface="Arial" panose="020B0604020202020204"/>
                <a:ea typeface="Arial" panose="020B0604020202020204"/>
                <a:cs typeface="Arial" panose="020B0604020202020204"/>
                <a:sym typeface="Arial" panose="020B0604020202020204"/>
              </a:rPr>
              <a:t>PS Category:- </a:t>
            </a:r>
            <a:r>
              <a:rPr lang="en-US" sz="2300">
                <a:solidFill>
                  <a:schemeClr val="dk1"/>
                </a:solidFill>
              </a:rPr>
              <a:t>Software</a:t>
            </a:r>
            <a:endParaRPr sz="2300">
              <a:solidFill>
                <a:schemeClr val="dk1"/>
              </a:solidFill>
            </a:endParaRPr>
          </a:p>
          <a:p>
            <a:pPr marL="285750" marR="0" lvl="0" indent="-279400" algn="just" rtl="0">
              <a:lnSpc>
                <a:spcPct val="200000"/>
              </a:lnSpc>
              <a:spcBef>
                <a:spcPts val="0"/>
              </a:spcBef>
              <a:spcAft>
                <a:spcPts val="0"/>
              </a:spcAft>
              <a:buClr>
                <a:schemeClr val="dk1"/>
              </a:buClr>
              <a:buSzPts val="2300"/>
              <a:buFont typeface="Arial" panose="020B0604020202020204"/>
              <a:buChar char="•"/>
            </a:pPr>
            <a:r>
              <a:rPr lang="en-US" sz="2300" b="1">
                <a:solidFill>
                  <a:schemeClr val="dk1"/>
                </a:solidFill>
                <a:latin typeface="Arial" panose="020B0604020202020204"/>
                <a:ea typeface="Arial" panose="020B0604020202020204"/>
                <a:cs typeface="Arial" panose="020B0604020202020204"/>
                <a:sym typeface="Arial" panose="020B0604020202020204"/>
              </a:rPr>
              <a:t>Team ID:- </a:t>
            </a:r>
            <a:endParaRPr sz="1300"/>
          </a:p>
          <a:p>
            <a:pPr marL="285750" marR="0" lvl="0" indent="-279400" algn="just" rtl="0">
              <a:lnSpc>
                <a:spcPct val="200000"/>
              </a:lnSpc>
              <a:spcBef>
                <a:spcPts val="0"/>
              </a:spcBef>
              <a:spcAft>
                <a:spcPts val="0"/>
              </a:spcAft>
              <a:buClr>
                <a:schemeClr val="dk1"/>
              </a:buClr>
              <a:buSzPts val="2300"/>
              <a:buFont typeface="Arial" panose="020B0604020202020204"/>
              <a:buChar char="•"/>
            </a:pPr>
            <a:r>
              <a:rPr lang="en-US" sz="2300" b="1">
                <a:solidFill>
                  <a:schemeClr val="dk1"/>
                </a:solidFill>
                <a:latin typeface="Arial" panose="020B0604020202020204"/>
                <a:ea typeface="Arial" panose="020B0604020202020204"/>
                <a:cs typeface="Arial" panose="020B0604020202020204"/>
                <a:sym typeface="Arial" panose="020B0604020202020204"/>
              </a:rPr>
              <a:t>Team Name</a:t>
            </a:r>
            <a:r>
              <a:rPr lang="en-US" sz="2300" b="1">
                <a:solidFill>
                  <a:schemeClr val="dk1"/>
                </a:solidFill>
              </a:rPr>
              <a:t>:- </a:t>
            </a:r>
            <a:r>
              <a:rPr lang="en-US" sz="2300">
                <a:solidFill>
                  <a:schemeClr val="dk1"/>
                </a:solidFill>
              </a:rPr>
              <a:t>Team Acutis</a:t>
            </a:r>
            <a:endParaRPr sz="2300">
              <a:solidFill>
                <a:schemeClr val="dk1"/>
              </a:solidFill>
            </a:endParaRPr>
          </a:p>
        </p:txBody>
      </p:sp>
      <p:pic>
        <p:nvPicPr>
          <p:cNvPr id="93" name="Google Shape;93;p13"/>
          <p:cNvPicPr preferRelativeResize="0"/>
          <p:nvPr/>
        </p:nvPicPr>
        <p:blipFill rotWithShape="1">
          <a:blip r:embed="rId2"/>
          <a:srcRect/>
          <a:stretch>
            <a:fill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14"/>
          <p:cNvSpPr/>
          <p:nvPr/>
        </p:nvSpPr>
        <p:spPr>
          <a:xfrm>
            <a:off x="0" y="6354762"/>
            <a:ext cx="12191999" cy="503238"/>
          </a:xfrm>
          <a:prstGeom prst="rect">
            <a:avLst/>
          </a:prstGeom>
          <a:solidFill>
            <a:srgbClr val="0070C0"/>
          </a:solidFill>
          <a:ln>
            <a:noFill/>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Calibri" panose="020F0502020204030204"/>
              <a:ea typeface="Calibri" panose="020F0502020204030204"/>
              <a:cs typeface="Calibri" panose="020F0502020204030204"/>
              <a:sym typeface="Calibri" panose="020F0502020204030204"/>
            </a:endParaRPr>
          </a:p>
        </p:txBody>
      </p:sp>
      <p:sp>
        <p:nvSpPr>
          <p:cNvPr id="100" name="Google Shape;100;p14"/>
          <p:cNvSpPr txBox="1"/>
          <p:nvPr>
            <p:ph type="title"/>
          </p:nvPr>
        </p:nvSpPr>
        <p:spPr>
          <a:xfrm>
            <a:off x="503450" y="-83500"/>
            <a:ext cx="10761300" cy="1314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550" b="1">
                <a:latin typeface="Arial" panose="020B0604020202020204"/>
                <a:ea typeface="Arial" panose="020B0604020202020204"/>
                <a:cs typeface="Arial" panose="020B0604020202020204"/>
                <a:sym typeface="Arial" panose="020B0604020202020204"/>
              </a:rPr>
              <a:t>Data download Duplication </a:t>
            </a:r>
            <a:endParaRPr sz="2550" b="1">
              <a:latin typeface="Arial" panose="020B0604020202020204"/>
              <a:ea typeface="Arial" panose="020B0604020202020204"/>
              <a:cs typeface="Arial" panose="020B0604020202020204"/>
              <a:sym typeface="Arial" panose="020B0604020202020204"/>
            </a:endParaRPr>
          </a:p>
          <a:p>
            <a:pPr marL="0" lvl="0" indent="0" algn="ctr" rtl="0">
              <a:spcBef>
                <a:spcPts val="0"/>
              </a:spcBef>
              <a:spcAft>
                <a:spcPts val="0"/>
              </a:spcAft>
              <a:buNone/>
            </a:pPr>
            <a:r>
              <a:rPr lang="en-US" sz="2550" b="1">
                <a:latin typeface="Arial" panose="020B0604020202020204"/>
                <a:ea typeface="Arial" panose="020B0604020202020204"/>
                <a:cs typeface="Arial" panose="020B0604020202020204"/>
                <a:sym typeface="Arial" panose="020B0604020202020204"/>
              </a:rPr>
              <a:t>Alert System (DDAS)</a:t>
            </a:r>
            <a:endParaRPr sz="4000" b="1">
              <a:latin typeface="Times New Roman" panose="02020603050405020304"/>
              <a:ea typeface="Times New Roman" panose="02020603050405020304"/>
              <a:cs typeface="Times New Roman" panose="02020603050405020304"/>
              <a:sym typeface="Times New Roman" panose="02020603050405020304"/>
            </a:endParaRPr>
          </a:p>
        </p:txBody>
      </p:sp>
      <p:sp>
        <p:nvSpPr>
          <p:cNvPr id="101" name="Google Shape;101;p14"/>
          <p:cNvSpPr txBox="1"/>
          <p:nvPr/>
        </p:nvSpPr>
        <p:spPr>
          <a:xfrm>
            <a:off x="0" y="901065"/>
            <a:ext cx="6256655" cy="3613785"/>
          </a:xfrm>
          <a:prstGeom prst="rect">
            <a:avLst/>
          </a:prstGeom>
          <a:noFill/>
          <a:ln>
            <a:noFill/>
          </a:ln>
        </p:spPr>
        <p:txBody>
          <a:bodyPr spcFirstLastPara="1" wrap="square" lIns="91425" tIns="45700" rIns="91425" bIns="45700" anchor="t" anchorCtr="0">
            <a:spAutoFit/>
          </a:bodyPr>
          <a:lstStyle/>
          <a:p>
            <a:pPr marL="0" lvl="0" indent="0" algn="ctr" rtl="0">
              <a:lnSpc>
                <a:spcPct val="100000"/>
              </a:lnSpc>
              <a:spcBef>
                <a:spcPts val="1200"/>
              </a:spcBef>
              <a:spcAft>
                <a:spcPts val="0"/>
              </a:spcAft>
              <a:buNone/>
            </a:pPr>
            <a:r>
              <a:rPr lang="en-US" sz="2300" b="1">
                <a:solidFill>
                  <a:schemeClr val="dk2"/>
                </a:solidFill>
                <a:latin typeface="Calibri" panose="020F0502020204030204"/>
                <a:ea typeface="Calibri" panose="020F0502020204030204"/>
                <a:cs typeface="Calibri" panose="020F0502020204030204"/>
                <a:sym typeface="Calibri" panose="020F0502020204030204"/>
              </a:rPr>
              <a:t>Proposed Solution</a:t>
            </a:r>
            <a:endParaRPr sz="2300" b="1">
              <a:solidFill>
                <a:schemeClr val="dk2"/>
              </a:solidFill>
              <a:latin typeface="Calibri" panose="020F0502020204030204"/>
              <a:ea typeface="Calibri" panose="020F0502020204030204"/>
              <a:cs typeface="Calibri" panose="020F0502020204030204"/>
              <a:sym typeface="Calibri" panose="020F0502020204030204"/>
            </a:endParaRPr>
          </a:p>
          <a:p>
            <a:pPr marL="457200" lvl="0" indent="-323850" algn="l" rtl="0">
              <a:spcBef>
                <a:spcPts val="1200"/>
              </a:spcBef>
              <a:spcAft>
                <a:spcPts val="0"/>
              </a:spcAft>
              <a:buClr>
                <a:schemeClr val="dk1"/>
              </a:buClr>
              <a:buSzPts val="1500"/>
              <a:buFont typeface="Calibri" panose="020F0502020204030204"/>
              <a:buChar char="●"/>
            </a:pPr>
            <a:r>
              <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rPr>
              <a:t>To create an browser extension and backend server that  establish a centralized database that stores metadata for all downloaded datasets across the organization.</a:t>
            </a:r>
            <a:endParaRPr>
              <a:solidFill>
                <a:schemeClr val="dk1"/>
              </a:solidFill>
              <a:latin typeface="Arial" panose="02080604020202020204" pitchFamily="34" charset="0"/>
              <a:ea typeface="Calibri" panose="020F0502020204030204"/>
              <a:cs typeface="Arial" panose="02080604020202020204" pitchFamily="34" charset="0"/>
              <a:sym typeface="Calibri" panose="020F0502020204030204"/>
            </a:endParaRPr>
          </a:p>
          <a:p>
            <a:pPr marL="457200" lvl="0" indent="-323850" algn="l" rtl="0">
              <a:spcBef>
                <a:spcPts val="0"/>
              </a:spcBef>
              <a:spcAft>
                <a:spcPts val="0"/>
              </a:spcAft>
              <a:buClr>
                <a:schemeClr val="dk1"/>
              </a:buClr>
              <a:buSzPts val="1500"/>
              <a:buFont typeface="Calibri" panose="020F0502020204030204"/>
              <a:buChar char="●"/>
            </a:pPr>
            <a:r>
              <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rPr>
              <a:t>TThe database will have fields such as file names, sizes, timestamps, unique identifiers (hashes), and download locations</a:t>
            </a:r>
            <a:endPar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endParaRPr>
          </a:p>
          <a:p>
            <a:pPr marL="457200" lvl="0" indent="-323850" algn="l" rtl="0">
              <a:spcBef>
                <a:spcPts val="0"/>
              </a:spcBef>
              <a:spcAft>
                <a:spcPts val="0"/>
              </a:spcAft>
              <a:buClr>
                <a:schemeClr val="dk1"/>
              </a:buClr>
              <a:buSzPts val="1500"/>
              <a:buFont typeface="Calibri" panose="020F0502020204030204"/>
              <a:buChar char="●"/>
            </a:pPr>
            <a:r>
              <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rPr>
              <a:t>Whenever the user asks to downloadac a file, it is checked by system against the database in order to discover possible duplicates and warn about them.. </a:t>
            </a:r>
            <a:endParaRPr>
              <a:solidFill>
                <a:schemeClr val="dk1"/>
              </a:solidFill>
              <a:latin typeface="Arial" panose="02080604020202020204" pitchFamily="34" charset="0"/>
              <a:ea typeface="Calibri" panose="020F0502020204030204"/>
              <a:cs typeface="Arial" panose="02080604020202020204" pitchFamily="34" charset="0"/>
              <a:sym typeface="Calibri" panose="020F0502020204030204"/>
            </a:endParaRPr>
          </a:p>
          <a:p>
            <a:pPr marL="457200" lvl="0" indent="-323850" algn="l" rtl="0">
              <a:spcBef>
                <a:spcPts val="0"/>
              </a:spcBef>
              <a:spcAft>
                <a:spcPts val="0"/>
              </a:spcAft>
              <a:buClr>
                <a:schemeClr val="dk1"/>
              </a:buClr>
              <a:buSzPts val="1500"/>
              <a:buFont typeface="Calibri" panose="020F0502020204030204"/>
              <a:buChar char="●"/>
            </a:pPr>
            <a:r>
              <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rPr>
              <a:t>For the situations when downloaded files and existing file have different name and size but same data, they are converted into hashes which helps compare them with existing ones in order to avoid false alerts and prevent missing duplicate contents.</a:t>
            </a:r>
            <a:endPar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endParaRPr>
          </a:p>
        </p:txBody>
      </p:sp>
      <p:sp>
        <p:nvSpPr>
          <p:cNvPr id="102" name="Google Shape;102;p14"/>
          <p:cNvSpPr txBox="1"/>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lt1"/>
                </a:solidFill>
              </a:rPr>
            </a:fld>
            <a:endParaRPr b="1">
              <a:solidFill>
                <a:schemeClr val="lt1"/>
              </a:solidFill>
            </a:endParaRPr>
          </a:p>
        </p:txBody>
      </p:sp>
      <p:sp>
        <p:nvSpPr>
          <p:cNvPr id="103" name="Google Shape;103;p14"/>
          <p:cNvSpPr txBox="1"/>
          <p:nvPr>
            <p:ph type="ftr" idx="11"/>
          </p:nvPr>
        </p:nvSpPr>
        <p:spPr>
          <a:xfrm>
            <a:off x="4648200" y="6356353"/>
            <a:ext cx="32040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lt1"/>
                </a:solidFill>
              </a:rPr>
              <a:t>@SIH Idea submission</a:t>
            </a:r>
            <a:endParaRPr>
              <a:solidFill>
                <a:schemeClr val="lt1"/>
              </a:solidFill>
            </a:endParaRPr>
          </a:p>
        </p:txBody>
      </p:sp>
      <p:pic>
        <p:nvPicPr>
          <p:cNvPr id="105" name="Google Shape;105;p14"/>
          <p:cNvPicPr preferRelativeResize="0"/>
          <p:nvPr/>
        </p:nvPicPr>
        <p:blipFill rotWithShape="1">
          <a:blip r:embed="rId1"/>
          <a:srcRect/>
          <a:stretch>
            <a:fillRect/>
          </a:stretch>
        </p:blipFill>
        <p:spPr>
          <a:xfrm>
            <a:off x="9803911" y="81376"/>
            <a:ext cx="2246575" cy="1149075"/>
          </a:xfrm>
          <a:prstGeom prst="rect">
            <a:avLst/>
          </a:prstGeom>
          <a:noFill/>
          <a:ln>
            <a:noFill/>
          </a:ln>
        </p:spPr>
      </p:pic>
      <p:sp>
        <p:nvSpPr>
          <p:cNvPr id="106" name="Google Shape;106;p14"/>
          <p:cNvSpPr txBox="1"/>
          <p:nvPr/>
        </p:nvSpPr>
        <p:spPr>
          <a:xfrm>
            <a:off x="1035685" y="4438015"/>
            <a:ext cx="10429875" cy="715010"/>
          </a:xfrm>
          <a:prstGeom prst="rect">
            <a:avLst/>
          </a:prstGeom>
          <a:noFill/>
          <a:ln w="19050" cap="flat" cmpd="sng">
            <a:solidFill>
              <a:srgbClr val="B6D7A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1200"/>
              </a:spcBef>
              <a:spcAft>
                <a:spcPts val="0"/>
              </a:spcAft>
              <a:buNone/>
            </a:pPr>
            <a:r>
              <a:rPr lang="en-US" sz="1500">
                <a:solidFill>
                  <a:schemeClr val="dk1"/>
                </a:solidFill>
                <a:latin typeface="Calibri" panose="020F0502020204030204"/>
                <a:ea typeface="Calibri" panose="020F0502020204030204"/>
                <a:cs typeface="Calibri" panose="020F0502020204030204"/>
                <a:sym typeface="Calibri" panose="020F0502020204030204"/>
              </a:rPr>
              <a:t>            </a:t>
            </a:r>
            <a:r>
              <a:rPr lang="en-US" sz="1500">
                <a:solidFill>
                  <a:schemeClr val="dk1"/>
                </a:solidFill>
                <a:latin typeface="Calibri" panose="020F0502020204030204"/>
                <a:ea typeface="Calibri" panose="020F0502020204030204"/>
                <a:cs typeface="Calibri" panose="020F0502020204030204"/>
                <a:sym typeface="Calibri" panose="020F0502020204030204"/>
              </a:rPr>
              <a:t>Browser Extension</a:t>
            </a:r>
            <a:r>
              <a:rPr lang="en-US" sz="1500" b="1">
                <a:solidFill>
                  <a:schemeClr val="dk1"/>
                </a:solidFill>
                <a:latin typeface="Calibri" panose="020F0502020204030204"/>
                <a:ea typeface="Calibri" panose="020F0502020204030204"/>
                <a:cs typeface="Calibri" panose="020F0502020204030204"/>
                <a:sym typeface="Calibri" panose="020F0502020204030204"/>
              </a:rPr>
              <a:t>&lt;-----Metadata-----&gt;</a:t>
            </a:r>
            <a:r>
              <a:rPr lang="en-US" sz="1500" i="1">
                <a:solidFill>
                  <a:schemeClr val="dk1"/>
                </a:solidFill>
                <a:latin typeface="Calibri" panose="020F0502020204030204"/>
                <a:ea typeface="Calibri" panose="020F0502020204030204"/>
                <a:cs typeface="Calibri" panose="020F0502020204030204"/>
                <a:sym typeface="Calibri" panose="020F0502020204030204"/>
              </a:rPr>
              <a:t>Centralized database</a:t>
            </a:r>
            <a:r>
              <a:rPr lang="en-US" sz="1500">
                <a:solidFill>
                  <a:schemeClr val="dk1"/>
                </a:solidFill>
                <a:latin typeface="Calibri" panose="020F0502020204030204"/>
                <a:ea typeface="Calibri" panose="020F0502020204030204"/>
                <a:cs typeface="Calibri" panose="020F0502020204030204"/>
                <a:sym typeface="Calibri" panose="020F0502020204030204"/>
              </a:rPr>
              <a:t> </a:t>
            </a:r>
            <a:r>
              <a:rPr lang="en-US" sz="1500" b="1">
                <a:solidFill>
                  <a:schemeClr val="dk1"/>
                </a:solidFill>
                <a:latin typeface="Calibri" panose="020F0502020204030204"/>
                <a:ea typeface="Calibri" panose="020F0502020204030204"/>
                <a:cs typeface="Calibri" panose="020F0502020204030204"/>
                <a:sym typeface="Calibri" panose="020F0502020204030204"/>
              </a:rPr>
              <a:t>———&gt; </a:t>
            </a:r>
            <a:r>
              <a:rPr lang="en-US" sz="1500">
                <a:solidFill>
                  <a:schemeClr val="dk1"/>
                </a:solidFill>
                <a:latin typeface="Calibri" panose="020F0502020204030204"/>
                <a:ea typeface="Calibri" panose="020F0502020204030204"/>
                <a:cs typeface="Calibri" panose="020F0502020204030204"/>
                <a:sym typeface="Calibri" panose="020F0502020204030204"/>
              </a:rPr>
              <a:t>Alerts the user if matched </a:t>
            </a:r>
            <a:endParaRPr sz="15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1200"/>
              </a:spcBef>
              <a:spcAft>
                <a:spcPts val="1200"/>
              </a:spcAft>
              <a:buClr>
                <a:schemeClr val="dk1"/>
              </a:buClr>
              <a:buSzPts val="1100"/>
              <a:buFont typeface="Arial" panose="020B0604020202020204"/>
              <a:buNone/>
            </a:pPr>
            <a:r>
              <a:rPr lang="en-US" sz="1500">
                <a:solidFill>
                  <a:schemeClr val="dk1"/>
                </a:solidFill>
                <a:latin typeface="Calibri" panose="020F0502020204030204"/>
                <a:ea typeface="Calibri" panose="020F0502020204030204"/>
                <a:cs typeface="Calibri" panose="020F0502020204030204"/>
                <a:sym typeface="Calibri" panose="020F0502020204030204"/>
              </a:rPr>
              <a:t> 	           Downloads</a:t>
            </a:r>
            <a:r>
              <a:rPr lang="en-US" sz="1500" b="1">
                <a:solidFill>
                  <a:schemeClr val="dk1"/>
                </a:solidFill>
                <a:latin typeface="Calibri" panose="020F0502020204030204"/>
                <a:ea typeface="Calibri" panose="020F0502020204030204"/>
                <a:cs typeface="Calibri" panose="020F0502020204030204"/>
                <a:sym typeface="Calibri" panose="020F0502020204030204"/>
              </a:rPr>
              <a:t> -----hashes----&gt; </a:t>
            </a:r>
            <a:r>
              <a:rPr lang="en-US" sz="1500" i="1">
                <a:solidFill>
                  <a:schemeClr val="dk1"/>
                </a:solidFill>
                <a:latin typeface="Calibri" panose="020F0502020204030204"/>
                <a:ea typeface="Calibri" panose="020F0502020204030204"/>
                <a:cs typeface="Calibri" panose="020F0502020204030204"/>
                <a:sym typeface="Calibri" panose="020F0502020204030204"/>
              </a:rPr>
              <a:t>Centralized database</a:t>
            </a:r>
            <a:r>
              <a:rPr lang="en-US" sz="1500" b="1">
                <a:solidFill>
                  <a:schemeClr val="dk1"/>
                </a:solidFill>
                <a:latin typeface="Calibri" panose="020F0502020204030204"/>
                <a:ea typeface="Calibri" panose="020F0502020204030204"/>
                <a:cs typeface="Calibri" panose="020F0502020204030204"/>
                <a:sym typeface="Calibri" panose="020F0502020204030204"/>
              </a:rPr>
              <a:t> ———&gt; </a:t>
            </a:r>
            <a:r>
              <a:rPr lang="en-US" sz="1500">
                <a:solidFill>
                  <a:schemeClr val="dk1"/>
                </a:solidFill>
                <a:latin typeface="Calibri" panose="020F0502020204030204"/>
                <a:ea typeface="Calibri" panose="020F0502020204030204"/>
                <a:cs typeface="Calibri" panose="020F0502020204030204"/>
                <a:sym typeface="Calibri" panose="020F0502020204030204"/>
              </a:rPr>
              <a:t>Alerts the user if matched </a:t>
            </a:r>
            <a:endParaRPr sz="3200">
              <a:solidFill>
                <a:schemeClr val="dk1"/>
              </a:solidFill>
              <a:latin typeface="Oswald"/>
              <a:ea typeface="Oswald"/>
              <a:cs typeface="Oswald"/>
              <a:sym typeface="Oswald"/>
            </a:endParaRPr>
          </a:p>
        </p:txBody>
      </p:sp>
      <p:sp>
        <p:nvSpPr>
          <p:cNvPr id="107" name="Google Shape;107;p14"/>
          <p:cNvSpPr txBox="1"/>
          <p:nvPr/>
        </p:nvSpPr>
        <p:spPr>
          <a:xfrm>
            <a:off x="5966530" y="977690"/>
            <a:ext cx="5746800" cy="3460115"/>
          </a:xfrm>
          <a:prstGeom prst="rect">
            <a:avLst/>
          </a:prstGeom>
          <a:noFill/>
          <a:ln>
            <a:noFill/>
          </a:ln>
        </p:spPr>
        <p:txBody>
          <a:bodyPr spcFirstLastPara="1" wrap="square" lIns="91425" tIns="45700" rIns="91425" bIns="45700" anchor="t" anchorCtr="0">
            <a:spAutoFit/>
          </a:bodyPr>
          <a:lstStyle/>
          <a:p>
            <a:pPr marL="0" lvl="0" indent="0" algn="ctr" rtl="0">
              <a:spcBef>
                <a:spcPts val="1200"/>
              </a:spcBef>
              <a:spcAft>
                <a:spcPts val="0"/>
              </a:spcAft>
              <a:buClr>
                <a:schemeClr val="dk1"/>
              </a:buClr>
              <a:buSzPts val="1100"/>
              <a:buFont typeface="Arial" panose="020B0604020202020204"/>
              <a:buNone/>
            </a:pPr>
            <a:r>
              <a:rPr lang="en-US" sz="2300" b="1">
                <a:solidFill>
                  <a:schemeClr val="dk2"/>
                </a:solidFill>
                <a:latin typeface="Calibri" panose="020F0502020204030204"/>
                <a:ea typeface="Calibri" panose="020F0502020204030204"/>
                <a:cs typeface="Calibri" panose="020F0502020204030204"/>
                <a:sym typeface="Calibri" panose="020F0502020204030204"/>
              </a:rPr>
              <a:t>How it addresses the problem</a:t>
            </a:r>
            <a:endParaRPr sz="2300" b="1">
              <a:solidFill>
                <a:schemeClr val="dk2"/>
              </a:solidFill>
              <a:latin typeface="Calibri" panose="020F0502020204030204"/>
              <a:ea typeface="Calibri" panose="020F0502020204030204"/>
              <a:cs typeface="Calibri" panose="020F0502020204030204"/>
              <a:sym typeface="Calibri" panose="020F0502020204030204"/>
            </a:endParaRPr>
          </a:p>
          <a:p>
            <a:pPr marL="457200" lvl="0" indent="-323850" algn="l" rtl="0">
              <a:spcBef>
                <a:spcPts val="0"/>
              </a:spcBef>
              <a:spcAft>
                <a:spcPts val="0"/>
              </a:spcAft>
              <a:buClr>
                <a:schemeClr val="dk1"/>
              </a:buClr>
              <a:buSzPts val="1500"/>
              <a:buFont typeface="Calibri" panose="020F0502020204030204"/>
              <a:buChar char="●"/>
            </a:pPr>
            <a:r>
              <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rPr>
              <a:t>An extension for the browsers will automatically detect downloads.</a:t>
            </a:r>
            <a:endPar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endParaRPr>
          </a:p>
          <a:p>
            <a:pPr marL="457200" lvl="0" indent="-323850" algn="l" rtl="0">
              <a:spcBef>
                <a:spcPts val="0"/>
              </a:spcBef>
              <a:spcAft>
                <a:spcPts val="0"/>
              </a:spcAft>
              <a:buClr>
                <a:schemeClr val="dk1"/>
              </a:buClr>
              <a:buSzPts val="1500"/>
              <a:buFont typeface="Calibri" panose="020F0502020204030204"/>
              <a:buChar char="●"/>
            </a:pPr>
            <a:r>
              <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rPr>
              <a:t>Unique identifier is assigned to each files.</a:t>
            </a:r>
            <a:endParaRPr>
              <a:solidFill>
                <a:schemeClr val="dk1"/>
              </a:solidFill>
              <a:latin typeface="Arial" panose="02080604020202020204" pitchFamily="34" charset="0"/>
              <a:ea typeface="Calibri" panose="020F0502020204030204"/>
              <a:cs typeface="Arial" panose="02080604020202020204" pitchFamily="34" charset="0"/>
              <a:sym typeface="Calibri" panose="020F0502020204030204"/>
            </a:endParaRPr>
          </a:p>
          <a:p>
            <a:pPr marL="457200" lvl="0" indent="-323850" algn="l" rtl="0">
              <a:spcBef>
                <a:spcPts val="0"/>
              </a:spcBef>
              <a:spcAft>
                <a:spcPts val="0"/>
              </a:spcAft>
              <a:buClr>
                <a:schemeClr val="dk1"/>
              </a:buClr>
              <a:buSzPts val="1500"/>
              <a:buFont typeface="Calibri" panose="020F0502020204030204"/>
              <a:buChar char="●"/>
            </a:pPr>
            <a:r>
              <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rPr>
              <a:t>The system will then check its footprint against the database of existing fingerprints. If it finds a duplicate, it confirms.</a:t>
            </a:r>
            <a:endPar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endParaRPr>
          </a:p>
          <a:p>
            <a:pPr marL="457200" lvl="0" indent="-323850" algn="l" rtl="0">
              <a:spcBef>
                <a:spcPts val="0"/>
              </a:spcBef>
              <a:spcAft>
                <a:spcPts val="0"/>
              </a:spcAft>
              <a:buClr>
                <a:schemeClr val="dk1"/>
              </a:buClr>
              <a:buSzPts val="1500"/>
              <a:buFont typeface="Calibri" panose="020F0502020204030204"/>
              <a:buChar char="●"/>
            </a:pPr>
            <a:r>
              <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rPr>
              <a:t>Next, the system cross checks this “footprint” with the centralized database to see if there is a match with any other files within the network or system.</a:t>
            </a:r>
            <a:endPar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endParaRPr>
          </a:p>
          <a:p>
            <a:pPr marL="457200" lvl="0" indent="-323850" algn="l" rtl="0">
              <a:spcBef>
                <a:spcPts val="0"/>
              </a:spcBef>
              <a:spcAft>
                <a:spcPts val="0"/>
              </a:spcAft>
              <a:buClr>
                <a:schemeClr val="dk1"/>
              </a:buClr>
              <a:buSzPts val="1500"/>
              <a:buFont typeface="Calibri" panose="020F0502020204030204"/>
              <a:buChar char="●"/>
            </a:pPr>
            <a:r>
              <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rPr>
              <a:t>The alert will provide existing file download timestamp, location, filename etc	</a:t>
            </a:r>
            <a:endPar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endParaRPr>
          </a:p>
          <a:p>
            <a:pPr marL="457200" lvl="0" indent="-323850" algn="l" rtl="0">
              <a:spcBef>
                <a:spcPts val="0"/>
              </a:spcBef>
              <a:spcAft>
                <a:spcPts val="0"/>
              </a:spcAft>
              <a:buClr>
                <a:schemeClr val="dk1"/>
              </a:buClr>
              <a:buSzPts val="1500"/>
              <a:buFont typeface="Calibri" panose="020F0502020204030204"/>
              <a:buChar char="●"/>
            </a:pPr>
            <a:r>
              <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rPr>
              <a:t>It notifies the user who tries to download it</a:t>
            </a:r>
            <a:endParaRPr>
              <a:solidFill>
                <a:schemeClr val="dk1"/>
              </a:solidFill>
              <a:latin typeface="Arial" panose="02080604020202020204" pitchFamily="34" charset="0"/>
              <a:ea typeface="Calibri" panose="020F0502020204030204"/>
              <a:cs typeface="Arial" panose="02080604020202020204" pitchFamily="34" charset="0"/>
              <a:sym typeface="Calibri" panose="020F0502020204030204"/>
            </a:endParaRPr>
          </a:p>
          <a:p>
            <a:pPr marL="457200" lvl="0" indent="-323850" algn="l" rtl="0">
              <a:spcBef>
                <a:spcPts val="0"/>
              </a:spcBef>
              <a:spcAft>
                <a:spcPts val="0"/>
              </a:spcAft>
              <a:buClr>
                <a:schemeClr val="dk1"/>
              </a:buClr>
              <a:buSzPts val="1500"/>
              <a:buFont typeface="Calibri" panose="020F0502020204030204"/>
              <a:buChar char="●"/>
            </a:pPr>
            <a:r>
              <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rPr>
              <a:t>For the future preference,all detected duplicates and alerts are logged for auditing and reporting purposes</a:t>
            </a:r>
            <a:endParaRPr>
              <a:solidFill>
                <a:schemeClr val="dk1"/>
              </a:solidFill>
              <a:latin typeface="Arial" panose="02080604020202020204" pitchFamily="34" charset="0"/>
              <a:ea typeface="Calibri" panose="020F0502020204030204"/>
              <a:cs typeface="Arial" panose="02080604020202020204" pitchFamily="34" charset="0"/>
              <a:sym typeface="Calibri" panose="020F0502020204030204"/>
            </a:endParaRPr>
          </a:p>
        </p:txBody>
      </p:sp>
      <p:sp>
        <p:nvSpPr>
          <p:cNvPr id="108" name="Google Shape;108;p14"/>
          <p:cNvSpPr txBox="1"/>
          <p:nvPr/>
        </p:nvSpPr>
        <p:spPr>
          <a:xfrm>
            <a:off x="251400" y="5153250"/>
            <a:ext cx="11689200" cy="1613535"/>
          </a:xfrm>
          <a:prstGeom prst="rect">
            <a:avLst/>
          </a:prstGeom>
          <a:noFill/>
          <a:ln>
            <a:noFill/>
          </a:ln>
        </p:spPr>
        <p:txBody>
          <a:bodyPr spcFirstLastPara="1" wrap="square" lIns="91425" tIns="45700" rIns="91425" bIns="45700" anchor="t" anchorCtr="0">
            <a:spAutoFit/>
          </a:bodyPr>
          <a:lstStyle/>
          <a:p>
            <a:pPr marL="0" lvl="0" indent="0" algn="ctr" rtl="0">
              <a:spcBef>
                <a:spcPts val="1200"/>
              </a:spcBef>
              <a:spcAft>
                <a:spcPts val="0"/>
              </a:spcAft>
              <a:buClr>
                <a:schemeClr val="dk1"/>
              </a:buClr>
              <a:buSzPts val="1100"/>
              <a:buFont typeface="Arial" panose="020B0604020202020204"/>
              <a:buNone/>
            </a:pPr>
            <a:r>
              <a:rPr lang="en-US" sz="2300" b="1">
                <a:solidFill>
                  <a:schemeClr val="dk2"/>
                </a:solidFill>
                <a:latin typeface="Calibri" panose="020F0502020204030204"/>
                <a:ea typeface="Calibri" panose="020F0502020204030204"/>
                <a:cs typeface="Calibri" panose="020F0502020204030204"/>
                <a:sym typeface="Calibri" panose="020F0502020204030204"/>
              </a:rPr>
              <a:t>Innovation and uniqueness of the solution</a:t>
            </a:r>
            <a:endParaRPr sz="2300" b="1">
              <a:solidFill>
                <a:schemeClr val="dk2"/>
              </a:solidFill>
              <a:latin typeface="Calibri" panose="020F0502020204030204"/>
              <a:ea typeface="Calibri" panose="020F0502020204030204"/>
              <a:cs typeface="Calibri" panose="020F0502020204030204"/>
              <a:sym typeface="Calibri" panose="020F0502020204030204"/>
            </a:endParaRPr>
          </a:p>
          <a:p>
            <a:pPr marL="0" lvl="0" indent="0" algn="ctr" rtl="0">
              <a:spcBef>
                <a:spcPts val="1200"/>
              </a:spcBef>
              <a:spcAft>
                <a:spcPts val="0"/>
              </a:spcAft>
              <a:buClr>
                <a:schemeClr val="dk1"/>
              </a:buClr>
              <a:buSzPts val="1100"/>
              <a:buFont typeface="Arial" panose="020B0604020202020204"/>
              <a:buNone/>
            </a:pPr>
            <a:r>
              <a:rPr lang="en-US">
                <a:solidFill>
                  <a:schemeClr val="dk1"/>
                </a:solidFill>
                <a:latin typeface="Arial" panose="02080604020202020204" pitchFamily="34" charset="0"/>
                <a:ea typeface="Calibri" panose="020F0502020204030204"/>
                <a:cs typeface="Arial" panose="02080604020202020204" pitchFamily="34" charset="0"/>
                <a:sym typeface="Calibri" panose="020F0502020204030204"/>
              </a:rPr>
              <a:t>The solution facilitates user with automatic alerting system for any duplicate files in the system or the network.It also provides an secure encryption system for the metadatas to avoid any data leaks.User Authentication &amp; Access Control is monitored and maintained.</a:t>
            </a:r>
            <a:endParaRPr>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1200"/>
              </a:spcBef>
              <a:spcAft>
                <a:spcPts val="1200"/>
              </a:spcAft>
              <a:buClr>
                <a:schemeClr val="dk1"/>
              </a:buClr>
              <a:buSzPts val="1100"/>
              <a:buFont typeface="Arial" panose="020B0604020202020204"/>
              <a:buNone/>
            </a:pPr>
            <a:endParaRPr>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 name="Google Shape;137;p16" descr="Your startup LOGO"/>
          <p:cNvSpPr/>
          <p:nvPr/>
        </p:nvSpPr>
        <p:spPr>
          <a:xfrm>
            <a:off x="275590" y="120650"/>
            <a:ext cx="1665605" cy="807085"/>
          </a:xfrm>
          <a:prstGeom prst="ellipse">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900" b="1">
                <a:solidFill>
                  <a:schemeClr val="dk1"/>
                </a:solidFill>
                <a:latin typeface="Calibri" panose="020F0502020204030204"/>
                <a:ea typeface="Calibri" panose="020F0502020204030204"/>
                <a:cs typeface="Calibri" panose="020F0502020204030204"/>
                <a:sym typeface="Calibri" panose="020F0502020204030204"/>
              </a:rPr>
              <a:t>Acutis</a:t>
            </a:r>
            <a:endParaRPr sz="19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15"/>
          <p:cNvSpPr/>
          <p:nvPr/>
        </p:nvSpPr>
        <p:spPr>
          <a:xfrm>
            <a:off x="0" y="6354762"/>
            <a:ext cx="12191999" cy="503238"/>
          </a:xfrm>
          <a:prstGeom prst="rect">
            <a:avLst/>
          </a:prstGeom>
          <a:solidFill>
            <a:srgbClr val="0070C0"/>
          </a:solidFill>
          <a:ln>
            <a:noFill/>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Calibri" panose="020F0502020204030204"/>
              <a:ea typeface="Calibri" panose="020F0502020204030204"/>
              <a:cs typeface="Calibri" panose="020F0502020204030204"/>
              <a:sym typeface="Calibri" panose="020F0502020204030204"/>
            </a:endParaRPr>
          </a:p>
        </p:txBody>
      </p:sp>
      <p:sp>
        <p:nvSpPr>
          <p:cNvPr id="115" name="Google Shape;115;p15"/>
          <p:cNvSpPr txBox="1"/>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latin typeface="Times New Roman" panose="02020603050405020304"/>
                <a:ea typeface="Times New Roman" panose="02020603050405020304"/>
                <a:cs typeface="Times New Roman" panose="02020603050405020304"/>
                <a:sym typeface="Times New Roman" panose="02020603050405020304"/>
              </a:rPr>
              <a:t>TECHNICAL APPROACH</a:t>
            </a:r>
            <a:endParaRPr lang="en-US"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16" name="Google Shape;116;p15"/>
          <p:cNvSpPr txBox="1"/>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lt1"/>
                </a:solidFill>
              </a:rPr>
            </a:fld>
            <a:endParaRPr b="1">
              <a:solidFill>
                <a:schemeClr val="lt1"/>
              </a:solidFill>
            </a:endParaRPr>
          </a:p>
        </p:txBody>
      </p:sp>
      <p:sp>
        <p:nvSpPr>
          <p:cNvPr id="117" name="Google Shape;117;p15"/>
          <p:cNvSpPr txBox="1"/>
          <p:nvPr>
            <p:ph type="ftr" idx="11"/>
          </p:nvPr>
        </p:nvSpPr>
        <p:spPr>
          <a:xfrm>
            <a:off x="4648200" y="6356353"/>
            <a:ext cx="32040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lt1"/>
                </a:solidFill>
              </a:rPr>
              <a:t>@SIH Idea submission</a:t>
            </a:r>
            <a:endParaRPr>
              <a:solidFill>
                <a:schemeClr val="lt1"/>
              </a:solidFill>
            </a:endParaRPr>
          </a:p>
        </p:txBody>
      </p:sp>
      <p:pic>
        <p:nvPicPr>
          <p:cNvPr id="118" name="Google Shape;118;p15"/>
          <p:cNvPicPr preferRelativeResize="0"/>
          <p:nvPr/>
        </p:nvPicPr>
        <p:blipFill rotWithShape="1">
          <a:blip r:embed="rId1"/>
          <a:srcRect/>
          <a:stretch>
            <a:fillRect/>
          </a:stretch>
        </p:blipFill>
        <p:spPr>
          <a:xfrm>
            <a:off x="9803911" y="81376"/>
            <a:ext cx="2246575" cy="1149075"/>
          </a:xfrm>
          <a:prstGeom prst="rect">
            <a:avLst/>
          </a:prstGeom>
          <a:noFill/>
          <a:ln>
            <a:noFill/>
          </a:ln>
        </p:spPr>
      </p:pic>
      <p:sp>
        <p:nvSpPr>
          <p:cNvPr id="120" name="Google Shape;120;p15"/>
          <p:cNvSpPr/>
          <p:nvPr/>
        </p:nvSpPr>
        <p:spPr>
          <a:xfrm>
            <a:off x="1164550" y="2821375"/>
            <a:ext cx="3121800" cy="237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endParaRPr sz="1300">
              <a:latin typeface="Oswald"/>
              <a:ea typeface="Oswald"/>
              <a:cs typeface="Oswald"/>
              <a:sym typeface="Oswald"/>
            </a:endParaRPr>
          </a:p>
        </p:txBody>
      </p:sp>
      <p:sp>
        <p:nvSpPr>
          <p:cNvPr id="121" name="Google Shape;121;p15"/>
          <p:cNvSpPr txBox="1"/>
          <p:nvPr/>
        </p:nvSpPr>
        <p:spPr>
          <a:xfrm>
            <a:off x="2276525" y="1550875"/>
            <a:ext cx="8195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Oswald"/>
              <a:ea typeface="Oswald"/>
              <a:cs typeface="Oswald"/>
              <a:sym typeface="Oswald"/>
            </a:endParaRPr>
          </a:p>
        </p:txBody>
      </p:sp>
      <p:sp>
        <p:nvSpPr>
          <p:cNvPr id="122" name="Google Shape;122;p15"/>
          <p:cNvSpPr txBox="1"/>
          <p:nvPr/>
        </p:nvSpPr>
        <p:spPr>
          <a:xfrm>
            <a:off x="1539500" y="2351450"/>
            <a:ext cx="2916900" cy="2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solidFill>
                  <a:schemeClr val="dk1"/>
                </a:solidFill>
              </a:rPr>
              <a:t>Technologies used</a:t>
            </a:r>
            <a:endParaRPr sz="2000" b="1">
              <a:solidFill>
                <a:schemeClr val="dk1"/>
              </a:solidFill>
            </a:endParaRPr>
          </a:p>
        </p:txBody>
      </p:sp>
      <p:pic>
        <p:nvPicPr>
          <p:cNvPr id="123" name="Google Shape;123;p15"/>
          <p:cNvPicPr preferRelativeResize="0"/>
          <p:nvPr/>
        </p:nvPicPr>
        <p:blipFill>
          <a:blip r:embed="rId2"/>
          <a:stretch>
            <a:fillRect/>
          </a:stretch>
        </p:blipFill>
        <p:spPr>
          <a:xfrm>
            <a:off x="5099550" y="1165400"/>
            <a:ext cx="5935125" cy="4994714"/>
          </a:xfrm>
          <a:prstGeom prst="rect">
            <a:avLst/>
          </a:prstGeom>
          <a:noFill/>
          <a:ln w="9525" cap="flat" cmpd="sng">
            <a:solidFill>
              <a:schemeClr val="dk2"/>
            </a:solidFill>
            <a:prstDash val="solid"/>
            <a:round/>
            <a:headEnd type="none" w="sm" len="sm"/>
            <a:tailEnd type="none" w="sm" len="sm"/>
          </a:ln>
        </p:spPr>
      </p:pic>
      <p:sp>
        <p:nvSpPr>
          <p:cNvPr id="124" name="Google Shape;124;p15"/>
          <p:cNvSpPr txBox="1"/>
          <p:nvPr/>
        </p:nvSpPr>
        <p:spPr>
          <a:xfrm>
            <a:off x="1212700" y="2938225"/>
            <a:ext cx="3025500" cy="24570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US" sz="2000">
                <a:solidFill>
                  <a:schemeClr val="dk1"/>
                </a:solidFill>
              </a:rPr>
              <a:t>MYSQL(Database)</a:t>
            </a:r>
            <a:endParaRPr sz="2000">
              <a:solidFill>
                <a:schemeClr val="dk1"/>
              </a:solidFill>
            </a:endParaRPr>
          </a:p>
          <a:p>
            <a:pPr marL="457200" lvl="0" indent="-355600" algn="l" rtl="0">
              <a:spcBef>
                <a:spcPts val="0"/>
              </a:spcBef>
              <a:spcAft>
                <a:spcPts val="0"/>
              </a:spcAft>
              <a:buClr>
                <a:schemeClr val="dk1"/>
              </a:buClr>
              <a:buSzPts val="2000"/>
              <a:buChar char="●"/>
            </a:pPr>
            <a:r>
              <a:rPr lang="en-US" sz="2000">
                <a:solidFill>
                  <a:schemeClr val="dk1"/>
                </a:solidFill>
              </a:rPr>
              <a:t>High level Language</a:t>
            </a:r>
            <a:r>
              <a:rPr lang="en-US" sz="2000">
                <a:solidFill>
                  <a:schemeClr val="dk1"/>
                </a:solidFill>
              </a:rPr>
              <a:t>(JAVA, Python)</a:t>
            </a:r>
            <a:endParaRPr sz="2000">
              <a:solidFill>
                <a:schemeClr val="dk1"/>
              </a:solidFill>
            </a:endParaRPr>
          </a:p>
          <a:p>
            <a:pPr marL="457200" lvl="0" indent="-355600" algn="l" rtl="0">
              <a:spcBef>
                <a:spcPts val="0"/>
              </a:spcBef>
              <a:spcAft>
                <a:spcPts val="0"/>
              </a:spcAft>
              <a:buClr>
                <a:schemeClr val="dk1"/>
              </a:buClr>
              <a:buSzPts val="2000"/>
              <a:buChar char="●"/>
            </a:pPr>
            <a:r>
              <a:rPr lang="en-US" sz="2000">
                <a:solidFill>
                  <a:schemeClr val="dk1"/>
                </a:solidFill>
              </a:rPr>
              <a:t>JavaScript</a:t>
            </a:r>
            <a:endParaRPr sz="2000">
              <a:solidFill>
                <a:schemeClr val="dk1"/>
              </a:solidFill>
            </a:endParaRPr>
          </a:p>
          <a:p>
            <a:pPr marL="457200" lvl="0" indent="-355600" algn="l" rtl="0">
              <a:spcBef>
                <a:spcPts val="0"/>
              </a:spcBef>
              <a:spcAft>
                <a:spcPts val="0"/>
              </a:spcAft>
              <a:buClr>
                <a:schemeClr val="dk1"/>
              </a:buClr>
              <a:buSzPts val="2000"/>
              <a:buChar char="●"/>
            </a:pPr>
            <a:r>
              <a:rPr lang="en-US" sz="2000">
                <a:solidFill>
                  <a:schemeClr val="dk1"/>
                </a:solidFill>
              </a:rPr>
              <a:t>Browser Extension</a:t>
            </a:r>
            <a:endParaRPr sz="2000">
              <a:solidFill>
                <a:schemeClr val="dk1"/>
              </a:solidFill>
            </a:endParaRPr>
          </a:p>
        </p:txBody>
      </p:sp>
      <p:sp>
        <p:nvSpPr>
          <p:cNvPr id="125" name="Google Shape;125;p15"/>
          <p:cNvSpPr txBox="1"/>
          <p:nvPr/>
        </p:nvSpPr>
        <p:spPr>
          <a:xfrm>
            <a:off x="5235025" y="1230450"/>
            <a:ext cx="2101500" cy="8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solidFill>
                  <a:schemeClr val="dk1"/>
                </a:solidFill>
              </a:rPr>
              <a:t>Flow chart for Implementation</a:t>
            </a:r>
            <a:endParaRPr sz="2000" b="1">
              <a:solidFill>
                <a:schemeClr val="dk1"/>
              </a:solidFill>
            </a:endParaRPr>
          </a:p>
        </p:txBody>
      </p:sp>
      <p:sp>
        <p:nvSpPr>
          <p:cNvPr id="137" name="Google Shape;137;p16" descr="Your startup LOGO"/>
          <p:cNvSpPr/>
          <p:nvPr/>
        </p:nvSpPr>
        <p:spPr>
          <a:xfrm>
            <a:off x="275590" y="120650"/>
            <a:ext cx="1665605" cy="807085"/>
          </a:xfrm>
          <a:prstGeom prst="ellipse">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r>
              <a:rPr lang="en-US" sz="1900" b="1">
                <a:solidFill>
                  <a:schemeClr val="dk1"/>
                </a:solidFill>
                <a:latin typeface="Calibri" panose="020F0502020204030204"/>
                <a:ea typeface="Calibri" panose="020F0502020204030204"/>
                <a:cs typeface="Calibri" panose="020F0502020204030204"/>
                <a:sym typeface="Calibri" panose="020F0502020204030204"/>
              </a:rPr>
              <a:t>Acutis</a:t>
            </a:r>
            <a:endParaRPr sz="19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16"/>
          <p:cNvSpPr/>
          <p:nvPr/>
        </p:nvSpPr>
        <p:spPr>
          <a:xfrm>
            <a:off x="0" y="6354762"/>
            <a:ext cx="12191999" cy="503238"/>
          </a:xfrm>
          <a:prstGeom prst="rect">
            <a:avLst/>
          </a:prstGeom>
          <a:solidFill>
            <a:srgbClr val="0070C0"/>
          </a:solidFill>
          <a:ln>
            <a:noFill/>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953734"/>
              </a:solidFill>
              <a:latin typeface="Calibri" panose="020F0502020204030204"/>
              <a:ea typeface="Calibri" panose="020F0502020204030204"/>
              <a:cs typeface="Calibri" panose="020F0502020204030204"/>
              <a:sym typeface="Calibri" panose="020F0502020204030204"/>
            </a:endParaRPr>
          </a:p>
        </p:txBody>
      </p:sp>
      <p:sp>
        <p:nvSpPr>
          <p:cNvPr id="132" name="Google Shape;132;p16"/>
          <p:cNvSpPr txBox="1"/>
          <p:nvPr>
            <p:ph type="title"/>
          </p:nvPr>
        </p:nvSpPr>
        <p:spPr>
          <a:xfrm>
            <a:off x="609600" y="-215265"/>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latin typeface="Times New Roman" panose="02020603050405020304"/>
                <a:ea typeface="Times New Roman" panose="02020603050405020304"/>
                <a:cs typeface="Times New Roman" panose="02020603050405020304"/>
                <a:sym typeface="Times New Roman" panose="02020603050405020304"/>
              </a:rPr>
              <a:t>FEASIBILITY AND VIABILITY</a:t>
            </a:r>
            <a:endParaRPr lang="en-US"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33" name="Google Shape;133;p16"/>
          <p:cNvSpPr txBox="1"/>
          <p:nvPr/>
        </p:nvSpPr>
        <p:spPr>
          <a:xfrm>
            <a:off x="142240" y="834390"/>
            <a:ext cx="11798300" cy="5537835"/>
          </a:xfrm>
          <a:prstGeom prst="rect">
            <a:avLst/>
          </a:prstGeom>
          <a:noFill/>
          <a:ln>
            <a:noFill/>
          </a:ln>
        </p:spPr>
        <p:txBody>
          <a:bodyPr spcFirstLastPara="1" wrap="square" lIns="91425" tIns="45700" rIns="91425" bIns="45700" anchor="t" anchorCtr="0">
            <a:spAutoFit/>
          </a:bodyPr>
          <a:lstStyle/>
          <a:p>
            <a:pPr marL="457200" lvl="0" indent="-342900" algn="l" rtl="0">
              <a:lnSpc>
                <a:spcPct val="150000"/>
              </a:lnSpc>
              <a:spcBef>
                <a:spcPts val="1400"/>
              </a:spcBef>
              <a:spcAft>
                <a:spcPts val="0"/>
              </a:spcAft>
              <a:buClr>
                <a:schemeClr val="dk1"/>
              </a:buClr>
              <a:buSzPts val="1800"/>
              <a:buChar char="●"/>
            </a:pPr>
            <a:r>
              <a:rPr lang="en-US" sz="1800" b="1">
                <a:solidFill>
                  <a:schemeClr val="dk1"/>
                </a:solidFill>
              </a:rPr>
              <a:t>Feasibility Analysis</a:t>
            </a:r>
            <a:endParaRPr sz="1800" b="1">
              <a:solidFill>
                <a:schemeClr val="dk1"/>
              </a:solidFill>
            </a:endParaRPr>
          </a:p>
          <a:p>
            <a:pPr marL="914400" lvl="1" indent="-330200" algn="l" rtl="0">
              <a:lnSpc>
                <a:spcPct val="150000"/>
              </a:lnSpc>
              <a:spcBef>
                <a:spcPts val="0"/>
              </a:spcBef>
              <a:spcAft>
                <a:spcPts val="0"/>
              </a:spcAft>
              <a:buClr>
                <a:schemeClr val="dk1"/>
              </a:buClr>
              <a:buSzPts val="1600"/>
              <a:buChar char="○"/>
            </a:pPr>
            <a:r>
              <a:rPr lang="en-US">
                <a:solidFill>
                  <a:schemeClr val="dk1"/>
                </a:solidFill>
              </a:rPr>
              <a:t>The centralized Meta-database is technically and economically feasible with optimized architecture and accurate duplicate detection through hashing</a:t>
            </a:r>
            <a:endParaRPr>
              <a:solidFill>
                <a:schemeClr val="dk1"/>
              </a:solidFill>
            </a:endParaRPr>
          </a:p>
          <a:p>
            <a:pPr marL="914400" lvl="1" indent="-330200" algn="l" rtl="0">
              <a:lnSpc>
                <a:spcPct val="150000"/>
              </a:lnSpc>
              <a:spcBef>
                <a:spcPts val="0"/>
              </a:spcBef>
              <a:spcAft>
                <a:spcPts val="0"/>
              </a:spcAft>
              <a:buClr>
                <a:schemeClr val="dk1"/>
              </a:buClr>
              <a:buSzPts val="1600"/>
              <a:buChar char="○"/>
            </a:pPr>
            <a:r>
              <a:rPr lang="en-US">
                <a:solidFill>
                  <a:schemeClr val="dk1"/>
                </a:solidFill>
              </a:rPr>
              <a:t>Initially the setup can be complex but its highly user friendly as the whole system is automatic.</a:t>
            </a:r>
            <a:endParaRPr lang="en-US">
              <a:solidFill>
                <a:schemeClr val="dk1"/>
              </a:solidFill>
            </a:endParaRPr>
          </a:p>
          <a:p>
            <a:pPr marL="914400" lvl="1" indent="-330200" algn="l" rtl="0">
              <a:lnSpc>
                <a:spcPct val="150000"/>
              </a:lnSpc>
              <a:spcBef>
                <a:spcPts val="0"/>
              </a:spcBef>
              <a:spcAft>
                <a:spcPts val="0"/>
              </a:spcAft>
              <a:buClr>
                <a:schemeClr val="dk1"/>
              </a:buClr>
              <a:buSzPts val="1600"/>
              <a:buChar char="○"/>
            </a:pPr>
            <a:r>
              <a:rPr>
                <a:solidFill>
                  <a:schemeClr val="dk1"/>
                </a:solidFill>
              </a:rPr>
              <a:t>Cost-benefit analysis shows long-term savings in storage and data management outweigh initial investment.</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US" sz="1800" b="1">
                <a:solidFill>
                  <a:schemeClr val="dk1"/>
                </a:solidFill>
              </a:rPr>
              <a:t>Challenges and Risks</a:t>
            </a:r>
            <a:endParaRPr sz="1800" b="1">
              <a:solidFill>
                <a:schemeClr val="dk1"/>
              </a:solidFill>
            </a:endParaRPr>
          </a:p>
          <a:p>
            <a:pPr marL="914400" lvl="1" indent="-330200" algn="l" rtl="0">
              <a:lnSpc>
                <a:spcPct val="150000"/>
              </a:lnSpc>
              <a:spcBef>
                <a:spcPts val="0"/>
              </a:spcBef>
              <a:spcAft>
                <a:spcPts val="0"/>
              </a:spcAft>
              <a:buClr>
                <a:schemeClr val="dk1"/>
              </a:buClr>
              <a:buSzPts val="1600"/>
              <a:buChar char="○"/>
            </a:pPr>
            <a:r>
              <a:rPr lang="en-US">
                <a:solidFill>
                  <a:schemeClr val="dk1"/>
                </a:solidFill>
              </a:rPr>
              <a:t>Data privacy, security, maintaining data consistency, optimizing system performance and overcoming the user resistance</a:t>
            </a:r>
            <a:endParaRPr>
              <a:solidFill>
                <a:schemeClr val="dk1"/>
              </a:solidFill>
            </a:endParaRPr>
          </a:p>
          <a:p>
            <a:pPr marL="914400" lvl="1" indent="-330200" algn="l" rtl="0">
              <a:lnSpc>
                <a:spcPct val="150000"/>
              </a:lnSpc>
              <a:spcBef>
                <a:spcPts val="0"/>
              </a:spcBef>
              <a:spcAft>
                <a:spcPts val="0"/>
              </a:spcAft>
              <a:buClr>
                <a:schemeClr val="dk1"/>
              </a:buClr>
              <a:buSzPts val="1600"/>
              <a:buChar char="○"/>
            </a:pPr>
            <a:r>
              <a:rPr lang="en-US">
                <a:solidFill>
                  <a:schemeClr val="dk1"/>
                </a:solidFill>
              </a:rPr>
              <a:t>Incorrect duplicate detections, wrong alerts, poor system performance can cause minimize system’s effectiveness.</a:t>
            </a:r>
            <a:endParaRPr lang="en-US">
              <a:solidFill>
                <a:schemeClr val="dk1"/>
              </a:solidFill>
            </a:endParaRPr>
          </a:p>
          <a:p>
            <a:pPr marL="914400" lvl="1" indent="-330200" algn="l" rtl="0">
              <a:lnSpc>
                <a:spcPct val="150000"/>
              </a:lnSpc>
              <a:spcBef>
                <a:spcPts val="0"/>
              </a:spcBef>
              <a:spcAft>
                <a:spcPts val="0"/>
              </a:spcAft>
              <a:buClr>
                <a:schemeClr val="dk1"/>
              </a:buClr>
              <a:buSzPts val="1600"/>
              <a:buChar char="○"/>
            </a:pPr>
            <a:r>
              <a:rPr>
                <a:solidFill>
                  <a:schemeClr val="dk1"/>
                </a:solidFill>
              </a:rPr>
              <a:t>Maintaining data consistency across multiple </a:t>
            </a:r>
            <a:r>
              <a:rPr lang="en-US">
                <a:solidFill>
                  <a:schemeClr val="dk1"/>
                </a:solidFill>
              </a:rPr>
              <a:t>sources and Compatibility issues with existing systems and databases.</a:t>
            </a:r>
            <a:endParaRPr lang="en-US">
              <a:solidFill>
                <a:schemeClr val="dk1"/>
              </a:solidFill>
            </a:endParaRPr>
          </a:p>
          <a:p>
            <a:pPr marL="457200" lvl="0" indent="-342900" algn="l" rtl="0">
              <a:lnSpc>
                <a:spcPct val="150000"/>
              </a:lnSpc>
              <a:spcBef>
                <a:spcPts val="0"/>
              </a:spcBef>
              <a:spcAft>
                <a:spcPts val="0"/>
              </a:spcAft>
              <a:buClr>
                <a:schemeClr val="dk1"/>
              </a:buClr>
              <a:buSzPts val="1800"/>
              <a:buChar char="●"/>
            </a:pPr>
            <a:r>
              <a:rPr lang="en-US" sz="1800" b="1">
                <a:solidFill>
                  <a:schemeClr val="dk1"/>
                </a:solidFill>
              </a:rPr>
              <a:t>Strategies for Overcoming Challenges</a:t>
            </a:r>
            <a:endParaRPr sz="1800" b="1">
              <a:solidFill>
                <a:schemeClr val="dk1"/>
              </a:solidFill>
            </a:endParaRPr>
          </a:p>
          <a:p>
            <a:pPr marL="914400" lvl="1" indent="-330200" algn="l" rtl="0">
              <a:lnSpc>
                <a:spcPct val="150000"/>
              </a:lnSpc>
              <a:spcBef>
                <a:spcPts val="0"/>
              </a:spcBef>
              <a:spcAft>
                <a:spcPts val="0"/>
              </a:spcAft>
              <a:buClr>
                <a:schemeClr val="dk1"/>
              </a:buClr>
              <a:buSzPts val="1600"/>
              <a:buChar char="○"/>
            </a:pPr>
            <a:r>
              <a:rPr lang="en-US">
                <a:solidFill>
                  <a:schemeClr val="dk1"/>
                </a:solidFill>
              </a:rPr>
              <a:t>To tackle data privacy local database is implemented instead of a web database.</a:t>
            </a:r>
            <a:endParaRPr>
              <a:solidFill>
                <a:schemeClr val="dk1"/>
              </a:solidFill>
            </a:endParaRPr>
          </a:p>
          <a:p>
            <a:pPr marL="914400" lvl="1" indent="-330200" algn="l" rtl="0">
              <a:lnSpc>
                <a:spcPct val="150000"/>
              </a:lnSpc>
              <a:spcBef>
                <a:spcPts val="0"/>
              </a:spcBef>
              <a:spcAft>
                <a:spcPts val="0"/>
              </a:spcAft>
              <a:buClr>
                <a:schemeClr val="dk1"/>
              </a:buClr>
              <a:buSzPts val="1600"/>
              <a:buChar char="○"/>
            </a:pPr>
            <a:r>
              <a:rPr lang="en-US">
                <a:solidFill>
                  <a:schemeClr val="dk1"/>
                </a:solidFill>
              </a:rPr>
              <a:t>Limit the database access to avoid privilege escalation</a:t>
            </a:r>
            <a:endParaRPr>
              <a:solidFill>
                <a:schemeClr val="dk1"/>
              </a:solidFill>
            </a:endParaRPr>
          </a:p>
          <a:p>
            <a:pPr marL="914400" lvl="1" indent="-330200" algn="l" rtl="0">
              <a:lnSpc>
                <a:spcPct val="150000"/>
              </a:lnSpc>
              <a:spcBef>
                <a:spcPts val="0"/>
              </a:spcBef>
              <a:spcAft>
                <a:spcPts val="0"/>
              </a:spcAft>
              <a:buClr>
                <a:schemeClr val="dk1"/>
              </a:buClr>
              <a:buSzPts val="1600"/>
              <a:buChar char="○"/>
            </a:pPr>
            <a:r>
              <a:rPr lang="en-US">
                <a:solidFill>
                  <a:schemeClr val="dk1"/>
                </a:solidFill>
              </a:rPr>
              <a:t>To handle Incorrect duplicate detection and wrong alerts two factor detection is used.</a:t>
            </a:r>
            <a:endParaRPr lang="en-US">
              <a:solidFill>
                <a:schemeClr val="dk1"/>
              </a:solidFill>
            </a:endParaRPr>
          </a:p>
          <a:p>
            <a:pPr marL="914400" lvl="1" indent="-330200" algn="l" rtl="0">
              <a:lnSpc>
                <a:spcPct val="150000"/>
              </a:lnSpc>
              <a:spcBef>
                <a:spcPts val="0"/>
              </a:spcBef>
              <a:spcAft>
                <a:spcPts val="0"/>
              </a:spcAft>
              <a:buClr>
                <a:schemeClr val="dk1"/>
              </a:buClr>
              <a:buSzPts val="1600"/>
              <a:buChar char="○"/>
            </a:pPr>
            <a:r>
              <a:t>Conduct regular system audits and performance optimizations</a:t>
            </a:r>
            <a:r>
              <a:rPr lang="en-US"/>
              <a:t>. Implementing local or intranet database instead of web database can also be a solution</a:t>
            </a:r>
            <a:endParaRPr lang="en-US"/>
          </a:p>
        </p:txBody>
      </p:sp>
      <p:sp>
        <p:nvSpPr>
          <p:cNvPr id="134" name="Google Shape;134;p16"/>
          <p:cNvSpPr txBox="1"/>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Oswald"/>
              <a:buNone/>
            </a:pPr>
            <a:fld id="{00000000-1234-1234-1234-123412341234}" type="slidenum">
              <a:rPr lang="en-US" sz="1200" b="1" i="0" u="none" strike="noStrike" cap="none">
                <a:solidFill>
                  <a:srgbClr val="FFFFFF"/>
                </a:solidFill>
                <a:latin typeface="Oswald"/>
                <a:ea typeface="Oswald"/>
                <a:cs typeface="Oswald"/>
                <a:sym typeface="Oswald"/>
              </a:rPr>
            </a:fld>
            <a:endParaRPr sz="1200" b="1" i="0" u="none" strike="noStrike" cap="none">
              <a:solidFill>
                <a:srgbClr val="FFFFFF"/>
              </a:solidFill>
              <a:latin typeface="Oswald"/>
              <a:ea typeface="Oswald"/>
              <a:cs typeface="Oswald"/>
              <a:sym typeface="Oswald"/>
            </a:endParaRPr>
          </a:p>
        </p:txBody>
      </p:sp>
      <p:sp>
        <p:nvSpPr>
          <p:cNvPr id="135" name="Google Shape;135;p16"/>
          <p:cNvSpPr txBox="1"/>
          <p:nvPr>
            <p:ph type="ftr" idx="11"/>
          </p:nvPr>
        </p:nvSpPr>
        <p:spPr>
          <a:xfrm>
            <a:off x="4648200" y="6356353"/>
            <a:ext cx="3204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Oswald"/>
              <a:buNone/>
            </a:pPr>
            <a:r>
              <a:rPr lang="en-US" sz="1200" b="0" i="0" u="none" strike="noStrike" cap="none">
                <a:solidFill>
                  <a:srgbClr val="FFFFFF"/>
                </a:solidFill>
                <a:latin typeface="Oswald"/>
                <a:ea typeface="Oswald"/>
                <a:cs typeface="Oswald"/>
                <a:sym typeface="Oswald"/>
              </a:rPr>
              <a:t>@SIH Idea submission</a:t>
            </a:r>
            <a:endParaRPr sz="1200" b="0" i="0" u="none" strike="noStrike" cap="none">
              <a:solidFill>
                <a:srgbClr val="FFFFFF"/>
              </a:solidFill>
              <a:latin typeface="Oswald"/>
              <a:ea typeface="Oswald"/>
              <a:cs typeface="Oswald"/>
              <a:sym typeface="Oswald"/>
            </a:endParaRPr>
          </a:p>
        </p:txBody>
      </p:sp>
      <p:pic>
        <p:nvPicPr>
          <p:cNvPr id="136" name="Google Shape;136;p16"/>
          <p:cNvPicPr preferRelativeResize="0"/>
          <p:nvPr/>
        </p:nvPicPr>
        <p:blipFill rotWithShape="1">
          <a:blip r:embed="rId1"/>
          <a:srcRect/>
          <a:stretch>
            <a:fillRect/>
          </a:stretch>
        </p:blipFill>
        <p:spPr>
          <a:xfrm>
            <a:off x="9803911" y="81376"/>
            <a:ext cx="2246575" cy="1149075"/>
          </a:xfrm>
          <a:prstGeom prst="rect">
            <a:avLst/>
          </a:prstGeom>
          <a:noFill/>
          <a:ln>
            <a:noFill/>
          </a:ln>
        </p:spPr>
      </p:pic>
      <p:sp>
        <p:nvSpPr>
          <p:cNvPr id="137" name="Google Shape;137;p16" descr="Your startup LOGO"/>
          <p:cNvSpPr/>
          <p:nvPr/>
        </p:nvSpPr>
        <p:spPr>
          <a:xfrm>
            <a:off x="275590" y="120650"/>
            <a:ext cx="1665605" cy="807085"/>
          </a:xfrm>
          <a:prstGeom prst="ellipse">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900" b="1">
                <a:solidFill>
                  <a:schemeClr val="dk1"/>
                </a:solidFill>
                <a:latin typeface="Calibri" panose="020F0502020204030204"/>
                <a:ea typeface="Calibri" panose="020F0502020204030204"/>
                <a:cs typeface="Calibri" panose="020F0502020204030204"/>
                <a:sym typeface="Calibri" panose="020F0502020204030204"/>
              </a:rPr>
              <a:t>Acutis</a:t>
            </a:r>
            <a:endParaRPr sz="19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17"/>
          <p:cNvSpPr/>
          <p:nvPr/>
        </p:nvSpPr>
        <p:spPr>
          <a:xfrm>
            <a:off x="0" y="6354762"/>
            <a:ext cx="12192000" cy="503100"/>
          </a:xfrm>
          <a:prstGeom prst="rect">
            <a:avLst/>
          </a:prstGeom>
          <a:solidFill>
            <a:srgbClr val="0070C0"/>
          </a:solidFill>
          <a:ln>
            <a:noFill/>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953734"/>
              </a:solidFill>
              <a:latin typeface="Calibri" panose="020F0502020204030204"/>
              <a:ea typeface="Calibri" panose="020F0502020204030204"/>
              <a:cs typeface="Calibri" panose="020F0502020204030204"/>
              <a:sym typeface="Calibri" panose="020F0502020204030204"/>
            </a:endParaRPr>
          </a:p>
        </p:txBody>
      </p:sp>
      <p:sp>
        <p:nvSpPr>
          <p:cNvPr id="144" name="Google Shape;144;p17"/>
          <p:cNvSpPr txBox="1"/>
          <p:nvPr>
            <p:ph type="title"/>
          </p:nvPr>
        </p:nvSpPr>
        <p:spPr>
          <a:xfrm>
            <a:off x="0" y="-179125"/>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latin typeface="Times New Roman" panose="02020603050405020304"/>
                <a:ea typeface="Times New Roman" panose="02020603050405020304"/>
                <a:cs typeface="Times New Roman" panose="02020603050405020304"/>
                <a:sym typeface="Times New Roman" panose="02020603050405020304"/>
              </a:rPr>
              <a:t>  </a:t>
            </a:r>
            <a:r>
              <a:rPr lang="en-US" sz="3600" b="1">
                <a:latin typeface="Times New Roman" panose="02020603050405020304"/>
                <a:ea typeface="Times New Roman" panose="02020603050405020304"/>
                <a:cs typeface="Times New Roman" panose="02020603050405020304"/>
                <a:sym typeface="Times New Roman" panose="02020603050405020304"/>
              </a:rPr>
              <a:t>IMPACT AND BENEFITS</a:t>
            </a:r>
            <a:endParaRPr lang="en-US"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5" name="Google Shape;145;p17"/>
          <p:cNvSpPr txBox="1"/>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Oswald"/>
              <a:buNone/>
            </a:pPr>
            <a:fld id="{00000000-1234-1234-1234-123412341234}" type="slidenum">
              <a:rPr lang="en-US" sz="1200" b="1" i="0" u="none" strike="noStrike" cap="none">
                <a:solidFill>
                  <a:srgbClr val="FFFFFF"/>
                </a:solidFill>
                <a:latin typeface="Oswald"/>
                <a:ea typeface="Oswald"/>
                <a:cs typeface="Oswald"/>
                <a:sym typeface="Oswald"/>
              </a:rPr>
            </a:fld>
            <a:endParaRPr sz="1200" b="1" i="0" u="none" strike="noStrike" cap="none">
              <a:solidFill>
                <a:srgbClr val="FFFFFF"/>
              </a:solidFill>
              <a:latin typeface="Oswald"/>
              <a:ea typeface="Oswald"/>
              <a:cs typeface="Oswald"/>
              <a:sym typeface="Oswald"/>
            </a:endParaRPr>
          </a:p>
        </p:txBody>
      </p:sp>
      <p:sp>
        <p:nvSpPr>
          <p:cNvPr id="146" name="Google Shape;146;p17"/>
          <p:cNvSpPr txBox="1"/>
          <p:nvPr>
            <p:ph type="ftr" idx="11"/>
          </p:nvPr>
        </p:nvSpPr>
        <p:spPr>
          <a:xfrm>
            <a:off x="4648200" y="6356353"/>
            <a:ext cx="32040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Oswald"/>
              <a:buNone/>
            </a:pPr>
            <a:r>
              <a:rPr lang="en-US" sz="1200" b="0" i="0" u="none" strike="noStrike" cap="none">
                <a:solidFill>
                  <a:srgbClr val="FFFFFF"/>
                </a:solidFill>
                <a:latin typeface="Oswald"/>
                <a:ea typeface="Oswald"/>
                <a:cs typeface="Oswald"/>
                <a:sym typeface="Oswald"/>
              </a:rPr>
              <a:t>@SIH Idea submission</a:t>
            </a:r>
            <a:endParaRPr sz="1200" b="0" i="0" u="none" strike="noStrike" cap="none">
              <a:solidFill>
                <a:srgbClr val="FFFFFF"/>
              </a:solidFill>
              <a:latin typeface="Oswald"/>
              <a:ea typeface="Oswald"/>
              <a:cs typeface="Oswald"/>
              <a:sym typeface="Oswald"/>
            </a:endParaRPr>
          </a:p>
        </p:txBody>
      </p:sp>
      <p:pic>
        <p:nvPicPr>
          <p:cNvPr id="147" name="Google Shape;147;p17"/>
          <p:cNvPicPr preferRelativeResize="0"/>
          <p:nvPr/>
        </p:nvPicPr>
        <p:blipFill rotWithShape="1">
          <a:blip r:embed="rId1"/>
          <a:srcRect/>
          <a:stretch>
            <a:fillRect/>
          </a:stretch>
        </p:blipFill>
        <p:spPr>
          <a:xfrm>
            <a:off x="9803911" y="81376"/>
            <a:ext cx="2246575" cy="1149075"/>
          </a:xfrm>
          <a:prstGeom prst="rect">
            <a:avLst/>
          </a:prstGeom>
          <a:noFill/>
          <a:ln>
            <a:noFill/>
          </a:ln>
        </p:spPr>
      </p:pic>
      <p:sp>
        <p:nvSpPr>
          <p:cNvPr id="149" name="Google Shape;149;p17"/>
          <p:cNvSpPr txBox="1"/>
          <p:nvPr/>
        </p:nvSpPr>
        <p:spPr>
          <a:xfrm>
            <a:off x="642675" y="1230450"/>
            <a:ext cx="5251500" cy="5042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panose="020B0604020202020204"/>
              <a:buNone/>
            </a:pPr>
            <a:r>
              <a:rPr lang="en-US" sz="1200" b="1">
                <a:solidFill>
                  <a:schemeClr val="dk1"/>
                </a:solidFill>
              </a:rPr>
              <a:t>1. Improves Productivity</a:t>
            </a:r>
            <a:endParaRPr sz="1200" b="1">
              <a:solidFill>
                <a:schemeClr val="dk1"/>
              </a:solidFill>
            </a:endParaRPr>
          </a:p>
          <a:p>
            <a:pPr marL="457200" lvl="0" indent="-292100" algn="l" rtl="0">
              <a:lnSpc>
                <a:spcPct val="115000"/>
              </a:lnSpc>
              <a:spcBef>
                <a:spcPts val="1200"/>
              </a:spcBef>
              <a:spcAft>
                <a:spcPts val="0"/>
              </a:spcAft>
              <a:buClr>
                <a:schemeClr val="dk1"/>
              </a:buClr>
              <a:buSzPts val="1000"/>
              <a:buChar char="●"/>
            </a:pPr>
            <a:r>
              <a:rPr lang="en-US" sz="1000" b="1">
                <a:solidFill>
                  <a:schemeClr val="dk1"/>
                </a:solidFill>
              </a:rPr>
              <a:t>Reduced Redundant Efforts:</a:t>
            </a:r>
            <a:r>
              <a:rPr lang="en-US" sz="1000">
                <a:solidFill>
                  <a:schemeClr val="dk1"/>
                </a:solidFill>
              </a:rPr>
              <a:t> Users will no longer waste time downloading and managing duplicate files. This allows them to focus on more important work, thereby increasing overall productivity of the organization</a:t>
            </a:r>
            <a:r>
              <a:rPr lang="en-US" sz="1000">
                <a:solidFill>
                  <a:schemeClr val="dk1"/>
                </a:solidFill>
              </a:rPr>
              <a:t>.</a:t>
            </a:r>
            <a:endParaRPr sz="1000">
              <a:solidFill>
                <a:schemeClr val="dk1"/>
              </a:solidFill>
            </a:endParaRPr>
          </a:p>
          <a:p>
            <a:pPr marL="0" lvl="0" indent="0" algn="l" rtl="0">
              <a:lnSpc>
                <a:spcPct val="115000"/>
              </a:lnSpc>
              <a:spcBef>
                <a:spcPts val="1400"/>
              </a:spcBef>
              <a:spcAft>
                <a:spcPts val="0"/>
              </a:spcAft>
              <a:buNone/>
            </a:pPr>
            <a:r>
              <a:rPr lang="en-US" sz="1200" b="1">
                <a:solidFill>
                  <a:schemeClr val="dk1"/>
                </a:solidFill>
              </a:rPr>
              <a:t>2. User Satisfaction</a:t>
            </a:r>
            <a:endParaRPr sz="1200" b="1">
              <a:solidFill>
                <a:schemeClr val="dk1"/>
              </a:solidFill>
            </a:endParaRPr>
          </a:p>
          <a:p>
            <a:pPr marL="457200" lvl="0" indent="-292100" algn="l" rtl="0">
              <a:lnSpc>
                <a:spcPct val="115000"/>
              </a:lnSpc>
              <a:spcBef>
                <a:spcPts val="1200"/>
              </a:spcBef>
              <a:spcAft>
                <a:spcPts val="0"/>
              </a:spcAft>
              <a:buClr>
                <a:schemeClr val="dk1"/>
              </a:buClr>
              <a:buSzPts val="1000"/>
              <a:buChar char="●"/>
            </a:pPr>
            <a:r>
              <a:rPr lang="en-US" sz="1000" b="1">
                <a:solidFill>
                  <a:schemeClr val="dk1"/>
                </a:solidFill>
              </a:rPr>
              <a:t>Improved Experience:</a:t>
            </a:r>
            <a:r>
              <a:rPr lang="en-US" sz="1000">
                <a:solidFill>
                  <a:schemeClr val="dk1"/>
                </a:solidFill>
              </a:rPr>
              <a:t> By making data management simpler and more efficient, the system enhances the overall user experience, who rely on quick access to accurate data.</a:t>
            </a:r>
            <a:endParaRPr sz="1000">
              <a:solidFill>
                <a:schemeClr val="dk1"/>
              </a:solidFill>
            </a:endParaRPr>
          </a:p>
          <a:p>
            <a:pPr marL="0" lvl="0" indent="0" algn="l" rtl="0">
              <a:lnSpc>
                <a:spcPct val="115000"/>
              </a:lnSpc>
              <a:spcBef>
                <a:spcPts val="1400"/>
              </a:spcBef>
              <a:spcAft>
                <a:spcPts val="0"/>
              </a:spcAft>
              <a:buNone/>
            </a:pPr>
            <a:r>
              <a:rPr lang="en-US" sz="1200" b="1">
                <a:solidFill>
                  <a:schemeClr val="dk1"/>
                </a:solidFill>
              </a:rPr>
              <a:t>3.Improves Data Integrity</a:t>
            </a:r>
            <a:endParaRPr sz="1200" b="1">
              <a:solidFill>
                <a:schemeClr val="dk1"/>
              </a:solidFill>
            </a:endParaRPr>
          </a:p>
          <a:p>
            <a:pPr marL="457200" lvl="0" indent="-292100" algn="l" rtl="0">
              <a:lnSpc>
                <a:spcPct val="115000"/>
              </a:lnSpc>
              <a:spcBef>
                <a:spcPts val="1200"/>
              </a:spcBef>
              <a:spcAft>
                <a:spcPts val="0"/>
              </a:spcAft>
              <a:buClr>
                <a:schemeClr val="dk1"/>
              </a:buClr>
              <a:buSzPts val="1000"/>
              <a:buChar char="●"/>
            </a:pPr>
            <a:r>
              <a:rPr lang="en-US" sz="1000" b="1">
                <a:solidFill>
                  <a:schemeClr val="dk1"/>
                </a:solidFill>
              </a:rPr>
              <a:t>Accurate and Consistent Data: </a:t>
            </a:r>
            <a:r>
              <a:rPr lang="en-US" sz="1000">
                <a:solidFill>
                  <a:schemeClr val="dk1"/>
                </a:solidFill>
              </a:rPr>
              <a:t>User</a:t>
            </a:r>
            <a:r>
              <a:rPr lang="en-US" sz="1000">
                <a:solidFill>
                  <a:schemeClr val="dk1"/>
                </a:solidFill>
              </a:rPr>
              <a:t> benefits from having a single, authoritative version of datasets, reducing the risk of discrepancies and ensuring that all users are working with accurate data.</a:t>
            </a:r>
            <a:endParaRPr sz="1000">
              <a:solidFill>
                <a:schemeClr val="dk1"/>
              </a:solidFill>
            </a:endParaRPr>
          </a:p>
          <a:p>
            <a:pPr marL="0" lvl="0" indent="0" algn="l" rtl="0">
              <a:lnSpc>
                <a:spcPct val="115000"/>
              </a:lnSpc>
              <a:spcBef>
                <a:spcPts val="1400"/>
              </a:spcBef>
              <a:spcAft>
                <a:spcPts val="0"/>
              </a:spcAft>
              <a:buNone/>
            </a:pPr>
            <a:r>
              <a:rPr lang="en-US" sz="1200" b="1">
                <a:solidFill>
                  <a:schemeClr val="dk1"/>
                </a:solidFill>
              </a:rPr>
              <a:t>4. Cost Savings</a:t>
            </a:r>
            <a:endParaRPr sz="1200" b="1">
              <a:solidFill>
                <a:schemeClr val="dk1"/>
              </a:solidFill>
            </a:endParaRPr>
          </a:p>
          <a:p>
            <a:pPr marL="457200" lvl="0" indent="-292100" algn="l" rtl="0">
              <a:lnSpc>
                <a:spcPct val="115000"/>
              </a:lnSpc>
              <a:spcBef>
                <a:spcPts val="1200"/>
              </a:spcBef>
              <a:spcAft>
                <a:spcPts val="0"/>
              </a:spcAft>
              <a:buClr>
                <a:schemeClr val="dk1"/>
              </a:buClr>
              <a:buSzPts val="1000"/>
              <a:buChar char="●"/>
            </a:pPr>
            <a:r>
              <a:rPr lang="en-US" sz="1000" b="1">
                <a:solidFill>
                  <a:schemeClr val="dk1"/>
                </a:solidFill>
              </a:rPr>
              <a:t>Operational Cost Reduction:</a:t>
            </a:r>
            <a:r>
              <a:rPr lang="en-US" sz="1000">
                <a:solidFill>
                  <a:schemeClr val="dk1"/>
                </a:solidFill>
              </a:rPr>
              <a:t> By avoiding duplicate downloads, the system reduces the consumption of bandwidth and storage resources, leading to significant cost savings.</a:t>
            </a:r>
            <a:endParaRPr sz="1000">
              <a:solidFill>
                <a:schemeClr val="dk1"/>
              </a:solidFill>
            </a:endParaRPr>
          </a:p>
          <a:p>
            <a:pPr marL="0" lvl="0" indent="0" algn="l" rtl="0">
              <a:lnSpc>
                <a:spcPct val="115000"/>
              </a:lnSpc>
              <a:spcBef>
                <a:spcPts val="1400"/>
              </a:spcBef>
              <a:spcAft>
                <a:spcPts val="0"/>
              </a:spcAft>
              <a:buNone/>
            </a:pPr>
            <a:endParaRPr sz="1300" b="1">
              <a:solidFill>
                <a:schemeClr val="dk1"/>
              </a:solidFill>
            </a:endParaRPr>
          </a:p>
          <a:p>
            <a:pPr marL="0" lvl="0" indent="0" algn="l" rtl="0">
              <a:lnSpc>
                <a:spcPct val="115000"/>
              </a:lnSpc>
              <a:spcBef>
                <a:spcPts val="1200"/>
              </a:spcBef>
              <a:spcAft>
                <a:spcPts val="0"/>
              </a:spcAft>
              <a:buNone/>
            </a:pPr>
            <a:endParaRPr sz="1100">
              <a:solidFill>
                <a:schemeClr val="dk1"/>
              </a:solidFill>
            </a:endParaRPr>
          </a:p>
          <a:p>
            <a:pPr marL="0" lvl="0" indent="0" algn="l" rtl="0">
              <a:lnSpc>
                <a:spcPct val="115000"/>
              </a:lnSpc>
              <a:spcBef>
                <a:spcPts val="1200"/>
              </a:spcBef>
              <a:spcAft>
                <a:spcPts val="0"/>
              </a:spcAft>
              <a:buNone/>
            </a:pPr>
            <a:endParaRPr sz="1100">
              <a:solidFill>
                <a:schemeClr val="dk1"/>
              </a:solidFill>
            </a:endParaRPr>
          </a:p>
          <a:p>
            <a:pPr marL="0" lvl="0" indent="0" algn="l" rtl="0">
              <a:lnSpc>
                <a:spcPct val="115000"/>
              </a:lnSpc>
              <a:spcBef>
                <a:spcPts val="1200"/>
              </a:spcBef>
              <a:spcAft>
                <a:spcPts val="0"/>
              </a:spcAft>
              <a:buNone/>
            </a:pPr>
            <a:endParaRPr sz="1100">
              <a:solidFill>
                <a:schemeClr val="dk1"/>
              </a:solidFill>
            </a:endParaRPr>
          </a:p>
          <a:p>
            <a:pPr marL="0" lvl="0" indent="0" algn="l" rtl="0">
              <a:spcBef>
                <a:spcPts val="1200"/>
              </a:spcBef>
              <a:spcAft>
                <a:spcPts val="0"/>
              </a:spcAft>
              <a:buNone/>
            </a:pPr>
            <a:endParaRPr sz="1500">
              <a:solidFill>
                <a:schemeClr val="dk1"/>
              </a:solidFill>
              <a:latin typeface="Oswald"/>
              <a:ea typeface="Oswald"/>
              <a:cs typeface="Oswald"/>
              <a:sym typeface="Oswald"/>
            </a:endParaRPr>
          </a:p>
        </p:txBody>
      </p:sp>
      <p:sp>
        <p:nvSpPr>
          <p:cNvPr id="150" name="Google Shape;150;p17"/>
          <p:cNvSpPr txBox="1"/>
          <p:nvPr/>
        </p:nvSpPr>
        <p:spPr>
          <a:xfrm>
            <a:off x="6077525" y="1230450"/>
            <a:ext cx="5502600" cy="5042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panose="020B0604020202020204"/>
              <a:buNone/>
            </a:pPr>
            <a:r>
              <a:rPr lang="en-US" sz="1200" b="1">
                <a:solidFill>
                  <a:schemeClr val="dk1"/>
                </a:solidFill>
              </a:rPr>
              <a:t>1. Social Benefits</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endParaRPr lang="en-US" sz="1000" b="1">
              <a:solidFill>
                <a:schemeClr val="dk1"/>
              </a:solidFill>
            </a:endParaRPr>
          </a:p>
          <a:p>
            <a:pPr marL="457200" lvl="0" indent="-292100" algn="l" rtl="0">
              <a:lnSpc>
                <a:spcPct val="115000"/>
              </a:lnSpc>
              <a:spcBef>
                <a:spcPts val="0"/>
              </a:spcBef>
              <a:spcAft>
                <a:spcPts val="0"/>
              </a:spcAft>
              <a:buClr>
                <a:schemeClr val="dk1"/>
              </a:buClr>
              <a:buSzPts val="1000"/>
              <a:buChar char="●"/>
            </a:pPr>
            <a:r>
              <a:rPr lang="en-US" sz="1000" b="1">
                <a:solidFill>
                  <a:schemeClr val="dk1"/>
                </a:solidFill>
              </a:rPr>
              <a:t>Increased Accessibility:</a:t>
            </a:r>
            <a:r>
              <a:rPr lang="en-US" sz="1000">
                <a:solidFill>
                  <a:schemeClr val="dk1"/>
                </a:solidFill>
              </a:rPr>
              <a:t> The reduction of redundant data simplifies data management processes, making data more accessible to users who may not have advanced technical skills.</a:t>
            </a:r>
            <a:endParaRPr sz="1000">
              <a:solidFill>
                <a:schemeClr val="dk1"/>
              </a:solidFill>
            </a:endParaRPr>
          </a:p>
          <a:p>
            <a:pPr marL="0" lvl="0" indent="0" algn="l" rtl="0">
              <a:lnSpc>
                <a:spcPct val="115000"/>
              </a:lnSpc>
              <a:spcBef>
                <a:spcPts val="1400"/>
              </a:spcBef>
              <a:spcAft>
                <a:spcPts val="0"/>
              </a:spcAft>
              <a:buClr>
                <a:schemeClr val="dk1"/>
              </a:buClr>
              <a:buSzPts val="1100"/>
              <a:buFont typeface="Arial" panose="020B0604020202020204"/>
              <a:buNone/>
            </a:pPr>
            <a:r>
              <a:rPr lang="en-US" sz="1200" b="1">
                <a:solidFill>
                  <a:schemeClr val="dk1"/>
                </a:solidFill>
              </a:rPr>
              <a:t>2. Economic Benefits</a:t>
            </a:r>
            <a:endParaRPr sz="1200" b="1">
              <a:solidFill>
                <a:schemeClr val="dk1"/>
              </a:solidFill>
            </a:endParaRPr>
          </a:p>
          <a:p>
            <a:pPr marL="457200" lvl="0" indent="-292100" algn="l" rtl="0">
              <a:lnSpc>
                <a:spcPct val="115000"/>
              </a:lnSpc>
              <a:spcBef>
                <a:spcPts val="1200"/>
              </a:spcBef>
              <a:spcAft>
                <a:spcPts val="0"/>
              </a:spcAft>
              <a:buClr>
                <a:schemeClr val="dk1"/>
              </a:buClr>
              <a:buSzPts val="1000"/>
              <a:buChar char="●"/>
            </a:pPr>
            <a:r>
              <a:rPr lang="en-US" sz="1000" b="1">
                <a:solidFill>
                  <a:schemeClr val="dk1"/>
                </a:solidFill>
              </a:rPr>
              <a:t>Cost Savings:</a:t>
            </a:r>
            <a:r>
              <a:rPr lang="en-US" sz="1000">
                <a:solidFill>
                  <a:schemeClr val="dk1"/>
                </a:solidFill>
              </a:rPr>
              <a:t> The reduction in bandwidth usage, storage requirements, and IT maintenance leads to significant cost savings for organizations. These savings can be reinvested in other areas, such as innovation or employee development.</a:t>
            </a:r>
            <a:endParaRPr lang="en-US" sz="1000">
              <a:solidFill>
                <a:schemeClr val="dk1"/>
              </a:solidFill>
            </a:endParaRPr>
          </a:p>
          <a:p>
            <a:pPr marL="457200" lvl="0" indent="-292100" algn="l" rtl="0">
              <a:lnSpc>
                <a:spcPct val="115000"/>
              </a:lnSpc>
              <a:spcBef>
                <a:spcPts val="1200"/>
              </a:spcBef>
              <a:spcAft>
                <a:spcPts val="0"/>
              </a:spcAft>
              <a:buClr>
                <a:schemeClr val="dk1"/>
              </a:buClr>
              <a:buSzPts val="1000"/>
              <a:buChar char="●"/>
            </a:pP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US" sz="1000" b="1">
                <a:solidFill>
                  <a:schemeClr val="dk1"/>
                </a:solidFill>
              </a:rPr>
              <a:t>Resource Optimization:</a:t>
            </a:r>
            <a:r>
              <a:rPr lang="en-US" sz="1000">
                <a:solidFill>
                  <a:schemeClr val="dk1"/>
                </a:solidFill>
              </a:rPr>
              <a:t> Efficient use of resources (like storage and bandwidth) decreases the need for frequent upgrades to infrastructure, which can be costly.</a:t>
            </a:r>
            <a:endParaRPr sz="1000">
              <a:solidFill>
                <a:schemeClr val="dk1"/>
              </a:solidFill>
            </a:endParaRPr>
          </a:p>
          <a:p>
            <a:pPr marL="0" lvl="0" indent="0" algn="l" rtl="0">
              <a:lnSpc>
                <a:spcPct val="115000"/>
              </a:lnSpc>
              <a:spcBef>
                <a:spcPts val="1400"/>
              </a:spcBef>
              <a:spcAft>
                <a:spcPts val="0"/>
              </a:spcAft>
              <a:buClr>
                <a:schemeClr val="dk1"/>
              </a:buClr>
              <a:buSzPts val="1100"/>
              <a:buFont typeface="Arial" panose="020B0604020202020204"/>
              <a:buNone/>
            </a:pPr>
            <a:r>
              <a:rPr lang="en-US" sz="1200" b="1">
                <a:solidFill>
                  <a:schemeClr val="dk1"/>
                </a:solidFill>
              </a:rPr>
              <a:t>3. Environmental Benefits</a:t>
            </a:r>
            <a:endParaRPr sz="1200" b="1">
              <a:solidFill>
                <a:schemeClr val="dk1"/>
              </a:solidFill>
            </a:endParaRPr>
          </a:p>
          <a:p>
            <a:pPr marL="457200" lvl="0" indent="-292100" algn="l" rtl="0">
              <a:lnSpc>
                <a:spcPct val="115000"/>
              </a:lnSpc>
              <a:spcBef>
                <a:spcPts val="1200"/>
              </a:spcBef>
              <a:spcAft>
                <a:spcPts val="0"/>
              </a:spcAft>
              <a:buClr>
                <a:schemeClr val="dk1"/>
              </a:buClr>
              <a:buSzPts val="1000"/>
              <a:buChar char="●"/>
            </a:pPr>
            <a:r>
              <a:rPr lang="en-US" sz="1000" b="1">
                <a:solidFill>
                  <a:schemeClr val="dk1"/>
                </a:solidFill>
              </a:rPr>
              <a:t>Reduced Energy Consumption:</a:t>
            </a:r>
            <a:r>
              <a:rPr lang="en-US" sz="1000">
                <a:solidFill>
                  <a:schemeClr val="dk1"/>
                </a:solidFill>
              </a:rPr>
              <a:t>  The reduction in unnecessary data transfers minimizes the energy used in network operations. It is necessary as data transmission over the internet requires significant energy for network infrastructure.</a:t>
            </a:r>
            <a:endParaRPr sz="1000">
              <a:solidFill>
                <a:schemeClr val="dk1"/>
              </a:solidFill>
            </a:endParaRPr>
          </a:p>
          <a:p>
            <a:pPr marL="457200" lvl="0" indent="-292100" algn="l" rtl="0">
              <a:lnSpc>
                <a:spcPct val="115000"/>
              </a:lnSpc>
              <a:spcBef>
                <a:spcPts val="0"/>
              </a:spcBef>
              <a:spcAft>
                <a:spcPts val="0"/>
              </a:spcAft>
              <a:buClr>
                <a:schemeClr val="dk1"/>
              </a:buClr>
              <a:buSzPts val="1000"/>
              <a:buChar char="●"/>
            </a:pPr>
            <a:r>
              <a:rPr lang="en-US" sz="1100" b="1">
                <a:solidFill>
                  <a:schemeClr val="dk1"/>
                </a:solidFill>
              </a:rPr>
              <a:t>Efficient Data Storage: </a:t>
            </a:r>
            <a:r>
              <a:rPr lang="en-US" sz="1000">
                <a:solidFill>
                  <a:schemeClr val="dk1"/>
                </a:solidFill>
              </a:rPr>
              <a:t>By preventing duplicate data downloads, Data download Duplication Alert System</a:t>
            </a:r>
            <a:r>
              <a:rPr lang="en-US" sz="1000">
                <a:solidFill>
                  <a:schemeClr val="dk1"/>
                </a:solidFill>
              </a:rPr>
              <a:t>(DDAS)</a:t>
            </a:r>
            <a:r>
              <a:rPr lang="en-US" sz="1000">
                <a:solidFill>
                  <a:schemeClr val="dk1"/>
                </a:solidFill>
              </a:rPr>
              <a:t> increases efficiency in Data storage</a:t>
            </a:r>
            <a:endParaRPr sz="1000">
              <a:solidFill>
                <a:schemeClr val="dk1"/>
              </a:solidFill>
            </a:endParaRPr>
          </a:p>
          <a:p>
            <a:pPr marL="0" lvl="0" indent="0" algn="l" rtl="0">
              <a:lnSpc>
                <a:spcPct val="115000"/>
              </a:lnSpc>
              <a:spcBef>
                <a:spcPts val="1200"/>
              </a:spcBef>
              <a:spcAft>
                <a:spcPts val="0"/>
              </a:spcAft>
              <a:buNone/>
            </a:pPr>
            <a:endParaRPr sz="1000">
              <a:solidFill>
                <a:schemeClr val="dk1"/>
              </a:solidFill>
            </a:endParaRPr>
          </a:p>
          <a:p>
            <a:pPr marL="457200" lvl="0" indent="0" algn="l" rtl="0">
              <a:lnSpc>
                <a:spcPct val="115000"/>
              </a:lnSpc>
              <a:spcBef>
                <a:spcPts val="1200"/>
              </a:spcBef>
              <a:spcAft>
                <a:spcPts val="0"/>
              </a:spcAft>
              <a:buNone/>
            </a:pPr>
            <a:endParaRPr sz="1100">
              <a:solidFill>
                <a:schemeClr val="dk1"/>
              </a:solidFill>
            </a:endParaRPr>
          </a:p>
          <a:p>
            <a:pPr marL="0" lvl="0" indent="0" algn="l" rtl="0">
              <a:lnSpc>
                <a:spcPct val="115000"/>
              </a:lnSpc>
              <a:spcBef>
                <a:spcPts val="1200"/>
              </a:spcBef>
              <a:spcAft>
                <a:spcPts val="0"/>
              </a:spcAft>
              <a:buNone/>
            </a:pPr>
            <a:r>
              <a:rPr lang="en-US" sz="1000">
                <a:solidFill>
                  <a:schemeClr val="dk1"/>
                </a:solidFill>
              </a:rPr>
              <a:t>.</a:t>
            </a:r>
            <a:endParaRPr sz="1000">
              <a:solidFill>
                <a:schemeClr val="dk1"/>
              </a:solidFill>
            </a:endParaRPr>
          </a:p>
          <a:p>
            <a:pPr marL="0" lvl="0" indent="0" algn="l" rtl="0">
              <a:lnSpc>
                <a:spcPct val="115000"/>
              </a:lnSpc>
              <a:spcBef>
                <a:spcPts val="1400"/>
              </a:spcBef>
              <a:spcAft>
                <a:spcPts val="0"/>
              </a:spcAft>
              <a:buNone/>
            </a:pPr>
            <a:endParaRPr sz="1300" b="1">
              <a:solidFill>
                <a:schemeClr val="dk1"/>
              </a:solidFill>
            </a:endParaRPr>
          </a:p>
          <a:p>
            <a:pPr marL="0" lvl="0" indent="0" algn="l" rtl="0">
              <a:lnSpc>
                <a:spcPct val="115000"/>
              </a:lnSpc>
              <a:spcBef>
                <a:spcPts val="1200"/>
              </a:spcBef>
              <a:spcAft>
                <a:spcPts val="0"/>
              </a:spcAft>
              <a:buNone/>
            </a:pPr>
            <a:endParaRPr sz="1100">
              <a:solidFill>
                <a:schemeClr val="dk1"/>
              </a:solidFill>
            </a:endParaRPr>
          </a:p>
          <a:p>
            <a:pPr marL="0" lvl="0" indent="0" algn="l" rtl="0">
              <a:lnSpc>
                <a:spcPct val="115000"/>
              </a:lnSpc>
              <a:spcBef>
                <a:spcPts val="1200"/>
              </a:spcBef>
              <a:spcAft>
                <a:spcPts val="0"/>
              </a:spcAft>
              <a:buNone/>
            </a:pPr>
            <a:endParaRPr sz="1100">
              <a:solidFill>
                <a:schemeClr val="dk1"/>
              </a:solidFill>
            </a:endParaRPr>
          </a:p>
          <a:p>
            <a:pPr marL="0" lvl="0" indent="0" algn="l" rtl="0">
              <a:lnSpc>
                <a:spcPct val="115000"/>
              </a:lnSpc>
              <a:spcBef>
                <a:spcPts val="1200"/>
              </a:spcBef>
              <a:spcAft>
                <a:spcPts val="0"/>
              </a:spcAft>
              <a:buNone/>
            </a:pPr>
            <a:endParaRPr sz="1100">
              <a:solidFill>
                <a:schemeClr val="dk1"/>
              </a:solidFill>
            </a:endParaRPr>
          </a:p>
          <a:p>
            <a:pPr marL="0" lvl="0" indent="0" algn="l" rtl="0">
              <a:spcBef>
                <a:spcPts val="1200"/>
              </a:spcBef>
              <a:spcAft>
                <a:spcPts val="0"/>
              </a:spcAft>
              <a:buNone/>
            </a:pPr>
            <a:endParaRPr sz="1500">
              <a:solidFill>
                <a:schemeClr val="dk1"/>
              </a:solidFill>
              <a:latin typeface="Oswald"/>
              <a:ea typeface="Oswald"/>
              <a:cs typeface="Oswald"/>
              <a:sym typeface="Oswald"/>
            </a:endParaRPr>
          </a:p>
        </p:txBody>
      </p:sp>
      <p:sp>
        <p:nvSpPr>
          <p:cNvPr id="151" name="Google Shape;151;p17"/>
          <p:cNvSpPr txBox="1"/>
          <p:nvPr/>
        </p:nvSpPr>
        <p:spPr>
          <a:xfrm>
            <a:off x="946785" y="843915"/>
            <a:ext cx="5280660" cy="3028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latin typeface="Calibri" panose="020F0502020204030204" charset="0"/>
                <a:ea typeface="Oswald"/>
                <a:cs typeface="Calibri" panose="020F0502020204030204" charset="0"/>
                <a:sym typeface="Oswald"/>
              </a:rPr>
              <a:t>Potential impact on the target audience</a:t>
            </a:r>
            <a:endParaRPr lang="en-US" sz="1700" b="1">
              <a:solidFill>
                <a:schemeClr val="dk1"/>
              </a:solidFill>
              <a:latin typeface="Calibri" panose="020F0502020204030204" charset="0"/>
              <a:ea typeface="Oswald"/>
              <a:cs typeface="Calibri" panose="020F0502020204030204" charset="0"/>
              <a:sym typeface="Oswald"/>
            </a:endParaRPr>
          </a:p>
        </p:txBody>
      </p:sp>
      <p:sp>
        <p:nvSpPr>
          <p:cNvPr id="152" name="Google Shape;152;p17"/>
          <p:cNvSpPr txBox="1"/>
          <p:nvPr/>
        </p:nvSpPr>
        <p:spPr>
          <a:xfrm>
            <a:off x="6565900" y="843915"/>
            <a:ext cx="3745230" cy="3028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latin typeface="Calibri" panose="020F0502020204030204" charset="0"/>
                <a:ea typeface="Oswald"/>
                <a:cs typeface="Calibri" panose="020F0502020204030204" charset="0"/>
                <a:sym typeface="Oswald"/>
              </a:rPr>
              <a:t>Benefits of the solution</a:t>
            </a:r>
            <a:endParaRPr sz="3200">
              <a:solidFill>
                <a:schemeClr val="dk1"/>
              </a:solidFill>
              <a:latin typeface="Oswald"/>
              <a:ea typeface="Oswald"/>
              <a:cs typeface="Oswald"/>
              <a:sym typeface="Oswald"/>
            </a:endParaRPr>
          </a:p>
        </p:txBody>
      </p:sp>
      <p:sp>
        <p:nvSpPr>
          <p:cNvPr id="137" name="Google Shape;137;p16" descr="Your startup LOGO"/>
          <p:cNvSpPr/>
          <p:nvPr/>
        </p:nvSpPr>
        <p:spPr>
          <a:xfrm>
            <a:off x="275590" y="120650"/>
            <a:ext cx="1665605" cy="807085"/>
          </a:xfrm>
          <a:prstGeom prst="ellipse">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900" b="1">
                <a:solidFill>
                  <a:schemeClr val="dk1"/>
                </a:solidFill>
                <a:latin typeface="Calibri" panose="020F0502020204030204"/>
                <a:ea typeface="Calibri" panose="020F0502020204030204"/>
                <a:cs typeface="Calibri" panose="020F0502020204030204"/>
                <a:sym typeface="Calibri" panose="020F0502020204030204"/>
              </a:rPr>
              <a:t>Acutis</a:t>
            </a:r>
            <a:endParaRPr sz="19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18"/>
          <p:cNvSpPr/>
          <p:nvPr/>
        </p:nvSpPr>
        <p:spPr>
          <a:xfrm>
            <a:off x="0" y="6354762"/>
            <a:ext cx="12191999" cy="503238"/>
          </a:xfrm>
          <a:prstGeom prst="rect">
            <a:avLst/>
          </a:prstGeom>
          <a:solidFill>
            <a:srgbClr val="0070C0"/>
          </a:solidFill>
          <a:ln>
            <a:noFill/>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953734"/>
              </a:solidFill>
              <a:latin typeface="Calibri" panose="020F0502020204030204"/>
              <a:ea typeface="Calibri" panose="020F0502020204030204"/>
              <a:cs typeface="Calibri" panose="020F0502020204030204"/>
              <a:sym typeface="Calibri" panose="020F0502020204030204"/>
            </a:endParaRPr>
          </a:p>
        </p:txBody>
      </p:sp>
      <p:sp>
        <p:nvSpPr>
          <p:cNvPr id="159" name="Google Shape;159;p18"/>
          <p:cNvSpPr txBox="1"/>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latin typeface="Times New Roman" panose="02020603050405020304"/>
                <a:ea typeface="Times New Roman" panose="02020603050405020304"/>
                <a:cs typeface="Times New Roman" panose="02020603050405020304"/>
                <a:sym typeface="Times New Roman" panose="02020603050405020304"/>
              </a:rPr>
              <a:t>            </a:t>
            </a:r>
            <a:r>
              <a:rPr lang="en-US" sz="3600" b="1">
                <a:latin typeface="Times New Roman" panose="02020603050405020304"/>
                <a:ea typeface="Times New Roman" panose="02020603050405020304"/>
                <a:cs typeface="Times New Roman" panose="02020603050405020304"/>
                <a:sym typeface="Times New Roman" panose="02020603050405020304"/>
              </a:rPr>
              <a:t>RESEARCH  AND REFERENCES</a:t>
            </a:r>
            <a:endParaRPr lang="en-US"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60" name="Google Shape;160;p18"/>
          <p:cNvSpPr txBox="1"/>
          <p:nvPr/>
        </p:nvSpPr>
        <p:spPr>
          <a:xfrm>
            <a:off x="1402080" y="1617345"/>
            <a:ext cx="8600440" cy="3783330"/>
          </a:xfrm>
          <a:prstGeom prst="rect">
            <a:avLst/>
          </a:prstGeom>
          <a:noFill/>
          <a:ln w="19050"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457200" lvl="0" indent="-419100" algn="l" rtl="0">
              <a:spcBef>
                <a:spcPts val="0"/>
              </a:spcBef>
              <a:spcAft>
                <a:spcPts val="0"/>
              </a:spcAft>
              <a:buSzPts val="3000"/>
              <a:buChar char="●"/>
            </a:pPr>
            <a:r>
              <a:rPr lang="en-US" sz="2400" b="1"/>
              <a:t>Extension Ideas:</a:t>
            </a:r>
            <a:endParaRPr sz="2400"/>
          </a:p>
          <a:p>
            <a:pPr marL="457200" lvl="0" indent="457200" algn="l" rtl="0">
              <a:spcBef>
                <a:spcPts val="0"/>
              </a:spcBef>
              <a:spcAft>
                <a:spcPts val="0"/>
              </a:spcAft>
              <a:buNone/>
            </a:pPr>
            <a:r>
              <a:rPr lang="en-US" sz="2400" u="sng">
                <a:solidFill>
                  <a:schemeClr val="hlink"/>
                </a:solidFill>
                <a:hlinkClick r:id="rId1"/>
              </a:rPr>
              <a:t>https://developer.chrome.com/docs/extensions</a:t>
            </a:r>
            <a:endParaRPr sz="2400" u="sng"/>
          </a:p>
          <a:p>
            <a:pPr marL="457200" lvl="0" indent="0" algn="l" rtl="0">
              <a:spcBef>
                <a:spcPts val="0"/>
              </a:spcBef>
              <a:spcAft>
                <a:spcPts val="0"/>
              </a:spcAft>
              <a:buNone/>
            </a:pPr>
            <a:endParaRPr sz="2400" b="1"/>
          </a:p>
          <a:p>
            <a:pPr marL="457200" lvl="0" indent="-419100" algn="l" rtl="0">
              <a:spcBef>
                <a:spcPts val="0"/>
              </a:spcBef>
              <a:spcAft>
                <a:spcPts val="0"/>
              </a:spcAft>
              <a:buSzPts val="3000"/>
              <a:buChar char="●"/>
            </a:pPr>
            <a:r>
              <a:rPr lang="en-US" sz="2400" b="1"/>
              <a:t>DataBase Implementation:</a:t>
            </a:r>
            <a:endParaRPr sz="2400" b="1"/>
          </a:p>
          <a:p>
            <a:pPr marL="457200" lvl="0" indent="457200" algn="l" rtl="0">
              <a:spcBef>
                <a:spcPts val="0"/>
              </a:spcBef>
              <a:spcAft>
                <a:spcPts val="0"/>
              </a:spcAft>
              <a:buNone/>
            </a:pPr>
            <a:r>
              <a:rPr lang="en-US" sz="2400" u="sng">
                <a:solidFill>
                  <a:schemeClr val="hlink"/>
                </a:solidFill>
                <a:hlinkClick r:id="rId2"/>
              </a:rPr>
              <a:t>https://www.w3schools.com/sql/default.asp</a:t>
            </a:r>
            <a:endParaRPr lang="en-US" sz="2400" u="sng">
              <a:solidFill>
                <a:schemeClr val="hlink"/>
              </a:solidFill>
            </a:endParaRPr>
          </a:p>
          <a:p>
            <a:pPr marL="457200" lvl="0" indent="457200" algn="l" rtl="0">
              <a:spcBef>
                <a:spcPts val="0"/>
              </a:spcBef>
              <a:spcAft>
                <a:spcPts val="0"/>
              </a:spcAft>
              <a:buNone/>
            </a:pPr>
            <a:r>
              <a:rPr lang="en-US" sz="2400" u="sng">
                <a:solidFill>
                  <a:schemeClr val="hlink"/>
                </a:solidFill>
                <a:hlinkClick r:id="rId3"/>
              </a:rPr>
              <a:t>https://dev.mysql.com/doc/</a:t>
            </a:r>
            <a:endParaRPr sz="2400" u="sng"/>
          </a:p>
          <a:p>
            <a:pPr marL="457200" lvl="0" indent="0" algn="l" rtl="0">
              <a:spcBef>
                <a:spcPts val="0"/>
              </a:spcBef>
              <a:spcAft>
                <a:spcPts val="0"/>
              </a:spcAft>
              <a:buNone/>
            </a:pPr>
            <a:endParaRPr sz="2400" b="1"/>
          </a:p>
          <a:p>
            <a:pPr marL="457200" lvl="0" indent="-438150" algn="l" rtl="0">
              <a:spcBef>
                <a:spcPts val="0"/>
              </a:spcBef>
              <a:spcAft>
                <a:spcPts val="0"/>
              </a:spcAft>
              <a:buSzPts val="3300"/>
              <a:buChar char="●"/>
            </a:pPr>
            <a:r>
              <a:rPr lang="en-US" sz="2400" b="1"/>
              <a:t>Java Documentation:</a:t>
            </a:r>
            <a:endParaRPr sz="2400" b="1"/>
          </a:p>
          <a:p>
            <a:pPr marL="457200" lvl="0" indent="457200" algn="l" rtl="0">
              <a:spcBef>
                <a:spcPts val="0"/>
              </a:spcBef>
              <a:spcAft>
                <a:spcPts val="0"/>
              </a:spcAft>
              <a:buNone/>
            </a:pPr>
            <a:r>
              <a:rPr lang="en-US" sz="2400" u="sng">
                <a:solidFill>
                  <a:schemeClr val="hlink"/>
                </a:solidFill>
                <a:hlinkClick r:id="rId4"/>
              </a:rPr>
              <a:t>https://docs.oracle.com/en/java/</a:t>
            </a:r>
            <a:endParaRPr sz="2400" u="sng"/>
          </a:p>
          <a:p>
            <a:pPr marL="0" lvl="0" indent="0" algn="l" rtl="0">
              <a:spcBef>
                <a:spcPts val="0"/>
              </a:spcBef>
              <a:spcAft>
                <a:spcPts val="0"/>
              </a:spcAft>
              <a:buNone/>
            </a:pPr>
            <a:endParaRPr sz="2400" u="sng"/>
          </a:p>
        </p:txBody>
      </p:sp>
      <p:sp>
        <p:nvSpPr>
          <p:cNvPr id="161" name="Google Shape;161;p18"/>
          <p:cNvSpPr txBox="1"/>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Oswald"/>
              <a:buNone/>
            </a:pPr>
            <a:fld id="{00000000-1234-1234-1234-123412341234}" type="slidenum">
              <a:rPr lang="en-US" sz="1200" b="1" i="0" u="none" strike="noStrike" cap="none">
                <a:solidFill>
                  <a:srgbClr val="FFFFFF"/>
                </a:solidFill>
                <a:latin typeface="Oswald"/>
                <a:ea typeface="Oswald"/>
                <a:cs typeface="Oswald"/>
                <a:sym typeface="Oswald"/>
              </a:rPr>
            </a:fld>
            <a:endParaRPr sz="1200" b="1" i="0" u="none" strike="noStrike" cap="none">
              <a:solidFill>
                <a:srgbClr val="FFFFFF"/>
              </a:solidFill>
              <a:latin typeface="Oswald"/>
              <a:ea typeface="Oswald"/>
              <a:cs typeface="Oswald"/>
              <a:sym typeface="Oswald"/>
            </a:endParaRPr>
          </a:p>
        </p:txBody>
      </p:sp>
      <p:sp>
        <p:nvSpPr>
          <p:cNvPr id="162" name="Google Shape;162;p18"/>
          <p:cNvSpPr txBox="1"/>
          <p:nvPr>
            <p:ph type="ftr" idx="11"/>
          </p:nvPr>
        </p:nvSpPr>
        <p:spPr>
          <a:xfrm>
            <a:off x="4648200" y="6356353"/>
            <a:ext cx="3204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Oswald"/>
              <a:buNone/>
            </a:pPr>
            <a:r>
              <a:rPr lang="en-US" sz="1200" b="0" i="0" u="none" strike="noStrike" cap="none">
                <a:solidFill>
                  <a:srgbClr val="FFFFFF"/>
                </a:solidFill>
                <a:latin typeface="Oswald"/>
                <a:ea typeface="Oswald"/>
                <a:cs typeface="Oswald"/>
                <a:sym typeface="Oswald"/>
              </a:rPr>
              <a:t>@SIH Idea submission</a:t>
            </a:r>
            <a:endParaRPr sz="1200" b="0" i="0" u="none" strike="noStrike" cap="none">
              <a:solidFill>
                <a:srgbClr val="FFFFFF"/>
              </a:solidFill>
              <a:latin typeface="Oswald"/>
              <a:ea typeface="Oswald"/>
              <a:cs typeface="Oswald"/>
              <a:sym typeface="Oswald"/>
            </a:endParaRPr>
          </a:p>
        </p:txBody>
      </p:sp>
      <p:pic>
        <p:nvPicPr>
          <p:cNvPr id="163" name="Google Shape;163;p18"/>
          <p:cNvPicPr preferRelativeResize="0"/>
          <p:nvPr/>
        </p:nvPicPr>
        <p:blipFill rotWithShape="1">
          <a:blip r:embed="rId5"/>
          <a:srcRect/>
          <a:stretch>
            <a:fillRect/>
          </a:stretch>
        </p:blipFill>
        <p:spPr>
          <a:xfrm>
            <a:off x="9803911" y="81376"/>
            <a:ext cx="2246575" cy="1149075"/>
          </a:xfrm>
          <a:prstGeom prst="rect">
            <a:avLst/>
          </a:prstGeom>
          <a:noFill/>
          <a:ln>
            <a:noFill/>
          </a:ln>
        </p:spPr>
      </p:pic>
      <p:sp>
        <p:nvSpPr>
          <p:cNvPr id="1" name="Google Shape;137;p16" descr="Your startup LOGO"/>
          <p:cNvSpPr/>
          <p:nvPr/>
        </p:nvSpPr>
        <p:spPr>
          <a:xfrm>
            <a:off x="275590" y="120650"/>
            <a:ext cx="1665605" cy="807085"/>
          </a:xfrm>
          <a:prstGeom prst="ellipse">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900" b="1">
                <a:solidFill>
                  <a:schemeClr val="dk1"/>
                </a:solidFill>
                <a:latin typeface="Calibri" panose="020F0502020204030204"/>
                <a:ea typeface="Calibri" panose="020F0502020204030204"/>
                <a:cs typeface="Calibri" panose="020F0502020204030204"/>
                <a:sym typeface="Calibri" panose="020F0502020204030204"/>
              </a:rPr>
              <a:t>Acutis</a:t>
            </a:r>
            <a:endParaRPr sz="19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5690</Words>
  <Application>WPS Presentation</Application>
  <PresentationFormat/>
  <Paragraphs>143</Paragraphs>
  <Slides>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vt:i4>
      </vt:variant>
    </vt:vector>
  </HeadingPairs>
  <TitlesOfParts>
    <vt:vector size="24" baseType="lpstr">
      <vt:lpstr>Arial</vt:lpstr>
      <vt:lpstr>SimSun</vt:lpstr>
      <vt:lpstr>Wingdings</vt:lpstr>
      <vt:lpstr>Arial</vt:lpstr>
      <vt:lpstr>DejaVu Sans</vt:lpstr>
      <vt:lpstr>Oswald</vt:lpstr>
      <vt:lpstr>Quicksand Light</vt:lpstr>
      <vt:lpstr>Calibri</vt:lpstr>
      <vt:lpstr>Garamond</vt:lpstr>
      <vt:lpstr>FreeSerif</vt:lpstr>
      <vt:lpstr>Times New Roman</vt:lpstr>
      <vt:lpstr>Calibri</vt:lpstr>
      <vt:lpstr>Microsoft YaHei</vt:lpstr>
      <vt:lpstr>Droid Sans Fallback</vt:lpstr>
      <vt:lpstr>Arial Unicode MS</vt:lpstr>
      <vt:lpstr>FontAwesome</vt:lpstr>
      <vt:lpstr>Noto Color Emoji</vt:lpstr>
      <vt:lpstr>Office Theme</vt:lpstr>
      <vt:lpstr>SMART INDIA HACKATHON 2024</vt:lpstr>
      <vt:lpstr>Alert System (DDAS)</vt:lpstr>
      <vt:lpstr>TECHNICAL APPROACH</vt:lpstr>
      <vt:lpstr>FEASIBILITY AND VIABILITY</vt:lpstr>
      <vt:lpstr>  IMPACT AND BENEFITS</vt:lpstr>
      <vt:lpstr>            RESEARCH  AND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2024</dc:title>
  <dc:creator/>
  <cp:lastModifiedBy>daredx</cp:lastModifiedBy>
  <cp:revision>9</cp:revision>
  <dcterms:created xsi:type="dcterms:W3CDTF">2024-08-26T17:09:23Z</dcterms:created>
  <dcterms:modified xsi:type="dcterms:W3CDTF">2024-08-26T17:09:23Z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A83493210206460EB354A02CA1247EB4_12</vt:lpwstr>
  </property>
  <property fmtid="{D5CDD505-2E9C-101B-9397-08002B2CF9AE}" pid="3" name="KSOProductBuildVer">
    <vt:lpwstr>1033-11.1.0.11723</vt:lpwstr>
  </property>
</Properties>
</file>