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a43241cb7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a43241cb7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a430ab427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a430ab427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a430ab427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a430ab427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a430ab427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a430ab427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a43241cb7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a43241cb7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a430ab4270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a430ab4270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991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3"/>
          <p:cNvSpPr txBox="1"/>
          <p:nvPr/>
        </p:nvSpPr>
        <p:spPr>
          <a:xfrm>
            <a:off x="110925" y="104250"/>
            <a:ext cx="49914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Nunito"/>
                <a:ea typeface="Nunito"/>
                <a:cs typeface="Nunito"/>
                <a:sym typeface="Nunito"/>
              </a:rPr>
              <a:t>Evaluation of co-op experiences based on students and employers feedback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-1220975" y="469550"/>
            <a:ext cx="63927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2637252" y="1750604"/>
            <a:ext cx="894300" cy="628800"/>
          </a:xfrm>
          <a:prstGeom prst="rect">
            <a:avLst/>
          </a:prstGeom>
          <a:solidFill>
            <a:srgbClr val="53622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4"/>
          <p:cNvSpPr/>
          <p:nvPr/>
        </p:nvSpPr>
        <p:spPr>
          <a:xfrm>
            <a:off x="2129017" y="2379630"/>
            <a:ext cx="894300" cy="628800"/>
          </a:xfrm>
          <a:prstGeom prst="rect">
            <a:avLst/>
          </a:prstGeom>
          <a:solidFill>
            <a:srgbClr val="60170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4"/>
          <p:cNvSpPr/>
          <p:nvPr/>
        </p:nvSpPr>
        <p:spPr>
          <a:xfrm>
            <a:off x="3531446" y="1750604"/>
            <a:ext cx="5148300" cy="631800"/>
          </a:xfrm>
          <a:prstGeom prst="rect">
            <a:avLst/>
          </a:prstGeom>
          <a:solidFill>
            <a:srgbClr val="A2B969"/>
          </a:solidFill>
          <a:ln>
            <a:noFill/>
          </a:ln>
        </p:spPr>
        <p:txBody>
          <a:bodyPr anchorCtr="0" anchor="ctr" bIns="45700" lIns="731500" spcFirstLastPara="1" rIns="45720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343541"/>
                </a:solidFill>
              </a:rPr>
              <a:t>STUDENT CHALLENGES</a:t>
            </a:r>
            <a:endParaRPr b="1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4"/>
          <p:cNvSpPr/>
          <p:nvPr/>
        </p:nvSpPr>
        <p:spPr>
          <a:xfrm>
            <a:off x="3916256" y="2381157"/>
            <a:ext cx="4763400" cy="631800"/>
          </a:xfrm>
          <a:prstGeom prst="rect">
            <a:avLst/>
          </a:prstGeom>
          <a:solidFill>
            <a:srgbClr val="C13018"/>
          </a:solidFill>
          <a:ln>
            <a:noFill/>
          </a:ln>
        </p:spPr>
        <p:txBody>
          <a:bodyPr anchorCtr="0" anchor="ctr" bIns="45700" lIns="731500" spcFirstLastPara="1" rIns="45720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343541"/>
                </a:solidFill>
              </a:rPr>
              <a:t>EMPLOYEE INSIGHTS</a:t>
            </a:r>
            <a:endParaRPr b="1" sz="1800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4"/>
          <p:cNvSpPr/>
          <p:nvPr/>
        </p:nvSpPr>
        <p:spPr>
          <a:xfrm>
            <a:off x="4302214" y="3011711"/>
            <a:ext cx="4377300" cy="631800"/>
          </a:xfrm>
          <a:prstGeom prst="rect">
            <a:avLst/>
          </a:prstGeom>
          <a:solidFill>
            <a:srgbClr val="4CC1EF"/>
          </a:solidFill>
          <a:ln>
            <a:noFill/>
          </a:ln>
        </p:spPr>
        <p:txBody>
          <a:bodyPr anchorCtr="0" anchor="ctr" bIns="45700" lIns="731500" spcFirstLastPara="1" rIns="45720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343541"/>
                </a:solidFill>
              </a:rPr>
              <a:t>DATA ANALYSIS</a:t>
            </a:r>
            <a:endParaRPr b="1" sz="1800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4671053" y="3642264"/>
            <a:ext cx="4008600" cy="631800"/>
          </a:xfrm>
          <a:prstGeom prst="rect">
            <a:avLst/>
          </a:prstGeom>
          <a:solidFill>
            <a:srgbClr val="F7931F"/>
          </a:solidFill>
          <a:ln>
            <a:noFill/>
          </a:ln>
        </p:spPr>
        <p:txBody>
          <a:bodyPr anchorCtr="0" anchor="ctr" bIns="45700" lIns="731500" spcFirstLastPara="1" rIns="45720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343541"/>
                </a:solidFill>
              </a:rPr>
              <a:t>PERSISTANT CHALLENGES</a:t>
            </a:r>
            <a:endParaRPr b="1" sz="1800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4"/>
          <p:cNvSpPr/>
          <p:nvPr/>
        </p:nvSpPr>
        <p:spPr>
          <a:xfrm>
            <a:off x="5059050" y="4272825"/>
            <a:ext cx="3620700" cy="631800"/>
          </a:xfrm>
          <a:prstGeom prst="rect">
            <a:avLst/>
          </a:prstGeom>
          <a:solidFill>
            <a:srgbClr val="063951"/>
          </a:solidFill>
          <a:ln>
            <a:noFill/>
          </a:ln>
        </p:spPr>
        <p:txBody>
          <a:bodyPr anchorCtr="0" anchor="ctr" bIns="45700" lIns="731500" spcFirstLastPara="1" rIns="45720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INTERACTIVE DASHBOARD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1" name="Google Shape;291;p14"/>
          <p:cNvSpPr/>
          <p:nvPr/>
        </p:nvSpPr>
        <p:spPr>
          <a:xfrm>
            <a:off x="3142532" y="1123105"/>
            <a:ext cx="5536800" cy="631800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txBody>
          <a:bodyPr anchorCtr="0" anchor="ctr" bIns="45700" lIns="731500" spcFirstLastPara="1" rIns="45720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343541"/>
                </a:solidFill>
              </a:rPr>
              <a:t>CO-OP EXPERIENCES</a:t>
            </a:r>
            <a:endParaRPr b="1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4"/>
          <p:cNvSpPr/>
          <p:nvPr/>
        </p:nvSpPr>
        <p:spPr>
          <a:xfrm>
            <a:off x="3142532" y="1123105"/>
            <a:ext cx="2533228" cy="3795691"/>
          </a:xfrm>
          <a:custGeom>
            <a:rect b="b" l="l" r="r" t="t"/>
            <a:pathLst>
              <a:path extrusionOk="0" h="4866271" w="2791436">
                <a:moveTo>
                  <a:pt x="0" y="0"/>
                </a:moveTo>
                <a:lnTo>
                  <a:pt x="246034" y="0"/>
                </a:lnTo>
                <a:lnTo>
                  <a:pt x="2791436" y="4866271"/>
                </a:lnTo>
                <a:lnTo>
                  <a:pt x="2107669" y="4866271"/>
                </a:lnTo>
                <a:lnTo>
                  <a:pt x="1680980" y="4054806"/>
                </a:lnTo>
                <a:lnTo>
                  <a:pt x="1275352" y="3243342"/>
                </a:lnTo>
                <a:lnTo>
                  <a:pt x="850898" y="2431877"/>
                </a:lnTo>
                <a:lnTo>
                  <a:pt x="427705" y="1620413"/>
                </a:lnTo>
                <a:lnTo>
                  <a:pt x="0" y="8128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784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4"/>
          <p:cNvSpPr/>
          <p:nvPr/>
        </p:nvSpPr>
        <p:spPr>
          <a:xfrm>
            <a:off x="829074" y="1120987"/>
            <a:ext cx="4632000" cy="3783600"/>
          </a:xfrm>
          <a:prstGeom prst="triangle">
            <a:avLst>
              <a:gd fmla="val 50000" name="adj"/>
            </a:avLst>
          </a:prstGeom>
          <a:solidFill>
            <a:srgbClr val="D3D3D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4"/>
          <p:cNvSpPr/>
          <p:nvPr/>
        </p:nvSpPr>
        <p:spPr>
          <a:xfrm>
            <a:off x="829075" y="1750603"/>
            <a:ext cx="3853254" cy="3165814"/>
          </a:xfrm>
          <a:custGeom>
            <a:rect b="b" l="l" r="r" t="t"/>
            <a:pathLst>
              <a:path extrusionOk="0" h="4058736" w="4246010">
                <a:moveTo>
                  <a:pt x="2123005" y="0"/>
                </a:moveTo>
                <a:lnTo>
                  <a:pt x="4246010" y="4058736"/>
                </a:lnTo>
                <a:lnTo>
                  <a:pt x="0" y="4058736"/>
                </a:lnTo>
                <a:close/>
              </a:path>
            </a:pathLst>
          </a:custGeom>
          <a:solidFill>
            <a:srgbClr val="000000">
              <a:alpha val="784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4"/>
          <p:cNvSpPr/>
          <p:nvPr/>
        </p:nvSpPr>
        <p:spPr>
          <a:xfrm>
            <a:off x="706795" y="1750604"/>
            <a:ext cx="3861000" cy="3153900"/>
          </a:xfrm>
          <a:prstGeom prst="triangle">
            <a:avLst>
              <a:gd fmla="val 50000" name="adj"/>
            </a:avLst>
          </a:prstGeom>
          <a:solidFill>
            <a:srgbClr val="A2B96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4"/>
          <p:cNvSpPr/>
          <p:nvPr/>
        </p:nvSpPr>
        <p:spPr>
          <a:xfrm>
            <a:off x="706796" y="2381157"/>
            <a:ext cx="3082873" cy="2532873"/>
          </a:xfrm>
          <a:custGeom>
            <a:rect b="b" l="l" r="r" t="t"/>
            <a:pathLst>
              <a:path extrusionOk="0" h="3247273" w="3397105">
                <a:moveTo>
                  <a:pt x="1698553" y="0"/>
                </a:moveTo>
                <a:lnTo>
                  <a:pt x="3397105" y="3247273"/>
                </a:lnTo>
                <a:lnTo>
                  <a:pt x="0" y="3247273"/>
                </a:lnTo>
                <a:close/>
              </a:path>
            </a:pathLst>
          </a:custGeom>
          <a:solidFill>
            <a:srgbClr val="000000">
              <a:alpha val="784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4"/>
          <p:cNvSpPr/>
          <p:nvPr/>
        </p:nvSpPr>
        <p:spPr>
          <a:xfrm>
            <a:off x="1620781" y="3010184"/>
            <a:ext cx="894300" cy="628800"/>
          </a:xfrm>
          <a:prstGeom prst="rect">
            <a:avLst/>
          </a:prstGeom>
          <a:solidFill>
            <a:srgbClr val="0C6B9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4"/>
          <p:cNvSpPr/>
          <p:nvPr/>
        </p:nvSpPr>
        <p:spPr>
          <a:xfrm>
            <a:off x="584517" y="2381157"/>
            <a:ext cx="3089100" cy="2523300"/>
          </a:xfrm>
          <a:prstGeom prst="triangle">
            <a:avLst>
              <a:gd fmla="val 50000" name="adj"/>
            </a:avLst>
          </a:prstGeom>
          <a:solidFill>
            <a:srgbClr val="C1301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4"/>
          <p:cNvSpPr/>
          <p:nvPr/>
        </p:nvSpPr>
        <p:spPr>
          <a:xfrm>
            <a:off x="584518" y="3011711"/>
            <a:ext cx="2312490" cy="1899929"/>
          </a:xfrm>
          <a:custGeom>
            <a:rect b="b" l="l" r="r" t="t"/>
            <a:pathLst>
              <a:path extrusionOk="0" h="2435807" w="2548198">
                <a:moveTo>
                  <a:pt x="1274099" y="0"/>
                </a:moveTo>
                <a:lnTo>
                  <a:pt x="2548198" y="2435807"/>
                </a:lnTo>
                <a:lnTo>
                  <a:pt x="0" y="2435807"/>
                </a:lnTo>
                <a:close/>
              </a:path>
            </a:pathLst>
          </a:custGeom>
          <a:solidFill>
            <a:srgbClr val="000000">
              <a:alpha val="1176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4"/>
          <p:cNvSpPr/>
          <p:nvPr/>
        </p:nvSpPr>
        <p:spPr>
          <a:xfrm>
            <a:off x="1113693" y="3640738"/>
            <a:ext cx="894300" cy="632100"/>
          </a:xfrm>
          <a:prstGeom prst="rect">
            <a:avLst/>
          </a:prstGeom>
          <a:solidFill>
            <a:srgbClr val="864A0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4"/>
          <p:cNvSpPr/>
          <p:nvPr/>
        </p:nvSpPr>
        <p:spPr>
          <a:xfrm>
            <a:off x="462238" y="3011711"/>
            <a:ext cx="2316900" cy="1892400"/>
          </a:xfrm>
          <a:prstGeom prst="triangle">
            <a:avLst>
              <a:gd fmla="val 50000" name="adj"/>
            </a:avLst>
          </a:prstGeom>
          <a:solidFill>
            <a:srgbClr val="4CC1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4"/>
          <p:cNvSpPr/>
          <p:nvPr/>
        </p:nvSpPr>
        <p:spPr>
          <a:xfrm>
            <a:off x="462239" y="3642265"/>
            <a:ext cx="1542106" cy="1266986"/>
          </a:xfrm>
          <a:custGeom>
            <a:rect b="b" l="l" r="r" t="t"/>
            <a:pathLst>
              <a:path extrusionOk="0" h="1624341" w="1699290">
                <a:moveTo>
                  <a:pt x="849645" y="0"/>
                </a:moveTo>
                <a:lnTo>
                  <a:pt x="1699290" y="1624341"/>
                </a:lnTo>
                <a:lnTo>
                  <a:pt x="0" y="1624341"/>
                </a:lnTo>
                <a:close/>
              </a:path>
            </a:pathLst>
          </a:custGeom>
          <a:solidFill>
            <a:srgbClr val="000000">
              <a:alpha val="1176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4"/>
          <p:cNvSpPr/>
          <p:nvPr/>
        </p:nvSpPr>
        <p:spPr>
          <a:xfrm>
            <a:off x="603451" y="4274345"/>
            <a:ext cx="894300" cy="6291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4"/>
          <p:cNvSpPr/>
          <p:nvPr/>
        </p:nvSpPr>
        <p:spPr>
          <a:xfrm>
            <a:off x="339958" y="3642264"/>
            <a:ext cx="1545000" cy="1262100"/>
          </a:xfrm>
          <a:prstGeom prst="triangle">
            <a:avLst>
              <a:gd fmla="val 50000" name="adj"/>
            </a:avLst>
          </a:prstGeom>
          <a:solidFill>
            <a:srgbClr val="F7931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4"/>
          <p:cNvSpPr/>
          <p:nvPr/>
        </p:nvSpPr>
        <p:spPr>
          <a:xfrm>
            <a:off x="339960" y="4273250"/>
            <a:ext cx="771198" cy="633612"/>
          </a:xfrm>
          <a:custGeom>
            <a:rect b="b" l="l" r="r" t="t"/>
            <a:pathLst>
              <a:path extrusionOk="0" h="812323" w="849805">
                <a:moveTo>
                  <a:pt x="424902" y="0"/>
                </a:moveTo>
                <a:lnTo>
                  <a:pt x="849805" y="812323"/>
                </a:lnTo>
                <a:lnTo>
                  <a:pt x="0" y="812323"/>
                </a:lnTo>
                <a:close/>
              </a:path>
            </a:pathLst>
          </a:custGeom>
          <a:solidFill>
            <a:srgbClr val="000000">
              <a:alpha val="1176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4"/>
          <p:cNvSpPr/>
          <p:nvPr/>
        </p:nvSpPr>
        <p:spPr>
          <a:xfrm>
            <a:off x="217678" y="4273249"/>
            <a:ext cx="772800" cy="631500"/>
          </a:xfrm>
          <a:prstGeom prst="triangle">
            <a:avLst>
              <a:gd fmla="val 50000" name="adj"/>
            </a:avLst>
          </a:prstGeom>
          <a:solidFill>
            <a:srgbClr val="06395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ullseye with solid fill" id="307" name="Google Shape;3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6472" y="2201035"/>
            <a:ext cx="421556" cy="3602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ins with solid fill" id="308" name="Google Shape;30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34134" y="1571417"/>
            <a:ext cx="421556" cy="3602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t with solid fill" id="309" name="Google Shape;30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1766" y="4092695"/>
            <a:ext cx="421556" cy="3602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ngle gear with solid fill" id="310" name="Google Shape;310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3266" y="4511153"/>
            <a:ext cx="421556" cy="3602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gnifying glass with solid fill" id="311" name="Google Shape;311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10003" y="3462142"/>
            <a:ext cx="421556" cy="3602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ightbulb" id="312" name="Google Shape;312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17575" y="2831588"/>
            <a:ext cx="422884" cy="361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5"/>
          <p:cNvSpPr txBox="1"/>
          <p:nvPr/>
        </p:nvSpPr>
        <p:spPr>
          <a:xfrm>
            <a:off x="953600" y="4480550"/>
            <a:ext cx="3396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18" name="Google Shape;318;p15"/>
          <p:cNvSpPr txBox="1"/>
          <p:nvPr/>
        </p:nvSpPr>
        <p:spPr>
          <a:xfrm>
            <a:off x="1116200" y="0"/>
            <a:ext cx="48594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NO OF PEOPLE REGISTERED FOR CO-OP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19" name="Google Shape;31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5001" y="152400"/>
            <a:ext cx="3106599" cy="233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5001" y="2640363"/>
            <a:ext cx="3027575" cy="2350737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5"/>
          <p:cNvSpPr/>
          <p:nvPr/>
        </p:nvSpPr>
        <p:spPr>
          <a:xfrm>
            <a:off x="669800" y="4726050"/>
            <a:ext cx="283800" cy="1830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5"/>
          <p:cNvSpPr/>
          <p:nvPr/>
        </p:nvSpPr>
        <p:spPr>
          <a:xfrm>
            <a:off x="669800" y="4297550"/>
            <a:ext cx="283800" cy="1830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5"/>
          <p:cNvSpPr txBox="1"/>
          <p:nvPr/>
        </p:nvSpPr>
        <p:spPr>
          <a:xfrm>
            <a:off x="1116200" y="4645575"/>
            <a:ext cx="20181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5 Year Program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24" name="Google Shape;324;p15"/>
          <p:cNvSpPr txBox="1"/>
          <p:nvPr/>
        </p:nvSpPr>
        <p:spPr>
          <a:xfrm>
            <a:off x="1116200" y="4208225"/>
            <a:ext cx="23574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4 Year Program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325" name="Google Shape;32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46650"/>
            <a:ext cx="5033551" cy="350722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5"/>
          <p:cNvSpPr txBox="1"/>
          <p:nvPr/>
        </p:nvSpPr>
        <p:spPr>
          <a:xfrm>
            <a:off x="2560300" y="3820075"/>
            <a:ext cx="8100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YEARS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332" name="Google Shape;332;p16"/>
          <p:cNvSpPr txBox="1"/>
          <p:nvPr>
            <p:ph idx="1" type="body"/>
          </p:nvPr>
        </p:nvSpPr>
        <p:spPr>
          <a:xfrm>
            <a:off x="1303800" y="1325750"/>
            <a:ext cx="7030500" cy="32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were the strengths of students from various majors over the years?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were the weaknesses of students from various majors over the years?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Which coursework was used by students from various majors over these years?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were the skills used by students from various majors over these years?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are the skills that students from various majors feel they need to develop?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</a:t>
            </a:r>
            <a:endParaRPr/>
          </a:p>
        </p:txBody>
      </p:sp>
      <p:sp>
        <p:nvSpPr>
          <p:cNvPr id="338" name="Google Shape;338;p17"/>
          <p:cNvSpPr txBox="1"/>
          <p:nvPr>
            <p:ph idx="1" type="body"/>
          </p:nvPr>
        </p:nvSpPr>
        <p:spPr>
          <a:xfrm>
            <a:off x="1303800" y="1409475"/>
            <a:ext cx="7030500" cy="31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Workshops can be held for Python and other programming languages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Zero credit courses can be introduced for Networking and other important skills.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Details from employers to be collected mandatorily as forms.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18"/>
          <p:cNvPicPr preferRelativeResize="0"/>
          <p:nvPr/>
        </p:nvPicPr>
        <p:blipFill rotWithShape="1">
          <a:blip r:embed="rId3">
            <a:alphaModFix/>
          </a:blip>
          <a:srcRect b="6864" l="24950" r="23465" t="0"/>
          <a:stretch/>
        </p:blipFill>
        <p:spPr>
          <a:xfrm>
            <a:off x="3485025" y="76200"/>
            <a:ext cx="2508924" cy="50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Dictionary </a:t>
            </a:r>
            <a:endParaRPr/>
          </a:p>
        </p:txBody>
      </p:sp>
      <p:pic>
        <p:nvPicPr>
          <p:cNvPr id="349" name="Google Shape;3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650" y="1458325"/>
            <a:ext cx="6947850" cy="36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