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0413" cy="6877050"/>
  <p:notesSz cx="6858000" cy="9144000"/>
  <p:defaultTextStyle>
    <a:defPPr>
      <a:defRPr lang="en-US"/>
    </a:defPPr>
    <a:lvl1pPr marL="0" algn="l" defTabSz="1089305" rtl="0" eaLnBrk="1" latinLnBrk="0" hangingPunct="1">
      <a:defRPr sz="2100" kern="1200">
        <a:solidFill>
          <a:schemeClr val="tx1"/>
        </a:solidFill>
        <a:latin typeface="+mn-lt"/>
        <a:ea typeface="+mn-ea"/>
        <a:cs typeface="+mn-cs"/>
      </a:defRPr>
    </a:lvl1pPr>
    <a:lvl2pPr marL="544654" algn="l" defTabSz="1089305" rtl="0" eaLnBrk="1" latinLnBrk="0" hangingPunct="1">
      <a:defRPr sz="2100" kern="1200">
        <a:solidFill>
          <a:schemeClr val="tx1"/>
        </a:solidFill>
        <a:latin typeface="+mn-lt"/>
        <a:ea typeface="+mn-ea"/>
        <a:cs typeface="+mn-cs"/>
      </a:defRPr>
    </a:lvl2pPr>
    <a:lvl3pPr marL="1089305" algn="l" defTabSz="1089305" rtl="0" eaLnBrk="1" latinLnBrk="0" hangingPunct="1">
      <a:defRPr sz="2100" kern="1200">
        <a:solidFill>
          <a:schemeClr val="tx1"/>
        </a:solidFill>
        <a:latin typeface="+mn-lt"/>
        <a:ea typeface="+mn-ea"/>
        <a:cs typeface="+mn-cs"/>
      </a:defRPr>
    </a:lvl3pPr>
    <a:lvl4pPr marL="1633956" algn="l" defTabSz="1089305" rtl="0" eaLnBrk="1" latinLnBrk="0" hangingPunct="1">
      <a:defRPr sz="2100" kern="1200">
        <a:solidFill>
          <a:schemeClr val="tx1"/>
        </a:solidFill>
        <a:latin typeface="+mn-lt"/>
        <a:ea typeface="+mn-ea"/>
        <a:cs typeface="+mn-cs"/>
      </a:defRPr>
    </a:lvl4pPr>
    <a:lvl5pPr marL="2178608" algn="l" defTabSz="1089305" rtl="0" eaLnBrk="1" latinLnBrk="0" hangingPunct="1">
      <a:defRPr sz="2100" kern="1200">
        <a:solidFill>
          <a:schemeClr val="tx1"/>
        </a:solidFill>
        <a:latin typeface="+mn-lt"/>
        <a:ea typeface="+mn-ea"/>
        <a:cs typeface="+mn-cs"/>
      </a:defRPr>
    </a:lvl5pPr>
    <a:lvl6pPr marL="2723261" algn="l" defTabSz="1089305" rtl="0" eaLnBrk="1" latinLnBrk="0" hangingPunct="1">
      <a:defRPr sz="2100" kern="1200">
        <a:solidFill>
          <a:schemeClr val="tx1"/>
        </a:solidFill>
        <a:latin typeface="+mn-lt"/>
        <a:ea typeface="+mn-ea"/>
        <a:cs typeface="+mn-cs"/>
      </a:defRPr>
    </a:lvl6pPr>
    <a:lvl7pPr marL="3267914" algn="l" defTabSz="1089305" rtl="0" eaLnBrk="1" latinLnBrk="0" hangingPunct="1">
      <a:defRPr sz="2100" kern="1200">
        <a:solidFill>
          <a:schemeClr val="tx1"/>
        </a:solidFill>
        <a:latin typeface="+mn-lt"/>
        <a:ea typeface="+mn-ea"/>
        <a:cs typeface="+mn-cs"/>
      </a:defRPr>
    </a:lvl7pPr>
    <a:lvl8pPr marL="3812566" algn="l" defTabSz="1089305" rtl="0" eaLnBrk="1" latinLnBrk="0" hangingPunct="1">
      <a:defRPr sz="2100" kern="1200">
        <a:solidFill>
          <a:schemeClr val="tx1"/>
        </a:solidFill>
        <a:latin typeface="+mn-lt"/>
        <a:ea typeface="+mn-ea"/>
        <a:cs typeface="+mn-cs"/>
      </a:defRPr>
    </a:lvl8pPr>
    <a:lvl9pPr marL="4357218" algn="l" defTabSz="1089305"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166"/>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FF1749-5E9A-4E2A-AA37-1D898F61CCE3}" type="datetimeFigureOut">
              <a:rPr lang="en-IN" smtClean="0"/>
              <a:pPr/>
              <a:t>17-07-2022</a:t>
            </a:fld>
            <a:endParaRPr lang="en-IN" dirty="0"/>
          </a:p>
        </p:txBody>
      </p:sp>
      <p:sp>
        <p:nvSpPr>
          <p:cNvPr id="4" name="Slide Image Placeholder 3"/>
          <p:cNvSpPr>
            <a:spLocks noGrp="1" noRot="1" noChangeAspect="1"/>
          </p:cNvSpPr>
          <p:nvPr>
            <p:ph type="sldImg" idx="2"/>
          </p:nvPr>
        </p:nvSpPr>
        <p:spPr>
          <a:xfrm>
            <a:off x="390525" y="685800"/>
            <a:ext cx="607695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ABF518-DF52-4922-8115-D79CE5193493}" type="slidenum">
              <a:rPr lang="en-IN" smtClean="0"/>
              <a:pPr/>
              <a:t>‹#›</a:t>
            </a:fld>
            <a:endParaRPr lang="en-IN" dirty="0"/>
          </a:p>
        </p:txBody>
      </p:sp>
    </p:spTree>
    <p:extLst>
      <p:ext uri="{BB962C8B-B14F-4D97-AF65-F5344CB8AC3E}">
        <p14:creationId xmlns:p14="http://schemas.microsoft.com/office/powerpoint/2010/main" xmlns="" val="1737881773"/>
      </p:ext>
    </p:extLst>
  </p:cSld>
  <p:clrMap bg1="lt1" tx1="dk1" bg2="lt2" tx2="dk2" accent1="accent1" accent2="accent2" accent3="accent3" accent4="accent4" accent5="accent5" accent6="accent6" hlink="hlink" folHlink="folHlink"/>
  <p:notesStyle>
    <a:lvl1pPr marL="0" algn="l" defTabSz="1089305" rtl="0" eaLnBrk="1" latinLnBrk="0" hangingPunct="1">
      <a:defRPr sz="1400" kern="1200">
        <a:solidFill>
          <a:schemeClr val="tx1"/>
        </a:solidFill>
        <a:latin typeface="+mn-lt"/>
        <a:ea typeface="+mn-ea"/>
        <a:cs typeface="+mn-cs"/>
      </a:defRPr>
    </a:lvl1pPr>
    <a:lvl2pPr marL="544654" algn="l" defTabSz="1089305" rtl="0" eaLnBrk="1" latinLnBrk="0" hangingPunct="1">
      <a:defRPr sz="1400" kern="1200">
        <a:solidFill>
          <a:schemeClr val="tx1"/>
        </a:solidFill>
        <a:latin typeface="+mn-lt"/>
        <a:ea typeface="+mn-ea"/>
        <a:cs typeface="+mn-cs"/>
      </a:defRPr>
    </a:lvl2pPr>
    <a:lvl3pPr marL="1089305" algn="l" defTabSz="1089305" rtl="0" eaLnBrk="1" latinLnBrk="0" hangingPunct="1">
      <a:defRPr sz="1400" kern="1200">
        <a:solidFill>
          <a:schemeClr val="tx1"/>
        </a:solidFill>
        <a:latin typeface="+mn-lt"/>
        <a:ea typeface="+mn-ea"/>
        <a:cs typeface="+mn-cs"/>
      </a:defRPr>
    </a:lvl3pPr>
    <a:lvl4pPr marL="1633956" algn="l" defTabSz="1089305" rtl="0" eaLnBrk="1" latinLnBrk="0" hangingPunct="1">
      <a:defRPr sz="1400" kern="1200">
        <a:solidFill>
          <a:schemeClr val="tx1"/>
        </a:solidFill>
        <a:latin typeface="+mn-lt"/>
        <a:ea typeface="+mn-ea"/>
        <a:cs typeface="+mn-cs"/>
      </a:defRPr>
    </a:lvl4pPr>
    <a:lvl5pPr marL="2178608" algn="l" defTabSz="1089305" rtl="0" eaLnBrk="1" latinLnBrk="0" hangingPunct="1">
      <a:defRPr sz="1400" kern="1200">
        <a:solidFill>
          <a:schemeClr val="tx1"/>
        </a:solidFill>
        <a:latin typeface="+mn-lt"/>
        <a:ea typeface="+mn-ea"/>
        <a:cs typeface="+mn-cs"/>
      </a:defRPr>
    </a:lvl5pPr>
    <a:lvl6pPr marL="2723261" algn="l" defTabSz="1089305" rtl="0" eaLnBrk="1" latinLnBrk="0" hangingPunct="1">
      <a:defRPr sz="1400" kern="1200">
        <a:solidFill>
          <a:schemeClr val="tx1"/>
        </a:solidFill>
        <a:latin typeface="+mn-lt"/>
        <a:ea typeface="+mn-ea"/>
        <a:cs typeface="+mn-cs"/>
      </a:defRPr>
    </a:lvl6pPr>
    <a:lvl7pPr marL="3267914" algn="l" defTabSz="1089305" rtl="0" eaLnBrk="1" latinLnBrk="0" hangingPunct="1">
      <a:defRPr sz="1400" kern="1200">
        <a:solidFill>
          <a:schemeClr val="tx1"/>
        </a:solidFill>
        <a:latin typeface="+mn-lt"/>
        <a:ea typeface="+mn-ea"/>
        <a:cs typeface="+mn-cs"/>
      </a:defRPr>
    </a:lvl7pPr>
    <a:lvl8pPr marL="3812566" algn="l" defTabSz="1089305" rtl="0" eaLnBrk="1" latinLnBrk="0" hangingPunct="1">
      <a:defRPr sz="1400" kern="1200">
        <a:solidFill>
          <a:schemeClr val="tx1"/>
        </a:solidFill>
        <a:latin typeface="+mn-lt"/>
        <a:ea typeface="+mn-ea"/>
        <a:cs typeface="+mn-cs"/>
      </a:defRPr>
    </a:lvl8pPr>
    <a:lvl9pPr marL="4357218" algn="l" defTabSz="1089305"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6346"/>
            <a:ext cx="10361851" cy="1474108"/>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96995"/>
            <a:ext cx="8533289" cy="1757468"/>
          </a:xfrm>
        </p:spPr>
        <p:txBody>
          <a:bodyPr/>
          <a:lstStyle>
            <a:lvl1pPr marL="0" indent="0" algn="ctr">
              <a:buNone/>
              <a:defRPr>
                <a:solidFill>
                  <a:schemeClr val="tx1">
                    <a:tint val="75000"/>
                  </a:schemeClr>
                </a:solidFill>
              </a:defRPr>
            </a:lvl1pPr>
            <a:lvl2pPr marL="544654" indent="0" algn="ctr">
              <a:buNone/>
              <a:defRPr>
                <a:solidFill>
                  <a:schemeClr val="tx1">
                    <a:tint val="75000"/>
                  </a:schemeClr>
                </a:solidFill>
              </a:defRPr>
            </a:lvl2pPr>
            <a:lvl3pPr marL="1089305" indent="0" algn="ctr">
              <a:buNone/>
              <a:defRPr>
                <a:solidFill>
                  <a:schemeClr val="tx1">
                    <a:tint val="75000"/>
                  </a:schemeClr>
                </a:solidFill>
              </a:defRPr>
            </a:lvl3pPr>
            <a:lvl4pPr marL="1633956" indent="0" algn="ctr">
              <a:buNone/>
              <a:defRPr>
                <a:solidFill>
                  <a:schemeClr val="tx1">
                    <a:tint val="75000"/>
                  </a:schemeClr>
                </a:solidFill>
              </a:defRPr>
            </a:lvl4pPr>
            <a:lvl5pPr marL="2178608" indent="0" algn="ctr">
              <a:buNone/>
              <a:defRPr>
                <a:solidFill>
                  <a:schemeClr val="tx1">
                    <a:tint val="75000"/>
                  </a:schemeClr>
                </a:solidFill>
              </a:defRPr>
            </a:lvl5pPr>
            <a:lvl6pPr marL="2723261" indent="0" algn="ctr">
              <a:buNone/>
              <a:defRPr>
                <a:solidFill>
                  <a:schemeClr val="tx1">
                    <a:tint val="75000"/>
                  </a:schemeClr>
                </a:solidFill>
              </a:defRPr>
            </a:lvl6pPr>
            <a:lvl7pPr marL="3267914" indent="0" algn="ctr">
              <a:buNone/>
              <a:defRPr>
                <a:solidFill>
                  <a:schemeClr val="tx1">
                    <a:tint val="75000"/>
                  </a:schemeClr>
                </a:solidFill>
              </a:defRPr>
            </a:lvl7pPr>
            <a:lvl8pPr marL="3812566" indent="0" algn="ctr">
              <a:buNone/>
              <a:defRPr>
                <a:solidFill>
                  <a:schemeClr val="tx1">
                    <a:tint val="75000"/>
                  </a:schemeClr>
                </a:solidFill>
              </a:defRPr>
            </a:lvl8pPr>
            <a:lvl9pPr marL="43572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5404"/>
            <a:ext cx="2742843" cy="58677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5404"/>
            <a:ext cx="8025355" cy="58677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19144"/>
            <a:ext cx="10361851" cy="1365859"/>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14790"/>
            <a:ext cx="10361851" cy="1504354"/>
          </a:xfrm>
        </p:spPr>
        <p:txBody>
          <a:bodyPr anchor="b"/>
          <a:lstStyle>
            <a:lvl1pPr marL="0" indent="0">
              <a:buNone/>
              <a:defRPr sz="2400">
                <a:solidFill>
                  <a:schemeClr val="tx1">
                    <a:tint val="75000"/>
                  </a:schemeClr>
                </a:solidFill>
              </a:defRPr>
            </a:lvl1pPr>
            <a:lvl2pPr marL="544654" indent="0">
              <a:buNone/>
              <a:defRPr sz="2100">
                <a:solidFill>
                  <a:schemeClr val="tx1">
                    <a:tint val="75000"/>
                  </a:schemeClr>
                </a:solidFill>
              </a:defRPr>
            </a:lvl2pPr>
            <a:lvl3pPr marL="1089305" indent="0">
              <a:buNone/>
              <a:defRPr sz="1900">
                <a:solidFill>
                  <a:schemeClr val="tx1">
                    <a:tint val="75000"/>
                  </a:schemeClr>
                </a:solidFill>
              </a:defRPr>
            </a:lvl3pPr>
            <a:lvl4pPr marL="1633956" indent="0">
              <a:buNone/>
              <a:defRPr sz="1700">
                <a:solidFill>
                  <a:schemeClr val="tx1">
                    <a:tint val="75000"/>
                  </a:schemeClr>
                </a:solidFill>
              </a:defRPr>
            </a:lvl4pPr>
            <a:lvl5pPr marL="2178608" indent="0">
              <a:buNone/>
              <a:defRPr sz="1700">
                <a:solidFill>
                  <a:schemeClr val="tx1">
                    <a:tint val="75000"/>
                  </a:schemeClr>
                </a:solidFill>
              </a:defRPr>
            </a:lvl5pPr>
            <a:lvl6pPr marL="2723261" indent="0">
              <a:buNone/>
              <a:defRPr sz="1700">
                <a:solidFill>
                  <a:schemeClr val="tx1">
                    <a:tint val="75000"/>
                  </a:schemeClr>
                </a:solidFill>
              </a:defRPr>
            </a:lvl6pPr>
            <a:lvl7pPr marL="3267914" indent="0">
              <a:buNone/>
              <a:defRPr sz="1700">
                <a:solidFill>
                  <a:schemeClr val="tx1">
                    <a:tint val="75000"/>
                  </a:schemeClr>
                </a:solidFill>
              </a:defRPr>
            </a:lvl7pPr>
            <a:lvl8pPr marL="3812566" indent="0">
              <a:buNone/>
              <a:defRPr sz="1700">
                <a:solidFill>
                  <a:schemeClr val="tx1">
                    <a:tint val="75000"/>
                  </a:schemeClr>
                </a:solidFill>
              </a:defRPr>
            </a:lvl8pPr>
            <a:lvl9pPr marL="4357218"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4648"/>
            <a:ext cx="5384099" cy="4538535"/>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4648"/>
            <a:ext cx="5384099" cy="4538535"/>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9377"/>
            <a:ext cx="5386216" cy="641539"/>
          </a:xfrm>
        </p:spPr>
        <p:txBody>
          <a:bodyPr anchor="b"/>
          <a:lstStyle>
            <a:lvl1pPr marL="0" indent="0">
              <a:buNone/>
              <a:defRPr sz="2900" b="1"/>
            </a:lvl1pPr>
            <a:lvl2pPr marL="544654" indent="0">
              <a:buNone/>
              <a:defRPr sz="2400" b="1"/>
            </a:lvl2pPr>
            <a:lvl3pPr marL="1089305" indent="0">
              <a:buNone/>
              <a:defRPr sz="2100" b="1"/>
            </a:lvl3pPr>
            <a:lvl4pPr marL="1633956" indent="0">
              <a:buNone/>
              <a:defRPr sz="1900" b="1"/>
            </a:lvl4pPr>
            <a:lvl5pPr marL="2178608" indent="0">
              <a:buNone/>
              <a:defRPr sz="1900" b="1"/>
            </a:lvl5pPr>
            <a:lvl6pPr marL="2723261" indent="0">
              <a:buNone/>
              <a:defRPr sz="1900" b="1"/>
            </a:lvl6pPr>
            <a:lvl7pPr marL="3267914" indent="0">
              <a:buNone/>
              <a:defRPr sz="1900" b="1"/>
            </a:lvl7pPr>
            <a:lvl8pPr marL="3812566" indent="0">
              <a:buNone/>
              <a:defRPr sz="1900" b="1"/>
            </a:lvl8pPr>
            <a:lvl9pPr marL="4357218"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80916"/>
            <a:ext cx="5386216" cy="3962264"/>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9377"/>
            <a:ext cx="5388332" cy="641539"/>
          </a:xfrm>
        </p:spPr>
        <p:txBody>
          <a:bodyPr anchor="b"/>
          <a:lstStyle>
            <a:lvl1pPr marL="0" indent="0">
              <a:buNone/>
              <a:defRPr sz="2900" b="1"/>
            </a:lvl1pPr>
            <a:lvl2pPr marL="544654" indent="0">
              <a:buNone/>
              <a:defRPr sz="2400" b="1"/>
            </a:lvl2pPr>
            <a:lvl3pPr marL="1089305" indent="0">
              <a:buNone/>
              <a:defRPr sz="2100" b="1"/>
            </a:lvl3pPr>
            <a:lvl4pPr marL="1633956" indent="0">
              <a:buNone/>
              <a:defRPr sz="1900" b="1"/>
            </a:lvl4pPr>
            <a:lvl5pPr marL="2178608" indent="0">
              <a:buNone/>
              <a:defRPr sz="1900" b="1"/>
            </a:lvl5pPr>
            <a:lvl6pPr marL="2723261" indent="0">
              <a:buNone/>
              <a:defRPr sz="1900" b="1"/>
            </a:lvl6pPr>
            <a:lvl7pPr marL="3267914" indent="0">
              <a:buNone/>
              <a:defRPr sz="1900" b="1"/>
            </a:lvl7pPr>
            <a:lvl8pPr marL="3812566" indent="0">
              <a:buNone/>
              <a:defRPr sz="1900" b="1"/>
            </a:lvl8pPr>
            <a:lvl9pPr marL="4357218"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1" y="2180916"/>
            <a:ext cx="5388332" cy="3962264"/>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808"/>
            <a:ext cx="4010562" cy="1165278"/>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4766113" y="273811"/>
            <a:ext cx="6814779" cy="5869372"/>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1" y="1439089"/>
            <a:ext cx="4010562" cy="4704094"/>
          </a:xfrm>
        </p:spPr>
        <p:txBody>
          <a:bodyPr/>
          <a:lstStyle>
            <a:lvl1pPr marL="0" indent="0">
              <a:buNone/>
              <a:defRPr sz="1700"/>
            </a:lvl1pPr>
            <a:lvl2pPr marL="544654" indent="0">
              <a:buNone/>
              <a:defRPr sz="1400"/>
            </a:lvl2pPr>
            <a:lvl3pPr marL="1089305" indent="0">
              <a:buNone/>
              <a:defRPr sz="1200"/>
            </a:lvl3pPr>
            <a:lvl4pPr marL="1633956" indent="0">
              <a:buNone/>
              <a:defRPr sz="1100"/>
            </a:lvl4pPr>
            <a:lvl5pPr marL="2178608" indent="0">
              <a:buNone/>
              <a:defRPr sz="1100"/>
            </a:lvl5pPr>
            <a:lvl6pPr marL="2723261" indent="0">
              <a:buNone/>
              <a:defRPr sz="1100"/>
            </a:lvl6pPr>
            <a:lvl7pPr marL="3267914" indent="0">
              <a:buNone/>
              <a:defRPr sz="1100"/>
            </a:lvl7pPr>
            <a:lvl8pPr marL="3812566" indent="0">
              <a:buNone/>
              <a:defRPr sz="1100"/>
            </a:lvl8pPr>
            <a:lvl9pPr marL="435721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13935"/>
            <a:ext cx="7314248" cy="568312"/>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4477"/>
            <a:ext cx="7314248" cy="4126230"/>
          </a:xfrm>
        </p:spPr>
        <p:txBody>
          <a:bodyPr/>
          <a:lstStyle>
            <a:lvl1pPr marL="0" indent="0">
              <a:buNone/>
              <a:defRPr sz="3800"/>
            </a:lvl1pPr>
            <a:lvl2pPr marL="544654" indent="0">
              <a:buNone/>
              <a:defRPr sz="3300"/>
            </a:lvl2pPr>
            <a:lvl3pPr marL="1089305" indent="0">
              <a:buNone/>
              <a:defRPr sz="2900"/>
            </a:lvl3pPr>
            <a:lvl4pPr marL="1633956" indent="0">
              <a:buNone/>
              <a:defRPr sz="2400"/>
            </a:lvl4pPr>
            <a:lvl5pPr marL="2178608" indent="0">
              <a:buNone/>
              <a:defRPr sz="2400"/>
            </a:lvl5pPr>
            <a:lvl6pPr marL="2723261" indent="0">
              <a:buNone/>
              <a:defRPr sz="2400"/>
            </a:lvl6pPr>
            <a:lvl7pPr marL="3267914" indent="0">
              <a:buNone/>
              <a:defRPr sz="2400"/>
            </a:lvl7pPr>
            <a:lvl8pPr marL="3812566" indent="0">
              <a:buNone/>
              <a:defRPr sz="2400"/>
            </a:lvl8pPr>
            <a:lvl9pPr marL="4357218"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2389406" y="5382247"/>
            <a:ext cx="7314248" cy="807098"/>
          </a:xfrm>
        </p:spPr>
        <p:txBody>
          <a:bodyPr/>
          <a:lstStyle>
            <a:lvl1pPr marL="0" indent="0">
              <a:buNone/>
              <a:defRPr sz="1700"/>
            </a:lvl1pPr>
            <a:lvl2pPr marL="544654" indent="0">
              <a:buNone/>
              <a:defRPr sz="1400"/>
            </a:lvl2pPr>
            <a:lvl3pPr marL="1089305" indent="0">
              <a:buNone/>
              <a:defRPr sz="1200"/>
            </a:lvl3pPr>
            <a:lvl4pPr marL="1633956" indent="0">
              <a:buNone/>
              <a:defRPr sz="1100"/>
            </a:lvl4pPr>
            <a:lvl5pPr marL="2178608" indent="0">
              <a:buNone/>
              <a:defRPr sz="1100"/>
            </a:lvl5pPr>
            <a:lvl6pPr marL="2723261" indent="0">
              <a:buNone/>
              <a:defRPr sz="1100"/>
            </a:lvl6pPr>
            <a:lvl7pPr marL="3267914" indent="0">
              <a:buNone/>
              <a:defRPr sz="1100"/>
            </a:lvl7pPr>
            <a:lvl8pPr marL="3812566" indent="0">
              <a:buNone/>
              <a:defRPr sz="1100"/>
            </a:lvl8pPr>
            <a:lvl9pPr marL="435721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5403"/>
            <a:ext cx="10971372" cy="1146175"/>
          </a:xfrm>
          <a:prstGeom prst="rect">
            <a:avLst/>
          </a:prstGeom>
        </p:spPr>
        <p:txBody>
          <a:bodyPr vert="horz" lIns="108931" tIns="54463" rIns="108931" bIns="544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4648"/>
            <a:ext cx="10971372" cy="4538535"/>
          </a:xfrm>
          <a:prstGeom prst="rect">
            <a:avLst/>
          </a:prstGeom>
        </p:spPr>
        <p:txBody>
          <a:bodyPr vert="horz" lIns="108931" tIns="54463" rIns="108931" bIns="544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74009"/>
            <a:ext cx="2844430" cy="366139"/>
          </a:xfrm>
          <a:prstGeom prst="rect">
            <a:avLst/>
          </a:prstGeom>
        </p:spPr>
        <p:txBody>
          <a:bodyPr vert="horz" lIns="108931" tIns="54463" rIns="108931" bIns="54463" rtlCol="0" anchor="ctr"/>
          <a:lstStyle>
            <a:lvl1pPr algn="l">
              <a:defRPr sz="1400">
                <a:solidFill>
                  <a:schemeClr val="tx1">
                    <a:tint val="75000"/>
                  </a:schemeClr>
                </a:solidFill>
              </a:defRPr>
            </a:lvl1pPr>
          </a:lstStyle>
          <a:p>
            <a:fld id="{1D8BD707-D9CF-40AE-B4C6-C98DA3205C09}" type="datetimeFigureOut">
              <a:rPr lang="en-US" smtClean="0"/>
              <a:pPr/>
              <a:t>7/17/2022</a:t>
            </a:fld>
            <a:endParaRPr lang="en-US" dirty="0"/>
          </a:p>
        </p:txBody>
      </p:sp>
      <p:sp>
        <p:nvSpPr>
          <p:cNvPr id="5" name="Footer Placeholder 4"/>
          <p:cNvSpPr>
            <a:spLocks noGrp="1"/>
          </p:cNvSpPr>
          <p:nvPr>
            <p:ph type="ftr" sz="quarter" idx="3"/>
          </p:nvPr>
        </p:nvSpPr>
        <p:spPr>
          <a:xfrm>
            <a:off x="4165058" y="6374009"/>
            <a:ext cx="3860297" cy="366139"/>
          </a:xfrm>
          <a:prstGeom prst="rect">
            <a:avLst/>
          </a:prstGeom>
        </p:spPr>
        <p:txBody>
          <a:bodyPr vert="horz" lIns="108931" tIns="54463" rIns="108931" bIns="54463" rtlCol="0" anchor="ctr"/>
          <a:lstStyle>
            <a:lvl1pPr algn="ctr">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6463" y="6374009"/>
            <a:ext cx="2844430" cy="366139"/>
          </a:xfrm>
          <a:prstGeom prst="rect">
            <a:avLst/>
          </a:prstGeom>
        </p:spPr>
        <p:txBody>
          <a:bodyPr vert="horz" lIns="108931" tIns="54463" rIns="108931" bIns="54463"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9305" rtl="0" eaLnBrk="1" latinLnBrk="0" hangingPunct="1">
        <a:spcBef>
          <a:spcPct val="0"/>
        </a:spcBef>
        <a:buNone/>
        <a:defRPr sz="5200" kern="1200">
          <a:solidFill>
            <a:schemeClr val="tx1"/>
          </a:solidFill>
          <a:latin typeface="+mj-lt"/>
          <a:ea typeface="+mj-ea"/>
          <a:cs typeface="+mj-cs"/>
        </a:defRPr>
      </a:lvl1pPr>
    </p:titleStyle>
    <p:bodyStyle>
      <a:lvl1pPr marL="408489" indent="-408489" algn="l" defTabSz="1089305"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5060" indent="-340407" algn="l" defTabSz="1089305"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1631" indent="-272327" algn="l" defTabSz="1089305"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6283" indent="-272327" algn="l" defTabSz="1089305"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50935" indent="-272327" algn="l" defTabSz="1089305"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5588" indent="-272327" algn="l" defTabSz="108930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240" indent="-272327" algn="l" defTabSz="108930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892" indent="-272327" algn="l" defTabSz="108930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545" indent="-272327" algn="l" defTabSz="108930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9305" rtl="0" eaLnBrk="1" latinLnBrk="0" hangingPunct="1">
        <a:defRPr sz="2100" kern="1200">
          <a:solidFill>
            <a:schemeClr val="tx1"/>
          </a:solidFill>
          <a:latin typeface="+mn-lt"/>
          <a:ea typeface="+mn-ea"/>
          <a:cs typeface="+mn-cs"/>
        </a:defRPr>
      </a:lvl1pPr>
      <a:lvl2pPr marL="544654" algn="l" defTabSz="1089305" rtl="0" eaLnBrk="1" latinLnBrk="0" hangingPunct="1">
        <a:defRPr sz="2100" kern="1200">
          <a:solidFill>
            <a:schemeClr val="tx1"/>
          </a:solidFill>
          <a:latin typeface="+mn-lt"/>
          <a:ea typeface="+mn-ea"/>
          <a:cs typeface="+mn-cs"/>
        </a:defRPr>
      </a:lvl2pPr>
      <a:lvl3pPr marL="1089305" algn="l" defTabSz="1089305" rtl="0" eaLnBrk="1" latinLnBrk="0" hangingPunct="1">
        <a:defRPr sz="2100" kern="1200">
          <a:solidFill>
            <a:schemeClr val="tx1"/>
          </a:solidFill>
          <a:latin typeface="+mn-lt"/>
          <a:ea typeface="+mn-ea"/>
          <a:cs typeface="+mn-cs"/>
        </a:defRPr>
      </a:lvl3pPr>
      <a:lvl4pPr marL="1633956" algn="l" defTabSz="1089305" rtl="0" eaLnBrk="1" latinLnBrk="0" hangingPunct="1">
        <a:defRPr sz="2100" kern="1200">
          <a:solidFill>
            <a:schemeClr val="tx1"/>
          </a:solidFill>
          <a:latin typeface="+mn-lt"/>
          <a:ea typeface="+mn-ea"/>
          <a:cs typeface="+mn-cs"/>
        </a:defRPr>
      </a:lvl4pPr>
      <a:lvl5pPr marL="2178608" algn="l" defTabSz="1089305" rtl="0" eaLnBrk="1" latinLnBrk="0" hangingPunct="1">
        <a:defRPr sz="2100" kern="1200">
          <a:solidFill>
            <a:schemeClr val="tx1"/>
          </a:solidFill>
          <a:latin typeface="+mn-lt"/>
          <a:ea typeface="+mn-ea"/>
          <a:cs typeface="+mn-cs"/>
        </a:defRPr>
      </a:lvl5pPr>
      <a:lvl6pPr marL="2723261" algn="l" defTabSz="1089305" rtl="0" eaLnBrk="1" latinLnBrk="0" hangingPunct="1">
        <a:defRPr sz="2100" kern="1200">
          <a:solidFill>
            <a:schemeClr val="tx1"/>
          </a:solidFill>
          <a:latin typeface="+mn-lt"/>
          <a:ea typeface="+mn-ea"/>
          <a:cs typeface="+mn-cs"/>
        </a:defRPr>
      </a:lvl6pPr>
      <a:lvl7pPr marL="3267914" algn="l" defTabSz="1089305" rtl="0" eaLnBrk="1" latinLnBrk="0" hangingPunct="1">
        <a:defRPr sz="2100" kern="1200">
          <a:solidFill>
            <a:schemeClr val="tx1"/>
          </a:solidFill>
          <a:latin typeface="+mn-lt"/>
          <a:ea typeface="+mn-ea"/>
          <a:cs typeface="+mn-cs"/>
        </a:defRPr>
      </a:lvl7pPr>
      <a:lvl8pPr marL="3812566" algn="l" defTabSz="1089305" rtl="0" eaLnBrk="1" latinLnBrk="0" hangingPunct="1">
        <a:defRPr sz="2100" kern="1200">
          <a:solidFill>
            <a:schemeClr val="tx1"/>
          </a:solidFill>
          <a:latin typeface="+mn-lt"/>
          <a:ea typeface="+mn-ea"/>
          <a:cs typeface="+mn-cs"/>
        </a:defRPr>
      </a:lvl8pPr>
      <a:lvl9pPr marL="4357218" algn="l" defTabSz="108930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281" y="918245"/>
            <a:ext cx="10361851" cy="3744416"/>
          </a:xfrm>
          <a:effectLst>
            <a:outerShdw blurRad="50800" dist="38100" dir="2700000" algn="tl" rotWithShape="0">
              <a:prstClr val="black">
                <a:alpha val="40000"/>
              </a:prstClr>
            </a:outerShdw>
          </a:effectLst>
        </p:spPr>
        <p:txBody>
          <a:bodyPr>
            <a:normAutofit/>
            <a:scene3d>
              <a:camera prst="orthographicFront"/>
              <a:lightRig rig="threePt" dir="t"/>
            </a:scene3d>
            <a:sp3d>
              <a:bevelT w="0"/>
            </a:sp3d>
          </a:bodyPr>
          <a:lstStyle/>
          <a:p>
            <a:r>
              <a:rPr lang="en-IN" sz="4400" b="1" dirty="0">
                <a:solidFill>
                  <a:schemeClr val="accent1">
                    <a:lumMod val="60000"/>
                    <a:lumOff val="40000"/>
                  </a:schemeClr>
                </a:solidFill>
                <a:latin typeface="Times New Roman" pitchFamily="18" charset="0"/>
                <a:cs typeface="Times New Roman" pitchFamily="18" charset="0"/>
              </a:rPr>
              <a:t>PREDICT CREDIT RISK </a:t>
            </a:r>
            <a:r>
              <a:rPr lang="en-IN" sz="4400" b="1" dirty="0" smtClean="0">
                <a:solidFill>
                  <a:schemeClr val="accent1">
                    <a:lumMod val="60000"/>
                    <a:lumOff val="40000"/>
                  </a:schemeClr>
                </a:solidFill>
                <a:latin typeface="Times New Roman" pitchFamily="18" charset="0"/>
                <a:cs typeface="Times New Roman" pitchFamily="18" charset="0"/>
              </a:rPr>
              <a:t>from </a:t>
            </a:r>
            <a:r>
              <a:rPr lang="en-IN" sz="4400" b="1" dirty="0">
                <a:solidFill>
                  <a:schemeClr val="accent1">
                    <a:lumMod val="60000"/>
                    <a:lumOff val="40000"/>
                  </a:schemeClr>
                </a:solidFill>
                <a:latin typeface="Times New Roman" pitchFamily="18" charset="0"/>
                <a:cs typeface="Times New Roman" pitchFamily="18" charset="0"/>
              </a:rPr>
              <a:t>SOUTH GERMAN BANK DATA</a:t>
            </a:r>
          </a:p>
        </p:txBody>
      </p:sp>
    </p:spTree>
    <p:extLst>
      <p:ext uri="{BB962C8B-B14F-4D97-AF65-F5344CB8AC3E}">
        <p14:creationId xmlns:p14="http://schemas.microsoft.com/office/powerpoint/2010/main" xmlns="" val="1037745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8" y="261375"/>
            <a:ext cx="11615778" cy="6301350"/>
          </a:xfrm>
        </p:spPr>
        <p:txBody>
          <a:bodyPr>
            <a:normAutofit/>
          </a:bodyPr>
          <a:lstStyle/>
          <a:p>
            <a:pPr marL="131728" indent="0" algn="just">
              <a:buNone/>
            </a:pPr>
            <a:endParaRPr lang="en-US" sz="2000" dirty="0" smtClean="0">
              <a:latin typeface="Times New Roman" pitchFamily="18" charset="0"/>
              <a:cs typeface="Times New Roman" pitchFamily="18" charset="0"/>
            </a:endParaRPr>
          </a:p>
          <a:p>
            <a:pPr marL="131728" indent="0" algn="just">
              <a:buNone/>
            </a:pPr>
            <a:endParaRPr lang="en-US" sz="2000" dirty="0">
              <a:latin typeface="Times New Roman" pitchFamily="18" charset="0"/>
              <a:cs typeface="Times New Roman" pitchFamily="18" charset="0"/>
            </a:endParaRPr>
          </a:p>
          <a:p>
            <a:pPr marL="131728" indent="0" algn="just">
              <a:buNone/>
            </a:pPr>
            <a:r>
              <a:rPr lang="en-US" sz="2000" dirty="0">
                <a:latin typeface="Times New Roman" pitchFamily="18" charset="0"/>
                <a:cs typeface="Times New Roman" pitchFamily="18" charset="0"/>
              </a:rPr>
              <a:t>Q </a:t>
            </a:r>
            <a:r>
              <a:rPr lang="en-US" sz="2000" dirty="0" smtClean="0">
                <a:latin typeface="Times New Roman" pitchFamily="18" charset="0"/>
                <a:cs typeface="Times New Roman" pitchFamily="18" charset="0"/>
              </a:rPr>
              <a:t>6) </a:t>
            </a:r>
            <a:r>
              <a:rPr lang="en-US" sz="2000" dirty="0">
                <a:latin typeface="Times New Roman" pitchFamily="18" charset="0"/>
                <a:cs typeface="Times New Roman" pitchFamily="18" charset="0"/>
              </a:rPr>
              <a:t>How training was done or what models were used?</a:t>
            </a:r>
          </a:p>
          <a:p>
            <a:pPr marL="131728" indent="0" algn="just">
              <a:buNone/>
            </a:pPr>
            <a:r>
              <a:rPr lang="en-US" sz="2000" dirty="0" smtClean="0">
                <a:latin typeface="Times New Roman" pitchFamily="18" charset="0"/>
                <a:cs typeface="Times New Roman" pitchFamily="18" charset="0"/>
              </a:rPr>
              <a:t>	1</a:t>
            </a:r>
            <a:r>
              <a:rPr lang="en-US" sz="2000" dirty="0">
                <a:latin typeface="Times New Roman" pitchFamily="18" charset="0"/>
                <a:cs typeface="Times New Roman" pitchFamily="18" charset="0"/>
              </a:rPr>
              <a:t>] Before diving the data in training and testing set we performed scaling </a:t>
            </a:r>
            <a:r>
              <a:rPr lang="en-US" sz="2000" dirty="0" smtClean="0">
                <a:latin typeface="Times New Roman" pitchFamily="18" charset="0"/>
                <a:cs typeface="Times New Roman" pitchFamily="18" charset="0"/>
              </a:rPr>
              <a:t>operation </a:t>
            </a:r>
            <a:r>
              <a:rPr lang="en-US" sz="2000" dirty="0">
                <a:latin typeface="Times New Roman" pitchFamily="18" charset="0"/>
                <a:cs typeface="Times New Roman" pitchFamily="18" charset="0"/>
              </a:rPr>
              <a:t>on the training </a:t>
            </a:r>
            <a:r>
              <a:rPr lang="en-US" sz="2000" dirty="0" smtClean="0">
                <a:latin typeface="Times New Roman" pitchFamily="18" charset="0"/>
                <a:cs typeface="Times New Roman" pitchFamily="18" charset="0"/>
              </a:rPr>
              <a:t>	and  testing </a:t>
            </a:r>
            <a:r>
              <a:rPr lang="en-US" sz="2000" dirty="0">
                <a:latin typeface="Times New Roman" pitchFamily="18" charset="0"/>
                <a:cs typeface="Times New Roman" pitchFamily="18" charset="0"/>
              </a:rPr>
              <a:t>set.</a:t>
            </a:r>
          </a:p>
          <a:p>
            <a:pPr marL="131728" indent="0" algn="just">
              <a:buNone/>
            </a:pPr>
            <a:r>
              <a:rPr lang="en-US" sz="2000" dirty="0" smtClean="0">
                <a:latin typeface="Times New Roman" pitchFamily="18" charset="0"/>
                <a:cs typeface="Times New Roman" pitchFamily="18" charset="0"/>
              </a:rPr>
              <a:t>	2</a:t>
            </a:r>
            <a:r>
              <a:rPr lang="en-US" sz="2000" dirty="0">
                <a:latin typeface="Times New Roman" pitchFamily="18" charset="0"/>
                <a:cs typeface="Times New Roman" pitchFamily="18" charset="0"/>
              </a:rPr>
              <a:t>] Algorithms like </a:t>
            </a:r>
            <a:r>
              <a:rPr lang="en-US" sz="2000" dirty="0" smtClean="0">
                <a:latin typeface="Times New Roman" pitchFamily="18" charset="0"/>
                <a:cs typeface="Times New Roman" pitchFamily="18" charset="0"/>
              </a:rPr>
              <a:t>Logistic Regression, RF, XG Boost, Bagging, Gradient Boosting, Decision Tree,	SVM, Light GBM </a:t>
            </a:r>
            <a:r>
              <a:rPr lang="en-US" sz="2000" dirty="0">
                <a:latin typeface="Times New Roman" pitchFamily="18" charset="0"/>
                <a:cs typeface="Times New Roman" pitchFamily="18" charset="0"/>
              </a:rPr>
              <a:t>were used to find out the accuracy.</a:t>
            </a:r>
          </a:p>
          <a:p>
            <a:pPr marL="131728" indent="0" algn="just">
              <a:buNone/>
            </a:pPr>
            <a:endParaRPr lang="en-US" sz="2000" dirty="0" smtClean="0">
              <a:latin typeface="Times New Roman" pitchFamily="18" charset="0"/>
              <a:cs typeface="Times New Roman" pitchFamily="18" charset="0"/>
            </a:endParaRPr>
          </a:p>
          <a:p>
            <a:pPr marL="131728" indent="0" algn="just">
              <a:buNone/>
            </a:pPr>
            <a:endParaRPr lang="en-US" sz="2000" dirty="0" smtClean="0">
              <a:latin typeface="Times New Roman" pitchFamily="18" charset="0"/>
              <a:cs typeface="Times New Roman" pitchFamily="18" charset="0"/>
            </a:endParaRPr>
          </a:p>
          <a:p>
            <a:pPr marL="131728" indent="0" algn="just">
              <a:buNone/>
            </a:pPr>
            <a:endParaRPr lang="en-US" sz="2000" dirty="0">
              <a:latin typeface="Times New Roman" pitchFamily="18" charset="0"/>
              <a:cs typeface="Times New Roman" pitchFamily="18" charset="0"/>
            </a:endParaRPr>
          </a:p>
          <a:p>
            <a:pPr marL="131728" indent="0" algn="just">
              <a:buNone/>
            </a:pPr>
            <a:r>
              <a:rPr lang="en-US" sz="2000" dirty="0">
                <a:latin typeface="Times New Roman" pitchFamily="18" charset="0"/>
                <a:cs typeface="Times New Roman" pitchFamily="18" charset="0"/>
              </a:rPr>
              <a:t>Q </a:t>
            </a:r>
            <a:r>
              <a:rPr lang="en-US" sz="2000" dirty="0" smtClean="0">
                <a:latin typeface="Times New Roman" pitchFamily="18" charset="0"/>
                <a:cs typeface="Times New Roman" pitchFamily="18" charset="0"/>
              </a:rPr>
              <a:t>7) </a:t>
            </a:r>
            <a:r>
              <a:rPr lang="en-US" sz="2000" dirty="0">
                <a:latin typeface="Times New Roman" pitchFamily="18" charset="0"/>
                <a:cs typeface="Times New Roman" pitchFamily="18" charset="0"/>
              </a:rPr>
              <a:t>What are stage for deployment?</a:t>
            </a:r>
          </a:p>
          <a:p>
            <a:pPr marL="131728" indent="0" algn="just">
              <a:buNone/>
            </a:pPr>
            <a:r>
              <a:rPr lang="en-US" sz="2000" dirty="0" smtClean="0">
                <a:latin typeface="Times New Roman" pitchFamily="18" charset="0"/>
                <a:cs typeface="Times New Roman" pitchFamily="18" charset="0"/>
              </a:rPr>
              <a:t>	1</a:t>
            </a:r>
            <a:r>
              <a:rPr lang="en-US" sz="2000" dirty="0">
                <a:latin typeface="Times New Roman" pitchFamily="18" charset="0"/>
                <a:cs typeface="Times New Roman" pitchFamily="18" charset="0"/>
              </a:rPr>
              <a:t>] The 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stage is to create your app.py file so that we can see our model.</a:t>
            </a:r>
          </a:p>
          <a:p>
            <a:pPr marL="131728" indent="0" algn="just">
              <a:buNone/>
            </a:pPr>
            <a:r>
              <a:rPr lang="en-US" sz="2000" dirty="0" smtClean="0">
                <a:latin typeface="Times New Roman" pitchFamily="18" charset="0"/>
                <a:cs typeface="Times New Roman" pitchFamily="18" charset="0"/>
              </a:rPr>
              <a:t>	2</a:t>
            </a:r>
            <a:r>
              <a:rPr lang="en-US" sz="2000" dirty="0">
                <a:latin typeface="Times New Roman" pitchFamily="18" charset="0"/>
                <a:cs typeface="Times New Roman" pitchFamily="18" charset="0"/>
              </a:rPr>
              <a:t>] The 2</a:t>
            </a:r>
            <a:r>
              <a:rPr lang="en-US" sz="2000" baseline="30000" dirty="0">
                <a:latin typeface="Times New Roman" pitchFamily="18" charset="0"/>
                <a:cs typeface="Times New Roman" pitchFamily="18" charset="0"/>
              </a:rPr>
              <a:t>nd</a:t>
            </a:r>
            <a:r>
              <a:rPr lang="en-US" sz="2000" dirty="0">
                <a:latin typeface="Times New Roman" pitchFamily="18" charset="0"/>
                <a:cs typeface="Times New Roman" pitchFamily="18" charset="0"/>
              </a:rPr>
              <a:t> stage is to update your project on GitHub.</a:t>
            </a:r>
          </a:p>
          <a:p>
            <a:pPr marL="131728" indent="0" algn="just">
              <a:buNone/>
            </a:pPr>
            <a:r>
              <a:rPr lang="en-US" sz="2000" dirty="0" smtClean="0">
                <a:latin typeface="Times New Roman" pitchFamily="18" charset="0"/>
                <a:cs typeface="Times New Roman" pitchFamily="18" charset="0"/>
              </a:rPr>
              <a:t>	3</a:t>
            </a:r>
            <a:r>
              <a:rPr lang="en-US" sz="2000" dirty="0">
                <a:latin typeface="Times New Roman" pitchFamily="18" charset="0"/>
                <a:cs typeface="Times New Roman" pitchFamily="18" charset="0"/>
              </a:rPr>
              <a:t>] The 3</a:t>
            </a:r>
            <a:r>
              <a:rPr lang="en-US" sz="2000" baseline="30000" dirty="0">
                <a:latin typeface="Times New Roman" pitchFamily="18" charset="0"/>
                <a:cs typeface="Times New Roman" pitchFamily="18" charset="0"/>
              </a:rPr>
              <a:t>rd</a:t>
            </a:r>
            <a:r>
              <a:rPr lang="en-US" sz="2000" dirty="0">
                <a:latin typeface="Times New Roman" pitchFamily="18" charset="0"/>
                <a:cs typeface="Times New Roman" pitchFamily="18" charset="0"/>
              </a:rPr>
              <a:t> stage in which you can deploy your model on any server such as   </a:t>
            </a:r>
            <a:r>
              <a:rPr lang="en-US" sz="2000" dirty="0" smtClean="0">
                <a:latin typeface="Times New Roman" pitchFamily="18" charset="0"/>
                <a:cs typeface="Times New Roman" pitchFamily="18" charset="0"/>
              </a:rPr>
              <a:t>GCP</a:t>
            </a:r>
            <a:r>
              <a:rPr lang="en-US" sz="2000" dirty="0">
                <a:latin typeface="Times New Roman" pitchFamily="18" charset="0"/>
                <a:cs typeface="Times New Roman" pitchFamily="18" charset="0"/>
              </a:rPr>
              <a:t>, AWS, Azure</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153530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flipV="1">
            <a:off x="609521" y="198166"/>
            <a:ext cx="10971372" cy="77236"/>
          </a:xfrm>
        </p:spPr>
        <p:txBody>
          <a:bodyPr>
            <a:normAutofit fontScale="90000"/>
          </a:bodyPr>
          <a:lstStyle/>
          <a:p>
            <a:r>
              <a:rPr lang="en-IN" dirty="0" smtClean="0"/>
              <a:t>`</a:t>
            </a:r>
            <a:endParaRPr lang="en-IN" dirty="0"/>
          </a:p>
        </p:txBody>
      </p:sp>
      <p:sp>
        <p:nvSpPr>
          <p:cNvPr id="6" name="Content Placeholder 5"/>
          <p:cNvSpPr>
            <a:spLocks noGrp="1"/>
          </p:cNvSpPr>
          <p:nvPr>
            <p:ph idx="1"/>
          </p:nvPr>
        </p:nvSpPr>
        <p:spPr>
          <a:xfrm>
            <a:off x="609521" y="414190"/>
            <a:ext cx="10971372" cy="5728994"/>
          </a:xfrm>
        </p:spPr>
        <p:txBody>
          <a:bodyPr>
            <a:normAutofit/>
          </a:bodyPr>
          <a:lstStyle/>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Q 8) What would be method of </a:t>
            </a:r>
            <a:r>
              <a:rPr lang="en-IN" sz="2000" dirty="0" smtClean="0"/>
              <a:t>dimension reduction</a:t>
            </a:r>
          </a:p>
          <a:p>
            <a:pPr>
              <a:buNone/>
            </a:pPr>
            <a:endParaRPr lang="en-IN" sz="2000" dirty="0" smtClean="0"/>
          </a:p>
          <a:p>
            <a:pPr>
              <a:buNone/>
            </a:pPr>
            <a:r>
              <a:rPr lang="en-IN" sz="2000" dirty="0" smtClean="0"/>
              <a:t>               Principal Component Analysis (PCA)</a:t>
            </a:r>
          </a:p>
          <a:p>
            <a:pPr>
              <a:buNone/>
            </a:pPr>
            <a:r>
              <a:rPr lang="en-IN" sz="2000" dirty="0" smtClean="0">
                <a:latin typeface="Times New Roman" pitchFamily="18" charset="0"/>
                <a:cs typeface="Times New Roman" pitchFamily="18" charset="0"/>
              </a:rPr>
              <a:t>       Though these might be hardly specific to </a:t>
            </a:r>
            <a:r>
              <a:rPr lang="en-IN" sz="2000" dirty="0" smtClean="0"/>
              <a:t> prediction problem, but several regression methods are directly dependant on it. The regression methods (PCR and PLS) will be considering </a:t>
            </a:r>
            <a:endParaRPr lang="en-IN"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275403"/>
            <a:ext cx="10971372" cy="5971434"/>
          </a:xfrm>
        </p:spPr>
        <p:txBody>
          <a:bodyPr>
            <a:normAutofit/>
          </a:bodyPr>
          <a:lstStyle/>
          <a:p>
            <a:r>
              <a:rPr lang="en-IN" sz="6000" dirty="0" smtClean="0"/>
              <a:t>Thank You</a:t>
            </a:r>
            <a:endParaRPr lang="en-IN" sz="6000" dirty="0"/>
          </a:p>
        </p:txBody>
      </p:sp>
      <p:sp>
        <p:nvSpPr>
          <p:cNvPr id="3" name="Content Placeholder 2"/>
          <p:cNvSpPr>
            <a:spLocks noGrp="1"/>
          </p:cNvSpPr>
          <p:nvPr>
            <p:ph idx="1"/>
          </p:nvPr>
        </p:nvSpPr>
        <p:spPr>
          <a:xfrm flipV="1">
            <a:off x="609521" y="6143183"/>
            <a:ext cx="10971372" cy="45719"/>
          </a:xfrm>
        </p:spPr>
        <p:txBody>
          <a:bodyPr>
            <a:normAutofit fontScale="25000" lnSpcReduction="20000"/>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175" y="152823"/>
            <a:ext cx="11682479" cy="6494992"/>
          </a:xfrm>
        </p:spPr>
        <p:txBody>
          <a:bodyPr>
            <a:normAutofit/>
          </a:bodyPr>
          <a:lstStyle/>
          <a:p>
            <a:r>
              <a:rPr lang="en-IN" sz="2700" dirty="0">
                <a:latin typeface="Times New Roman" pitchFamily="18" charset="0"/>
                <a:cs typeface="Times New Roman" pitchFamily="18" charset="0"/>
              </a:rPr>
              <a:t>OBJECTIVE</a:t>
            </a:r>
            <a:endParaRPr lang="en-IN" sz="2400" dirty="0">
              <a:latin typeface="Times New Roman" pitchFamily="18" charset="0"/>
              <a:cs typeface="Times New Roman" pitchFamily="18" charset="0"/>
            </a:endParaRPr>
          </a:p>
          <a:p>
            <a:pPr marL="0" indent="0" algn="just">
              <a:lnSpc>
                <a:spcPct val="150000"/>
              </a:lnSpc>
              <a:buNone/>
            </a:pPr>
            <a:endParaRPr lang="en-US" sz="2000" dirty="0" smtClean="0">
              <a:latin typeface="Times New Roman" pitchFamily="18" charset="0"/>
              <a:cs typeface="Times New Roman" pitchFamily="18" charset="0"/>
            </a:endParaRPr>
          </a:p>
          <a:p>
            <a:pPr marL="0" indent="0" algn="just">
              <a:lnSpc>
                <a:spcPct val="150000"/>
              </a:lnSpc>
              <a:buNone/>
            </a:pPr>
            <a:r>
              <a:rPr lang="en-IN" sz="2000" dirty="0" smtClean="0">
                <a:latin typeface="Arial Narrow" pitchFamily="34" charset="0"/>
              </a:rPr>
              <a:t>The German Credit Data contains data on 21 variables and the classification whether an applicant is considered a Good or a Bad credit risk for several loan applicants`.  A predictive model developed on this data is expected to provide a bank manager guidance for making a decision whether to approve a loan to a prospective applicant based on his/her profiles </a:t>
            </a:r>
            <a:r>
              <a:rPr lang="en-IN" sz="2000" dirty="0" smtClean="0"/>
              <a:t>, </a:t>
            </a:r>
            <a:r>
              <a:rPr lang="en-IN" sz="2000" dirty="0" smtClean="0">
                <a:latin typeface="Arial Narrow" pitchFamily="34" charset="0"/>
              </a:rPr>
              <a:t>the bank needs a decision rule regarding who to give approval of the loan and who not to. An applicant’s demographic and socio-economic profiles are considered by loan managers before a decision is taken regarding his/her loan application</a:t>
            </a:r>
            <a:r>
              <a:rPr lang="en-US" sz="2000" dirty="0" smtClean="0">
                <a:latin typeface="Arial Narrow" pitchFamily="34" charset="0"/>
                <a:cs typeface="Times New Roman" pitchFamily="18" charset="0"/>
              </a:rPr>
              <a:t>Credit </a:t>
            </a:r>
            <a:r>
              <a:rPr lang="en-US" sz="2000" dirty="0">
                <a:latin typeface="Arial Narrow" pitchFamily="34" charset="0"/>
                <a:cs typeface="Times New Roman" pitchFamily="18" charset="0"/>
              </a:rPr>
              <a:t>analysis draws conclusions by evaluating the available quantitative and qualitative data regarding the creditworthiness of a client and making recommendations on whether or not to approve the loan application. The objective of credit analysis is to determine the risk of default that a client presents and assign a risk rating to each client. The risk rating will determine if the company will approve (or reject) the loan application, and if approved, the amount of credit to be granted</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2045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06" y="161925"/>
            <a:ext cx="11811000" cy="6477000"/>
          </a:xfrm>
        </p:spPr>
        <p:txBody>
          <a:bodyPr>
            <a:normAutofit/>
          </a:bodyPr>
          <a:lstStyle/>
          <a:p>
            <a:r>
              <a:rPr lang="en-IN" sz="2700" dirty="0">
                <a:latin typeface="Times New Roman" pitchFamily="18" charset="0"/>
                <a:cs typeface="Times New Roman" pitchFamily="18" charset="0"/>
              </a:rPr>
              <a:t>ARCHITECTURE</a:t>
            </a:r>
          </a:p>
          <a:p>
            <a:endParaRPr lang="en-IN" sz="27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5606" y="923925"/>
            <a:ext cx="8915400" cy="5370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xmlns="" val="1271502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806" y="161924"/>
            <a:ext cx="11658600" cy="6715125"/>
          </a:xfrm>
        </p:spPr>
        <p:txBody>
          <a:bodyPr>
            <a:normAutofit/>
          </a:bodyPr>
          <a:lstStyle/>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Data From Client</a:t>
            </a:r>
            <a:r>
              <a:rPr lang="en-IN" sz="2400" dirty="0" smtClean="0">
                <a:latin typeface="Times New Roman" pitchFamily="18" charset="0"/>
                <a:cs typeface="Times New Roman" pitchFamily="18" charset="0"/>
              </a:rPr>
              <a:t>:-</a:t>
            </a:r>
          </a:p>
          <a:p>
            <a:pPr marL="0" indent="0">
              <a:buNone/>
            </a:pP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We collect the data from client in .asc format in folder. In that we have get different file format, out of that that the .txt format file contain the feature name in German and English language.</a:t>
            </a:r>
          </a:p>
          <a:p>
            <a:pPr marL="0" indent="0">
              <a:buNone/>
            </a:pPr>
            <a:endParaRPr lang="en-IN" sz="2000" dirty="0" smtClean="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Insert Into Database &amp; Get From Database</a:t>
            </a:r>
            <a:r>
              <a:rPr lang="en-IN" sz="2400" dirty="0" smtClean="0">
                <a:latin typeface="Times New Roman" pitchFamily="18" charset="0"/>
                <a:cs typeface="Times New Roman" pitchFamily="18" charset="0"/>
              </a:rPr>
              <a:t>:-</a:t>
            </a:r>
          </a:p>
          <a:p>
            <a:pPr marL="0" indent="0">
              <a:buNone/>
            </a:pP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After gathering the data from client we have to put that data in database for future purpose. The database we use is Cassandra database for that we use DataStax Astra website. Our database name is “South </a:t>
            </a:r>
            <a:r>
              <a:rPr lang="en-IN" sz="2000" dirty="0" smtClean="0">
                <a:latin typeface="Times New Roman" pitchFamily="18" charset="0"/>
                <a:cs typeface="Times New Roman" pitchFamily="18" charset="0"/>
              </a:rPr>
              <a:t>German” </a:t>
            </a:r>
            <a:r>
              <a:rPr lang="en-IN" sz="2000" dirty="0" smtClean="0">
                <a:latin typeface="Times New Roman" pitchFamily="18" charset="0"/>
                <a:cs typeface="Times New Roman" pitchFamily="18" charset="0"/>
              </a:rPr>
              <a:t>then the keyspace name is “scoring” and ` table is “credit_data”. Then we extract the data from database with help of query “SELECT * FROM scoring.credit_data” and save in the file.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17202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06" y="161925"/>
            <a:ext cx="11811000" cy="6553200"/>
          </a:xfrm>
        </p:spPr>
        <p:txBody>
          <a:bodyPr>
            <a:normAutofit/>
          </a:bodyPr>
          <a:lstStyle/>
          <a:p>
            <a:r>
              <a:rPr lang="en-IN" sz="2400" dirty="0" smtClean="0">
                <a:solidFill>
                  <a:srgbClr val="FF0000"/>
                </a:solidFill>
                <a:latin typeface="Times New Roman" pitchFamily="18" charset="0"/>
                <a:cs typeface="Times New Roman" pitchFamily="18" charset="0"/>
              </a:rPr>
              <a:t>Pre-Processing</a:t>
            </a:r>
            <a:r>
              <a:rPr lang="en-IN" sz="2400" dirty="0" smtClean="0">
                <a:latin typeface="Times New Roman" pitchFamily="18" charset="0"/>
                <a:cs typeface="Times New Roman" pitchFamily="18" charset="0"/>
              </a:rPr>
              <a:t>:-</a:t>
            </a:r>
          </a:p>
          <a:p>
            <a:pPr marL="0" indent="0" algn="just">
              <a:buNone/>
            </a:pPr>
            <a:endParaRPr lang="en-IN" sz="2000" dirty="0" smtClean="0">
              <a:latin typeface="Times New Roman" pitchFamily="18" charset="0"/>
              <a:cs typeface="Times New Roman" pitchFamily="18" charset="0"/>
            </a:endParaRPr>
          </a:p>
          <a:p>
            <a:pPr marL="0" indent="0" algn="just">
              <a:buNone/>
            </a:pPr>
            <a:r>
              <a:rPr lang="en-IN" sz="2000" dirty="0" smtClean="0">
                <a:latin typeface="Times New Roman" pitchFamily="18" charset="0"/>
                <a:cs typeface="Times New Roman" pitchFamily="18" charset="0"/>
              </a:rPr>
              <a:t>In pre-processing there is different method are involved such as, filling up nan value, encoding categorical column etc. But in our dataset there is no nan value and categorical value. In our dataset the feature name is in German language so we have to convert it into English language that are given in dataset file. </a:t>
            </a:r>
          </a:p>
          <a:p>
            <a:pPr marL="0" indent="0" algn="just">
              <a:buNone/>
            </a:pPr>
            <a:endParaRPr lang="en-IN" sz="2000" dirty="0">
              <a:latin typeface="Times New Roman" pitchFamily="18" charset="0"/>
              <a:cs typeface="Times New Roman" pitchFamily="18" charset="0"/>
            </a:endParaRPr>
          </a:p>
          <a:p>
            <a:pPr algn="just"/>
            <a:r>
              <a:rPr lang="en-IN" sz="2400" dirty="0" smtClean="0">
                <a:solidFill>
                  <a:srgbClr val="00B050"/>
                </a:solidFill>
                <a:latin typeface="Times New Roman" pitchFamily="18" charset="0"/>
                <a:cs typeface="Times New Roman" pitchFamily="18" charset="0"/>
              </a:rPr>
              <a:t>Feature Scaling</a:t>
            </a:r>
            <a:r>
              <a:rPr lang="en-IN" sz="2400" dirty="0" smtClean="0">
                <a:latin typeface="Times New Roman" pitchFamily="18" charset="0"/>
                <a:cs typeface="Times New Roman" pitchFamily="18" charset="0"/>
              </a:rPr>
              <a:t>:-</a:t>
            </a:r>
          </a:p>
          <a:p>
            <a:pPr marL="0" indent="0" algn="just">
              <a:buNone/>
            </a:pPr>
            <a:endParaRPr lang="en-IN" sz="2000" dirty="0" smtClean="0">
              <a:latin typeface="Times New Roman" pitchFamily="18" charset="0"/>
              <a:cs typeface="Times New Roman" pitchFamily="18" charset="0"/>
            </a:endParaRPr>
          </a:p>
          <a:p>
            <a:pPr marL="0" indent="0" algn="just">
              <a:buNone/>
            </a:pPr>
            <a:r>
              <a:rPr lang="en-IN" sz="2000" dirty="0" smtClean="0">
                <a:latin typeface="Times New Roman" pitchFamily="18" charset="0"/>
                <a:cs typeface="Times New Roman" pitchFamily="18" charset="0"/>
              </a:rPr>
              <a:t>In feature scaling we had use Standard Scalar method for normalization purpose. In that we convert all the data in between 0 &amp; 1 range. So that the data can show the proper distribution.</a:t>
            </a:r>
          </a:p>
          <a:p>
            <a:pPr marL="0" indent="0" algn="just">
              <a:buNone/>
            </a:pPr>
            <a:endParaRPr lang="en-IN" sz="2000" dirty="0">
              <a:latin typeface="Times New Roman" pitchFamily="18" charset="0"/>
              <a:cs typeface="Times New Roman" pitchFamily="18" charset="0"/>
            </a:endParaRPr>
          </a:p>
          <a:p>
            <a:pPr algn="just"/>
            <a:r>
              <a:rPr lang="en-IN" sz="2400" dirty="0" smtClean="0">
                <a:solidFill>
                  <a:srgbClr val="7030A0"/>
                </a:solidFill>
                <a:latin typeface="Times New Roman" pitchFamily="18" charset="0"/>
                <a:cs typeface="Times New Roman" pitchFamily="18" charset="0"/>
              </a:rPr>
              <a:t>Model Building</a:t>
            </a:r>
            <a:r>
              <a:rPr lang="en-IN" sz="2400" dirty="0" smtClean="0">
                <a:latin typeface="Times New Roman" pitchFamily="18" charset="0"/>
                <a:cs typeface="Times New Roman" pitchFamily="18" charset="0"/>
              </a:rPr>
              <a:t>:-</a:t>
            </a:r>
          </a:p>
          <a:p>
            <a:pPr marL="0" indent="0" algn="just">
              <a:buNone/>
            </a:pPr>
            <a:endParaRPr lang="en-IN" sz="2000" dirty="0" smtClean="0">
              <a:latin typeface="Times New Roman" pitchFamily="18" charset="0"/>
              <a:cs typeface="Times New Roman" pitchFamily="18" charset="0"/>
            </a:endParaRPr>
          </a:p>
          <a:p>
            <a:pPr marL="0" indent="0" algn="just">
              <a:buNone/>
            </a:pPr>
            <a:r>
              <a:rPr lang="en-IN" sz="2000" dirty="0" smtClean="0">
                <a:latin typeface="Times New Roman" pitchFamily="18" charset="0"/>
                <a:cs typeface="Times New Roman" pitchFamily="18" charset="0"/>
              </a:rPr>
              <a:t>In the given step we divide the data into train test split. </a:t>
            </a:r>
            <a:r>
              <a:rPr lang="en-IN" sz="2000" dirty="0">
                <a:latin typeface="Times New Roman" pitchFamily="18" charset="0"/>
                <a:cs typeface="Times New Roman" pitchFamily="18" charset="0"/>
              </a:rPr>
              <a:t>S</a:t>
            </a:r>
            <a:r>
              <a:rPr lang="en-IN" sz="2000" dirty="0" smtClean="0">
                <a:latin typeface="Times New Roman" pitchFamily="18" charset="0"/>
                <a:cs typeface="Times New Roman" pitchFamily="18" charset="0"/>
              </a:rPr>
              <a:t>o that we can apply train and test data to the model. We are use various ML model for our project, such as Logistic Regression, Support Vector Machine, Decision Tree Classifier, Random Forest Classifier, Bagging Classifier, Gradient Boosting Classifier, XG Boost Classifier &amp; Light GBM. But problem is that our target feature is not equally distributed, so it will affect on the model accuracy.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07502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06" y="161925"/>
            <a:ext cx="11734800" cy="6477000"/>
          </a:xfrm>
        </p:spPr>
        <p:txBody>
          <a:bodyPr>
            <a:normAutofit/>
          </a:bodyPr>
          <a:lstStyle/>
          <a:p>
            <a:r>
              <a:rPr lang="en-IN" sz="2400" dirty="0" smtClean="0">
                <a:solidFill>
                  <a:srgbClr val="C00000"/>
                </a:solidFill>
                <a:latin typeface="Times New Roman" pitchFamily="18" charset="0"/>
                <a:cs typeface="Times New Roman" pitchFamily="18" charset="0"/>
              </a:rPr>
              <a:t>Over Sampling Technique </a:t>
            </a:r>
            <a:r>
              <a:rPr lang="en-IN" sz="2400" dirty="0" smtClean="0">
                <a:latin typeface="Times New Roman" pitchFamily="18" charset="0"/>
                <a:cs typeface="Times New Roman" pitchFamily="18" charset="0"/>
              </a:rPr>
              <a:t>:-</a:t>
            </a:r>
          </a:p>
          <a:p>
            <a:pPr marL="0" indent="0">
              <a:buNone/>
            </a:pP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In theses method we use the 'technique for sampling the target feature. After sampling the good risk value count is 561  &amp; bad risk value count is 576. But before use of sampling technique the value count of good risk value count is 700 &amp; bad risk value count is 300.</a:t>
            </a:r>
          </a:p>
          <a:p>
            <a:pPr marL="0" indent="0">
              <a:buNone/>
            </a:pPr>
            <a:endParaRPr lang="en-IN" sz="2000" dirty="0">
              <a:latin typeface="Times New Roman" pitchFamily="18" charset="0"/>
              <a:cs typeface="Times New Roman" pitchFamily="18" charset="0"/>
            </a:endParaRPr>
          </a:p>
          <a:p>
            <a:r>
              <a:rPr lang="en-IN" sz="2400" dirty="0" smtClean="0">
                <a:solidFill>
                  <a:schemeClr val="accent3"/>
                </a:solidFill>
                <a:latin typeface="Times New Roman" pitchFamily="18" charset="0"/>
                <a:cs typeface="Times New Roman" pitchFamily="18" charset="0"/>
              </a:rPr>
              <a:t>Prediction </a:t>
            </a:r>
            <a:r>
              <a:rPr lang="en-IN" sz="24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After the over sampling technique we again build the model with new train &amp; test value. Then we fit the data to the model and see the result and prediction of the data.</a:t>
            </a:r>
          </a:p>
          <a:p>
            <a:pPr marL="0" indent="0">
              <a:buNone/>
            </a:pPr>
            <a:endParaRPr lang="en-IN" sz="2000" dirty="0">
              <a:latin typeface="Times New Roman" pitchFamily="18" charset="0"/>
              <a:cs typeface="Times New Roman" pitchFamily="18" charset="0"/>
            </a:endParaRPr>
          </a:p>
          <a:p>
            <a:r>
              <a:rPr lang="en-IN" sz="2400" dirty="0" smtClean="0">
                <a:solidFill>
                  <a:schemeClr val="accent5">
                    <a:lumMod val="75000"/>
                  </a:schemeClr>
                </a:solidFill>
                <a:latin typeface="Times New Roman" pitchFamily="18" charset="0"/>
                <a:cs typeface="Times New Roman" pitchFamily="18" charset="0"/>
              </a:rPr>
              <a:t>Hyper-parameter </a:t>
            </a:r>
            <a:r>
              <a:rPr lang="en-IN" sz="24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In these section we hereby tune some of the model that we use at the time off model building. In model tuning we use best 5 model such as, Random Forest Classifier, XG Boost Classifier, Bagging Classifier, Gradient Boosting Classifier and Light GBM etc.</a:t>
            </a:r>
          </a:p>
          <a:p>
            <a:pPr marL="0" indent="0">
              <a:buNone/>
            </a:pPr>
            <a:endParaRPr lang="en-IN" sz="2000" dirty="0">
              <a:latin typeface="Times New Roman" pitchFamily="18" charset="0"/>
              <a:cs typeface="Times New Roman" pitchFamily="18" charset="0"/>
            </a:endParaRPr>
          </a:p>
          <a:p>
            <a:r>
              <a:rPr lang="en-IN" sz="2400" dirty="0" smtClean="0">
                <a:solidFill>
                  <a:srgbClr val="FFC000"/>
                </a:solidFill>
                <a:latin typeface="Times New Roman" pitchFamily="18" charset="0"/>
                <a:cs typeface="Times New Roman" pitchFamily="18" charset="0"/>
              </a:rPr>
              <a:t>Select Best Model </a:t>
            </a:r>
            <a:r>
              <a:rPr lang="en-IN" sz="24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After hyper parameter we select the best model from the accuracy for the further purpose.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1846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06" y="238125"/>
            <a:ext cx="11811000" cy="6477000"/>
          </a:xfrm>
        </p:spPr>
        <p:txBody>
          <a:bodyPr>
            <a:normAutofit/>
          </a:bodyPr>
          <a:lstStyle/>
          <a:p>
            <a:r>
              <a:rPr lang="en-IN" sz="2400" dirty="0" smtClean="0">
                <a:solidFill>
                  <a:schemeClr val="accent6">
                    <a:lumMod val="75000"/>
                  </a:schemeClr>
                </a:solidFill>
                <a:latin typeface="Times New Roman" pitchFamily="18" charset="0"/>
                <a:cs typeface="Times New Roman" pitchFamily="18" charset="0"/>
              </a:rPr>
              <a:t>Model </a:t>
            </a:r>
            <a:r>
              <a:rPr lang="en-IN" sz="2400" dirty="0">
                <a:solidFill>
                  <a:schemeClr val="accent6">
                    <a:lumMod val="75000"/>
                  </a:schemeClr>
                </a:solidFill>
                <a:latin typeface="Times New Roman" pitchFamily="18" charset="0"/>
                <a:cs typeface="Times New Roman" pitchFamily="18" charset="0"/>
              </a:rPr>
              <a:t>Dump</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higher accuracy model is dump in pickle file (Random Forest Regressor).</a:t>
            </a:r>
          </a:p>
          <a:p>
            <a:pPr marL="131729" indent="0">
              <a:buNone/>
            </a:pPr>
            <a:endParaRPr lang="en-IN" sz="2000" dirty="0" smtClean="0">
              <a:latin typeface="Times New Roman" pitchFamily="18" charset="0"/>
              <a:cs typeface="Times New Roman" pitchFamily="18" charset="0"/>
            </a:endParaRPr>
          </a:p>
          <a:p>
            <a:pPr marL="131729" indent="0"/>
            <a:r>
              <a:rPr lang="en-IN" sz="2400" dirty="0" smtClean="0">
                <a:latin typeface="Times New Roman" pitchFamily="18" charset="0"/>
                <a:cs typeface="Times New Roman" pitchFamily="18" charset="0"/>
              </a:rPr>
              <a:t>   </a:t>
            </a:r>
            <a:r>
              <a:rPr lang="en-IN" sz="2400" dirty="0" smtClean="0">
                <a:solidFill>
                  <a:srgbClr val="92D050"/>
                </a:solidFill>
                <a:latin typeface="Times New Roman" pitchFamily="18" charset="0"/>
                <a:cs typeface="Times New Roman" pitchFamily="18" charset="0"/>
              </a:rPr>
              <a:t>Model Checking</a:t>
            </a:r>
            <a:r>
              <a:rPr lang="en-IN" sz="2400" dirty="0" smtClean="0">
                <a:latin typeface="Times New Roman" pitchFamily="18" charset="0"/>
                <a:cs typeface="Times New Roman" pitchFamily="18" charset="0"/>
              </a:rPr>
              <a:t>:</a:t>
            </a:r>
          </a:p>
          <a:p>
            <a:pPr marL="131729" indent="0">
              <a:buNone/>
            </a:pPr>
            <a:r>
              <a:rPr lang="en-IN" sz="2000" dirty="0" smtClean="0">
                <a:latin typeface="Times New Roman" pitchFamily="18" charset="0"/>
                <a:cs typeface="Times New Roman" pitchFamily="18" charset="0"/>
              </a:rPr>
              <a:t>After evaluation use specific algorithms to implement from optimising models</a:t>
            </a:r>
          </a:p>
          <a:p>
            <a:pPr marL="131729" indent="0">
              <a:buNone/>
            </a:pPr>
            <a:endParaRPr lang="en-IN" sz="2000" dirty="0" smtClean="0">
              <a:latin typeface="Times New Roman" pitchFamily="18" charset="0"/>
              <a:cs typeface="Times New Roman" pitchFamily="18" charset="0"/>
            </a:endParaRPr>
          </a:p>
          <a:p>
            <a:r>
              <a:rPr lang="en-IN" sz="2400" dirty="0" smtClean="0">
                <a:solidFill>
                  <a:schemeClr val="accent1"/>
                </a:solidFill>
                <a:latin typeface="Times New Roman" pitchFamily="18" charset="0"/>
                <a:cs typeface="Times New Roman" pitchFamily="18" charset="0"/>
              </a:rPr>
              <a:t>Cloud </a:t>
            </a:r>
            <a:r>
              <a:rPr lang="en-IN" sz="2400" dirty="0">
                <a:solidFill>
                  <a:schemeClr val="accent1"/>
                </a:solidFill>
                <a:latin typeface="Times New Roman" pitchFamily="18" charset="0"/>
                <a:cs typeface="Times New Roman" pitchFamily="18" charset="0"/>
              </a:rPr>
              <a:t>Setup</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that we upload code on GitHub for deployment purpose. The HTML content to create the front page &amp; backend we will be using the flask python framework.</a:t>
            </a:r>
          </a:p>
          <a:p>
            <a:pPr marL="131729" indent="0">
              <a:buNone/>
            </a:pPr>
            <a:endParaRPr lang="en-IN" sz="2000" dirty="0">
              <a:latin typeface="Times New Roman" pitchFamily="18" charset="0"/>
              <a:cs typeface="Times New Roman" pitchFamily="18" charset="0"/>
            </a:endParaRPr>
          </a:p>
          <a:p>
            <a:r>
              <a:rPr lang="en-IN" sz="2400" dirty="0">
                <a:solidFill>
                  <a:srgbClr val="002060"/>
                </a:solidFill>
                <a:latin typeface="Times New Roman" pitchFamily="18" charset="0"/>
                <a:cs typeface="Times New Roman" pitchFamily="18" charset="0"/>
              </a:rPr>
              <a:t>User </a:t>
            </a:r>
            <a:r>
              <a:rPr lang="en-IN" sz="2400" dirty="0" smtClean="0">
                <a:solidFill>
                  <a:srgbClr val="002060"/>
                </a:solidFill>
                <a:latin typeface="Times New Roman" pitchFamily="18" charset="0"/>
                <a:cs typeface="Times New Roman" pitchFamily="18" charset="0"/>
              </a:rPr>
              <a:t>Interface</a:t>
            </a:r>
            <a:r>
              <a:rPr lang="en-IN" sz="24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The user interface is divided into two pages, first one is homepage where user can enter the value for calculating the credit risk &amp; second one is result page where you can the result that whether the credit risk is good or bad.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729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2606" y="314325"/>
            <a:ext cx="5386216" cy="641539"/>
          </a:xfrm>
        </p:spPr>
        <p:txBody>
          <a:bodyPr>
            <a:normAutofit/>
          </a:bodyPr>
          <a:lstStyle/>
          <a:p>
            <a:r>
              <a:rPr lang="en-IN" sz="2800" b="0" dirty="0" smtClean="0">
                <a:latin typeface="Times New Roman" pitchFamily="18" charset="0"/>
                <a:cs typeface="Times New Roman" pitchFamily="18" charset="0"/>
              </a:rPr>
              <a:t>Homepage</a:t>
            </a:r>
            <a:endParaRPr lang="en-IN" sz="2800" b="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171406" y="314325"/>
            <a:ext cx="5388332" cy="641539"/>
          </a:xfrm>
        </p:spPr>
        <p:txBody>
          <a:bodyPr>
            <a:normAutofit/>
          </a:bodyPr>
          <a:lstStyle/>
          <a:p>
            <a:r>
              <a:rPr lang="en-IN" sz="2800" b="0" dirty="0" smtClean="0">
                <a:latin typeface="Times New Roman" pitchFamily="18" charset="0"/>
                <a:cs typeface="Times New Roman" pitchFamily="18" charset="0"/>
              </a:rPr>
              <a:t>Result Page</a:t>
            </a:r>
            <a:endParaRPr lang="en-IN" sz="2800" b="0" dirty="0">
              <a:latin typeface="Times New Roman" pitchFamily="18" charset="0"/>
              <a:cs typeface="Times New Roman" pitchFamily="18" charset="0"/>
            </a:endParaRPr>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609600" y="1062261"/>
            <a:ext cx="5386388" cy="4443375"/>
          </a:xfrm>
          <a:prstGeom prst="rect">
            <a:avLst/>
          </a:prstGeom>
          <a:noFill/>
          <a:ln w="9525">
            <a:noFill/>
            <a:miter lim="800000"/>
            <a:headEnd/>
            <a:tailEnd/>
          </a:ln>
        </p:spPr>
      </p:pic>
      <p:pic>
        <p:nvPicPr>
          <p:cNvPr id="1028" name="Picture 4"/>
          <p:cNvPicPr>
            <a:picLocks noGrp="1" noChangeAspect="1" noChangeArrowheads="1"/>
          </p:cNvPicPr>
          <p:nvPr>
            <p:ph sz="quarter" idx="4"/>
          </p:nvPr>
        </p:nvPicPr>
        <p:blipFill>
          <a:blip r:embed="rId3" cstate="print"/>
          <a:srcRect/>
          <a:stretch>
            <a:fillRect/>
          </a:stretch>
        </p:blipFill>
        <p:spPr bwMode="auto">
          <a:xfrm>
            <a:off x="6192838" y="1350294"/>
            <a:ext cx="5387975" cy="4106094"/>
          </a:xfrm>
          <a:prstGeom prst="rect">
            <a:avLst/>
          </a:prstGeom>
          <a:noFill/>
          <a:ln w="9525">
            <a:noFill/>
            <a:miter lim="800000"/>
            <a:headEnd/>
            <a:tailEnd/>
          </a:ln>
        </p:spPr>
      </p:pic>
    </p:spTree>
    <p:extLst>
      <p:ext uri="{BB962C8B-B14F-4D97-AF65-F5344CB8AC3E}">
        <p14:creationId xmlns:p14="http://schemas.microsoft.com/office/powerpoint/2010/main" xmlns="" val="173569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8" y="261375"/>
            <a:ext cx="11615778" cy="6453750"/>
          </a:xfrm>
        </p:spPr>
        <p:txBody>
          <a:bodyPr>
            <a:normAutofit/>
          </a:bodyPr>
          <a:lstStyle/>
          <a:p>
            <a:pPr marL="131728" indent="0" algn="just">
              <a:lnSpc>
                <a:spcPct val="150000"/>
              </a:lnSpc>
              <a:buNone/>
            </a:pPr>
            <a:r>
              <a:rPr lang="en-IN" sz="2000" b="1" dirty="0" smtClean="0">
                <a:latin typeface="Times New Roman" pitchFamily="18" charset="0"/>
                <a:cs typeface="Times New Roman" pitchFamily="18" charset="0"/>
              </a:rPr>
              <a:t>                                                                                 Q </a:t>
            </a:r>
            <a:r>
              <a:rPr lang="en-IN" sz="2000" b="1" dirty="0">
                <a:latin typeface="Times New Roman" pitchFamily="18" charset="0"/>
                <a:cs typeface="Times New Roman" pitchFamily="18" charset="0"/>
              </a:rPr>
              <a:t>&amp; A</a:t>
            </a:r>
          </a:p>
          <a:p>
            <a:pPr marL="131728" indent="0" algn="just">
              <a:buNone/>
            </a:pPr>
            <a:r>
              <a:rPr lang="en-US" sz="2000" dirty="0">
                <a:latin typeface="Times New Roman" pitchFamily="18" charset="0"/>
                <a:cs typeface="Times New Roman" pitchFamily="18" charset="0"/>
              </a:rPr>
              <a:t>Q1) What’s the source of </a:t>
            </a:r>
            <a:r>
              <a:rPr lang="en-US" sz="2000" dirty="0" smtClean="0">
                <a:latin typeface="Times New Roman" pitchFamily="18" charset="0"/>
                <a:cs typeface="Times New Roman" pitchFamily="18" charset="0"/>
              </a:rPr>
              <a:t>data?</a:t>
            </a:r>
          </a:p>
          <a:p>
            <a:pPr marL="131728" indent="0" algn="just">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data  for training is provided by the client .</a:t>
            </a:r>
          </a:p>
          <a:p>
            <a:pPr marL="131728" indent="0" algn="just">
              <a:buNone/>
            </a:pPr>
            <a:endParaRPr lang="en-US" sz="2000" dirty="0">
              <a:latin typeface="Times New Roman" pitchFamily="18" charset="0"/>
              <a:cs typeface="Times New Roman" pitchFamily="18" charset="0"/>
            </a:endParaRPr>
          </a:p>
          <a:p>
            <a:pPr marL="131728" indent="0" algn="just">
              <a:buNone/>
            </a:pPr>
            <a:r>
              <a:rPr lang="en-US" sz="2000" dirty="0">
                <a:latin typeface="Times New Roman" pitchFamily="18" charset="0"/>
                <a:cs typeface="Times New Roman" pitchFamily="18" charset="0"/>
              </a:rPr>
              <a:t>Q 2) What was the type of data?</a:t>
            </a:r>
          </a:p>
          <a:p>
            <a:pPr marL="131728" indent="0" algn="just">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data type is numerical in nature.</a:t>
            </a:r>
          </a:p>
          <a:p>
            <a:pPr marL="131728" indent="0" algn="just">
              <a:buNone/>
            </a:pPr>
            <a:endParaRPr lang="en-US" sz="2000" dirty="0">
              <a:latin typeface="Times New Roman" pitchFamily="18" charset="0"/>
              <a:cs typeface="Times New Roman" pitchFamily="18" charset="0"/>
            </a:endParaRPr>
          </a:p>
          <a:p>
            <a:pPr marL="131728" indent="0" algn="just">
              <a:buNone/>
            </a:pPr>
            <a:r>
              <a:rPr lang="en-US" sz="2000" dirty="0">
                <a:latin typeface="Times New Roman" pitchFamily="18" charset="0"/>
                <a:cs typeface="Times New Roman" pitchFamily="18" charset="0"/>
              </a:rPr>
              <a:t>Q 3) What’s the complete flow </a:t>
            </a:r>
            <a:r>
              <a:rPr lang="en-US" sz="2000" dirty="0" smtClean="0">
                <a:latin typeface="Times New Roman" pitchFamily="18" charset="0"/>
                <a:cs typeface="Times New Roman" pitchFamily="18" charset="0"/>
              </a:rPr>
              <a:t>we followed </a:t>
            </a:r>
            <a:r>
              <a:rPr lang="en-US" sz="2000" dirty="0">
                <a:latin typeface="Times New Roman" pitchFamily="18" charset="0"/>
                <a:cs typeface="Times New Roman" pitchFamily="18" charset="0"/>
              </a:rPr>
              <a:t>in this Project?</a:t>
            </a:r>
          </a:p>
          <a:p>
            <a:pPr marL="131728" indent="0" algn="just">
              <a:buNone/>
            </a:pPr>
            <a:r>
              <a:rPr lang="en-US" sz="2000" dirty="0" smtClean="0">
                <a:latin typeface="Times New Roman" pitchFamily="18" charset="0"/>
                <a:cs typeface="Times New Roman" pitchFamily="18" charset="0"/>
              </a:rPr>
              <a:t>	Refer slides` for </a:t>
            </a:r>
            <a:r>
              <a:rPr lang="en-US" sz="2000" dirty="0">
                <a:latin typeface="Times New Roman" pitchFamily="18" charset="0"/>
                <a:cs typeface="Times New Roman" pitchFamily="18" charset="0"/>
              </a:rPr>
              <a:t>better Understanding </a:t>
            </a:r>
          </a:p>
          <a:p>
            <a:pPr marL="131728" indent="0" algn="just">
              <a:buNone/>
            </a:pPr>
            <a:endParaRPr lang="en-US" sz="2000" dirty="0">
              <a:latin typeface="Times New Roman" pitchFamily="18" charset="0"/>
              <a:cs typeface="Times New Roman" pitchFamily="18" charset="0"/>
            </a:endParaRPr>
          </a:p>
          <a:p>
            <a:pPr marL="131728" indent="0" algn="just">
              <a:buNone/>
            </a:pPr>
            <a:r>
              <a:rPr lang="en-US" sz="2000" dirty="0">
                <a:latin typeface="Times New Roman" pitchFamily="18" charset="0"/>
                <a:cs typeface="Times New Roman" pitchFamily="18" charset="0"/>
              </a:rPr>
              <a:t>Q 4) How logs are managed?</a:t>
            </a:r>
          </a:p>
          <a:p>
            <a:pPr marL="131728" indent="0" algn="just">
              <a:buNone/>
            </a:pPr>
            <a:r>
              <a:rPr lang="en-US" sz="2000" dirty="0" smtClean="0">
                <a:latin typeface="Times New Roman" pitchFamily="18" charset="0"/>
                <a:cs typeface="Times New Roman" pitchFamily="18" charset="0"/>
              </a:rPr>
              <a:t>	We </a:t>
            </a:r>
            <a:r>
              <a:rPr lang="en-US" sz="2000" dirty="0">
                <a:latin typeface="Times New Roman" pitchFamily="18" charset="0"/>
                <a:cs typeface="Times New Roman" pitchFamily="18" charset="0"/>
              </a:rPr>
              <a:t>are using different logs as per the steps that we follow in, Data Insertion, </a:t>
            </a:r>
            <a:r>
              <a:rPr lang="en-US" sz="2000" dirty="0" smtClean="0">
                <a:latin typeface="Times New Roman" pitchFamily="18" charset="0"/>
                <a:cs typeface="Times New Roman" pitchFamily="18" charset="0"/>
              </a:rPr>
              <a:t>Model </a:t>
            </a:r>
            <a:r>
              <a:rPr lang="en-US" sz="2000" dirty="0">
                <a:latin typeface="Times New Roman" pitchFamily="18" charset="0"/>
                <a:cs typeface="Times New Roman" pitchFamily="18" charset="0"/>
              </a:rPr>
              <a:t>Training log , </a:t>
            </a:r>
            <a:r>
              <a:rPr lang="en-US" sz="2000" dirty="0" smtClean="0">
                <a:latin typeface="Times New Roman" pitchFamily="18" charset="0"/>
                <a:cs typeface="Times New Roman" pitchFamily="18" charset="0"/>
              </a:rPr>
              <a:t>                                        	prediction predictive   log </a:t>
            </a:r>
            <a:r>
              <a:rPr lang="en-US" sz="2000" dirty="0">
                <a:latin typeface="Times New Roman" pitchFamily="18" charset="0"/>
                <a:cs typeface="Times New Roman" pitchFamily="18" charset="0"/>
              </a:rPr>
              <a:t>etc</a:t>
            </a:r>
            <a:r>
              <a:rPr lang="en-US" sz="2000" dirty="0" smtClean="0">
                <a:latin typeface="Times New Roman" pitchFamily="18" charset="0"/>
                <a:cs typeface="Times New Roman" pitchFamily="18" charset="0"/>
              </a:rPr>
              <a:t>.</a:t>
            </a:r>
          </a:p>
          <a:p>
            <a:pPr marL="131728" indent="0" algn="just">
              <a:buNone/>
            </a:pPr>
            <a:endParaRPr lang="en-IN" sz="2000" b="1" dirty="0">
              <a:latin typeface="Times New Roman" pitchFamily="18" charset="0"/>
              <a:cs typeface="Times New Roman" pitchFamily="18" charset="0"/>
            </a:endParaRPr>
          </a:p>
          <a:p>
            <a:pPr marL="131728" indent="0" algn="just">
              <a:buNone/>
            </a:pPr>
            <a:r>
              <a:rPr lang="en-US" sz="2000" dirty="0">
                <a:latin typeface="Times New Roman" pitchFamily="18" charset="0"/>
                <a:cs typeface="Times New Roman" pitchFamily="18" charset="0"/>
              </a:rPr>
              <a:t>Q </a:t>
            </a:r>
            <a:r>
              <a:rPr lang="en-US" sz="2000" dirty="0" smtClean="0">
                <a:latin typeface="Times New Roman" pitchFamily="18" charset="0"/>
                <a:cs typeface="Times New Roman" pitchFamily="18" charset="0"/>
              </a:rPr>
              <a:t>5) </a:t>
            </a:r>
            <a:r>
              <a:rPr lang="en-US" sz="2000" dirty="0">
                <a:latin typeface="Times New Roman" pitchFamily="18" charset="0"/>
                <a:cs typeface="Times New Roman" pitchFamily="18" charset="0"/>
              </a:rPr>
              <a:t>What techniques were you using for data pre-processing?</a:t>
            </a:r>
          </a:p>
          <a:p>
            <a:pPr marL="131728" indent="0" algn="just">
              <a:buNone/>
            </a:pPr>
            <a:r>
              <a:rPr lang="en-US" sz="2000" dirty="0" smtClean="0">
                <a:latin typeface="Times New Roman" pitchFamily="18" charset="0"/>
                <a:cs typeface="Times New Roman" pitchFamily="18" charset="0"/>
              </a:rPr>
              <a:t>	We </a:t>
            </a:r>
            <a:r>
              <a:rPr lang="en-US" sz="2000" dirty="0">
                <a:latin typeface="Times New Roman" pitchFamily="18" charset="0"/>
                <a:cs typeface="Times New Roman" pitchFamily="18" charset="0"/>
              </a:rPr>
              <a:t>don’t use many technique because there is no need of that except the Normalization</a:t>
            </a:r>
          </a:p>
          <a:p>
            <a:pPr marL="0" indent="0" algn="just">
              <a:lnSpc>
                <a:spcPct val="150000"/>
              </a:lnSpc>
              <a:buNone/>
            </a:pPr>
            <a:endParaRPr lang="en-US" sz="2000" dirty="0">
              <a:latin typeface="Times New Roman" pitchFamily="18" charset="0"/>
              <a:cs typeface="Times New Roman" pitchFamily="18" charset="0"/>
            </a:endParaRPr>
          </a:p>
          <a:p>
            <a:pPr algn="just">
              <a:buFont typeface="Wingdings" pitchFamily="2" charset="2"/>
              <a:buChar char="q"/>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9914746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dprgm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dprgmh</Template>
  <TotalTime>49</TotalTime>
  <Words>700</Words>
  <Application>Microsoft Office PowerPoint</Application>
  <PresentationFormat>Custom</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dprgmh</vt:lpstr>
      <vt:lpstr>PREDICT CREDIT RISK from SOUTH GERMAN BANK DATA</vt:lpstr>
      <vt:lpstr>Slide 2</vt:lpstr>
      <vt:lpstr>Slide 3</vt:lpstr>
      <vt:lpstr>Slide 4</vt:lpstr>
      <vt:lpstr>Slide 5</vt:lpstr>
      <vt:lpstr>Slide 6</vt:lpstr>
      <vt:lpstr>Slide 7</vt:lpstr>
      <vt:lpstr>Slide 8</vt:lpstr>
      <vt:lpstr>Slide 9</vt:lpstr>
      <vt:lpstr>Slide 10</vt:lpstr>
      <vt:lpst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CREDIT RISK from SOUTH GERMAN BANK DATA</dc:title>
  <dc:creator>Windows User</dc:creator>
  <cp:lastModifiedBy>Windows User</cp:lastModifiedBy>
  <cp:revision>10</cp:revision>
  <dcterms:created xsi:type="dcterms:W3CDTF">2022-06-30T06:47:44Z</dcterms:created>
  <dcterms:modified xsi:type="dcterms:W3CDTF">2022-07-17T11:05:09Z</dcterms:modified>
</cp:coreProperties>
</file>