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2" r:id="rId5"/>
    <p:sldId id="264" r:id="rId6"/>
    <p:sldId id="265" r:id="rId7"/>
    <p:sldId id="270" r:id="rId8"/>
    <p:sldId id="271" r:id="rId9"/>
    <p:sldId id="267" r:id="rId10"/>
    <p:sldId id="272" r:id="rId11"/>
    <p:sldId id="273" r:id="rId12"/>
    <p:sldId id="269" r:id="rId13"/>
  </p:sldIdLst>
  <p:sldSz cx="12190413" cy="7021513"/>
  <p:notesSz cx="6858000" cy="9144000"/>
  <p:defaultTextStyle>
    <a:defPPr>
      <a:defRPr lang="en-US"/>
    </a:defPPr>
    <a:lvl1pPr marL="0" algn="l" defTabSz="10977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869" algn="l" defTabSz="10977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737" algn="l" defTabSz="10977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6606" algn="l" defTabSz="10977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5474" algn="l" defTabSz="10977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4343" algn="l" defTabSz="10977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3212" algn="l" defTabSz="10977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2080" algn="l" defTabSz="10977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90949" algn="l" defTabSz="10977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35" autoAdjust="0"/>
    <p:restoredTop sz="94660" autoAdjust="0"/>
  </p:normalViewPr>
  <p:slideViewPr>
    <p:cSldViewPr>
      <p:cViewPr>
        <p:scale>
          <a:sx n="75" d="100"/>
          <a:sy n="75" d="100"/>
        </p:scale>
        <p:origin x="-78" y="-78"/>
      </p:cViewPr>
      <p:guideLst>
        <p:guide orient="horz" pos="22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4775353"/>
            <a:ext cx="12199865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9774" tIns="54887" rIns="109774" bIns="5488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282" y="1794390"/>
            <a:ext cx="10361851" cy="1873387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5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282" y="3697717"/>
            <a:ext cx="10361851" cy="1228308"/>
          </a:xfrm>
        </p:spPr>
        <p:txBody>
          <a:bodyPr lIns="54887" rIns="54887"/>
          <a:lstStyle>
            <a:lvl1pPr marL="0" marR="76842" indent="0" algn="r">
              <a:buNone/>
              <a:defRPr>
                <a:solidFill>
                  <a:schemeClr val="tx2"/>
                </a:solidFill>
              </a:defRPr>
            </a:lvl1pPr>
            <a:lvl2pPr marL="548869" indent="0" algn="ctr">
              <a:buNone/>
            </a:lvl2pPr>
            <a:lvl3pPr marL="1097737" indent="0" algn="ctr">
              <a:buNone/>
            </a:lvl3pPr>
            <a:lvl4pPr marL="1646606" indent="0" algn="ctr">
              <a:buNone/>
            </a:lvl4pPr>
            <a:lvl5pPr marL="2195474" indent="0" algn="ctr">
              <a:buNone/>
            </a:lvl5pPr>
            <a:lvl6pPr marL="2744343" indent="0" algn="ctr">
              <a:buNone/>
            </a:lvl6pPr>
            <a:lvl7pPr marL="3293212" indent="0" algn="ctr">
              <a:buNone/>
            </a:lvl7pPr>
            <a:lvl8pPr marL="3842080" indent="0" algn="ctr">
              <a:buNone/>
            </a:lvl8pPr>
            <a:lvl9pPr marL="4390949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5071095"/>
            <a:ext cx="12195432" cy="1957677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795C1F4-B8FC-4B56-BFE3-2501319E74DD}" type="datetimeFigureOut">
              <a:rPr lang="en-IN" smtClean="0"/>
              <a:pPr/>
              <a:t>01-08-2022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A21A58-9A3A-4A13-B7FF-63DD29137DB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516650"/>
            <a:ext cx="10971372" cy="4490647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95C1F4-B8FC-4B56-BFE3-2501319E74DD}" type="datetimeFigureOut">
              <a:rPr lang="en-IN" smtClean="0"/>
              <a:pPr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A21A58-9A3A-4A13-B7FF-63DD29137DB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166" y="281191"/>
            <a:ext cx="2369653" cy="5726107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81189"/>
            <a:ext cx="8431701" cy="5726106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95C1F4-B8FC-4B56-BFE3-2501319E74DD}" type="datetimeFigureOut">
              <a:rPr lang="en-IN" smtClean="0"/>
              <a:pPr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A21A58-9A3A-4A13-B7FF-63DD29137DB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95C1F4-B8FC-4B56-BFE3-2501319E74DD}" type="datetimeFigureOut">
              <a:rPr lang="en-IN" smtClean="0"/>
              <a:pPr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A21A58-9A3A-4A13-B7FF-63DD29137D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43" y="1084979"/>
            <a:ext cx="10361851" cy="187240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5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9605" y="3001612"/>
            <a:ext cx="6095207" cy="1489576"/>
          </a:xfrm>
        </p:spPr>
        <p:txBody>
          <a:bodyPr lIns="109774" rIns="109774" anchor="t"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95C1F4-B8FC-4B56-BFE3-2501319E74DD}" type="datetimeFigureOut">
              <a:rPr lang="en-IN" smtClean="0"/>
              <a:pPr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A21A58-9A3A-4A13-B7FF-63DD29137D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275" y="3077131"/>
            <a:ext cx="243808" cy="2340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774" tIns="54887" rIns="109774" bIns="5488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599754" y="3077131"/>
            <a:ext cx="243808" cy="2340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774" tIns="54887" rIns="109774" bIns="5488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516648"/>
            <a:ext cx="5384099" cy="463387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516648"/>
            <a:ext cx="5384099" cy="463387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95C1F4-B8FC-4B56-BFE3-2501319E74DD}" type="datetimeFigureOut">
              <a:rPr lang="en-IN" smtClean="0"/>
              <a:pPr/>
              <a:t>01-08-2022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A21A58-9A3A-4A13-B7FF-63DD29137D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9560"/>
            <a:ext cx="10971372" cy="1170252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5539194"/>
            <a:ext cx="5386217" cy="780168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19547" anchor="ctr"/>
          <a:lstStyle>
            <a:lvl1pPr marL="0" indent="0">
              <a:buNone/>
              <a:defRPr sz="2900" b="0">
                <a:solidFill>
                  <a:schemeClr val="bg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2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2564" y="5539194"/>
            <a:ext cx="5388331" cy="780168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19547" anchor="ctr"/>
          <a:lstStyle>
            <a:lvl1pPr marL="0" indent="0">
              <a:buNone/>
              <a:defRPr sz="2900" b="0">
                <a:solidFill>
                  <a:schemeClr val="bg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2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521" y="1478732"/>
            <a:ext cx="5386217" cy="4035745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2" y="1478732"/>
            <a:ext cx="5388331" cy="4035745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95C1F4-B8FC-4B56-BFE3-2501319E74DD}" type="datetimeFigureOut">
              <a:rPr lang="en-IN" smtClean="0"/>
              <a:pPr/>
              <a:t>01-08-2022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A21A58-9A3A-4A13-B7FF-63DD29137DB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95C1F4-B8FC-4B56-BFE3-2501319E74DD}" type="datetimeFigureOut">
              <a:rPr lang="en-IN" smtClean="0"/>
              <a:pPr/>
              <a:t>01-08-2022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A21A58-9A3A-4A13-B7FF-63DD29137D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95C1F4-B8FC-4B56-BFE3-2501319E74DD}" type="datetimeFigureOut">
              <a:rPr lang="en-IN" smtClean="0"/>
              <a:pPr/>
              <a:t>01-08-2022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A21A58-9A3A-4A13-B7FF-63DD29137DB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043" y="4993076"/>
            <a:ext cx="9974403" cy="468101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0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032" y="5482782"/>
            <a:ext cx="5298767" cy="936202"/>
          </a:xfrm>
        </p:spPr>
        <p:txBody>
          <a:bodyPr/>
          <a:lstStyle>
            <a:lvl1pPr marL="0" indent="0" algn="r">
              <a:buNone/>
              <a:defRPr sz="1900"/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041" y="280861"/>
            <a:ext cx="9971758" cy="4681009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8209" y="6560727"/>
            <a:ext cx="2559987" cy="374481"/>
          </a:xfrm>
        </p:spPr>
        <p:txBody>
          <a:bodyPr/>
          <a:lstStyle>
            <a:extLst/>
          </a:lstStyle>
          <a:p>
            <a:fld id="{8795C1F4-B8FC-4B56-BFE3-2501319E74DD}" type="datetimeFigureOut">
              <a:rPr lang="en-IN" smtClean="0"/>
              <a:pPr/>
              <a:t>01-08-2022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A21A58-9A3A-4A13-B7FF-63DD29137DB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446" y="5573188"/>
            <a:ext cx="9549157" cy="663688"/>
          </a:xfrm>
          <a:noFill/>
        </p:spPr>
        <p:txBody>
          <a:bodyPr lIns="109774" tIns="0" rIns="109774" anchor="t"/>
          <a:lstStyle>
            <a:lvl1pPr marL="0" marR="21955" indent="0" algn="r">
              <a:buNone/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761" y="194498"/>
            <a:ext cx="11580892" cy="449376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8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795C1F4-B8FC-4B56-BFE3-2501319E74DD}" type="datetimeFigureOut">
              <a:rPr lang="en-IN" smtClean="0"/>
              <a:pPr/>
              <a:t>01-08-2022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340" y="6560729"/>
            <a:ext cx="3133832" cy="3738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A21A58-9A3A-4A13-B7FF-63DD29137D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62" y="4981120"/>
            <a:ext cx="10765841" cy="576088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6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11" y="6086681"/>
            <a:ext cx="6586641" cy="9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74" tIns="54887" rIns="109774" bIns="54887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540" y="6080614"/>
            <a:ext cx="4919961" cy="95570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74" tIns="54887" rIns="109774" bIns="5488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5" y="5929334"/>
            <a:ext cx="4535830" cy="1106639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9774" tIns="54887" rIns="109774" bIns="5488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4" y="5925734"/>
            <a:ext cx="4540088" cy="1110238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0646" y="5107378"/>
            <a:ext cx="243808" cy="2340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774" tIns="54887" rIns="109774" bIns="5488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2123" y="5107378"/>
            <a:ext cx="243808" cy="2340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774" tIns="54887" rIns="109774" bIns="5488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11" y="6086681"/>
            <a:ext cx="6586641" cy="9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74" tIns="54887" rIns="109774" bIns="5488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540" y="6080614"/>
            <a:ext cx="4919961" cy="95570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74" tIns="54887" rIns="109774" bIns="5488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5" y="5929334"/>
            <a:ext cx="4535830" cy="1106639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9774" tIns="54887" rIns="109774" bIns="5488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4" y="5925734"/>
            <a:ext cx="4540088" cy="1110238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521" y="281186"/>
            <a:ext cx="10971372" cy="1170252"/>
          </a:xfrm>
          <a:prstGeom prst="rect">
            <a:avLst/>
          </a:prstGeom>
        </p:spPr>
        <p:txBody>
          <a:bodyPr vert="horz" lIns="109774" tIns="54887" rIns="109774" bIns="5488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521" y="1516648"/>
            <a:ext cx="10971372" cy="4633874"/>
          </a:xfrm>
          <a:prstGeom prst="rect">
            <a:avLst/>
          </a:prstGeom>
        </p:spPr>
        <p:txBody>
          <a:bodyPr vert="horz" lIns="109774" tIns="54887" rIns="109774" bIns="54887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8209" y="6560727"/>
            <a:ext cx="2559987" cy="374481"/>
          </a:xfrm>
          <a:prstGeom prst="rect">
            <a:avLst/>
          </a:prstGeom>
        </p:spPr>
        <p:txBody>
          <a:bodyPr vert="horz" lIns="109774" tIns="54887" rIns="109774" bIns="54887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  <a:extLst/>
          </a:lstStyle>
          <a:p>
            <a:fld id="{8795C1F4-B8FC-4B56-BFE3-2501319E74DD}" type="datetimeFigureOut">
              <a:rPr lang="en-IN" smtClean="0"/>
              <a:pPr/>
              <a:t>01-08-2022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39340" y="6560729"/>
            <a:ext cx="3133832" cy="373831"/>
          </a:xfrm>
          <a:prstGeom prst="rect">
            <a:avLst/>
          </a:prstGeom>
        </p:spPr>
        <p:txBody>
          <a:bodyPr vert="horz" lIns="109774" tIns="54887" rIns="109774" bIns="54887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8197" y="6560729"/>
            <a:ext cx="487617" cy="373831"/>
          </a:xfrm>
          <a:prstGeom prst="rect">
            <a:avLst/>
          </a:prstGeom>
        </p:spPr>
        <p:txBody>
          <a:bodyPr vert="horz" lIns="109774" tIns="54887" rIns="109774" bIns="54887" anchor="b"/>
          <a:lstStyle>
            <a:lvl1pPr algn="r" eaLnBrk="1" latinLnBrk="0" hangingPunct="1">
              <a:defRPr kumimoji="0" sz="1200" b="0">
                <a:solidFill>
                  <a:schemeClr val="tx1"/>
                </a:solidFill>
              </a:defRPr>
            </a:lvl1pPr>
            <a:extLst/>
          </a:lstStyle>
          <a:p>
            <a:fld id="{E9A21A58-9A3A-4A13-B7FF-63DD29137DB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rtl="0" eaLnBrk="1" latinLnBrk="0" hangingPunct="1">
        <a:spcBef>
          <a:spcPct val="0"/>
        </a:spcBef>
        <a:buNone/>
        <a:defRPr kumimoji="0" sz="49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39095" indent="-307366" algn="l" rtl="0" eaLnBrk="1" latinLnBrk="0" hangingPunct="1">
        <a:spcBef>
          <a:spcPts val="48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6461" indent="-274434" algn="l" rtl="0" eaLnBrk="1" latinLnBrk="0" hangingPunct="1">
        <a:spcBef>
          <a:spcPts val="389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873" indent="-274434" algn="l" rtl="0" eaLnBrk="1" latinLnBrk="0" hangingPunct="1">
        <a:spcBef>
          <a:spcPts val="420"/>
        </a:spcBef>
        <a:buClr>
          <a:schemeClr val="accent2"/>
        </a:buClr>
        <a:buSzPct val="100000"/>
        <a:buFont typeface="Wingdings 2"/>
        <a:buChar char="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172" indent="-274434" algn="l" rtl="0" eaLnBrk="1" latinLnBrk="0" hangingPunct="1">
        <a:spcBef>
          <a:spcPts val="420"/>
        </a:spcBef>
        <a:buClr>
          <a:schemeClr val="accent2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646606" indent="-274434" algn="l" rtl="0" eaLnBrk="1" latinLnBrk="0" hangingPunct="1">
        <a:spcBef>
          <a:spcPts val="420"/>
        </a:spcBef>
        <a:buClr>
          <a:schemeClr val="accent2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921040" indent="-274434" algn="l" rtl="0" eaLnBrk="1" latinLnBrk="0" hangingPunct="1">
        <a:spcBef>
          <a:spcPts val="420"/>
        </a:spcBef>
        <a:buClr>
          <a:schemeClr val="accent3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2195474" indent="-274434" algn="l" rtl="0" eaLnBrk="1" latinLnBrk="0" hangingPunct="1">
        <a:spcBef>
          <a:spcPts val="420"/>
        </a:spcBef>
        <a:buClr>
          <a:schemeClr val="accent3"/>
        </a:buClr>
        <a:buFont typeface="Wingdings 2"/>
        <a:buChar char="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2469909" indent="-274434" algn="l" rtl="0" eaLnBrk="1" latinLnBrk="0" hangingPunct="1">
        <a:spcBef>
          <a:spcPts val="420"/>
        </a:spcBef>
        <a:buClr>
          <a:schemeClr val="accent3"/>
        </a:buClr>
        <a:buFont typeface="Wingdings 2"/>
        <a:buChar char="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343" indent="-274434" algn="l" rtl="0" eaLnBrk="1" latinLnBrk="0" hangingPunct="1">
        <a:spcBef>
          <a:spcPts val="420"/>
        </a:spcBef>
        <a:buClr>
          <a:schemeClr val="accent3"/>
        </a:buClr>
        <a:buFont typeface="Wingdings 2"/>
        <a:buChar char=""/>
        <a:defRPr kumimoji="0" sz="19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488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977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4660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19547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443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2932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8420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3909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606" y="2592942"/>
            <a:ext cx="11017223" cy="1034176"/>
          </a:xfrm>
          <a:prstGeom prst="rect">
            <a:avLst/>
          </a:prstGeom>
          <a:noFill/>
        </p:spPr>
        <p:txBody>
          <a:bodyPr wrap="square" lIns="109774" tIns="54887" rIns="109774" bIns="54887" rtlCol="0" anchor="ctr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7030A0"/>
                </a:solidFill>
              </a:rPr>
              <a:t>BLOGGING </a:t>
            </a:r>
            <a:r>
              <a:rPr lang="en-US" sz="6000" b="1" dirty="0" smtClean="0">
                <a:solidFill>
                  <a:srgbClr val="7030A0"/>
                </a:solidFill>
              </a:rPr>
              <a:t>USING DJANGO</a:t>
            </a:r>
            <a:endParaRPr lang="en-IN" sz="6000" dirty="0" smtClean="0">
              <a:solidFill>
                <a:srgbClr val="7030A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3591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 smtClean="0"/>
              <a:t>        Blogging Variation</a:t>
            </a:r>
            <a:endParaRPr lang="en-IN" dirty="0"/>
          </a:p>
        </p:txBody>
      </p:sp>
      <p:pic>
        <p:nvPicPr>
          <p:cNvPr id="6" name="Content Placeholder 5" descr="Blogging-1024x57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6574" y="1350516"/>
            <a:ext cx="11233248" cy="5472608"/>
          </a:xfr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</a:t>
            </a:r>
            <a:r>
              <a:rPr lang="en-IN" dirty="0" smtClean="0"/>
              <a:t>   Blogging  </a:t>
            </a:r>
            <a:r>
              <a:rPr lang="en-IN" dirty="0" smtClean="0"/>
              <a:t>  </a:t>
            </a:r>
            <a:r>
              <a:rPr lang="en-IN" dirty="0" smtClean="0"/>
              <a:t>Recognition</a:t>
            </a:r>
            <a:endParaRPr lang="en-IN" dirty="0"/>
          </a:p>
        </p:txBody>
      </p:sp>
      <p:pic>
        <p:nvPicPr>
          <p:cNvPr id="6" name="Content Placeholder 5" descr="OEJTbFZuTqmTR1IWhHQh_18_Stunning_Blogging_Statistics_that_Prove_Why_Blogging_is_Important_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54646" y="1516063"/>
            <a:ext cx="10657184" cy="4633912"/>
          </a:xfr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 rot="956265">
            <a:off x="609521" y="1004113"/>
            <a:ext cx="10971372" cy="4633874"/>
          </a:xfrm>
        </p:spPr>
        <p:txBody>
          <a:bodyPr anchor="ctr">
            <a:normAutofit/>
          </a:bodyPr>
          <a:lstStyle/>
          <a:p>
            <a:pPr marL="131728" indent="0" algn="ctr">
              <a:buNone/>
            </a:pPr>
            <a:r>
              <a:rPr lang="en-IN" sz="6000" dirty="0">
                <a:latin typeface="Algerian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55888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7313" y="266864"/>
            <a:ext cx="10971372" cy="5750539"/>
          </a:xfrm>
        </p:spPr>
        <p:txBody>
          <a:bodyPr>
            <a:normAutofit/>
          </a:bodyPr>
          <a:lstStyle/>
          <a:p>
            <a:pPr marL="131728" indent="0">
              <a:buNone/>
            </a:pP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Objective :- </a:t>
            </a:r>
            <a:endParaRPr lang="en-IN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31728" indent="0">
              <a:buNone/>
            </a:pPr>
            <a:endParaRPr lang="en-IN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31728" indent="0">
              <a:buNone/>
            </a:pPr>
            <a:endParaRPr lang="en-IN" sz="2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/>
              <a:t>Blogging refers to writing, photography, and other media that's self-published online. Blogging started as an opportunity for individuals to write diary-style entries, but it has since been incorporated into websites for many businesses. The hallmarks of blogging include frequent updates, informal language, and opportunities for readers to engage and start a conversation.</a:t>
            </a:r>
          </a:p>
          <a:p>
            <a:r>
              <a:rPr lang="en-IN" sz="2000" dirty="0" smtClean="0"/>
              <a:t>Here's an overview of what a blog is, why it's popular, and tips for starting your own blog.</a:t>
            </a:r>
          </a:p>
          <a:p>
            <a:r>
              <a:rPr lang="en-IN" sz="2000" dirty="0" smtClean="0"/>
              <a:t>What </a:t>
            </a:r>
            <a:r>
              <a:rPr lang="en-IN" sz="2000" dirty="0" smtClean="0"/>
              <a:t>defines </a:t>
            </a:r>
            <a:r>
              <a:rPr lang="en-IN" sz="2000" dirty="0" smtClean="0"/>
              <a:t>Blogging?</a:t>
            </a:r>
          </a:p>
          <a:p>
            <a:r>
              <a:rPr lang="en-IN" sz="2000" dirty="0" smtClean="0"/>
              <a:t>The word blog is actually a shortened form of its original name, "weblog." These weblogs allowed early internet users to "log" the details of their day in diary-style entries. Blogs often allow readers to comment, so as they became more common, communities sprung up around popular blogs</a:t>
            </a:r>
          </a:p>
          <a:p>
            <a:pPr fontAlgn="base"/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IN" sz="2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9893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06975" y="126380"/>
            <a:ext cx="3906194" cy="700628"/>
          </a:xfrm>
        </p:spPr>
        <p:txBody>
          <a:bodyPr>
            <a:normAutofit/>
          </a:bodyPr>
          <a:lstStyle/>
          <a:p>
            <a:pPr algn="ctr"/>
            <a:r>
              <a:rPr lang="en-IN" sz="2600" dirty="0">
                <a:effectLst/>
                <a:latin typeface="Times New Roman" pitchFamily="18" charset="0"/>
                <a:cs typeface="Times New Roman" pitchFamily="18" charset="0"/>
              </a:rPr>
              <a:t>ARCHITECTURE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03176" y="-825736"/>
            <a:ext cx="1000439" cy="2431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24903" tIns="1097391" rIns="365797" bIns="975459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838549" algn="l"/>
              </a:tabLs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203177" y="-223810"/>
            <a:ext cx="683357" cy="1695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9774" tIns="54887" rIns="109774" bIns="54887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34" charset="0"/>
                <a:cs typeface="Arial" pitchFamily="34" charset="0"/>
              </a:rPr>
              <a:t/>
            </a:r>
            <a:br>
              <a:rPr lang="en-US">
                <a:latin typeface="Arial" pitchFamily="34" charset="0"/>
                <a:cs typeface="Arial" pitchFamily="34" charset="0"/>
              </a:rPr>
            </a:br>
            <a:endParaRPr lang="en-US" sz="140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FFFFF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Start</a:t>
            </a:r>
            <a:endParaRPr lang="en-US" sz="100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en-US" sz="1400"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lang="en-US" sz="140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ounded Rectangle 36"/>
          <p:cNvSpPr>
            <a:spLocks/>
          </p:cNvSpPr>
          <p:nvPr/>
        </p:nvSpPr>
        <p:spPr>
          <a:xfrm>
            <a:off x="8428427" y="4051274"/>
            <a:ext cx="1089237" cy="535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1400" dirty="0" smtClean="0">
                <a:effectLst/>
                <a:latin typeface="Times New Roman"/>
                <a:ea typeface="Times New Roman"/>
              </a:rPr>
              <a:t>Report Generation</a:t>
            </a:r>
            <a:endParaRPr lang="en-IN" sz="1400" dirty="0">
              <a:effectLst/>
              <a:latin typeface="Times New Roman"/>
              <a:ea typeface="Times New Roman"/>
            </a:endParaRPr>
          </a:p>
        </p:txBody>
      </p:sp>
      <p:sp>
        <p:nvSpPr>
          <p:cNvPr id="38" name="Rounded Rectangle 37"/>
          <p:cNvSpPr>
            <a:spLocks/>
          </p:cNvSpPr>
          <p:nvPr/>
        </p:nvSpPr>
        <p:spPr>
          <a:xfrm>
            <a:off x="8384190" y="3041875"/>
            <a:ext cx="1133475" cy="535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1400" dirty="0" smtClean="0">
                <a:effectLst/>
                <a:latin typeface="Times New Roman"/>
                <a:ea typeface="Times New Roman"/>
              </a:rPr>
              <a:t>Pivotal Sidelining</a:t>
            </a:r>
            <a:endParaRPr lang="en-IN" sz="1400" dirty="0">
              <a:effectLst/>
              <a:latin typeface="Times New Roman"/>
              <a:ea typeface="Times New Roman"/>
            </a:endParaRPr>
          </a:p>
        </p:txBody>
      </p:sp>
      <p:sp>
        <p:nvSpPr>
          <p:cNvPr id="39" name="Rounded Rectangle 38"/>
          <p:cNvSpPr>
            <a:spLocks/>
          </p:cNvSpPr>
          <p:nvPr/>
        </p:nvSpPr>
        <p:spPr>
          <a:xfrm>
            <a:off x="6898569" y="3014685"/>
            <a:ext cx="986914" cy="535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dirty="0" smtClean="0">
                <a:latin typeface="Times New Roman"/>
                <a:ea typeface="Times New Roman"/>
              </a:rPr>
              <a:t>Grouping Trends</a:t>
            </a:r>
            <a:endParaRPr lang="en-IN" sz="1400" dirty="0">
              <a:effectLst/>
              <a:latin typeface="Times New Roman"/>
              <a:ea typeface="Times New Roman"/>
            </a:endParaRPr>
          </a:p>
        </p:txBody>
      </p:sp>
      <p:sp>
        <p:nvSpPr>
          <p:cNvPr id="40" name="Rounded Rectangle 39"/>
          <p:cNvSpPr>
            <a:spLocks/>
          </p:cNvSpPr>
          <p:nvPr/>
        </p:nvSpPr>
        <p:spPr>
          <a:xfrm>
            <a:off x="8306275" y="945724"/>
            <a:ext cx="1211390" cy="535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1400" dirty="0" smtClean="0">
                <a:effectLst/>
                <a:latin typeface="Times New Roman"/>
                <a:ea typeface="Times New Roman"/>
              </a:rPr>
              <a:t>Pre-Processing</a:t>
            </a:r>
            <a:endParaRPr lang="en-IN" sz="1400" dirty="0">
              <a:effectLst/>
              <a:latin typeface="Times New Roman"/>
              <a:ea typeface="Times New Roman"/>
            </a:endParaRPr>
          </a:p>
        </p:txBody>
      </p:sp>
      <p:sp>
        <p:nvSpPr>
          <p:cNvPr id="41" name="Rounded Rectangle 40"/>
          <p:cNvSpPr>
            <a:spLocks/>
          </p:cNvSpPr>
          <p:nvPr/>
        </p:nvSpPr>
        <p:spPr>
          <a:xfrm>
            <a:off x="5354761" y="1994545"/>
            <a:ext cx="1133475" cy="535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1400" dirty="0" smtClean="0">
                <a:latin typeface="Times New Roman"/>
                <a:ea typeface="Times New Roman"/>
              </a:rPr>
              <a:t>Insight</a:t>
            </a:r>
            <a:r>
              <a:rPr lang="en-IN" sz="1400" dirty="0" smtClean="0">
                <a:effectLst/>
                <a:latin typeface="Times New Roman"/>
                <a:ea typeface="Times New Roman"/>
              </a:rPr>
              <a:t> Building</a:t>
            </a:r>
            <a:endParaRPr lang="en-IN" sz="1400" dirty="0">
              <a:effectLst/>
              <a:latin typeface="Times New Roman"/>
              <a:ea typeface="Times New Roman"/>
            </a:endParaRPr>
          </a:p>
        </p:txBody>
      </p:sp>
      <p:sp>
        <p:nvSpPr>
          <p:cNvPr id="42" name="Rounded Rectangle 41"/>
          <p:cNvSpPr>
            <a:spLocks/>
          </p:cNvSpPr>
          <p:nvPr/>
        </p:nvSpPr>
        <p:spPr>
          <a:xfrm>
            <a:off x="3809383" y="1994545"/>
            <a:ext cx="1051763" cy="535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1400" dirty="0" smtClean="0">
                <a:effectLst/>
                <a:latin typeface="Times New Roman"/>
                <a:ea typeface="Times New Roman"/>
              </a:rPr>
              <a:t>Patter n Evaluation</a:t>
            </a:r>
            <a:endParaRPr lang="en-IN" sz="1400" dirty="0">
              <a:effectLst/>
              <a:latin typeface="Times New Roman"/>
              <a:ea typeface="Times New Roman"/>
            </a:endParaRPr>
          </a:p>
        </p:txBody>
      </p:sp>
      <p:sp>
        <p:nvSpPr>
          <p:cNvPr id="43" name="Rounded Rectangle 42"/>
          <p:cNvSpPr>
            <a:spLocks/>
          </p:cNvSpPr>
          <p:nvPr/>
        </p:nvSpPr>
        <p:spPr>
          <a:xfrm>
            <a:off x="6898567" y="945724"/>
            <a:ext cx="986914" cy="535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1400" dirty="0" smtClean="0">
                <a:effectLst/>
                <a:latin typeface="Times New Roman"/>
                <a:ea typeface="Times New Roman"/>
              </a:rPr>
              <a:t>Get From DB</a:t>
            </a:r>
            <a:endParaRPr lang="en-IN" sz="1400" dirty="0">
              <a:effectLst/>
              <a:latin typeface="Times New Roman"/>
              <a:ea typeface="Times New Roman"/>
            </a:endParaRPr>
          </a:p>
        </p:txBody>
      </p:sp>
      <p:sp>
        <p:nvSpPr>
          <p:cNvPr id="44" name="Rounded Rectangle 43"/>
          <p:cNvSpPr>
            <a:spLocks/>
          </p:cNvSpPr>
          <p:nvPr/>
        </p:nvSpPr>
        <p:spPr>
          <a:xfrm>
            <a:off x="5428043" y="936780"/>
            <a:ext cx="986914" cy="535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1400" dirty="0" smtClean="0">
                <a:effectLst/>
                <a:latin typeface="Times New Roman"/>
                <a:ea typeface="Times New Roman"/>
              </a:rPr>
              <a:t>Insert In DB</a:t>
            </a:r>
            <a:endParaRPr lang="en-IN" sz="1400" dirty="0">
              <a:effectLst/>
              <a:latin typeface="Times New Roman"/>
              <a:ea typeface="Times New Roman"/>
            </a:endParaRPr>
          </a:p>
        </p:txBody>
      </p:sp>
      <p:sp>
        <p:nvSpPr>
          <p:cNvPr id="45" name="Rounded Rectangle 44"/>
          <p:cNvSpPr>
            <a:spLocks/>
          </p:cNvSpPr>
          <p:nvPr/>
        </p:nvSpPr>
        <p:spPr>
          <a:xfrm>
            <a:off x="3727671" y="945724"/>
            <a:ext cx="1133475" cy="535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1400" dirty="0" smtClean="0">
                <a:effectLst/>
                <a:latin typeface="Times New Roman"/>
                <a:ea typeface="Times New Roman"/>
              </a:rPr>
              <a:t>Data From Client</a:t>
            </a:r>
            <a:endParaRPr lang="en-IN" sz="1400" dirty="0">
              <a:effectLst/>
              <a:latin typeface="Times New Roman"/>
              <a:ea typeface="Times New Roman"/>
            </a:endParaRPr>
          </a:p>
        </p:txBody>
      </p:sp>
      <p:sp>
        <p:nvSpPr>
          <p:cNvPr id="46" name="Rounded Rectangle 45"/>
          <p:cNvSpPr>
            <a:spLocks/>
          </p:cNvSpPr>
          <p:nvPr/>
        </p:nvSpPr>
        <p:spPr>
          <a:xfrm>
            <a:off x="2299580" y="924192"/>
            <a:ext cx="924036" cy="535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1400" dirty="0" smtClean="0">
                <a:effectLst/>
                <a:latin typeface="Times New Roman"/>
                <a:ea typeface="Times New Roman"/>
              </a:rPr>
              <a:t>Start</a:t>
            </a:r>
            <a:endParaRPr lang="en-IN" sz="1400" dirty="0">
              <a:effectLst/>
              <a:latin typeface="Times New Roman"/>
              <a:ea typeface="Times New Roman"/>
            </a:endParaRPr>
          </a:p>
        </p:txBody>
      </p:sp>
      <p:sp>
        <p:nvSpPr>
          <p:cNvPr id="47" name="Rounded Rectangle 46"/>
          <p:cNvSpPr>
            <a:spLocks/>
          </p:cNvSpPr>
          <p:nvPr/>
        </p:nvSpPr>
        <p:spPr>
          <a:xfrm>
            <a:off x="5354761" y="3012423"/>
            <a:ext cx="1244501" cy="5375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1400" dirty="0" smtClean="0">
                <a:effectLst/>
                <a:latin typeface="Times New Roman"/>
                <a:ea typeface="Times New Roman"/>
              </a:rPr>
              <a:t>Interpretation  Setup</a:t>
            </a:r>
            <a:endParaRPr lang="en-IN" sz="1400" dirty="0">
              <a:effectLst/>
              <a:latin typeface="Times New Roman"/>
              <a:ea typeface="Times New Roman"/>
            </a:endParaRPr>
          </a:p>
        </p:txBody>
      </p:sp>
      <p:sp>
        <p:nvSpPr>
          <p:cNvPr id="55" name="Rounded Rectangle 54"/>
          <p:cNvSpPr>
            <a:spLocks/>
          </p:cNvSpPr>
          <p:nvPr/>
        </p:nvSpPr>
        <p:spPr>
          <a:xfrm>
            <a:off x="5357302" y="4051274"/>
            <a:ext cx="1130935" cy="535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1400" dirty="0" smtClean="0">
                <a:effectLst/>
                <a:latin typeface="Times New Roman"/>
                <a:ea typeface="Times New Roman"/>
              </a:rPr>
              <a:t>END</a:t>
            </a:r>
            <a:endParaRPr lang="en-IN" sz="14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0" name="Rounded Rectangle 59"/>
          <p:cNvSpPr>
            <a:spLocks/>
          </p:cNvSpPr>
          <p:nvPr/>
        </p:nvSpPr>
        <p:spPr>
          <a:xfrm>
            <a:off x="2265807" y="1987154"/>
            <a:ext cx="1068126" cy="535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1400" dirty="0" smtClean="0">
                <a:latin typeface="Times New Roman"/>
                <a:ea typeface="Times New Roman"/>
              </a:rPr>
              <a:t>Filtering</a:t>
            </a:r>
            <a:endParaRPr lang="en-IN" sz="14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1" name="Rounded Rectangle 60"/>
          <p:cNvSpPr>
            <a:spLocks/>
          </p:cNvSpPr>
          <p:nvPr/>
        </p:nvSpPr>
        <p:spPr>
          <a:xfrm>
            <a:off x="8384190" y="1987156"/>
            <a:ext cx="1133475" cy="535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1400" dirty="0" smtClean="0">
                <a:latin typeface="Times New Roman"/>
                <a:ea typeface="Times New Roman"/>
              </a:rPr>
              <a:t>Feature Scaling</a:t>
            </a:r>
            <a:endParaRPr lang="en-IN" sz="14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2" name="Rounded Rectangle 61"/>
          <p:cNvSpPr>
            <a:spLocks/>
          </p:cNvSpPr>
          <p:nvPr/>
        </p:nvSpPr>
        <p:spPr>
          <a:xfrm>
            <a:off x="6898567" y="1987155"/>
            <a:ext cx="986914" cy="535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1400" dirty="0" smtClean="0">
                <a:latin typeface="Times New Roman"/>
                <a:ea typeface="Times New Roman"/>
              </a:rPr>
              <a:t>Parameter Checking</a:t>
            </a:r>
            <a:endParaRPr lang="en-IN" sz="14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3" name="Rounded Rectangle 62"/>
          <p:cNvSpPr>
            <a:spLocks/>
          </p:cNvSpPr>
          <p:nvPr/>
        </p:nvSpPr>
        <p:spPr>
          <a:xfrm>
            <a:off x="2265807" y="3003092"/>
            <a:ext cx="1068126" cy="535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1400" dirty="0" smtClean="0">
                <a:latin typeface="Times New Roman"/>
                <a:ea typeface="Times New Roman"/>
              </a:rPr>
              <a:t>Labelling</a:t>
            </a:r>
            <a:endParaRPr lang="en-IN" sz="14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4" name="Rounded Rectangle 63"/>
          <p:cNvSpPr>
            <a:spLocks/>
          </p:cNvSpPr>
          <p:nvPr/>
        </p:nvSpPr>
        <p:spPr>
          <a:xfrm>
            <a:off x="3809383" y="3014685"/>
            <a:ext cx="1068126" cy="535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1400" dirty="0" smtClean="0">
                <a:latin typeface="Times New Roman"/>
                <a:ea typeface="Times New Roman"/>
              </a:rPr>
              <a:t>Graphical Models</a:t>
            </a:r>
            <a:endParaRPr lang="en-IN" sz="14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5" name="Rounded Rectangle 64"/>
          <p:cNvSpPr>
            <a:spLocks/>
          </p:cNvSpPr>
          <p:nvPr/>
        </p:nvSpPr>
        <p:spPr>
          <a:xfrm>
            <a:off x="6905430" y="4051274"/>
            <a:ext cx="1089237" cy="535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1400" dirty="0" smtClean="0">
                <a:effectLst/>
                <a:latin typeface="Times New Roman"/>
                <a:ea typeface="Times New Roman"/>
              </a:rPr>
              <a:t>Query </a:t>
            </a:r>
            <a:r>
              <a:rPr lang="en-IN" sz="1400" dirty="0" err="1" smtClean="0">
                <a:effectLst/>
                <a:latin typeface="Times New Roman"/>
                <a:ea typeface="Times New Roman"/>
              </a:rPr>
              <a:t>Modeling</a:t>
            </a:r>
            <a:endParaRPr lang="en-IN" sz="1400" dirty="0">
              <a:effectLst/>
              <a:latin typeface="Times New Roman"/>
              <a:ea typeface="Times New Roman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3223615" y="1201308"/>
            <a:ext cx="5040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5" idx="3"/>
            <a:endCxn id="44" idx="1"/>
          </p:cNvCxnSpPr>
          <p:nvPr/>
        </p:nvCxnSpPr>
        <p:spPr>
          <a:xfrm flipV="1">
            <a:off x="4861146" y="1204432"/>
            <a:ext cx="566897" cy="8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6414957" y="1204432"/>
            <a:ext cx="566897" cy="8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0" idx="1"/>
          </p:cNvCxnSpPr>
          <p:nvPr/>
        </p:nvCxnSpPr>
        <p:spPr>
          <a:xfrm>
            <a:off x="7840088" y="1199904"/>
            <a:ext cx="466190" cy="13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8911970" y="1459497"/>
            <a:ext cx="0" cy="484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799870" y="2518337"/>
            <a:ext cx="0" cy="484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911970" y="3566519"/>
            <a:ext cx="0" cy="484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1" idx="1"/>
          </p:cNvCxnSpPr>
          <p:nvPr/>
        </p:nvCxnSpPr>
        <p:spPr>
          <a:xfrm flipH="1">
            <a:off x="7840086" y="2254808"/>
            <a:ext cx="544105" cy="7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7840086" y="3281206"/>
            <a:ext cx="544105" cy="7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7937637" y="4318926"/>
            <a:ext cx="544105" cy="7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2" idx="1"/>
            <a:endCxn id="41" idx="3"/>
          </p:cNvCxnSpPr>
          <p:nvPr/>
        </p:nvCxnSpPr>
        <p:spPr>
          <a:xfrm flipH="1">
            <a:off x="6488238" y="2254807"/>
            <a:ext cx="410331" cy="7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509599" y="3263353"/>
            <a:ext cx="367602" cy="7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47" idx="1"/>
          </p:cNvCxnSpPr>
          <p:nvPr/>
        </p:nvCxnSpPr>
        <p:spPr>
          <a:xfrm>
            <a:off x="4877510" y="3263353"/>
            <a:ext cx="477251" cy="17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1" idx="1"/>
          </p:cNvCxnSpPr>
          <p:nvPr/>
        </p:nvCxnSpPr>
        <p:spPr>
          <a:xfrm flipH="1">
            <a:off x="4861145" y="2262197"/>
            <a:ext cx="4936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2" idx="1"/>
          </p:cNvCxnSpPr>
          <p:nvPr/>
        </p:nvCxnSpPr>
        <p:spPr>
          <a:xfrm flipH="1" flipV="1">
            <a:off x="3317340" y="2254805"/>
            <a:ext cx="492043" cy="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311406" y="3275973"/>
            <a:ext cx="477251" cy="17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6462395" y="4310542"/>
            <a:ext cx="410331" cy="7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81866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5316" y="266865"/>
            <a:ext cx="11259367" cy="5897989"/>
          </a:xfrm>
        </p:spPr>
        <p:txBody>
          <a:bodyPr>
            <a:normAutofit/>
          </a:bodyPr>
          <a:lstStyle/>
          <a:p>
            <a:pPr marL="131728" indent="0" algn="just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 Insertion in Database:            Using Jupyter</a:t>
            </a:r>
            <a:endParaRPr lang="en-US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Sheets Creation :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Sheet name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“Blogs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Name" is created in the key space having name “Series name” as well as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IN" sz="2000" dirty="0" smtClean="0"/>
              <a:t>series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inserting the files. If the sheets are  already present then new files are inserted in the same table.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Insertion of files in the table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 the  graphical sheets `are inserted in the concern areas. If any sheets has invalid data format in any of the columns, the file is not loaded in the table </a:t>
            </a:r>
          </a:p>
          <a:p>
            <a:pPr marL="131728" indent="0" algn="just">
              <a:lnSpc>
                <a:spcPct val="150000"/>
              </a:lnSpc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2569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2558" y="0"/>
            <a:ext cx="11259367" cy="5897989"/>
          </a:xfrm>
        </p:spPr>
        <p:txBody>
          <a:bodyPr>
            <a:normAutofit/>
          </a:bodyPr>
          <a:lstStyle/>
          <a:p>
            <a:pPr marL="131728" indent="0" algn="ctr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Understanding     data     interpretation  Format 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131728" indent="0" algn="just">
              <a:lnSpc>
                <a:spcPct val="150000"/>
              </a:lnSpc>
              <a:buNone/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data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interpretation lots of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step’s are included, but in that we use some of them. The reason behind that we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avoid any ` irrelevant value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or categorical column.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Column Name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that case we just name the column name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 their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original name such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Rows  Name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that case we just name the column name as their original name such as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15578659"/>
              </p:ext>
            </p:extLst>
          </p:nvPr>
        </p:nvGraphicFramePr>
        <p:xfrm>
          <a:off x="982638" y="2934692"/>
          <a:ext cx="10441160" cy="345889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68152"/>
                <a:gridCol w="3852428"/>
                <a:gridCol w="1332148"/>
                <a:gridCol w="3888432"/>
              </a:tblGrid>
              <a:tr h="540314">
                <a:tc>
                  <a:txBody>
                    <a:bodyPr/>
                    <a:lstStyle/>
                    <a:p>
                      <a:r>
                        <a:rPr lang="en-IN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Columns</a:t>
                      </a:r>
                      <a:endParaRPr lang="en-IN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04" marR="121904" marT="46810" marB="468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Blogs </a:t>
                      </a:r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IN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04" marR="121904" marT="46810" marB="46810"/>
                </a:tc>
                <a:tc>
                  <a:txBody>
                    <a:bodyPr/>
                    <a:lstStyle/>
                    <a:p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Counter Part Area</a:t>
                      </a:r>
                      <a:endParaRPr lang="en-IN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04" marR="121904" marT="46810" marB="46810"/>
                </a:tc>
                <a:tc>
                  <a:txBody>
                    <a:bodyPr/>
                    <a:lstStyle/>
                    <a:p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Details</a:t>
                      </a:r>
                      <a:endParaRPr lang="en-IN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04" marR="121904" marT="46810" marB="46810"/>
                </a:tc>
              </a:tr>
              <a:tr h="57524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Rows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04" marR="121904" marT="46810" marB="468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Series Names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04" marR="121904" marT="46810" marB="46810"/>
                </a:tc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series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04" marR="121904" marT="46810" marB="46810"/>
                </a:tc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Values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04" marR="121904" marT="46810" marB="46810"/>
                </a:tc>
              </a:tr>
              <a:tr h="542271">
                <a:tc>
                  <a:txBody>
                    <a:bodyPr/>
                    <a:lstStyle/>
                    <a:p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04" marR="121904" marT="46810" marB="46810"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04" marR="121904" marT="46810" marB="46810"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04" marR="121904" marT="46810" marB="46810"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04" marR="121904" marT="46810" marB="46810"/>
                </a:tc>
              </a:tr>
              <a:tr h="575242">
                <a:tc>
                  <a:txBody>
                    <a:bodyPr/>
                    <a:lstStyle/>
                    <a:p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04" marR="121904" marT="46810" marB="46810"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04" marR="121904" marT="46810" marB="46810"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04" marR="121904" marT="46810" marB="46810"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04" marR="121904" marT="46810" marB="46810"/>
                </a:tc>
              </a:tr>
              <a:tr h="575242">
                <a:tc>
                  <a:txBody>
                    <a:bodyPr/>
                    <a:lstStyle/>
                    <a:p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04" marR="121904" marT="46810" marB="46810"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04" marR="121904" marT="46810" marB="46810"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04" marR="121904" marT="46810" marB="46810"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04" marR="121904" marT="46810" marB="4681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37794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5317" y="266864"/>
            <a:ext cx="11736553" cy="6045439"/>
          </a:xfrm>
        </p:spPr>
        <p:txBody>
          <a:bodyPr>
            <a:normAutofit/>
          </a:bodyPr>
          <a:lstStyle/>
          <a:p>
            <a:pPr marL="131728" indent="0" algn="just">
              <a:lnSpc>
                <a:spcPct val="150000"/>
              </a:lnSpc>
              <a:buNone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</a:t>
            </a: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 Blogging </a:t>
            </a: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Building :-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Normalization :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In these case we normalize all feature value except the target value. So that all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the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feature value come in one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range Move  Sheets to visualisation purpose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Preprocessing: </a:t>
            </a:r>
            <a:r>
              <a:rPr lang="en-IN" sz="2200" i="1" dirty="0" err="1" smtClean="0">
                <a:latin typeface="Times New Roman" pitchFamily="18" charset="0"/>
                <a:cs typeface="Times New Roman" pitchFamily="18" charset="0"/>
              </a:rPr>
              <a:t>Unpivoting</a:t>
            </a:r>
            <a:r>
              <a:rPr lang="en-IN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data from converting wide format to long format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Splitting Data 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these case we split up the data into train and test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get graphical patterns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Cleaning  Model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these case we use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` specific options as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per our problem statement.</a:t>
            </a:r>
          </a:p>
          <a:p>
            <a:pPr marL="131728" indent="0" algn="just">
              <a:lnSpc>
                <a:spcPct val="15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`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9980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 descr="https://www.thebalancesmb.com/thmb/p1wJ_iSMLYYIIjk1dmPL1RRsu2M=/672x0/filters:no_upscale():max_bytes(150000):strip_icc():format(webp)/blogging-what-is-it-1794405-v2-5b60d316c9e77c0050f7eb9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606" y="990476"/>
            <a:ext cx="10873207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03542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7" y="198388"/>
            <a:ext cx="10894999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87725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/>
          <p:cNvSpPr/>
          <p:nvPr/>
        </p:nvSpPr>
        <p:spPr>
          <a:xfrm>
            <a:off x="563973" y="1446460"/>
            <a:ext cx="383993" cy="147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74" tIns="54887" rIns="109774" bIns="54887" rtlCol="0" anchor="ctr"/>
          <a:lstStyle/>
          <a:p>
            <a:pPr algn="ctr"/>
            <a:endParaRPr lang="en-IN"/>
          </a:p>
        </p:txBody>
      </p:sp>
      <p:sp>
        <p:nvSpPr>
          <p:cNvPr id="4" name="Right Arrow 3"/>
          <p:cNvSpPr/>
          <p:nvPr/>
        </p:nvSpPr>
        <p:spPr>
          <a:xfrm>
            <a:off x="563974" y="2627624"/>
            <a:ext cx="383993" cy="147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74" tIns="54887" rIns="109774" bIns="54887" rtlCol="0" anchor="ctr"/>
          <a:lstStyle/>
          <a:p>
            <a:pPr algn="ctr"/>
            <a:endParaRPr lang="en-IN"/>
          </a:p>
        </p:txBody>
      </p:sp>
      <p:sp>
        <p:nvSpPr>
          <p:cNvPr id="5" name="Right Arrow 4"/>
          <p:cNvSpPr/>
          <p:nvPr/>
        </p:nvSpPr>
        <p:spPr>
          <a:xfrm>
            <a:off x="563973" y="5022924"/>
            <a:ext cx="383993" cy="147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74" tIns="54887" rIns="109774" bIns="54887" rtlCol="0" anchor="ctr"/>
          <a:lstStyle/>
          <a:p>
            <a:pPr algn="ctr"/>
            <a:endParaRPr lang="en-IN"/>
          </a:p>
        </p:txBody>
      </p:sp>
      <p:sp>
        <p:nvSpPr>
          <p:cNvPr id="6" name="Right Arrow 5"/>
          <p:cNvSpPr/>
          <p:nvPr/>
        </p:nvSpPr>
        <p:spPr>
          <a:xfrm>
            <a:off x="563974" y="3775162"/>
            <a:ext cx="383993" cy="147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74" tIns="54887" rIns="109774" bIns="54887" rtlCol="0" anchor="ctr"/>
          <a:lstStyle/>
          <a:p>
            <a:pPr algn="ctr"/>
            <a:endParaRPr lang="en-IN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521" y="630436"/>
            <a:ext cx="10971372" cy="5520086"/>
          </a:xfrm>
        </p:spPr>
        <p:txBody>
          <a:bodyPr/>
          <a:lstStyle/>
          <a:p>
            <a:pPr fontAlgn="base"/>
            <a:r>
              <a:rPr lang="en-IN" dirty="0" smtClean="0"/>
              <a:t>The majority of your SEO efforts will be to create engaging content for real people. Whether that’s </a:t>
            </a:r>
            <a:r>
              <a:rPr lang="en-IN" dirty="0" smtClean="0"/>
              <a:t>through </a:t>
            </a:r>
            <a:r>
              <a:rPr lang="en-IN" dirty="0" smtClean="0"/>
              <a:t>text, videos, or images, your job as a </a:t>
            </a:r>
            <a:endParaRPr lang="en-IN" dirty="0" smtClean="0"/>
          </a:p>
          <a:p>
            <a:pPr fontAlgn="base"/>
            <a:endParaRPr lang="en-IN" dirty="0" smtClean="0"/>
          </a:p>
          <a:p>
            <a:pPr fontAlgn="base"/>
            <a:r>
              <a:rPr lang="en-IN" dirty="0" smtClean="0"/>
              <a:t>blogger </a:t>
            </a:r>
            <a:r>
              <a:rPr lang="en-IN" dirty="0" smtClean="0"/>
              <a:t>is to spark a relationship with your readers.</a:t>
            </a:r>
          </a:p>
          <a:p>
            <a:pPr fontAlgn="base"/>
            <a:r>
              <a:rPr lang="en-IN" dirty="0" smtClean="0"/>
              <a:t>And, what better way is there than through </a:t>
            </a:r>
            <a:r>
              <a:rPr lang="en-IN" dirty="0" smtClean="0"/>
              <a:t>relatable </a:t>
            </a:r>
            <a:r>
              <a:rPr lang="en-IN" dirty="0" smtClean="0"/>
              <a:t>and informative conversation</a:t>
            </a:r>
            <a:r>
              <a:rPr lang="en-IN" dirty="0" smtClean="0"/>
              <a:t>?</a:t>
            </a:r>
          </a:p>
          <a:p>
            <a:pPr fontAlgn="base"/>
            <a:endParaRPr lang="en-IN" dirty="0" smtClean="0"/>
          </a:p>
          <a:p>
            <a:pPr fontAlgn="base"/>
            <a:r>
              <a:rPr lang="en-IN" dirty="0" smtClean="0"/>
              <a:t>We can </a:t>
            </a:r>
            <a:r>
              <a:rPr lang="en-IN" dirty="0" smtClean="0"/>
              <a:t>get started by downloading a </a:t>
            </a:r>
            <a:r>
              <a:rPr lang="en-IN" dirty="0" err="1" smtClean="0"/>
              <a:t>plugin</a:t>
            </a:r>
            <a:r>
              <a:rPr lang="en-IN" dirty="0" smtClean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00260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eDPR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eeDPR</Template>
  <TotalTime>344</TotalTime>
  <Words>462</Words>
  <Application>Microsoft Office PowerPoint</Application>
  <PresentationFormat>Custom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eeDPR</vt:lpstr>
      <vt:lpstr>Slide 1</vt:lpstr>
      <vt:lpstr>Slide 2</vt:lpstr>
      <vt:lpstr>ARCHITECTURE</vt:lpstr>
      <vt:lpstr>Slide 4</vt:lpstr>
      <vt:lpstr>Slide 5</vt:lpstr>
      <vt:lpstr>Slide 6</vt:lpstr>
      <vt:lpstr>Slide 7</vt:lpstr>
      <vt:lpstr>Slide 8</vt:lpstr>
      <vt:lpstr>Slide 9</vt:lpstr>
      <vt:lpstr>         Blogging Variation</vt:lpstr>
      <vt:lpstr>           Blogging    Recognition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13</cp:revision>
  <dcterms:created xsi:type="dcterms:W3CDTF">2022-06-10T11:17:43Z</dcterms:created>
  <dcterms:modified xsi:type="dcterms:W3CDTF">2022-08-01T07:56:38Z</dcterms:modified>
</cp:coreProperties>
</file>