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59" r:id="rId7"/>
    <p:sldId id="263" r:id="rId8"/>
    <p:sldId id="268" r:id="rId9"/>
    <p:sldId id="269" r:id="rId10"/>
    <p:sldId id="266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52" autoAdjust="0"/>
  </p:normalViewPr>
  <p:slideViewPr>
    <p:cSldViewPr snapToGrid="0" showGuides="1">
      <p:cViewPr varScale="1">
        <p:scale>
          <a:sx n="95" d="100"/>
          <a:sy n="95" d="100"/>
        </p:scale>
        <p:origin x="120" y="8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Balakrishnan" userId="1c9854c3e9ac0df1" providerId="LiveId" clId="{B6621292-69C5-40DB-8D66-F829C398F0BD}"/>
    <pc:docChg chg="custSel addSld delSld modSld sldOrd">
      <pc:chgData name="Abhishek Balakrishnan" userId="1c9854c3e9ac0df1" providerId="LiveId" clId="{B6621292-69C5-40DB-8D66-F829C398F0BD}" dt="2024-10-08T05:39:05.775" v="1175" actId="113"/>
      <pc:docMkLst>
        <pc:docMk/>
      </pc:docMkLst>
      <pc:sldChg chg="del">
        <pc:chgData name="Abhishek Balakrishnan" userId="1c9854c3e9ac0df1" providerId="LiveId" clId="{B6621292-69C5-40DB-8D66-F829C398F0BD}" dt="2024-10-08T05:37:20.742" v="1100" actId="47"/>
        <pc:sldMkLst>
          <pc:docMk/>
          <pc:sldMk cId="1869736968" sldId="260"/>
        </pc:sldMkLst>
      </pc:sldChg>
      <pc:sldChg chg="del">
        <pc:chgData name="Abhishek Balakrishnan" userId="1c9854c3e9ac0df1" providerId="LiveId" clId="{B6621292-69C5-40DB-8D66-F829C398F0BD}" dt="2024-10-08T05:37:25.893" v="1101" actId="47"/>
        <pc:sldMkLst>
          <pc:docMk/>
          <pc:sldMk cId="3740025391" sldId="261"/>
        </pc:sldMkLst>
      </pc:sldChg>
      <pc:sldChg chg="del">
        <pc:chgData name="Abhishek Balakrishnan" userId="1c9854c3e9ac0df1" providerId="LiveId" clId="{B6621292-69C5-40DB-8D66-F829C398F0BD}" dt="2024-10-08T05:37:16.204" v="1099" actId="47"/>
        <pc:sldMkLst>
          <pc:docMk/>
          <pc:sldMk cId="2132068392" sldId="262"/>
        </pc:sldMkLst>
      </pc:sldChg>
      <pc:sldChg chg="modSp mod">
        <pc:chgData name="Abhishek Balakrishnan" userId="1c9854c3e9ac0df1" providerId="LiveId" clId="{B6621292-69C5-40DB-8D66-F829C398F0BD}" dt="2024-10-08T05:37:37.903" v="1108" actId="20577"/>
        <pc:sldMkLst>
          <pc:docMk/>
          <pc:sldMk cId="2163769514" sldId="263"/>
        </pc:sldMkLst>
        <pc:spChg chg="mod">
          <ac:chgData name="Abhishek Balakrishnan" userId="1c9854c3e9ac0df1" providerId="LiveId" clId="{B6621292-69C5-40DB-8D66-F829C398F0BD}" dt="2024-10-08T05:37:37.903" v="1108" actId="20577"/>
          <ac:spMkLst>
            <pc:docMk/>
            <pc:sldMk cId="2163769514" sldId="263"/>
            <ac:spMk id="19" creationId="{9DF162EE-A4BE-4D4C-9A3C-51FC2F765D81}"/>
          </ac:spMkLst>
        </pc:spChg>
      </pc:sldChg>
      <pc:sldChg chg="del">
        <pc:chgData name="Abhishek Balakrishnan" userId="1c9854c3e9ac0df1" providerId="LiveId" clId="{B6621292-69C5-40DB-8D66-F829C398F0BD}" dt="2024-10-08T05:38:10.282" v="1154" actId="47"/>
        <pc:sldMkLst>
          <pc:docMk/>
          <pc:sldMk cId="3532204318" sldId="264"/>
        </pc:sldMkLst>
      </pc:sldChg>
      <pc:sldChg chg="delSp modSp mod">
        <pc:chgData name="Abhishek Balakrishnan" userId="1c9854c3e9ac0df1" providerId="LiveId" clId="{B6621292-69C5-40DB-8D66-F829C398F0BD}" dt="2024-10-08T05:39:05.775" v="1175" actId="113"/>
        <pc:sldMkLst>
          <pc:docMk/>
          <pc:sldMk cId="2225384833" sldId="265"/>
        </pc:sldMkLst>
        <pc:spChg chg="del">
          <ac:chgData name="Abhishek Balakrishnan" userId="1c9854c3e9ac0df1" providerId="LiveId" clId="{B6621292-69C5-40DB-8D66-F829C398F0BD}" dt="2024-10-08T05:33:08.730" v="367" actId="478"/>
          <ac:spMkLst>
            <pc:docMk/>
            <pc:sldMk cId="2225384833" sldId="265"/>
            <ac:spMk id="2" creationId="{CF3ECDF0-20E4-42EB-A939-E751FFB8EB9E}"/>
          </ac:spMkLst>
        </pc:spChg>
        <pc:spChg chg="mod">
          <ac:chgData name="Abhishek Balakrishnan" userId="1c9854c3e9ac0df1" providerId="LiveId" clId="{B6621292-69C5-40DB-8D66-F829C398F0BD}" dt="2024-10-08T05:38:23.743" v="1156" actId="20577"/>
          <ac:spMkLst>
            <pc:docMk/>
            <pc:sldMk cId="2225384833" sldId="265"/>
            <ac:spMk id="3" creationId="{CE6AF7FE-5978-4B5F-90E1-044AC25EC230}"/>
          </ac:spMkLst>
        </pc:spChg>
        <pc:spChg chg="mod">
          <ac:chgData name="Abhishek Balakrishnan" userId="1c9854c3e9ac0df1" providerId="LiveId" clId="{B6621292-69C5-40DB-8D66-F829C398F0BD}" dt="2024-10-08T05:39:05.775" v="1175" actId="113"/>
          <ac:spMkLst>
            <pc:docMk/>
            <pc:sldMk cId="2225384833" sldId="265"/>
            <ac:spMk id="4" creationId="{171A55DA-183A-4D18-85CD-0F3BC09D5269}"/>
          </ac:spMkLst>
        </pc:spChg>
        <pc:spChg chg="del">
          <ac:chgData name="Abhishek Balakrishnan" userId="1c9854c3e9ac0df1" providerId="LiveId" clId="{B6621292-69C5-40DB-8D66-F829C398F0BD}" dt="2024-10-08T05:32:53.258" v="316" actId="478"/>
          <ac:spMkLst>
            <pc:docMk/>
            <pc:sldMk cId="2225384833" sldId="265"/>
            <ac:spMk id="5" creationId="{11FEAF3D-6FC9-46CB-B4A4-9B8CA760AE20}"/>
          </ac:spMkLst>
        </pc:spChg>
        <pc:grpChg chg="del">
          <ac:chgData name="Abhishek Balakrishnan" userId="1c9854c3e9ac0df1" providerId="LiveId" clId="{B6621292-69C5-40DB-8D66-F829C398F0BD}" dt="2024-10-08T05:32:53.258" v="316" actId="478"/>
          <ac:grpSpMkLst>
            <pc:docMk/>
            <pc:sldMk cId="2225384833" sldId="265"/>
            <ac:grpSpMk id="95" creationId="{2D732C95-5F88-4013-B13B-3A9F05760413}"/>
          </ac:grpSpMkLst>
        </pc:grpChg>
      </pc:sldChg>
      <pc:sldChg chg="delSp mod ord">
        <pc:chgData name="Abhishek Balakrishnan" userId="1c9854c3e9ac0df1" providerId="LiveId" clId="{B6621292-69C5-40DB-8D66-F829C398F0BD}" dt="2024-10-08T05:32:35.896" v="304" actId="478"/>
        <pc:sldMkLst>
          <pc:docMk/>
          <pc:sldMk cId="2352568571" sldId="266"/>
        </pc:sldMkLst>
        <pc:spChg chg="del">
          <ac:chgData name="Abhishek Balakrishnan" userId="1c9854c3e9ac0df1" providerId="LiveId" clId="{B6621292-69C5-40DB-8D66-F829C398F0BD}" dt="2024-10-08T05:32:35.896" v="304" actId="478"/>
          <ac:spMkLst>
            <pc:docMk/>
            <pc:sldMk cId="2352568571" sldId="266"/>
            <ac:spMk id="4" creationId="{A9B74FAF-1757-48A8-BBFB-722E8E1D6FA4}"/>
          </ac:spMkLst>
        </pc:spChg>
      </pc:sldChg>
      <pc:sldChg chg="del">
        <pc:chgData name="Abhishek Balakrishnan" userId="1c9854c3e9ac0df1" providerId="LiveId" clId="{B6621292-69C5-40DB-8D66-F829C398F0BD}" dt="2024-10-08T05:32:26.099" v="301" actId="47"/>
        <pc:sldMkLst>
          <pc:docMk/>
          <pc:sldMk cId="3626214639" sldId="267"/>
        </pc:sldMkLst>
      </pc:sldChg>
      <pc:sldChg chg="modSp mod">
        <pc:chgData name="Abhishek Balakrishnan" userId="1c9854c3e9ac0df1" providerId="LiveId" clId="{B6621292-69C5-40DB-8D66-F829C398F0BD}" dt="2024-10-08T05:37:45.116" v="1119" actId="20577"/>
        <pc:sldMkLst>
          <pc:docMk/>
          <pc:sldMk cId="2669677860" sldId="268"/>
        </pc:sldMkLst>
        <pc:spChg chg="mod">
          <ac:chgData name="Abhishek Balakrishnan" userId="1c9854c3e9ac0df1" providerId="LiveId" clId="{B6621292-69C5-40DB-8D66-F829C398F0BD}" dt="2024-10-08T05:37:45.116" v="1119" actId="20577"/>
          <ac:spMkLst>
            <pc:docMk/>
            <pc:sldMk cId="2669677860" sldId="268"/>
            <ac:spMk id="19" creationId="{9DF162EE-A4BE-4D4C-9A3C-51FC2F765D81}"/>
          </ac:spMkLst>
        </pc:spChg>
      </pc:sldChg>
      <pc:sldChg chg="addSp modSp mod">
        <pc:chgData name="Abhishek Balakrishnan" userId="1c9854c3e9ac0df1" providerId="LiveId" clId="{B6621292-69C5-40DB-8D66-F829C398F0BD}" dt="2024-10-08T05:38:00.746" v="1153" actId="20577"/>
        <pc:sldMkLst>
          <pc:docMk/>
          <pc:sldMk cId="2154014028" sldId="269"/>
        </pc:sldMkLst>
        <pc:spChg chg="mod">
          <ac:chgData name="Abhishek Balakrishnan" userId="1c9854c3e9ac0df1" providerId="LiveId" clId="{B6621292-69C5-40DB-8D66-F829C398F0BD}" dt="2024-10-08T05:38:00.746" v="1153" actId="20577"/>
          <ac:spMkLst>
            <pc:docMk/>
            <pc:sldMk cId="2154014028" sldId="269"/>
            <ac:spMk id="19" creationId="{9DF162EE-A4BE-4D4C-9A3C-51FC2F765D81}"/>
          </ac:spMkLst>
        </pc:spChg>
        <pc:spChg chg="mod">
          <ac:chgData name="Abhishek Balakrishnan" userId="1c9854c3e9ac0df1" providerId="LiveId" clId="{B6621292-69C5-40DB-8D66-F829C398F0BD}" dt="2024-10-08T05:32:03.859" v="300" actId="20577"/>
          <ac:spMkLst>
            <pc:docMk/>
            <pc:sldMk cId="2154014028" sldId="269"/>
            <ac:spMk id="25" creationId="{72AC3065-20B0-4A63-89FA-B10AD6D1363C}"/>
          </ac:spMkLst>
        </pc:spChg>
        <pc:spChg chg="mod">
          <ac:chgData name="Abhishek Balakrishnan" userId="1c9854c3e9ac0df1" providerId="LiveId" clId="{B6621292-69C5-40DB-8D66-F829C398F0BD}" dt="2024-10-08T05:37:54.433" v="1146" actId="1037"/>
          <ac:spMkLst>
            <pc:docMk/>
            <pc:sldMk cId="2154014028" sldId="269"/>
            <ac:spMk id="57" creationId="{25264A13-2CF6-4653-9A8E-AE29B6F25F8E}"/>
          </ac:spMkLst>
        </pc:spChg>
        <pc:picChg chg="add mod">
          <ac:chgData name="Abhishek Balakrishnan" userId="1c9854c3e9ac0df1" providerId="LiveId" clId="{B6621292-69C5-40DB-8D66-F829C398F0BD}" dt="2024-10-08T05:30:00.644" v="3" actId="1582"/>
          <ac:picMkLst>
            <pc:docMk/>
            <pc:sldMk cId="2154014028" sldId="269"/>
            <ac:picMk id="4" creationId="{883E4A5D-8504-DD3A-0E14-9B64A0DDD28A}"/>
          </ac:picMkLst>
        </pc:picChg>
      </pc:sldChg>
      <pc:sldChg chg="modSp add mod">
        <pc:chgData name="Abhishek Balakrishnan" userId="1c9854c3e9ac0df1" providerId="LiveId" clId="{B6621292-69C5-40DB-8D66-F829C398F0BD}" dt="2024-10-08T05:32:44.245" v="315" actId="20577"/>
        <pc:sldMkLst>
          <pc:docMk/>
          <pc:sldMk cId="228500038" sldId="270"/>
        </pc:sldMkLst>
        <pc:spChg chg="mod">
          <ac:chgData name="Abhishek Balakrishnan" userId="1c9854c3e9ac0df1" providerId="LiveId" clId="{B6621292-69C5-40DB-8D66-F829C398F0BD}" dt="2024-10-08T05:32:44.245" v="315" actId="20577"/>
          <ac:spMkLst>
            <pc:docMk/>
            <pc:sldMk cId="228500038" sldId="270"/>
            <ac:spMk id="3" creationId="{9436B850-15F2-41BC-A54E-6E0F332F011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2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0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43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grpSp>
        <p:nvGrpSpPr>
          <p:cNvPr id="21" name="Group 20" descr="This image is a logo that reads &quot;24.&quot; ">
            <a:extLst>
              <a:ext uri="{FF2B5EF4-FFF2-40B4-BE49-F238E27FC236}">
                <a16:creationId xmlns:a16="http://schemas.microsoft.com/office/drawing/2014/main" id="{FBE0CB24-B318-4A75-829C-F2AFFC048326}"/>
              </a:ext>
            </a:extLst>
          </p:cNvPr>
          <p:cNvGrpSpPr/>
          <p:nvPr/>
        </p:nvGrpSpPr>
        <p:grpSpPr>
          <a:xfrm>
            <a:off x="695930" y="587345"/>
            <a:ext cx="530996" cy="530996"/>
            <a:chOff x="1116392" y="531685"/>
            <a:chExt cx="530996" cy="53099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6FFCD8A-D531-4D2A-AABF-370BF35DF0FD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1B387A-E007-4189-8E98-2F8E5B7C9511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5" name="Freeform 11">
                <a:hlinkClick r:id="rId3"/>
                <a:extLst>
                  <a:ext uri="{FF2B5EF4-FFF2-40B4-BE49-F238E27FC236}">
                    <a16:creationId xmlns:a16="http://schemas.microsoft.com/office/drawing/2014/main" id="{CA3FECAC-E569-460A-8F81-CECE58A61C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7CB7D654-7384-4C22-9BEF-3BF3A786C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 Analyst </a:t>
            </a:r>
          </a:p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Project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Objective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2210587"/>
            <a:ext cx="4201583" cy="3151142"/>
            <a:chOff x="518433" y="2054965"/>
            <a:chExt cx="4201583" cy="347841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2054965"/>
              <a:ext cx="4201583" cy="738664"/>
              <a:chOff x="518433" y="2214042"/>
              <a:chExt cx="4201583" cy="73866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2344116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2214042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Is there any relationship between who a person works for and their performance score?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956872"/>
              <a:ext cx="4201583" cy="492443"/>
              <a:chOff x="518433" y="2899010"/>
              <a:chExt cx="4201583" cy="492443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3029084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899010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What is the overall diversity profile of the organization?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492443"/>
              <a:chOff x="518433" y="3597907"/>
              <a:chExt cx="4201583" cy="49244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What are our best recruiting sources if we want to ensure a diverse organization?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794716"/>
              <a:ext cx="4201583" cy="738664"/>
              <a:chOff x="518433" y="4330827"/>
              <a:chExt cx="4201583" cy="73866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46090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330827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Can we predict who is going to terminate and who isn't? What level of accuracy can we achieve on this?</a:t>
                </a: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D934D0-8307-512B-F68C-1AB10D13B6D4}"/>
              </a:ext>
            </a:extLst>
          </p:cNvPr>
          <p:cNvSpPr/>
          <p:nvPr/>
        </p:nvSpPr>
        <p:spPr>
          <a:xfrm>
            <a:off x="516723" y="5784728"/>
            <a:ext cx="443592" cy="2104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2EF54A-8E6C-AF8C-0582-E9A531FC8B43}"/>
              </a:ext>
            </a:extLst>
          </p:cNvPr>
          <p:cNvSpPr/>
          <p:nvPr/>
        </p:nvSpPr>
        <p:spPr>
          <a:xfrm>
            <a:off x="1182111" y="5666893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Are there areas of the company where pay is not equitable?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48DD35-C66D-1F39-E1F4-370B06DAE55A}"/>
              </a:ext>
            </a:extLst>
          </p:cNvPr>
          <p:cNvSpPr/>
          <p:nvPr/>
        </p:nvSpPr>
        <p:spPr>
          <a:xfrm>
            <a:off x="853652" y="1481621"/>
            <a:ext cx="556769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On  the basis of Human Resources dataset, an analysis has been performed to answer the following business requirements: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2208832"/>
            <a:ext cx="332724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&amp; Technology Used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4279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 covers the following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37295" y="1940382"/>
            <a:ext cx="3075334" cy="3395293"/>
            <a:chOff x="4711392" y="2198247"/>
            <a:chExt cx="3075333" cy="325004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E4AB604-CF34-4776-BFF1-9AD3477F593C}"/>
                </a:ext>
              </a:extLst>
            </p:cNvPr>
            <p:cNvGrpSpPr/>
            <p:nvPr/>
          </p:nvGrpSpPr>
          <p:grpSpPr>
            <a:xfrm>
              <a:off x="4719329" y="2198247"/>
              <a:ext cx="3067396" cy="346075"/>
              <a:chOff x="5063285" y="2201597"/>
              <a:chExt cx="3067396" cy="34607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7E4A54-8A0F-43A0-AA7D-F508F05BB2EF}"/>
                  </a:ext>
                </a:extLst>
              </p:cNvPr>
              <p:cNvSpPr/>
              <p:nvPr/>
            </p:nvSpPr>
            <p:spPr>
              <a:xfrm>
                <a:off x="5642387" y="2259037"/>
                <a:ext cx="248829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Diversity dashboard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Oval 309">
                  <a:extLst>
                    <a:ext uri="{FF2B5EF4-FFF2-40B4-BE49-F238E27FC236}">
                      <a16:creationId xmlns:a16="http://schemas.microsoft.com/office/drawing/2014/main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Freeform 310">
                  <a:extLst>
                    <a:ext uri="{FF2B5EF4-FFF2-40B4-BE49-F238E27FC236}">
                      <a16:creationId xmlns:a16="http://schemas.microsoft.com/office/drawing/2014/main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Oval 311">
                  <a:extLst>
                    <a:ext uri="{FF2B5EF4-FFF2-40B4-BE49-F238E27FC236}">
                      <a16:creationId xmlns:a16="http://schemas.microsoft.com/office/drawing/2014/main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312">
                  <a:extLst>
                    <a:ext uri="{FF2B5EF4-FFF2-40B4-BE49-F238E27FC236}">
                      <a16:creationId xmlns:a16="http://schemas.microsoft.com/office/drawing/2014/main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Oval 313">
                  <a:extLst>
                    <a:ext uri="{FF2B5EF4-FFF2-40B4-BE49-F238E27FC236}">
                      <a16:creationId xmlns:a16="http://schemas.microsoft.com/office/drawing/2014/main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Freeform 314">
                  <a:extLst>
                    <a:ext uri="{FF2B5EF4-FFF2-40B4-BE49-F238E27FC236}">
                      <a16:creationId xmlns:a16="http://schemas.microsoft.com/office/drawing/2014/main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Oval 315">
                  <a:extLst>
                    <a:ext uri="{FF2B5EF4-FFF2-40B4-BE49-F238E27FC236}">
                      <a16:creationId xmlns:a16="http://schemas.microsoft.com/office/drawing/2014/main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Freeform 316">
                  <a:extLst>
                    <a:ext uri="{FF2B5EF4-FFF2-40B4-BE49-F238E27FC236}">
                      <a16:creationId xmlns:a16="http://schemas.microsoft.com/office/drawing/2014/main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" name="Oval 317">
                  <a:extLst>
                    <a:ext uri="{FF2B5EF4-FFF2-40B4-BE49-F238E27FC236}">
                      <a16:creationId xmlns:a16="http://schemas.microsoft.com/office/drawing/2014/main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" name="Freeform 318">
                  <a:extLst>
                    <a:ext uri="{FF2B5EF4-FFF2-40B4-BE49-F238E27FC236}">
                      <a16:creationId xmlns:a16="http://schemas.microsoft.com/office/drawing/2014/main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 319">
                  <a:extLst>
                    <a:ext uri="{FF2B5EF4-FFF2-40B4-BE49-F238E27FC236}">
                      <a16:creationId xmlns:a16="http://schemas.microsoft.com/office/drawing/2014/main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Line 320">
                  <a:extLst>
                    <a:ext uri="{FF2B5EF4-FFF2-40B4-BE49-F238E27FC236}">
                      <a16:creationId xmlns:a16="http://schemas.microsoft.com/office/drawing/2014/main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186345"/>
              <a:ext cx="3075333" cy="346075"/>
              <a:chOff x="5055348" y="2929307"/>
              <a:chExt cx="3075333" cy="3460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Freeform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Freeform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Oval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Freeform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Freeform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" name="Freeform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" name="Oval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" name="Freeform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Freeform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Oval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642387" y="2976699"/>
                <a:ext cx="248829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Attrition dashboards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375CECE-C8C6-426B-9A8C-EB696D69F141}"/>
                </a:ext>
              </a:extLst>
            </p:cNvPr>
            <p:cNvGrpSpPr/>
            <p:nvPr/>
          </p:nvGrpSpPr>
          <p:grpSpPr>
            <a:xfrm>
              <a:off x="4719329" y="4189525"/>
              <a:ext cx="3067396" cy="315913"/>
              <a:chOff x="5063285" y="3728115"/>
              <a:chExt cx="3067396" cy="31591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Oval 268">
                  <a:extLst>
                    <a:ext uri="{FF2B5EF4-FFF2-40B4-BE49-F238E27FC236}">
                      <a16:creationId xmlns:a16="http://schemas.microsoft.com/office/drawing/2014/main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269">
                  <a:extLst>
                    <a:ext uri="{FF2B5EF4-FFF2-40B4-BE49-F238E27FC236}">
                      <a16:creationId xmlns:a16="http://schemas.microsoft.com/office/drawing/2014/main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Oval 270">
                  <a:extLst>
                    <a:ext uri="{FF2B5EF4-FFF2-40B4-BE49-F238E27FC236}">
                      <a16:creationId xmlns:a16="http://schemas.microsoft.com/office/drawing/2014/main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Freeform 271">
                  <a:extLst>
                    <a:ext uri="{FF2B5EF4-FFF2-40B4-BE49-F238E27FC236}">
                      <a16:creationId xmlns:a16="http://schemas.microsoft.com/office/drawing/2014/main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Oval 272">
                  <a:extLst>
                    <a:ext uri="{FF2B5EF4-FFF2-40B4-BE49-F238E27FC236}">
                      <a16:creationId xmlns:a16="http://schemas.microsoft.com/office/drawing/2014/main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273">
                  <a:extLst>
                    <a:ext uri="{FF2B5EF4-FFF2-40B4-BE49-F238E27FC236}">
                      <a16:creationId xmlns:a16="http://schemas.microsoft.com/office/drawing/2014/main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 274">
                  <a:extLst>
                    <a:ext uri="{FF2B5EF4-FFF2-40B4-BE49-F238E27FC236}">
                      <a16:creationId xmlns:a16="http://schemas.microsoft.com/office/drawing/2014/main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275">
                  <a:extLst>
                    <a:ext uri="{FF2B5EF4-FFF2-40B4-BE49-F238E27FC236}">
                      <a16:creationId xmlns:a16="http://schemas.microsoft.com/office/drawing/2014/main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 276">
                  <a:extLst>
                    <a:ext uri="{FF2B5EF4-FFF2-40B4-BE49-F238E27FC236}">
                      <a16:creationId xmlns:a16="http://schemas.microsoft.com/office/drawing/2014/main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7E16F25-9A73-4F49-8593-4DDEE2A8AB5D}"/>
                  </a:ext>
                </a:extLst>
              </p:cNvPr>
              <p:cNvSpPr/>
              <p:nvPr/>
            </p:nvSpPr>
            <p:spPr>
              <a:xfrm>
                <a:off x="5642387" y="3730282"/>
                <a:ext cx="248829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Pay parity dashboards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ED15E3-F2A7-469C-B628-611921767E34}"/>
                </a:ext>
              </a:extLst>
            </p:cNvPr>
            <p:cNvGrpSpPr/>
            <p:nvPr/>
          </p:nvGrpSpPr>
          <p:grpSpPr>
            <a:xfrm>
              <a:off x="4734410" y="5162542"/>
              <a:ext cx="247651" cy="285750"/>
              <a:chOff x="4864100" y="2895601"/>
              <a:chExt cx="247651" cy="285750"/>
            </a:xfrm>
          </p:grpSpPr>
          <p:sp>
            <p:nvSpPr>
              <p:cNvPr id="31" name="Freeform 258">
                <a:extLst>
                  <a:ext uri="{FF2B5EF4-FFF2-40B4-BE49-F238E27FC236}">
                    <a16:creationId xmlns:a16="http://schemas.microsoft.com/office/drawing/2014/main" id="{66F1D3E8-8C01-4B14-8A55-CA0D33656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Oval 264">
                <a:extLst>
                  <a:ext uri="{FF2B5EF4-FFF2-40B4-BE49-F238E27FC236}">
                    <a16:creationId xmlns:a16="http://schemas.microsoft.com/office/drawing/2014/main" id="{A2027076-84C0-41AA-ABE6-E182664DD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F81162-F8E5-4429-8E39-AF70CBB53233}"/>
                </a:ext>
              </a:extLst>
            </p:cNvPr>
            <p:cNvGrpSpPr/>
            <p:nvPr/>
          </p:nvGrpSpPr>
          <p:grpSpPr>
            <a:xfrm>
              <a:off x="5298431" y="2670309"/>
              <a:ext cx="2421164" cy="98644"/>
              <a:chOff x="4674462" y="2802504"/>
              <a:chExt cx="3045133" cy="9022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46F7D42-7783-4AA6-ADD6-AB6D2DF05CAF}"/>
                  </a:ext>
                </a:extLst>
              </p:cNvPr>
              <p:cNvSpPr/>
              <p:nvPr/>
            </p:nvSpPr>
            <p:spPr>
              <a:xfrm>
                <a:off x="4674462" y="281170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A78528F-E9CB-4B99-BD4F-A6AE016C76C8}"/>
                  </a:ext>
                </a:extLst>
              </p:cNvPr>
              <p:cNvSpPr/>
              <p:nvPr/>
            </p:nvSpPr>
            <p:spPr>
              <a:xfrm>
                <a:off x="4674463" y="2802504"/>
                <a:ext cx="3045132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9E0996D-AF4A-4FFB-A88F-2FEE0A9EDCD2}"/>
                </a:ext>
              </a:extLst>
            </p:cNvPr>
            <p:cNvGrpSpPr/>
            <p:nvPr/>
          </p:nvGrpSpPr>
          <p:grpSpPr>
            <a:xfrm>
              <a:off x="5298431" y="3809133"/>
              <a:ext cx="2421164" cy="88596"/>
              <a:chOff x="4674462" y="2940354"/>
              <a:chExt cx="3045133" cy="81030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14774FE-1FFD-4D64-8A37-76CB44EB021C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CCFD5BBD-3EB8-4D70-947E-F5AFBFF96EC0}"/>
                  </a:ext>
                </a:extLst>
              </p:cNvPr>
              <p:cNvSpPr/>
              <p:nvPr/>
            </p:nvSpPr>
            <p:spPr>
              <a:xfrm>
                <a:off x="4674465" y="2940354"/>
                <a:ext cx="3045130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BA54A74-91C7-4A8E-8256-29CECA65EBE5}"/>
                </a:ext>
              </a:extLst>
            </p:cNvPr>
            <p:cNvGrpSpPr/>
            <p:nvPr/>
          </p:nvGrpSpPr>
          <p:grpSpPr>
            <a:xfrm>
              <a:off x="5298431" y="4797232"/>
              <a:ext cx="2421164" cy="88596"/>
              <a:chOff x="4674462" y="2940354"/>
              <a:chExt cx="3045133" cy="81030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AF05105-E146-4A76-80BC-D132339D80CC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C85F8D48-F497-4FF4-86A4-A306F3F0ED91}"/>
                  </a:ext>
                </a:extLst>
              </p:cNvPr>
              <p:cNvSpPr/>
              <p:nvPr/>
            </p:nvSpPr>
            <p:spPr>
              <a:xfrm>
                <a:off x="4674463" y="2940354"/>
                <a:ext cx="3045132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873227"/>
            <a:ext cx="3047138" cy="3084567"/>
            <a:chOff x="8462691" y="1300476"/>
            <a:chExt cx="3047138" cy="308456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Tableau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1782836"/>
              <a:ext cx="2975669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For data wrangling in order to make the dataset in format suitable for analysis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Excel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In order to perform analysis and make interactive visual dashboards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8362795-88D4-E37E-79AE-9B0AB110567B}"/>
              </a:ext>
            </a:extLst>
          </p:cNvPr>
          <p:cNvSpPr/>
          <p:nvPr/>
        </p:nvSpPr>
        <p:spPr>
          <a:xfrm>
            <a:off x="700780" y="3873107"/>
            <a:ext cx="297566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To perform </a:t>
            </a:r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Diagnostic Analysis 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6492176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Diversity Dashboard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51894" y="6504224"/>
            <a:ext cx="7119471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 Please refer to Excel file for the actual interactive dashboard 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8096035" y="1348296"/>
            <a:ext cx="3965825" cy="555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The diversity dashboard provides a visual representation of the diversity profile in the organization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diversity variables considered for total Head Count analysis are :</a:t>
            </a:r>
          </a:p>
          <a:p>
            <a:pPr marL="519750" lvl="1" indent="-285750">
              <a:lnSpc>
                <a:spcPct val="10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Gender</a:t>
            </a:r>
          </a:p>
          <a:p>
            <a:pPr marL="519750" lvl="1" indent="-285750">
              <a:lnSpc>
                <a:spcPct val="10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Citizenship</a:t>
            </a:r>
          </a:p>
          <a:p>
            <a:pPr marL="519750" lvl="1" indent="-285750">
              <a:lnSpc>
                <a:spcPct val="10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Race</a:t>
            </a:r>
          </a:p>
          <a:p>
            <a:pPr marL="519750" lvl="1" indent="-285750">
              <a:lnSpc>
                <a:spcPct val="10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Employment Status</a:t>
            </a:r>
          </a:p>
          <a:p>
            <a:pPr marL="519750" lvl="1" indent="-285750">
              <a:lnSpc>
                <a:spcPct val="10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Department wise HC</a:t>
            </a:r>
          </a:p>
          <a:p>
            <a:pPr marL="519750" lvl="1" indent="-285750">
              <a:lnSpc>
                <a:spcPct val="10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Manager span of control </a:t>
            </a:r>
          </a:p>
          <a:p>
            <a:pPr marL="519750" lvl="1" indent="-285750">
              <a:lnSpc>
                <a:spcPct val="10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Recruitment Source</a:t>
            </a:r>
          </a:p>
          <a:p>
            <a:pPr marL="519750" lvl="1" indent="-285750">
              <a:lnSpc>
                <a:spcPct val="10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Hiring trend</a:t>
            </a:r>
          </a:p>
          <a:p>
            <a:pPr marL="519750" lvl="1" indent="-285750">
              <a:lnSpc>
                <a:spcPct val="10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Gender wise employee performance</a:t>
            </a:r>
          </a:p>
          <a:p>
            <a:pPr marL="519750" lvl="1" indent="-285750">
              <a:lnSpc>
                <a:spcPct val="100000"/>
              </a:lnSpc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9750" lvl="1" indent="-285750">
              <a:lnSpc>
                <a:spcPct val="100000"/>
              </a:lnSpc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9750" lvl="1" indent="-285750">
              <a:lnSpc>
                <a:spcPct val="100000"/>
              </a:lnSpc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5" indent="0">
              <a:lnSpc>
                <a:spcPct val="150000"/>
              </a:lnSpc>
              <a:buNone/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CDAEF-BA7C-A9B0-DBE1-7C62F94A43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49" r="983" b="10113"/>
          <a:stretch/>
        </p:blipFill>
        <p:spPr>
          <a:xfrm>
            <a:off x="235265" y="1408278"/>
            <a:ext cx="7634740" cy="43927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6492176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Attrition Dashboard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51894" y="6504224"/>
            <a:ext cx="7119471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 Please refer to Excel file for the actual interactive dashboard 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7809835" y="1348296"/>
            <a:ext cx="4252025" cy="5233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The attrition dashboard provides a visual representation of the attrition analysis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Variables considered for attrition analysis are :</a:t>
            </a:r>
          </a:p>
          <a:p>
            <a:pPr marL="519750" lvl="1" indent="-285750">
              <a:lnSpc>
                <a:spcPct val="10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Tenure of employees resigning within 1yr, 1 -2 years, 2 – 4 years and &lt; 4 Years to understand</a:t>
            </a:r>
          </a:p>
          <a:p>
            <a:pPr marL="519750" lvl="1" indent="-285750">
              <a:lnSpc>
                <a:spcPct val="10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Voluntary Separation vs Involuntary Separations</a:t>
            </a:r>
          </a:p>
          <a:p>
            <a:pPr marL="519750" lvl="1" indent="-285750">
              <a:lnSpc>
                <a:spcPct val="10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Exit Reasons with the source of recruitment </a:t>
            </a:r>
          </a:p>
          <a:p>
            <a:pPr marL="519750" lvl="1" indent="-285750">
              <a:lnSpc>
                <a:spcPct val="10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Duration and Exit employee count (Scatter Chart)</a:t>
            </a:r>
          </a:p>
          <a:p>
            <a:pPr marL="519750" lvl="1" indent="-285750">
              <a:lnSpc>
                <a:spcPct val="10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Employment Status</a:t>
            </a:r>
          </a:p>
          <a:p>
            <a:pPr marL="519750" lvl="1" indent="-285750">
              <a:lnSpc>
                <a:spcPct val="10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Exit trend and a linear forecast for the future</a:t>
            </a:r>
          </a:p>
          <a:p>
            <a:pPr marL="519750" lvl="1" indent="-285750">
              <a:lnSpc>
                <a:spcPct val="10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Identification of red flags (Potential Employees who may leave the organization) on the basis of Absenteeism and ESAT Score</a:t>
            </a:r>
          </a:p>
          <a:p>
            <a:pPr marL="519750" lvl="1" indent="-285750">
              <a:lnSpc>
                <a:spcPct val="10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Analysis of exiting employees in terms of their Engagement Score and ESAT Score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9750" lvl="1" indent="-285750">
              <a:lnSpc>
                <a:spcPct val="100000"/>
              </a:lnSpc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9750" lvl="1" indent="-285750">
              <a:lnSpc>
                <a:spcPct val="100000"/>
              </a:lnSpc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5" indent="0">
              <a:lnSpc>
                <a:spcPct val="150000"/>
              </a:lnSpc>
              <a:buNone/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B0BF1-DC6B-E5AC-A353-3E7C3DDD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363"/>
          <a:stretch/>
        </p:blipFill>
        <p:spPr>
          <a:xfrm>
            <a:off x="130141" y="1348296"/>
            <a:ext cx="7606300" cy="48490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967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372213" y="457291"/>
            <a:ext cx="9465129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 &amp; Pay Parity Dashboard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51894" y="6504224"/>
            <a:ext cx="7119471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 Please refer to Excel file for the actual interactive dashboard 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7608875" y="1368392"/>
            <a:ext cx="4252025" cy="3894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This dashboard provides a visual representation of the analysis done to understand the following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How performance scores are influenced by managers span of control with a drill down analysis of performance of every employee respective to their reporting manager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Distribution of pay in various department and the average of departmental pay for comparison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Minimum and Maximum salary of every department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Distribution of total salary cost department wise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How the marital status and reporting manager influence the performance within the organization currently</a:t>
            </a:r>
          </a:p>
          <a:p>
            <a:pPr marL="519750" lvl="1" indent="-285750">
              <a:lnSpc>
                <a:spcPct val="100000"/>
              </a:lnSpc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5" indent="0">
              <a:lnSpc>
                <a:spcPct val="150000"/>
              </a:lnSpc>
              <a:buNone/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E4A5D-8504-DD3A-0E14-9B64A0DD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1" y="1457011"/>
            <a:ext cx="6798574" cy="48008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401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19" name="Group 18" descr="This image is a logo that reads &quot;24.&quot; ">
            <a:extLst>
              <a:ext uri="{FF2B5EF4-FFF2-40B4-BE49-F238E27FC236}">
                <a16:creationId xmlns:a16="http://schemas.microsoft.com/office/drawing/2014/main" id="{28514796-5CCE-4908-9069-378D749B8407}"/>
              </a:ext>
            </a:extLst>
          </p:cNvPr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DAFE0C3-ADBF-4568-8971-E7BB1DC18FCF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6C540A9-B6C9-4A39-B2A9-F8D99AAA7515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Freeform 11">
                <a:hlinkClick r:id="rId3"/>
                <a:extLst>
                  <a:ext uri="{FF2B5EF4-FFF2-40B4-BE49-F238E27FC236}">
                    <a16:creationId xmlns:a16="http://schemas.microsoft.com/office/drawing/2014/main" id="{AFF915B9-3BC1-4270-81D2-171636BAF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DD109419-50C7-4E35-AC9A-AE0655C35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19" name="Group 18" descr="This image is a logo that reads &quot;24.&quot; ">
            <a:extLst>
              <a:ext uri="{FF2B5EF4-FFF2-40B4-BE49-F238E27FC236}">
                <a16:creationId xmlns:a16="http://schemas.microsoft.com/office/drawing/2014/main" id="{28514796-5CCE-4908-9069-378D749B8407}"/>
              </a:ext>
            </a:extLst>
          </p:cNvPr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DAFE0C3-ADBF-4568-8971-E7BB1DC18FCF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6C540A9-B6C9-4A39-B2A9-F8D99AAA7515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Freeform 11">
                <a:hlinkClick r:id="rId3"/>
                <a:extLst>
                  <a:ext uri="{FF2B5EF4-FFF2-40B4-BE49-F238E27FC236}">
                    <a16:creationId xmlns:a16="http://schemas.microsoft.com/office/drawing/2014/main" id="{AFF915B9-3BC1-4270-81D2-171636BAF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DD109419-50C7-4E35-AC9A-AE0655C35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Appendix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50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Steps followed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425329" y="1248332"/>
            <a:ext cx="6528129" cy="3200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</a:rPr>
              <a:t>Data wrangling and cleaning</a:t>
            </a:r>
            <a:r>
              <a:rPr lang="en-US" dirty="0">
                <a:latin typeface="Segoe UI" panose="020B0502040204020203" pitchFamily="34" charset="0"/>
              </a:rPr>
              <a:t> done in </a:t>
            </a:r>
            <a:r>
              <a:rPr lang="en-US" b="1" dirty="0">
                <a:latin typeface="Segoe UI" panose="020B0502040204020203" pitchFamily="34" charset="0"/>
              </a:rPr>
              <a:t>Tableau</a:t>
            </a:r>
            <a:r>
              <a:rPr lang="en-US" dirty="0">
                <a:latin typeface="Segoe UI" panose="020B0502040204020203" pitchFamily="34" charset="0"/>
              </a:rPr>
              <a:t> to understand the data structure and get the data formatted in the unified manner (Especially date column for Date of Hiring and Date of Termination)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</a:rPr>
              <a:t>After performing the data cleaning explored the dataset to understand the key variables for creating various </a:t>
            </a:r>
            <a:r>
              <a:rPr lang="en-US" b="1" dirty="0">
                <a:latin typeface="Segoe UI" panose="020B0502040204020203" pitchFamily="34" charset="0"/>
              </a:rPr>
              <a:t>Measures and Calculated field in Ms.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</a:rPr>
              <a:t>Created various </a:t>
            </a:r>
            <a:r>
              <a:rPr lang="en-US" b="1" dirty="0">
                <a:latin typeface="Segoe UI" panose="020B0502040204020203" pitchFamily="34" charset="0"/>
              </a:rPr>
              <a:t>Pivots and in order to facilitate interactivity and drill down used Slicers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</a:rPr>
              <a:t>Designed and Created a </a:t>
            </a:r>
            <a:r>
              <a:rPr lang="en-US" b="1" dirty="0">
                <a:latin typeface="Segoe UI" panose="020B0502040204020203" pitchFamily="34" charset="0"/>
              </a:rPr>
              <a:t>visual dashboard</a:t>
            </a:r>
            <a:r>
              <a:rPr lang="en-US" dirty="0">
                <a:latin typeface="Segoe UI" panose="020B0502040204020203" pitchFamily="34" charset="0"/>
              </a:rPr>
              <a:t> to get an insight about the data and conducted a diagnostic analysis of same </a:t>
            </a:r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16AB37-D7B9-4507-B21E-5D459905C6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A17EA8-7A9B-4350-B9C2-AA100F76C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40622C-5D03-4258-98D9-CB4F18C7FA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50</TotalTime>
  <Words>565</Words>
  <Application>Microsoft Office PowerPoint</Application>
  <PresentationFormat>Widescreen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Human resources slide 3</vt:lpstr>
      <vt:lpstr>Human resources slide 7</vt:lpstr>
      <vt:lpstr>Human resources slide 7</vt:lpstr>
      <vt:lpstr>Human resources slide 7</vt:lpstr>
      <vt:lpstr>Human resources slide 10</vt:lpstr>
      <vt:lpstr>Human resources slide 10</vt:lpstr>
      <vt:lpstr>Human resources slide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Balakrishnan</dc:creator>
  <cp:lastModifiedBy>Abhishek Balakrishnan</cp:lastModifiedBy>
  <cp:revision>1</cp:revision>
  <dcterms:created xsi:type="dcterms:W3CDTF">2024-10-08T04:49:07Z</dcterms:created>
  <dcterms:modified xsi:type="dcterms:W3CDTF">2024-10-08T05:39:08Z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