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2" r:id="rId2"/>
    <p:sldId id="257" r:id="rId3"/>
    <p:sldId id="258" r:id="rId4"/>
    <p:sldId id="259" r:id="rId5"/>
    <p:sldId id="273" r:id="rId6"/>
    <p:sldId id="260" r:id="rId7"/>
    <p:sldId id="261" r:id="rId8"/>
    <p:sldId id="374" r:id="rId9"/>
    <p:sldId id="262" r:id="rId10"/>
    <p:sldId id="263" r:id="rId11"/>
    <p:sldId id="264" r:id="rId12"/>
    <p:sldId id="265" r:id="rId13"/>
    <p:sldId id="266" r:id="rId14"/>
    <p:sldId id="267" r:id="rId15"/>
    <p:sldId id="268" r:id="rId16"/>
    <p:sldId id="269" r:id="rId17"/>
    <p:sldId id="270" r:id="rId18"/>
    <p:sldId id="367" r:id="rId19"/>
    <p:sldId id="274" r:id="rId20"/>
    <p:sldId id="381" r:id="rId21"/>
    <p:sldId id="275" r:id="rId22"/>
    <p:sldId id="276" r:id="rId23"/>
    <p:sldId id="277" r:id="rId24"/>
    <p:sldId id="278" r:id="rId25"/>
    <p:sldId id="380" r:id="rId26"/>
    <p:sldId id="382" r:id="rId27"/>
    <p:sldId id="279" r:id="rId28"/>
    <p:sldId id="280" r:id="rId29"/>
    <p:sldId id="375" r:id="rId30"/>
    <p:sldId id="385" r:id="rId31"/>
    <p:sldId id="371" r:id="rId32"/>
    <p:sldId id="306" r:id="rId33"/>
    <p:sldId id="372" r:id="rId34"/>
    <p:sldId id="373" r:id="rId35"/>
    <p:sldId id="283" r:id="rId36"/>
    <p:sldId id="281" r:id="rId37"/>
    <p:sldId id="282" r:id="rId38"/>
    <p:sldId id="383" r:id="rId39"/>
    <p:sldId id="384" r:id="rId40"/>
    <p:sldId id="386" r:id="rId41"/>
    <p:sldId id="368" r:id="rId42"/>
    <p:sldId id="285" r:id="rId43"/>
    <p:sldId id="295" r:id="rId44"/>
    <p:sldId id="286" r:id="rId45"/>
    <p:sldId id="296" r:id="rId46"/>
    <p:sldId id="287" r:id="rId47"/>
    <p:sldId id="288" r:id="rId48"/>
    <p:sldId id="289" r:id="rId49"/>
    <p:sldId id="290" r:id="rId50"/>
    <p:sldId id="291" r:id="rId51"/>
    <p:sldId id="292" r:id="rId52"/>
    <p:sldId id="293" r:id="rId53"/>
    <p:sldId id="297" r:id="rId54"/>
    <p:sldId id="308" r:id="rId55"/>
    <p:sldId id="309" r:id="rId56"/>
    <p:sldId id="310" r:id="rId57"/>
    <p:sldId id="351" r:id="rId58"/>
    <p:sldId id="356" r:id="rId59"/>
    <p:sldId id="363" r:id="rId60"/>
    <p:sldId id="357" r:id="rId61"/>
    <p:sldId id="358" r:id="rId62"/>
    <p:sldId id="359" r:id="rId63"/>
    <p:sldId id="362" r:id="rId64"/>
    <p:sldId id="335" r:id="rId65"/>
    <p:sldId id="366" r:id="rId66"/>
    <p:sldId id="360" r:id="rId67"/>
    <p:sldId id="361" r:id="rId68"/>
    <p:sldId id="378" r:id="rId69"/>
    <p:sldId id="376" r:id="rId70"/>
    <p:sldId id="377" r:id="rId71"/>
    <p:sldId id="387" r:id="rId72"/>
    <p:sldId id="339" r:id="rId73"/>
    <p:sldId id="365" r:id="rId74"/>
    <p:sldId id="355"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63" d="100"/>
          <a:sy n="63" d="100"/>
        </p:scale>
        <p:origin x="13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7" units="1/cm"/>
          <inkml:channelProperty channel="Y" name="resolution" value="204.75" units="1/cm"/>
          <inkml:channelProperty channel="T" name="resolution" value="1" units="1/dev"/>
        </inkml:channelProperties>
      </inkml:inkSource>
      <inkml:timestamp xml:id="ts0" timeString="2024-08-22T10:44:43.590"/>
    </inkml:context>
    <inkml:brush xml:id="br0">
      <inkml:brushProperty name="width" value="0.05292" units="cm"/>
      <inkml:brushProperty name="height" value="0.05292" units="cm"/>
      <inkml:brushProperty name="color" value="#FF0000"/>
    </inkml:brush>
  </inkml:definitions>
  <inkml:trace contextRef="#ctx0" brushRef="#br0">17592 9221 0,'-7'14'0,"1"0"0,0 14 0,6 9 32,0-9-32,0 5 15,0 4-15,-6 14 16,0 0-16,-19 10 31,0-1-31,0 15 16,0-1-16,0 5 15,-12-4-15,0 4 32,6 5-32,0 4 15,0 10-15,-12 9 16,-13 4-16,0 10 31,12-4-31,1 4 16,0-14-16,-13 28 15,-6-10-15,-6-4 32,-1-5-32,-5 24 15,6-19-15,-7 23 16,13-4-16,-12 13 31,6-13-31,-7 4 16,13-18-16,-12 9 15,-7-14 1,-6 18 0,13-13-16,5 18 15,7-14-15,-6 15 16,6-24-1,-12 9 1,-7-14-16,0 10 16,13-10-16,0 5 15,12-14-15,-6 19 32,0-24-32,0 14 15,-12-18-15,-7-5 16,7-14-16,-7 10 31,19-6-31,6 6 16,-6-20-16,0 11 15,6-25 1,0-8 0,-6-5-16,19 0 15,12-10-15,6 5 16,0-9-1,-6-9 1,19-5-16,6-14 16,6-9-16,24-33 15,20-23 1,-44 65 0</inkml:trace>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7" units="1/cm"/>
          <inkml:channelProperty channel="Y" name="resolution" value="204.75" units="1/cm"/>
          <inkml:channelProperty channel="T" name="resolution" value="1" units="1/dev"/>
        </inkml:channelProperties>
      </inkml:inkSource>
      <inkml:timestamp xml:id="ts0" timeString="2024-08-22T10:48:07.746"/>
    </inkml:context>
    <inkml:brush xml:id="br0">
      <inkml:brushProperty name="width" value="0.05292" units="cm"/>
      <inkml:brushProperty name="height" value="0.05292" units="cm"/>
      <inkml:brushProperty name="color" value="#FF0000"/>
    </inkml:brush>
  </inkml:definitions>
  <inkml:trace contextRef="#ctx0" brushRef="#br0">17623 12231 0,'6'-4'0,"0"-1"0,-6 5 15</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7" units="1/cm"/>
          <inkml:channelProperty channel="Y" name="resolution" value="204.75" units="1/cm"/>
          <inkml:channelProperty channel="T" name="resolution" value="1" units="1/dev"/>
        </inkml:channelProperties>
      </inkml:inkSource>
      <inkml:timestamp xml:id="ts0" timeString="2024-08-22T10:49:00.987"/>
    </inkml:context>
    <inkml:brush xml:id="br0">
      <inkml:brushProperty name="width" value="0.05292" units="cm"/>
      <inkml:brushProperty name="height" value="0.05292" units="cm"/>
      <inkml:brushProperty name="color" value="#FF0000"/>
    </inkml:brush>
  </inkml:definitions>
  <inkml:trace contextRef="#ctx0" brushRef="#br0">7537 14302 0,'-7'37'0</inkml:trace>
  <inkml:trace contextRef="#ctx0" brushRef="#br0" timeOffset="31.34">7425 15888 0,'0'33'0</inkml:trace>
</inkml:ink>
</file>

<file path=ppt/ink/ink4.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17" units="1/cm"/>
          <inkml:channelProperty channel="Y" name="resolution" value="204.75" units="1/cm"/>
          <inkml:channelProperty channel="T" name="resolution" value="1" units="1/dev"/>
        </inkml:channelProperties>
      </inkml:inkSource>
      <inkml:timestamp xml:id="ts0" timeString="2024-08-22T10:49:23.161"/>
    </inkml:context>
    <inkml:brush xml:id="br0">
      <inkml:brushProperty name="width" value="0.05292" units="cm"/>
      <inkml:brushProperty name="height" value="0.05292" units="cm"/>
      <inkml:brushProperty name="color" value="#FF0000"/>
    </inkml:brush>
  </inkml:definitions>
  <inkml:trace contextRef="#ctx0" brushRef="#br0">16475 12943 0,'12'38'0,"1"-1"0,24 33 16,13-19 0,-1-19-1,-12-13-15,7-5 16,-19-9-16,-25-5 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7266E-7719-46E7-9D3F-4BC87FDF896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3484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7266E-7719-46E7-9D3F-4BC87FDF896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398472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3835866" y="-3576312"/>
            <a:ext cx="966649" cy="83923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19349"/>
            <a:ext cx="7574824" cy="48576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7266E-7719-46E7-9D3F-4BC87FDF896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14116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17" y="154849"/>
            <a:ext cx="8621486" cy="713196"/>
          </a:xfrm>
        </p:spPr>
        <p:txBody>
          <a:bodyPr/>
          <a:lstStyle/>
          <a:p>
            <a:r>
              <a:rPr lang="en-US"/>
              <a:t>Click to edit Master title style</a:t>
            </a:r>
            <a:endParaRPr lang="en-US" dirty="0"/>
          </a:p>
        </p:txBody>
      </p:sp>
      <p:sp>
        <p:nvSpPr>
          <p:cNvPr id="3" name="Content Placeholder 2"/>
          <p:cNvSpPr>
            <a:spLocks noGrp="1"/>
          </p:cNvSpPr>
          <p:nvPr>
            <p:ph idx="1"/>
          </p:nvPr>
        </p:nvSpPr>
        <p:spPr>
          <a:xfrm>
            <a:off x="169817" y="1149531"/>
            <a:ext cx="8621486" cy="4455138"/>
          </a:xfrm>
        </p:spPr>
        <p:txBody>
          <a:bodyPr/>
          <a:lstStyle>
            <a:lvl1pPr algn="just">
              <a:lnSpc>
                <a:spcPct val="150000"/>
              </a:lnSpc>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DF7266E-7719-46E7-9D3F-4BC87FDF896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415782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30479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38045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7266E-7719-46E7-9D3F-4BC87FDF896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473116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8204" y="1253331"/>
            <a:ext cx="3886200" cy="4351338"/>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53331"/>
            <a:ext cx="3886200" cy="4351338"/>
          </a:xfrm>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7266E-7719-46E7-9D3F-4BC87FDF896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168607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3452" y="104775"/>
            <a:ext cx="7886700" cy="82391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7459" y="1269207"/>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7459" y="2296002"/>
            <a:ext cx="3868340" cy="368458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7959" y="1269207"/>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7959" y="2296002"/>
            <a:ext cx="3887391" cy="368458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7266E-7719-46E7-9D3F-4BC87FDF8962}"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18138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7266E-7719-46E7-9D3F-4BC87FDF8962}"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302657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7266E-7719-46E7-9D3F-4BC87FDF8962}"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386420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772" y="136524"/>
            <a:ext cx="8058388" cy="673373"/>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182188"/>
            <a:ext cx="4629150" cy="46788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7459" y="1182188"/>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7266E-7719-46E7-9D3F-4BC87FDF896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35839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91" y="182698"/>
            <a:ext cx="7561999" cy="63473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463040"/>
            <a:ext cx="4629150" cy="439801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7459" y="146304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7266E-7719-46E7-9D3F-4BC87FDF896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EFB68-D8F2-4D61-A99E-D96DAE931511}" type="slidenum">
              <a:rPr lang="en-US" smtClean="0"/>
              <a:t>‹#›</a:t>
            </a:fld>
            <a:endParaRPr lang="en-US"/>
          </a:p>
        </p:txBody>
      </p:sp>
    </p:spTree>
    <p:extLst>
      <p:ext uri="{BB962C8B-B14F-4D97-AF65-F5344CB8AC3E}">
        <p14:creationId xmlns:p14="http://schemas.microsoft.com/office/powerpoint/2010/main" val="178712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9817" y="188142"/>
            <a:ext cx="7886700" cy="713196"/>
          </a:xfrm>
          <a:prstGeom prst="rect">
            <a:avLst/>
          </a:prstGeom>
        </p:spPr>
        <p:txBody>
          <a:bodyPr vert="horz" lIns="91440" tIns="45720" rIns="91440" bIns="45720" rtlCol="0" anchor="ctr">
            <a:normAutofit fontScale="90000"/>
          </a:bodyPr>
          <a:lstStyle/>
          <a:p>
            <a:pPr lvl="0"/>
            <a:r>
              <a:rPr lang="en-US"/>
              <a:t>Click to edit Master title style</a:t>
            </a:r>
            <a:endParaRPr lang="en-US" dirty="0"/>
          </a:p>
        </p:txBody>
      </p:sp>
      <p:sp>
        <p:nvSpPr>
          <p:cNvPr id="3" name="Text Placeholder 2"/>
          <p:cNvSpPr>
            <a:spLocks noGrp="1"/>
          </p:cNvSpPr>
          <p:nvPr>
            <p:ph type="body" idx="1"/>
          </p:nvPr>
        </p:nvSpPr>
        <p:spPr>
          <a:xfrm>
            <a:off x="169817" y="1253331"/>
            <a:ext cx="8621486"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7266E-7719-46E7-9D3F-4BC87FDF8962}" type="datetimeFigureOut">
              <a:rPr lang="en-US" smtClean="0"/>
              <a:t>7/23/2025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FB68-D8F2-4D61-A99E-D96DAE931511}" type="slidenum">
              <a:rPr lang="en-US" smtClean="0"/>
              <a:t>‹#›</a:t>
            </a:fld>
            <a:endParaRPr lang="en-US"/>
          </a:p>
        </p:txBody>
      </p:sp>
      <p:cxnSp>
        <p:nvCxnSpPr>
          <p:cNvPr id="8" name="Straight Connector 7">
            <a:extLst>
              <a:ext uri="{FF2B5EF4-FFF2-40B4-BE49-F238E27FC236}">
                <a16:creationId xmlns:a16="http://schemas.microsoft.com/office/drawing/2014/main" id="{9945CFAC-F6FC-1B36-0AA1-E21F1C19A600}"/>
              </a:ext>
            </a:extLst>
          </p:cNvPr>
          <p:cNvCxnSpPr>
            <a:cxnSpLocks/>
          </p:cNvCxnSpPr>
          <p:nvPr userDrawn="1"/>
        </p:nvCxnSpPr>
        <p:spPr>
          <a:xfrm>
            <a:off x="169817" y="1005840"/>
            <a:ext cx="8882743" cy="0"/>
          </a:xfrm>
          <a:prstGeom prst="line">
            <a:avLst/>
          </a:prstGeom>
          <a:ln w="44450">
            <a:solidFill>
              <a:srgbClr val="7030A0"/>
            </a:solidFil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BCE98647-D5C3-CE44-95A1-BA3F994ED01C}"/>
              </a:ext>
            </a:extLst>
          </p:cNvPr>
          <p:cNvCxnSpPr>
            <a:cxnSpLocks/>
          </p:cNvCxnSpPr>
          <p:nvPr userDrawn="1"/>
        </p:nvCxnSpPr>
        <p:spPr>
          <a:xfrm>
            <a:off x="130628" y="6294530"/>
            <a:ext cx="8882743" cy="0"/>
          </a:xfrm>
          <a:prstGeom prst="line">
            <a:avLst/>
          </a:prstGeom>
          <a:ln w="44450">
            <a:solidFill>
              <a:srgbClr val="7030A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17991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lang="en-US" sz="4400" kern="1200" dirty="0">
          <a:solidFill>
            <a:srgbClr val="0070C0"/>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customXml" Target="../ink/ink3.xml"/></Relationships>
</file>

<file path=ppt/slides/_rels/slide4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hyperlink" Target="https://www.edureka.co/blog/backpropagat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5651-A4ED-BC2B-FCEA-D3CBCEF24EA4}"/>
              </a:ext>
            </a:extLst>
          </p:cNvPr>
          <p:cNvSpPr>
            <a:spLocks noGrp="1"/>
          </p:cNvSpPr>
          <p:nvPr>
            <p:ph type="ctrTitle"/>
          </p:nvPr>
        </p:nvSpPr>
        <p:spPr>
          <a:xfrm>
            <a:off x="685800" y="2118138"/>
            <a:ext cx="7772400" cy="1137824"/>
          </a:xfrm>
        </p:spPr>
        <p:txBody>
          <a:bodyPr>
            <a:normAutofit/>
          </a:bodyPr>
          <a:lstStyle/>
          <a:p>
            <a:r>
              <a:rPr lang="en-US" dirty="0"/>
              <a:t>23MT919</a:t>
            </a:r>
          </a:p>
        </p:txBody>
      </p:sp>
      <p:sp>
        <p:nvSpPr>
          <p:cNvPr id="3" name="Subtitle 2">
            <a:extLst>
              <a:ext uri="{FF2B5EF4-FFF2-40B4-BE49-F238E27FC236}">
                <a16:creationId xmlns:a16="http://schemas.microsoft.com/office/drawing/2014/main" id="{95E6E40F-84A5-B9A2-31B8-28F8ED748769}"/>
              </a:ext>
            </a:extLst>
          </p:cNvPr>
          <p:cNvSpPr>
            <a:spLocks noGrp="1"/>
          </p:cNvSpPr>
          <p:nvPr>
            <p:ph type="subTitle" idx="1"/>
          </p:nvPr>
        </p:nvSpPr>
        <p:spPr>
          <a:xfrm>
            <a:off x="1143000" y="3429000"/>
            <a:ext cx="6858000" cy="2672862"/>
          </a:xfrm>
        </p:spPr>
        <p:txBody>
          <a:bodyPr>
            <a:normAutofit fontScale="77500" lnSpcReduction="20000"/>
          </a:bodyPr>
          <a:lstStyle/>
          <a:p>
            <a:r>
              <a:rPr lang="en-US" dirty="0"/>
              <a:t>INTRODUCTION TO MACHINE LEARNING </a:t>
            </a:r>
          </a:p>
          <a:p>
            <a:r>
              <a:rPr lang="en-US" sz="4400" b="0" i="0" dirty="0">
                <a:solidFill>
                  <a:srgbClr val="B80672"/>
                </a:solidFill>
                <a:effectLst/>
                <a:latin typeface="Google Sans"/>
              </a:rPr>
              <a:t>Basics of Neural Network </a:t>
            </a:r>
            <a:r>
              <a:rPr lang="en-US" sz="4400" dirty="0">
                <a:solidFill>
                  <a:srgbClr val="B80672"/>
                </a:solidFill>
                <a:latin typeface="Google Sans"/>
              </a:rPr>
              <a:t>- Backpropagation - </a:t>
            </a:r>
            <a:r>
              <a:rPr lang="en-GB" sz="4400" dirty="0">
                <a:solidFill>
                  <a:srgbClr val="B80672"/>
                </a:solidFill>
                <a:latin typeface="Google Sans"/>
              </a:rPr>
              <a:t>Minimization of cost function and Gradient Descent</a:t>
            </a:r>
            <a:endParaRPr lang="en-US" sz="4400" dirty="0"/>
          </a:p>
        </p:txBody>
      </p:sp>
      <p:pic>
        <p:nvPicPr>
          <p:cNvPr id="5" name="Picture 4">
            <a:extLst>
              <a:ext uri="{FF2B5EF4-FFF2-40B4-BE49-F238E27FC236}">
                <a16:creationId xmlns:a16="http://schemas.microsoft.com/office/drawing/2014/main" id="{9193F523-2F65-F34E-A4DF-BAE6F8D9C381}"/>
              </a:ext>
            </a:extLst>
          </p:cNvPr>
          <p:cNvPicPr>
            <a:picLocks noChangeAspect="1"/>
          </p:cNvPicPr>
          <p:nvPr/>
        </p:nvPicPr>
        <p:blipFill>
          <a:blip r:embed="rId2"/>
          <a:stretch>
            <a:fillRect/>
          </a:stretch>
        </p:blipFill>
        <p:spPr>
          <a:xfrm>
            <a:off x="465365" y="21937"/>
            <a:ext cx="7865836" cy="979655"/>
          </a:xfrm>
          <a:prstGeom prst="rect">
            <a:avLst/>
          </a:prstGeom>
        </p:spPr>
      </p:pic>
    </p:spTree>
    <p:extLst>
      <p:ext uri="{BB962C8B-B14F-4D97-AF65-F5344CB8AC3E}">
        <p14:creationId xmlns:p14="http://schemas.microsoft.com/office/powerpoint/2010/main" val="213483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2986-4F24-5758-6758-18BDD99E471D}"/>
              </a:ext>
            </a:extLst>
          </p:cNvPr>
          <p:cNvSpPr>
            <a:spLocks noGrp="1"/>
          </p:cNvSpPr>
          <p:nvPr>
            <p:ph type="title"/>
          </p:nvPr>
        </p:nvSpPr>
        <p:spPr/>
        <p:txBody>
          <a:bodyPr>
            <a:normAutofit/>
          </a:bodyPr>
          <a:lstStyle/>
          <a:p>
            <a:r>
              <a:rPr lang="en-US" dirty="0"/>
              <a:t>Step and threshold functions</a:t>
            </a:r>
          </a:p>
        </p:txBody>
      </p:sp>
      <p:pic>
        <p:nvPicPr>
          <p:cNvPr id="5" name="Content Placeholder 4">
            <a:extLst>
              <a:ext uri="{FF2B5EF4-FFF2-40B4-BE49-F238E27FC236}">
                <a16:creationId xmlns:a16="http://schemas.microsoft.com/office/drawing/2014/main" id="{211F9E3A-F50E-C186-54E2-66BDC83330D1}"/>
              </a:ext>
            </a:extLst>
          </p:cNvPr>
          <p:cNvPicPr>
            <a:picLocks noGrp="1" noChangeAspect="1"/>
          </p:cNvPicPr>
          <p:nvPr>
            <p:ph idx="1"/>
          </p:nvPr>
        </p:nvPicPr>
        <p:blipFill>
          <a:blip r:embed="rId2"/>
          <a:stretch>
            <a:fillRect/>
          </a:stretch>
        </p:blipFill>
        <p:spPr>
          <a:xfrm>
            <a:off x="797036" y="1503049"/>
            <a:ext cx="7792350" cy="3851901"/>
          </a:xfrm>
        </p:spPr>
      </p:pic>
    </p:spTree>
    <p:extLst>
      <p:ext uri="{BB962C8B-B14F-4D97-AF65-F5344CB8AC3E}">
        <p14:creationId xmlns:p14="http://schemas.microsoft.com/office/powerpoint/2010/main" val="17602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6943-4726-6F41-04A7-D47209FE51A2}"/>
              </a:ext>
            </a:extLst>
          </p:cNvPr>
          <p:cNvSpPr>
            <a:spLocks noGrp="1"/>
          </p:cNvSpPr>
          <p:nvPr>
            <p:ph type="title"/>
          </p:nvPr>
        </p:nvSpPr>
        <p:spPr/>
        <p:txBody>
          <a:bodyPr>
            <a:normAutofit/>
          </a:bodyPr>
          <a:lstStyle/>
          <a:p>
            <a:r>
              <a:rPr lang="en-GB" dirty="0"/>
              <a:t>Threshold function</a:t>
            </a:r>
            <a:endParaRPr lang="en-US" dirty="0"/>
          </a:p>
        </p:txBody>
      </p:sp>
      <p:sp>
        <p:nvSpPr>
          <p:cNvPr id="3" name="Content Placeholder 2">
            <a:extLst>
              <a:ext uri="{FF2B5EF4-FFF2-40B4-BE49-F238E27FC236}">
                <a16:creationId xmlns:a16="http://schemas.microsoft.com/office/drawing/2014/main" id="{6018173E-B668-1973-C4A7-BAFB6B428CF1}"/>
              </a:ext>
            </a:extLst>
          </p:cNvPr>
          <p:cNvSpPr>
            <a:spLocks noGrp="1"/>
          </p:cNvSpPr>
          <p:nvPr>
            <p:ph idx="1"/>
          </p:nvPr>
        </p:nvSpPr>
        <p:spPr/>
        <p:txBody>
          <a:bodyPr/>
          <a:lstStyle/>
          <a:p>
            <a:r>
              <a:rPr lang="en-GB" dirty="0"/>
              <a:t>The threshold function (depicted in Figure) is almost like the step function, with the only difference being the fact that θ is used as a threshold value instead of 0. Expressing mathematically</a:t>
            </a:r>
            <a:endParaRPr lang="en-US" dirty="0"/>
          </a:p>
        </p:txBody>
      </p:sp>
      <p:sp>
        <p:nvSpPr>
          <p:cNvPr id="4" name="Title 1">
            <a:extLst>
              <a:ext uri="{FF2B5EF4-FFF2-40B4-BE49-F238E27FC236}">
                <a16:creationId xmlns:a16="http://schemas.microsoft.com/office/drawing/2014/main" id="{CC15C324-C75A-51D2-0ADD-5FD12332D21C}"/>
              </a:ext>
            </a:extLst>
          </p:cNvPr>
          <p:cNvSpPr txBox="1">
            <a:spLocks/>
          </p:cNvSpPr>
          <p:nvPr/>
        </p:nvSpPr>
        <p:spPr>
          <a:xfrm>
            <a:off x="169817" y="115093"/>
            <a:ext cx="8621486" cy="713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kern="1200" dirty="0">
                <a:solidFill>
                  <a:srgbClr val="0070C0"/>
                </a:solidFill>
                <a:latin typeface="Times New Roman" panose="02020603050405020304" pitchFamily="18" charset="0"/>
                <a:ea typeface="+mj-ea"/>
                <a:cs typeface="Times New Roman" panose="02020603050405020304" pitchFamily="18" charset="0"/>
              </a:defRPr>
            </a:lvl1pPr>
          </a:lstStyle>
          <a:p>
            <a:endParaRPr lang="en-US"/>
          </a:p>
        </p:txBody>
      </p:sp>
      <p:pic>
        <p:nvPicPr>
          <p:cNvPr id="6" name="Picture 5">
            <a:extLst>
              <a:ext uri="{FF2B5EF4-FFF2-40B4-BE49-F238E27FC236}">
                <a16:creationId xmlns:a16="http://schemas.microsoft.com/office/drawing/2014/main" id="{CA7620EE-1C9D-5C6C-CEFC-B0263EEABA37}"/>
              </a:ext>
            </a:extLst>
          </p:cNvPr>
          <p:cNvPicPr>
            <a:picLocks noChangeAspect="1"/>
          </p:cNvPicPr>
          <p:nvPr/>
        </p:nvPicPr>
        <p:blipFill>
          <a:blip r:embed="rId2"/>
          <a:stretch>
            <a:fillRect/>
          </a:stretch>
        </p:blipFill>
        <p:spPr>
          <a:xfrm>
            <a:off x="3025151" y="4044869"/>
            <a:ext cx="4558322" cy="898192"/>
          </a:xfrm>
          <a:prstGeom prst="rect">
            <a:avLst/>
          </a:prstGeom>
        </p:spPr>
      </p:pic>
    </p:spTree>
    <p:extLst>
      <p:ext uri="{BB962C8B-B14F-4D97-AF65-F5344CB8AC3E}">
        <p14:creationId xmlns:p14="http://schemas.microsoft.com/office/powerpoint/2010/main" val="99091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8CFA-3F72-EC32-7EBB-4CDDF63C1280}"/>
              </a:ext>
            </a:extLst>
          </p:cNvPr>
          <p:cNvSpPr>
            <a:spLocks noGrp="1"/>
          </p:cNvSpPr>
          <p:nvPr>
            <p:ph type="title"/>
          </p:nvPr>
        </p:nvSpPr>
        <p:spPr/>
        <p:txBody>
          <a:bodyPr>
            <a:normAutofit fontScale="90000"/>
          </a:bodyPr>
          <a:lstStyle/>
          <a:p>
            <a:r>
              <a:rPr lang="en-GB" dirty="0" err="1"/>
              <a:t>ReLU</a:t>
            </a:r>
            <a:r>
              <a:rPr lang="en-GB" dirty="0"/>
              <a:t> (Rectified Linear Unit) function</a:t>
            </a:r>
            <a:endParaRPr lang="en-US" dirty="0"/>
          </a:p>
        </p:txBody>
      </p:sp>
      <p:sp>
        <p:nvSpPr>
          <p:cNvPr id="3" name="Content Placeholder 2">
            <a:extLst>
              <a:ext uri="{FF2B5EF4-FFF2-40B4-BE49-F238E27FC236}">
                <a16:creationId xmlns:a16="http://schemas.microsoft.com/office/drawing/2014/main" id="{68D08157-6D96-0486-55B9-68D85D7CDFC3}"/>
              </a:ext>
            </a:extLst>
          </p:cNvPr>
          <p:cNvSpPr>
            <a:spLocks noGrp="1"/>
          </p:cNvSpPr>
          <p:nvPr>
            <p:ph idx="1"/>
          </p:nvPr>
        </p:nvSpPr>
        <p:spPr/>
        <p:txBody>
          <a:bodyPr/>
          <a:lstStyle/>
          <a:p>
            <a:r>
              <a:rPr lang="en-GB" dirty="0" err="1"/>
              <a:t>ReLU</a:t>
            </a:r>
            <a:r>
              <a:rPr lang="en-GB" dirty="0"/>
              <a:t> is the most popularly used activation function in the areas of convolutional neural networks and deep learning. It is of the form</a:t>
            </a:r>
            <a:endParaRPr lang="en-US" dirty="0"/>
          </a:p>
        </p:txBody>
      </p:sp>
      <p:pic>
        <p:nvPicPr>
          <p:cNvPr id="6" name="Picture 5">
            <a:extLst>
              <a:ext uri="{FF2B5EF4-FFF2-40B4-BE49-F238E27FC236}">
                <a16:creationId xmlns:a16="http://schemas.microsoft.com/office/drawing/2014/main" id="{B0CDFE4F-C15F-5F41-83FA-CDA34B10F152}"/>
              </a:ext>
            </a:extLst>
          </p:cNvPr>
          <p:cNvPicPr>
            <a:picLocks noChangeAspect="1"/>
          </p:cNvPicPr>
          <p:nvPr/>
        </p:nvPicPr>
        <p:blipFill>
          <a:blip r:embed="rId2"/>
          <a:stretch>
            <a:fillRect/>
          </a:stretch>
        </p:blipFill>
        <p:spPr>
          <a:xfrm>
            <a:off x="2727958" y="3377100"/>
            <a:ext cx="2493494" cy="744326"/>
          </a:xfrm>
          <a:prstGeom prst="rect">
            <a:avLst/>
          </a:prstGeom>
        </p:spPr>
      </p:pic>
      <p:pic>
        <p:nvPicPr>
          <p:cNvPr id="8" name="Picture 7">
            <a:extLst>
              <a:ext uri="{FF2B5EF4-FFF2-40B4-BE49-F238E27FC236}">
                <a16:creationId xmlns:a16="http://schemas.microsoft.com/office/drawing/2014/main" id="{DCF4EA57-1142-54B4-9555-1A2B2B692655}"/>
              </a:ext>
            </a:extLst>
          </p:cNvPr>
          <p:cNvPicPr>
            <a:picLocks noChangeAspect="1"/>
          </p:cNvPicPr>
          <p:nvPr/>
        </p:nvPicPr>
        <p:blipFill>
          <a:blip r:embed="rId3"/>
          <a:stretch>
            <a:fillRect/>
          </a:stretch>
        </p:blipFill>
        <p:spPr>
          <a:xfrm>
            <a:off x="5934025" y="2684673"/>
            <a:ext cx="2919996" cy="2919996"/>
          </a:xfrm>
          <a:prstGeom prst="rect">
            <a:avLst/>
          </a:prstGeom>
        </p:spPr>
      </p:pic>
    </p:spTree>
    <p:extLst>
      <p:ext uri="{BB962C8B-B14F-4D97-AF65-F5344CB8AC3E}">
        <p14:creationId xmlns:p14="http://schemas.microsoft.com/office/powerpoint/2010/main" val="187144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0910-8861-2260-F7E6-580C0136E5BB}"/>
              </a:ext>
            </a:extLst>
          </p:cNvPr>
          <p:cNvSpPr>
            <a:spLocks noGrp="1"/>
          </p:cNvSpPr>
          <p:nvPr>
            <p:ph type="title"/>
          </p:nvPr>
        </p:nvSpPr>
        <p:spPr/>
        <p:txBody>
          <a:bodyPr>
            <a:normAutofit/>
          </a:bodyPr>
          <a:lstStyle/>
          <a:p>
            <a:r>
              <a:rPr lang="en-US"/>
              <a:t>Sigmoid function</a:t>
            </a:r>
          </a:p>
        </p:txBody>
      </p:sp>
      <p:sp>
        <p:nvSpPr>
          <p:cNvPr id="3" name="Content Placeholder 2">
            <a:extLst>
              <a:ext uri="{FF2B5EF4-FFF2-40B4-BE49-F238E27FC236}">
                <a16:creationId xmlns:a16="http://schemas.microsoft.com/office/drawing/2014/main" id="{FEC71A40-5BEB-1B26-9E8D-054CE01C6671}"/>
              </a:ext>
            </a:extLst>
          </p:cNvPr>
          <p:cNvSpPr>
            <a:spLocks noGrp="1"/>
          </p:cNvSpPr>
          <p:nvPr>
            <p:ph idx="1"/>
          </p:nvPr>
        </p:nvSpPr>
        <p:spPr>
          <a:xfrm>
            <a:off x="169817" y="1149530"/>
            <a:ext cx="8621486" cy="5017589"/>
          </a:xfrm>
        </p:spPr>
        <p:txBody>
          <a:bodyPr>
            <a:normAutofit fontScale="85000" lnSpcReduction="20000"/>
          </a:bodyPr>
          <a:lstStyle/>
          <a:p>
            <a:r>
              <a:rPr lang="en-GB" dirty="0"/>
              <a:t>Sigmoid function, is by far the most commonly used activation function in neural networks.</a:t>
            </a:r>
          </a:p>
          <a:p>
            <a:r>
              <a:rPr lang="en-GB" dirty="0"/>
              <a:t> The need for sigmoid function stems from the fact that many learning algorithms require the activation function to be differentiable and hence continuous. </a:t>
            </a:r>
          </a:p>
          <a:p>
            <a:r>
              <a:rPr lang="en-GB" dirty="0"/>
              <a:t>Step function is not suitable in those situations as it is not continuous. </a:t>
            </a:r>
          </a:p>
          <a:p>
            <a:r>
              <a:rPr lang="en-GB" dirty="0"/>
              <a:t>There are two types of sigmoid function: Binary sigmoid function and Bipolar sigmoid function</a:t>
            </a:r>
            <a:endParaRPr lang="en-US" dirty="0"/>
          </a:p>
        </p:txBody>
      </p:sp>
    </p:spTree>
    <p:extLst>
      <p:ext uri="{BB962C8B-B14F-4D97-AF65-F5344CB8AC3E}">
        <p14:creationId xmlns:p14="http://schemas.microsoft.com/office/powerpoint/2010/main" val="373863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B65B-A157-6EA7-725B-E7FB92097543}"/>
              </a:ext>
            </a:extLst>
          </p:cNvPr>
          <p:cNvSpPr>
            <a:spLocks noGrp="1"/>
          </p:cNvSpPr>
          <p:nvPr>
            <p:ph type="title"/>
          </p:nvPr>
        </p:nvSpPr>
        <p:spPr/>
        <p:txBody>
          <a:bodyPr>
            <a:normAutofit/>
          </a:bodyPr>
          <a:lstStyle/>
          <a:p>
            <a:r>
              <a:rPr lang="en-US" dirty="0"/>
              <a:t>Binary sigmoid function</a:t>
            </a:r>
          </a:p>
        </p:txBody>
      </p:sp>
      <p:sp>
        <p:nvSpPr>
          <p:cNvPr id="3" name="Content Placeholder 2">
            <a:extLst>
              <a:ext uri="{FF2B5EF4-FFF2-40B4-BE49-F238E27FC236}">
                <a16:creationId xmlns:a16="http://schemas.microsoft.com/office/drawing/2014/main" id="{2CB86804-36EC-386E-A3FA-AA1A5420AB54}"/>
              </a:ext>
            </a:extLst>
          </p:cNvPr>
          <p:cNvSpPr>
            <a:spLocks noGrp="1"/>
          </p:cNvSpPr>
          <p:nvPr>
            <p:ph idx="1"/>
          </p:nvPr>
        </p:nvSpPr>
        <p:spPr>
          <a:xfrm>
            <a:off x="169817" y="1149531"/>
            <a:ext cx="8621486" cy="456663"/>
          </a:xfrm>
        </p:spPr>
        <p:txBody>
          <a:bodyPr>
            <a:normAutofit fontScale="92500" lnSpcReduction="10000"/>
          </a:bodyPr>
          <a:lstStyle/>
          <a:p>
            <a:r>
              <a:rPr lang="en-US" sz="2000" dirty="0"/>
              <a:t>A binary sigmoid function</a:t>
            </a:r>
          </a:p>
        </p:txBody>
      </p:sp>
      <p:pic>
        <p:nvPicPr>
          <p:cNvPr id="5" name="Picture 4">
            <a:extLst>
              <a:ext uri="{FF2B5EF4-FFF2-40B4-BE49-F238E27FC236}">
                <a16:creationId xmlns:a16="http://schemas.microsoft.com/office/drawing/2014/main" id="{7AABD6FA-D1B7-C8F9-BC0B-2149185C58EB}"/>
              </a:ext>
            </a:extLst>
          </p:cNvPr>
          <p:cNvPicPr>
            <a:picLocks noChangeAspect="1"/>
          </p:cNvPicPr>
          <p:nvPr/>
        </p:nvPicPr>
        <p:blipFill>
          <a:blip r:embed="rId2"/>
          <a:stretch>
            <a:fillRect/>
          </a:stretch>
        </p:blipFill>
        <p:spPr>
          <a:xfrm>
            <a:off x="2256323" y="1624160"/>
            <a:ext cx="2848734" cy="636775"/>
          </a:xfrm>
          <a:prstGeom prst="rect">
            <a:avLst/>
          </a:prstGeom>
        </p:spPr>
      </p:pic>
      <p:sp>
        <p:nvSpPr>
          <p:cNvPr id="7" name="TextBox 6">
            <a:extLst>
              <a:ext uri="{FF2B5EF4-FFF2-40B4-BE49-F238E27FC236}">
                <a16:creationId xmlns:a16="http://schemas.microsoft.com/office/drawing/2014/main" id="{7A0D8D15-B9DC-C632-0ADC-81A58E7F5B14}"/>
              </a:ext>
            </a:extLst>
          </p:cNvPr>
          <p:cNvSpPr txBox="1"/>
          <p:nvPr/>
        </p:nvSpPr>
        <p:spPr>
          <a:xfrm>
            <a:off x="0" y="3075057"/>
            <a:ext cx="8974183"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where k = steepness or slope parameter of the sigmoid function. By varying the value of k, sigmoid functions with different slopes can be obtained. It has range of (0, 1).</a:t>
            </a:r>
          </a:p>
        </p:txBody>
      </p:sp>
      <p:sp>
        <p:nvSpPr>
          <p:cNvPr id="11" name="TextBox 10">
            <a:extLst>
              <a:ext uri="{FF2B5EF4-FFF2-40B4-BE49-F238E27FC236}">
                <a16:creationId xmlns:a16="http://schemas.microsoft.com/office/drawing/2014/main" id="{75229314-BC98-5E2C-E01E-629F0E23FA46}"/>
              </a:ext>
            </a:extLst>
          </p:cNvPr>
          <p:cNvSpPr txBox="1"/>
          <p:nvPr/>
        </p:nvSpPr>
        <p:spPr>
          <a:xfrm>
            <a:off x="127362" y="4371770"/>
            <a:ext cx="888927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slope at origin is k/4. As the value of k becomes very large, the sigmoid function becomes a threshold function</a:t>
            </a:r>
          </a:p>
        </p:txBody>
      </p:sp>
    </p:spTree>
    <p:extLst>
      <p:ext uri="{BB962C8B-B14F-4D97-AF65-F5344CB8AC3E}">
        <p14:creationId xmlns:p14="http://schemas.microsoft.com/office/powerpoint/2010/main" val="385468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5173-A5EE-4145-D40F-BD97149A0D58}"/>
              </a:ext>
            </a:extLst>
          </p:cNvPr>
          <p:cNvSpPr>
            <a:spLocks noGrp="1"/>
          </p:cNvSpPr>
          <p:nvPr>
            <p:ph type="title"/>
          </p:nvPr>
        </p:nvSpPr>
        <p:spPr/>
        <p:txBody>
          <a:bodyPr>
            <a:normAutofit/>
          </a:bodyPr>
          <a:lstStyle/>
          <a:p>
            <a:r>
              <a:rPr lang="en-US" dirty="0"/>
              <a:t> Sigmoid function</a:t>
            </a:r>
          </a:p>
        </p:txBody>
      </p:sp>
      <p:pic>
        <p:nvPicPr>
          <p:cNvPr id="4" name="Content Placeholder 3">
            <a:extLst>
              <a:ext uri="{FF2B5EF4-FFF2-40B4-BE49-F238E27FC236}">
                <a16:creationId xmlns:a16="http://schemas.microsoft.com/office/drawing/2014/main" id="{AE24D6B7-09A3-1388-E6B4-CF14047E3096}"/>
              </a:ext>
            </a:extLst>
          </p:cNvPr>
          <p:cNvPicPr>
            <a:picLocks noGrp="1" noChangeAspect="1"/>
          </p:cNvPicPr>
          <p:nvPr>
            <p:ph idx="1"/>
          </p:nvPr>
        </p:nvPicPr>
        <p:blipFill rotWithShape="1">
          <a:blip r:embed="rId2"/>
          <a:srcRect l="1" r="-1452"/>
          <a:stretch/>
        </p:blipFill>
        <p:spPr>
          <a:xfrm>
            <a:off x="603423" y="1376766"/>
            <a:ext cx="8023741" cy="3819526"/>
          </a:xfrm>
          <a:prstGeom prst="rect">
            <a:avLst/>
          </a:prstGeom>
        </p:spPr>
      </p:pic>
    </p:spTree>
    <p:extLst>
      <p:ext uri="{BB962C8B-B14F-4D97-AF65-F5344CB8AC3E}">
        <p14:creationId xmlns:p14="http://schemas.microsoft.com/office/powerpoint/2010/main" val="41319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AAA7-F9FB-F149-4E8B-2836E098B022}"/>
              </a:ext>
            </a:extLst>
          </p:cNvPr>
          <p:cNvSpPr>
            <a:spLocks noGrp="1"/>
          </p:cNvSpPr>
          <p:nvPr>
            <p:ph type="title"/>
          </p:nvPr>
        </p:nvSpPr>
        <p:spPr/>
        <p:txBody>
          <a:bodyPr>
            <a:normAutofit/>
          </a:bodyPr>
          <a:lstStyle/>
          <a:p>
            <a:r>
              <a:rPr lang="en-US"/>
              <a:t>Bipolar sigmoid function</a:t>
            </a:r>
          </a:p>
        </p:txBody>
      </p:sp>
      <p:sp>
        <p:nvSpPr>
          <p:cNvPr id="3" name="Content Placeholder 2">
            <a:extLst>
              <a:ext uri="{FF2B5EF4-FFF2-40B4-BE49-F238E27FC236}">
                <a16:creationId xmlns:a16="http://schemas.microsoft.com/office/drawing/2014/main" id="{7BE3B62C-AEFF-A968-EC82-E9C678777899}"/>
              </a:ext>
            </a:extLst>
          </p:cNvPr>
          <p:cNvSpPr>
            <a:spLocks noGrp="1"/>
          </p:cNvSpPr>
          <p:nvPr>
            <p:ph idx="1"/>
          </p:nvPr>
        </p:nvSpPr>
        <p:spPr>
          <a:xfrm>
            <a:off x="169817" y="1149531"/>
            <a:ext cx="8621486" cy="713196"/>
          </a:xfrm>
        </p:spPr>
        <p:txBody>
          <a:bodyPr>
            <a:normAutofit/>
          </a:bodyPr>
          <a:lstStyle/>
          <a:p>
            <a:r>
              <a:rPr lang="en-US" dirty="0"/>
              <a:t>A bipolar sigmoid function</a:t>
            </a:r>
          </a:p>
        </p:txBody>
      </p:sp>
      <p:pic>
        <p:nvPicPr>
          <p:cNvPr id="5" name="Picture 4">
            <a:extLst>
              <a:ext uri="{FF2B5EF4-FFF2-40B4-BE49-F238E27FC236}">
                <a16:creationId xmlns:a16="http://schemas.microsoft.com/office/drawing/2014/main" id="{D7192B81-8FBB-1829-3381-50DFFBE4C61C}"/>
              </a:ext>
            </a:extLst>
          </p:cNvPr>
          <p:cNvPicPr>
            <a:picLocks noChangeAspect="1"/>
          </p:cNvPicPr>
          <p:nvPr/>
        </p:nvPicPr>
        <p:blipFill>
          <a:blip r:embed="rId2"/>
          <a:stretch>
            <a:fillRect/>
          </a:stretch>
        </p:blipFill>
        <p:spPr>
          <a:xfrm>
            <a:off x="2965019" y="2207113"/>
            <a:ext cx="3031082" cy="713196"/>
          </a:xfrm>
          <a:prstGeom prst="rect">
            <a:avLst/>
          </a:prstGeom>
        </p:spPr>
      </p:pic>
      <p:sp>
        <p:nvSpPr>
          <p:cNvPr id="7" name="TextBox 6">
            <a:extLst>
              <a:ext uri="{FF2B5EF4-FFF2-40B4-BE49-F238E27FC236}">
                <a16:creationId xmlns:a16="http://schemas.microsoft.com/office/drawing/2014/main" id="{AD4C1EDE-8C6B-358F-E9F6-30C1EAC8AA16}"/>
              </a:ext>
            </a:extLst>
          </p:cNvPr>
          <p:cNvSpPr txBox="1"/>
          <p:nvPr/>
        </p:nvSpPr>
        <p:spPr>
          <a:xfrm>
            <a:off x="290317" y="3429000"/>
            <a:ext cx="8380486" cy="646331"/>
          </a:xfrm>
          <a:prstGeom prst="rect">
            <a:avLst/>
          </a:prstGeom>
          <a:noFill/>
        </p:spPr>
        <p:txBody>
          <a:bodyPr wrap="square">
            <a:spAutoFit/>
          </a:bodyPr>
          <a:lstStyle/>
          <a:p>
            <a:r>
              <a:rPr lang="en-US" dirty="0"/>
              <a:t>The range of values of sigmoid functions can be varied depending on the application. However, the range of (−1, +1) is most commonly adopted.</a:t>
            </a:r>
          </a:p>
        </p:txBody>
      </p:sp>
    </p:spTree>
    <p:extLst>
      <p:ext uri="{BB962C8B-B14F-4D97-AF65-F5344CB8AC3E}">
        <p14:creationId xmlns:p14="http://schemas.microsoft.com/office/powerpoint/2010/main" val="12353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5BA3-D0DC-77FE-115A-EF67E609E452}"/>
              </a:ext>
            </a:extLst>
          </p:cNvPr>
          <p:cNvSpPr>
            <a:spLocks noGrp="1"/>
          </p:cNvSpPr>
          <p:nvPr>
            <p:ph type="title"/>
          </p:nvPr>
        </p:nvSpPr>
        <p:spPr/>
        <p:txBody>
          <a:bodyPr>
            <a:normAutofit/>
          </a:bodyPr>
          <a:lstStyle/>
          <a:p>
            <a:r>
              <a:rPr lang="en-US"/>
              <a:t>Hyperbolic tangent function</a:t>
            </a:r>
          </a:p>
        </p:txBody>
      </p:sp>
      <p:sp>
        <p:nvSpPr>
          <p:cNvPr id="3" name="Content Placeholder 2">
            <a:extLst>
              <a:ext uri="{FF2B5EF4-FFF2-40B4-BE49-F238E27FC236}">
                <a16:creationId xmlns:a16="http://schemas.microsoft.com/office/drawing/2014/main" id="{C1EFDF5E-A21C-A229-2B45-FC718D904587}"/>
              </a:ext>
            </a:extLst>
          </p:cNvPr>
          <p:cNvSpPr>
            <a:spLocks noGrp="1"/>
          </p:cNvSpPr>
          <p:nvPr>
            <p:ph idx="1"/>
          </p:nvPr>
        </p:nvSpPr>
        <p:spPr/>
        <p:txBody>
          <a:bodyPr/>
          <a:lstStyle/>
          <a:p>
            <a:r>
              <a:rPr lang="en-GB" dirty="0"/>
              <a:t>Hyperbolic tangent function is another continuous activation function, which is bipolar in nature. It is a widely adopted activation function for a special type of neural network known as backpropagation network</a:t>
            </a:r>
          </a:p>
          <a:p>
            <a:endParaRPr lang="en-US" dirty="0"/>
          </a:p>
        </p:txBody>
      </p:sp>
      <p:pic>
        <p:nvPicPr>
          <p:cNvPr id="5" name="Picture 4">
            <a:extLst>
              <a:ext uri="{FF2B5EF4-FFF2-40B4-BE49-F238E27FC236}">
                <a16:creationId xmlns:a16="http://schemas.microsoft.com/office/drawing/2014/main" id="{5C642FEF-DB8A-6383-109E-7C7A116A9129}"/>
              </a:ext>
            </a:extLst>
          </p:cNvPr>
          <p:cNvPicPr>
            <a:picLocks noChangeAspect="1"/>
          </p:cNvPicPr>
          <p:nvPr/>
        </p:nvPicPr>
        <p:blipFill>
          <a:blip r:embed="rId2"/>
          <a:stretch>
            <a:fillRect/>
          </a:stretch>
        </p:blipFill>
        <p:spPr>
          <a:xfrm>
            <a:off x="2650260" y="3971356"/>
            <a:ext cx="3359599" cy="719914"/>
          </a:xfrm>
          <a:prstGeom prst="rect">
            <a:avLst/>
          </a:prstGeom>
        </p:spPr>
      </p:pic>
      <p:pic>
        <p:nvPicPr>
          <p:cNvPr id="7" name="Picture 6">
            <a:extLst>
              <a:ext uri="{FF2B5EF4-FFF2-40B4-BE49-F238E27FC236}">
                <a16:creationId xmlns:a16="http://schemas.microsoft.com/office/drawing/2014/main" id="{37FE00C7-45EC-2D23-B735-C31889284626}"/>
              </a:ext>
            </a:extLst>
          </p:cNvPr>
          <p:cNvPicPr>
            <a:picLocks noChangeAspect="1"/>
          </p:cNvPicPr>
          <p:nvPr/>
        </p:nvPicPr>
        <p:blipFill>
          <a:blip r:embed="rId3"/>
          <a:stretch>
            <a:fillRect/>
          </a:stretch>
        </p:blipFill>
        <p:spPr>
          <a:xfrm>
            <a:off x="2650260" y="5092426"/>
            <a:ext cx="3618018" cy="1020058"/>
          </a:xfrm>
          <a:prstGeom prst="rect">
            <a:avLst/>
          </a:prstGeom>
        </p:spPr>
      </p:pic>
    </p:spTree>
    <p:extLst>
      <p:ext uri="{BB962C8B-B14F-4D97-AF65-F5344CB8AC3E}">
        <p14:creationId xmlns:p14="http://schemas.microsoft.com/office/powerpoint/2010/main" val="299280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C83B-EE9C-984F-EBB2-D10950F48CC5}"/>
              </a:ext>
            </a:extLst>
          </p:cNvPr>
          <p:cNvSpPr>
            <a:spLocks noGrp="1"/>
          </p:cNvSpPr>
          <p:nvPr>
            <p:ph type="title"/>
          </p:nvPr>
        </p:nvSpPr>
        <p:spPr/>
        <p:txBody>
          <a:bodyPr>
            <a:normAutofit/>
          </a:bodyPr>
          <a:lstStyle/>
          <a:p>
            <a:r>
              <a:rPr lang="en-IN" dirty="0"/>
              <a:t>Early Implementations of ANN</a:t>
            </a:r>
          </a:p>
        </p:txBody>
      </p:sp>
      <p:sp>
        <p:nvSpPr>
          <p:cNvPr id="3" name="Content Placeholder 2">
            <a:extLst>
              <a:ext uri="{FF2B5EF4-FFF2-40B4-BE49-F238E27FC236}">
                <a16:creationId xmlns:a16="http://schemas.microsoft.com/office/drawing/2014/main" id="{B8302AD9-BE6A-711F-FD9E-0BC51AAE6506}"/>
              </a:ext>
            </a:extLst>
          </p:cNvPr>
          <p:cNvSpPr>
            <a:spLocks noGrp="1"/>
          </p:cNvSpPr>
          <p:nvPr>
            <p:ph idx="1"/>
          </p:nvPr>
        </p:nvSpPr>
        <p:spPr/>
        <p:txBody>
          <a:bodyPr/>
          <a:lstStyle/>
          <a:p>
            <a:r>
              <a:rPr lang="en-IN" dirty="0"/>
              <a:t>McCulloch-Pitts Model of Neuron</a:t>
            </a:r>
          </a:p>
          <a:p>
            <a:r>
              <a:rPr lang="en-IN" dirty="0"/>
              <a:t>Rosenblatt’s Perceptron</a:t>
            </a:r>
          </a:p>
          <a:p>
            <a:pPr lvl="1"/>
            <a:r>
              <a:rPr lang="en-IN" dirty="0"/>
              <a:t>Multilayer Perceptron</a:t>
            </a:r>
          </a:p>
          <a:p>
            <a:r>
              <a:rPr lang="en-IN" dirty="0"/>
              <a:t>ADALINE Network Model</a:t>
            </a:r>
          </a:p>
        </p:txBody>
      </p:sp>
    </p:spTree>
    <p:extLst>
      <p:ext uri="{BB962C8B-B14F-4D97-AF65-F5344CB8AC3E}">
        <p14:creationId xmlns:p14="http://schemas.microsoft.com/office/powerpoint/2010/main" val="81721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0BB0-FEBC-47E4-6A07-B469AF52E86B}"/>
              </a:ext>
            </a:extLst>
          </p:cNvPr>
          <p:cNvSpPr>
            <a:spLocks noGrp="1"/>
          </p:cNvSpPr>
          <p:nvPr>
            <p:ph type="title"/>
          </p:nvPr>
        </p:nvSpPr>
        <p:spPr/>
        <p:txBody>
          <a:bodyPr>
            <a:normAutofit/>
          </a:bodyPr>
          <a:lstStyle/>
          <a:p>
            <a:r>
              <a:rPr lang="en-US" dirty="0"/>
              <a:t>McCulloch–Pitts neuron</a:t>
            </a:r>
          </a:p>
        </p:txBody>
      </p:sp>
      <p:pic>
        <p:nvPicPr>
          <p:cNvPr id="5" name="Content Placeholder 4">
            <a:extLst>
              <a:ext uri="{FF2B5EF4-FFF2-40B4-BE49-F238E27FC236}">
                <a16:creationId xmlns:a16="http://schemas.microsoft.com/office/drawing/2014/main" id="{F30B6686-5EF7-0A60-7330-DA2171B1CF0C}"/>
              </a:ext>
            </a:extLst>
          </p:cNvPr>
          <p:cNvPicPr>
            <a:picLocks noGrp="1" noChangeAspect="1"/>
          </p:cNvPicPr>
          <p:nvPr>
            <p:ph idx="1"/>
          </p:nvPr>
        </p:nvPicPr>
        <p:blipFill>
          <a:blip r:embed="rId2"/>
          <a:stretch>
            <a:fillRect/>
          </a:stretch>
        </p:blipFill>
        <p:spPr>
          <a:xfrm>
            <a:off x="1077916" y="1538445"/>
            <a:ext cx="6234052" cy="3590146"/>
          </a:xfrm>
        </p:spPr>
      </p:pic>
    </p:spTree>
    <p:extLst>
      <p:ext uri="{BB962C8B-B14F-4D97-AF65-F5344CB8AC3E}">
        <p14:creationId xmlns:p14="http://schemas.microsoft.com/office/powerpoint/2010/main" val="267640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3029-D2FF-AB0C-B2A0-64DC0D0590AA}"/>
              </a:ext>
            </a:extLst>
          </p:cNvPr>
          <p:cNvSpPr>
            <a:spLocks noGrp="1"/>
          </p:cNvSpPr>
          <p:nvPr>
            <p:ph type="title"/>
          </p:nvPr>
        </p:nvSpPr>
        <p:spPr>
          <a:xfrm>
            <a:off x="145774" y="332689"/>
            <a:ext cx="7886700" cy="509518"/>
          </a:xfrm>
        </p:spPr>
        <p:txBody>
          <a:bodyPr>
            <a:normAutofit fontScale="90000"/>
          </a:bodyPr>
          <a:lstStyle/>
          <a:p>
            <a:r>
              <a:rPr lang="en-GB" dirty="0">
                <a:latin typeface="Times New Roman" panose="02020603050405020304" pitchFamily="18" charset="0"/>
                <a:cs typeface="Times New Roman" panose="02020603050405020304" pitchFamily="18" charset="0"/>
              </a:rPr>
              <a:t>Nervous system</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83D70-ABF5-7940-95E4-117F9DE4ED01}"/>
              </a:ext>
            </a:extLst>
          </p:cNvPr>
          <p:cNvSpPr>
            <a:spLocks noGrp="1"/>
          </p:cNvSpPr>
          <p:nvPr>
            <p:ph idx="1"/>
          </p:nvPr>
        </p:nvSpPr>
        <p:spPr>
          <a:xfrm>
            <a:off x="145775" y="1099930"/>
            <a:ext cx="8772938" cy="5141844"/>
          </a:xfrm>
        </p:spPr>
        <p:txBody>
          <a:bodyPr>
            <a:normAutofit fontScale="77500" lnSpcReduction="20000"/>
          </a:bodyPr>
          <a:lstStyle/>
          <a:p>
            <a:r>
              <a:rPr lang="en-GB" dirty="0">
                <a:latin typeface="Times New Roman" panose="02020603050405020304" pitchFamily="18" charset="0"/>
                <a:cs typeface="Times New Roman" panose="02020603050405020304" pitchFamily="18" charset="0"/>
              </a:rPr>
              <a:t>Machine learning, as we have seen, </a:t>
            </a:r>
            <a:r>
              <a:rPr lang="en-GB" dirty="0">
                <a:solidFill>
                  <a:srgbClr val="C00000"/>
                </a:solidFill>
                <a:latin typeface="Times New Roman" panose="02020603050405020304" pitchFamily="18" charset="0"/>
                <a:cs typeface="Times New Roman" panose="02020603050405020304" pitchFamily="18" charset="0"/>
              </a:rPr>
              <a:t>mimics the human form of learning</a:t>
            </a:r>
            <a:r>
              <a:rPr lang="en-GB" dirty="0">
                <a:latin typeface="Times New Roman" panose="02020603050405020304" pitchFamily="18" charset="0"/>
                <a:cs typeface="Times New Roman" panose="02020603050405020304" pitchFamily="18" charset="0"/>
              </a:rPr>
              <a:t>. On the other hand, human learning, or for that matter every action of a human being, is controlled by the nervous system</a:t>
            </a:r>
          </a:p>
          <a:p>
            <a:r>
              <a:rPr lang="en-GB" dirty="0">
                <a:latin typeface="Times New Roman" panose="02020603050405020304" pitchFamily="18" charset="0"/>
                <a:cs typeface="Times New Roman" panose="02020603050405020304" pitchFamily="18" charset="0"/>
              </a:rPr>
              <a:t>Human being, the nervous system coordinates the different actions by transmitting signals to and from different parts of the body. The nervous system is constituted of a special type of cell, called neuron or nerve cell, which has special structures allowing it to receive or send signals to other neurons. </a:t>
            </a:r>
            <a:r>
              <a:rPr lang="en-GB" dirty="0">
                <a:solidFill>
                  <a:srgbClr val="C00000"/>
                </a:solidFill>
                <a:latin typeface="Times New Roman" panose="02020603050405020304" pitchFamily="18" charset="0"/>
                <a:cs typeface="Times New Roman" panose="02020603050405020304" pitchFamily="18" charset="0"/>
              </a:rPr>
              <a:t>Neurons connect with each other to transmit signals to or receive signals from other neurons</a:t>
            </a: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This structure essentially forms a network of neurons or a neural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98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054AF1-A24F-E0A4-E722-910208E1E212}"/>
              </a:ext>
            </a:extLst>
          </p:cNvPr>
          <p:cNvPicPr>
            <a:picLocks noChangeAspect="1"/>
          </p:cNvPicPr>
          <p:nvPr/>
        </p:nvPicPr>
        <p:blipFill>
          <a:blip r:embed="rId2"/>
          <a:stretch>
            <a:fillRect/>
          </a:stretch>
        </p:blipFill>
        <p:spPr>
          <a:xfrm>
            <a:off x="0" y="1013781"/>
            <a:ext cx="9144000" cy="4830437"/>
          </a:xfrm>
          <a:prstGeom prst="rect">
            <a:avLst/>
          </a:prstGeom>
        </p:spPr>
      </p:pic>
      <p:sp>
        <p:nvSpPr>
          <p:cNvPr id="6" name="Title 5">
            <a:extLst>
              <a:ext uri="{FF2B5EF4-FFF2-40B4-BE49-F238E27FC236}">
                <a16:creationId xmlns:a16="http://schemas.microsoft.com/office/drawing/2014/main" id="{8AEB80FD-F139-77D2-9AD0-51F3FE76DF69}"/>
              </a:ext>
            </a:extLst>
          </p:cNvPr>
          <p:cNvSpPr>
            <a:spLocks noGrp="1"/>
          </p:cNvSpPr>
          <p:nvPr>
            <p:ph type="title"/>
          </p:nvPr>
        </p:nvSpPr>
        <p:spPr/>
        <p:txBody>
          <a:bodyPr>
            <a:normAutofit/>
          </a:bodyPr>
          <a:lstStyle/>
          <a:p>
            <a:r>
              <a:rPr lang="en-US" dirty="0"/>
              <a:t>McCulloch–Pitts Model</a:t>
            </a:r>
            <a:endParaRPr lang="en-IN" dirty="0"/>
          </a:p>
        </p:txBody>
      </p:sp>
    </p:spTree>
    <p:extLst>
      <p:ext uri="{BB962C8B-B14F-4D97-AF65-F5344CB8AC3E}">
        <p14:creationId xmlns:p14="http://schemas.microsoft.com/office/powerpoint/2010/main" val="209144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BD4A-C9C8-7346-D5C0-52F3AFDA9530}"/>
              </a:ext>
            </a:extLst>
          </p:cNvPr>
          <p:cNvSpPr>
            <a:spLocks noGrp="1"/>
          </p:cNvSpPr>
          <p:nvPr>
            <p:ph type="title"/>
          </p:nvPr>
        </p:nvSpPr>
        <p:spPr/>
        <p:txBody>
          <a:bodyPr>
            <a:normAutofit/>
          </a:bodyPr>
          <a:lstStyle/>
          <a:p>
            <a:r>
              <a:rPr lang="en-GB" dirty="0"/>
              <a:t>McCulloch–Pitts model of neuron</a:t>
            </a:r>
            <a:endParaRPr lang="en-US" dirty="0"/>
          </a:p>
        </p:txBody>
      </p:sp>
      <p:sp>
        <p:nvSpPr>
          <p:cNvPr id="3" name="Content Placeholder 2">
            <a:extLst>
              <a:ext uri="{FF2B5EF4-FFF2-40B4-BE49-F238E27FC236}">
                <a16:creationId xmlns:a16="http://schemas.microsoft.com/office/drawing/2014/main" id="{E4159A03-A280-D811-B27E-B4428EDF5CB8}"/>
              </a:ext>
            </a:extLst>
          </p:cNvPr>
          <p:cNvSpPr>
            <a:spLocks noGrp="1"/>
          </p:cNvSpPr>
          <p:nvPr>
            <p:ph idx="1"/>
          </p:nvPr>
        </p:nvSpPr>
        <p:spPr>
          <a:xfrm>
            <a:off x="169817" y="1149531"/>
            <a:ext cx="8621486" cy="5039234"/>
          </a:xfrm>
        </p:spPr>
        <p:txBody>
          <a:bodyPr>
            <a:normAutofit fontScale="70000" lnSpcReduction="20000"/>
          </a:bodyPr>
          <a:lstStyle/>
          <a:p>
            <a:r>
              <a:rPr lang="en-GB" dirty="0"/>
              <a:t>The McCulloch–Pitts neural model, which was the earliest ANN model, has only two types of inputs – excitatory and inhibitory. The excitatory inputs have weights of positive magnitude and the inhibitory weights have weights of negative magnitude. </a:t>
            </a:r>
          </a:p>
          <a:p>
            <a:r>
              <a:rPr lang="en-GB" dirty="0"/>
              <a:t>The inputs of the McCulloch–Pitts neuron could be either 0 or 1. It has a threshold function as activation function. So, the output signal </a:t>
            </a:r>
            <a:r>
              <a:rPr lang="en-GB" dirty="0" err="1"/>
              <a:t>y</a:t>
            </a:r>
            <a:r>
              <a:rPr lang="en-GB" baseline="-25000" dirty="0" err="1"/>
              <a:t>out</a:t>
            </a:r>
            <a:r>
              <a:rPr lang="en-GB" dirty="0"/>
              <a:t> is 1 if the out input </a:t>
            </a:r>
            <a:r>
              <a:rPr lang="en-GB" dirty="0" err="1"/>
              <a:t>y</a:t>
            </a:r>
            <a:r>
              <a:rPr lang="en-GB" baseline="-25000" dirty="0" err="1"/>
              <a:t>sum</a:t>
            </a:r>
            <a:r>
              <a:rPr lang="en-GB" dirty="0"/>
              <a:t>  is greater than or equal to a given threshold sum value, else 0.</a:t>
            </a:r>
          </a:p>
          <a:p>
            <a:r>
              <a:rPr lang="en-GB" dirty="0"/>
              <a:t>Simple McCulloch–Pitts neurons can be used to design logical operations. For that purpose, the connection weights need to be correctly decided along with the threshold function (rather the threshold value of the activation function)</a:t>
            </a:r>
            <a:endParaRPr lang="en-US" dirty="0"/>
          </a:p>
        </p:txBody>
      </p:sp>
    </p:spTree>
    <p:extLst>
      <p:ext uri="{BB962C8B-B14F-4D97-AF65-F5344CB8AC3E}">
        <p14:creationId xmlns:p14="http://schemas.microsoft.com/office/powerpoint/2010/main" val="331695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F2E9-2915-B253-4FE7-102803CD160C}"/>
              </a:ext>
            </a:extLst>
          </p:cNvPr>
          <p:cNvSpPr>
            <a:spLocks noGrp="1"/>
          </p:cNvSpPr>
          <p:nvPr>
            <p:ph type="title"/>
          </p:nvPr>
        </p:nvSpPr>
        <p:spPr/>
        <p:txBody>
          <a:bodyPr>
            <a:normAutofit/>
          </a:bodyPr>
          <a:lstStyle/>
          <a:p>
            <a:r>
              <a:rPr lang="en-US" dirty="0"/>
              <a:t>Example</a:t>
            </a:r>
          </a:p>
        </p:txBody>
      </p:sp>
      <p:sp>
        <p:nvSpPr>
          <p:cNvPr id="3" name="Content Placeholder 2">
            <a:extLst>
              <a:ext uri="{FF2B5EF4-FFF2-40B4-BE49-F238E27FC236}">
                <a16:creationId xmlns:a16="http://schemas.microsoft.com/office/drawing/2014/main" id="{1AF28E72-3D62-9393-8948-2F42C471B4CE}"/>
              </a:ext>
            </a:extLst>
          </p:cNvPr>
          <p:cNvSpPr>
            <a:spLocks noGrp="1"/>
          </p:cNvSpPr>
          <p:nvPr>
            <p:ph idx="1"/>
          </p:nvPr>
        </p:nvSpPr>
        <p:spPr/>
        <p:txBody>
          <a:bodyPr/>
          <a:lstStyle/>
          <a:p>
            <a:pPr marL="0" indent="0">
              <a:buNone/>
            </a:pPr>
            <a:r>
              <a:rPr lang="en-GB" dirty="0"/>
              <a:t>John carries an umbrella if it is sunny or if it is raining.</a:t>
            </a:r>
          </a:p>
          <a:p>
            <a:r>
              <a:rPr lang="en-GB" dirty="0"/>
              <a:t>Situation 1 – It is not raining nor is it sunny.</a:t>
            </a:r>
          </a:p>
          <a:p>
            <a:r>
              <a:rPr lang="en-GB" dirty="0"/>
              <a:t>Situation 2 – It is not raining, but it is sunny.</a:t>
            </a:r>
          </a:p>
          <a:p>
            <a:r>
              <a:rPr lang="en-GB" dirty="0"/>
              <a:t>Situation 3 – It is raining, and it is not sunny.</a:t>
            </a:r>
          </a:p>
          <a:p>
            <a:r>
              <a:rPr lang="en-GB" dirty="0"/>
              <a:t>Situation 4 – Wow, it is so strange! It is raining as well as it is sunny</a:t>
            </a:r>
            <a:endParaRPr lang="en-US" dirty="0"/>
          </a:p>
        </p:txBody>
      </p:sp>
      <p:sp>
        <p:nvSpPr>
          <p:cNvPr id="4" name="Content Placeholder 2">
            <a:extLst>
              <a:ext uri="{FF2B5EF4-FFF2-40B4-BE49-F238E27FC236}">
                <a16:creationId xmlns:a16="http://schemas.microsoft.com/office/drawing/2014/main" id="{6E0E8BA5-261F-0CB6-E448-7B430569D61D}"/>
              </a:ext>
            </a:extLst>
          </p:cNvPr>
          <p:cNvSpPr txBox="1">
            <a:spLocks/>
          </p:cNvSpPr>
          <p:nvPr/>
        </p:nvSpPr>
        <p:spPr>
          <a:xfrm>
            <a:off x="169817" y="1201431"/>
            <a:ext cx="8621486" cy="4455138"/>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75473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5B43-3666-AAC8-492A-13919B20DD25}"/>
              </a:ext>
            </a:extLst>
          </p:cNvPr>
          <p:cNvSpPr>
            <a:spLocks noGrp="1"/>
          </p:cNvSpPr>
          <p:nvPr>
            <p:ph type="title"/>
          </p:nvPr>
        </p:nvSpPr>
        <p:spPr/>
        <p:txBody>
          <a:bodyPr>
            <a:normAutofit/>
          </a:bodyPr>
          <a:lstStyle/>
          <a:p>
            <a:endParaRPr lang="en-US"/>
          </a:p>
        </p:txBody>
      </p:sp>
      <p:sp>
        <p:nvSpPr>
          <p:cNvPr id="3" name="Content Placeholder 2">
            <a:extLst>
              <a:ext uri="{FF2B5EF4-FFF2-40B4-BE49-F238E27FC236}">
                <a16:creationId xmlns:a16="http://schemas.microsoft.com/office/drawing/2014/main" id="{F1FBA2CA-CFBA-A7B0-8128-D83ABE3A25A4}"/>
              </a:ext>
            </a:extLst>
          </p:cNvPr>
          <p:cNvSpPr>
            <a:spLocks noGrp="1"/>
          </p:cNvSpPr>
          <p:nvPr>
            <p:ph idx="1"/>
          </p:nvPr>
        </p:nvSpPr>
        <p:spPr/>
        <p:txBody>
          <a:bodyPr/>
          <a:lstStyle/>
          <a:p>
            <a:r>
              <a:rPr lang="en-GB" dirty="0"/>
              <a:t>x</a:t>
            </a:r>
            <a:r>
              <a:rPr lang="en-GB" baseline="-25000" dirty="0"/>
              <a:t>1</a:t>
            </a:r>
            <a:r>
              <a:rPr lang="en-GB" dirty="0"/>
              <a:t> → Is it raining?</a:t>
            </a:r>
          </a:p>
          <a:p>
            <a:r>
              <a:rPr lang="en-GB" dirty="0"/>
              <a:t>x</a:t>
            </a:r>
            <a:r>
              <a:rPr lang="en-GB" baseline="-25000" dirty="0"/>
              <a:t>2</a:t>
            </a:r>
            <a:r>
              <a:rPr lang="en-GB" dirty="0"/>
              <a:t> → Is it sunny?</a:t>
            </a:r>
          </a:p>
          <a:p>
            <a:endParaRPr lang="en-GB" dirty="0"/>
          </a:p>
          <a:p>
            <a:endParaRPr lang="en-US" dirty="0"/>
          </a:p>
        </p:txBody>
      </p:sp>
      <p:sp>
        <p:nvSpPr>
          <p:cNvPr id="4" name="Content Placeholder 2">
            <a:extLst>
              <a:ext uri="{FF2B5EF4-FFF2-40B4-BE49-F238E27FC236}">
                <a16:creationId xmlns:a16="http://schemas.microsoft.com/office/drawing/2014/main" id="{C81649FF-EFF4-4607-3AC1-EF08F7DEAC52}"/>
              </a:ext>
            </a:extLst>
          </p:cNvPr>
          <p:cNvSpPr txBox="1">
            <a:spLocks/>
          </p:cNvSpPr>
          <p:nvPr/>
        </p:nvSpPr>
        <p:spPr>
          <a:xfrm>
            <a:off x="169817" y="1201431"/>
            <a:ext cx="8621486" cy="4455138"/>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6" name="Picture 5">
            <a:extLst>
              <a:ext uri="{FF2B5EF4-FFF2-40B4-BE49-F238E27FC236}">
                <a16:creationId xmlns:a16="http://schemas.microsoft.com/office/drawing/2014/main" id="{7E962B7C-EB76-7F54-7DDE-2469986B0C5D}"/>
              </a:ext>
            </a:extLst>
          </p:cNvPr>
          <p:cNvPicPr>
            <a:picLocks noChangeAspect="1"/>
          </p:cNvPicPr>
          <p:nvPr/>
        </p:nvPicPr>
        <p:blipFill>
          <a:blip r:embed="rId2"/>
          <a:stretch>
            <a:fillRect/>
          </a:stretch>
        </p:blipFill>
        <p:spPr>
          <a:xfrm>
            <a:off x="352696" y="2626004"/>
            <a:ext cx="8023281" cy="1972500"/>
          </a:xfrm>
          <a:prstGeom prst="rect">
            <a:avLst/>
          </a:prstGeom>
        </p:spPr>
      </p:pic>
      <p:pic>
        <p:nvPicPr>
          <p:cNvPr id="8" name="Picture 7">
            <a:extLst>
              <a:ext uri="{FF2B5EF4-FFF2-40B4-BE49-F238E27FC236}">
                <a16:creationId xmlns:a16="http://schemas.microsoft.com/office/drawing/2014/main" id="{0E0CCDB1-D0A4-D748-2286-334848330726}"/>
              </a:ext>
            </a:extLst>
          </p:cNvPr>
          <p:cNvPicPr>
            <a:picLocks noChangeAspect="1"/>
          </p:cNvPicPr>
          <p:nvPr/>
        </p:nvPicPr>
        <p:blipFill>
          <a:blip r:embed="rId3"/>
          <a:stretch>
            <a:fillRect/>
          </a:stretch>
        </p:blipFill>
        <p:spPr>
          <a:xfrm>
            <a:off x="2428803" y="4938006"/>
            <a:ext cx="2879415" cy="1333325"/>
          </a:xfrm>
          <a:prstGeom prst="rect">
            <a:avLst/>
          </a:prstGeom>
        </p:spPr>
      </p:pic>
    </p:spTree>
    <p:extLst>
      <p:ext uri="{BB962C8B-B14F-4D97-AF65-F5344CB8AC3E}">
        <p14:creationId xmlns:p14="http://schemas.microsoft.com/office/powerpoint/2010/main" val="1046166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27AC-667E-46EB-A4E0-F347C7AA2547}"/>
              </a:ext>
            </a:extLst>
          </p:cNvPr>
          <p:cNvSpPr>
            <a:spLocks noGrp="1"/>
          </p:cNvSpPr>
          <p:nvPr>
            <p:ph type="title"/>
          </p:nvPr>
        </p:nvSpPr>
        <p:spPr/>
        <p:txBody>
          <a:bodyPr>
            <a:normAutofit/>
          </a:bodyPr>
          <a:lstStyle/>
          <a:p>
            <a:r>
              <a:rPr lang="en-US" dirty="0"/>
              <a:t>Rosenblatt’s Perceptron Model</a:t>
            </a:r>
          </a:p>
        </p:txBody>
      </p:sp>
      <p:sp>
        <p:nvSpPr>
          <p:cNvPr id="3" name="Content Placeholder 2">
            <a:extLst>
              <a:ext uri="{FF2B5EF4-FFF2-40B4-BE49-F238E27FC236}">
                <a16:creationId xmlns:a16="http://schemas.microsoft.com/office/drawing/2014/main" id="{6EEFF4A9-20A1-9129-FFA8-9773A884AB01}"/>
              </a:ext>
            </a:extLst>
          </p:cNvPr>
          <p:cNvSpPr>
            <a:spLocks noGrp="1"/>
          </p:cNvSpPr>
          <p:nvPr>
            <p:ph idx="1"/>
          </p:nvPr>
        </p:nvSpPr>
        <p:spPr/>
        <p:txBody>
          <a:bodyPr/>
          <a:lstStyle/>
          <a:p>
            <a:r>
              <a:rPr lang="en-GB" dirty="0"/>
              <a:t>Rosenblatt’s perceptron is built around the McCulloch– Pitts neural model. </a:t>
            </a:r>
            <a:endParaRPr lang="en-US" dirty="0"/>
          </a:p>
        </p:txBody>
      </p:sp>
      <p:pic>
        <p:nvPicPr>
          <p:cNvPr id="6" name="Picture 5">
            <a:extLst>
              <a:ext uri="{FF2B5EF4-FFF2-40B4-BE49-F238E27FC236}">
                <a16:creationId xmlns:a16="http://schemas.microsoft.com/office/drawing/2014/main" id="{1360B96C-8000-7AB6-9871-A6CAC823C937}"/>
              </a:ext>
            </a:extLst>
          </p:cNvPr>
          <p:cNvPicPr>
            <a:picLocks noChangeAspect="1"/>
          </p:cNvPicPr>
          <p:nvPr/>
        </p:nvPicPr>
        <p:blipFill>
          <a:blip r:embed="rId2"/>
          <a:stretch>
            <a:fillRect/>
          </a:stretch>
        </p:blipFill>
        <p:spPr>
          <a:xfrm>
            <a:off x="1066800" y="2476226"/>
            <a:ext cx="7467600" cy="3640094"/>
          </a:xfrm>
          <a:prstGeom prst="rect">
            <a:avLst/>
          </a:prstGeom>
        </p:spPr>
      </p:pic>
    </p:spTree>
    <p:extLst>
      <p:ext uri="{BB962C8B-B14F-4D97-AF65-F5344CB8AC3E}">
        <p14:creationId xmlns:p14="http://schemas.microsoft.com/office/powerpoint/2010/main" val="2768689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87D21B-C8E6-39B0-66C4-02452136B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0545"/>
            <a:ext cx="9144000" cy="4656909"/>
          </a:xfrm>
          <a:prstGeom prst="rect">
            <a:avLst/>
          </a:prstGeom>
        </p:spPr>
      </p:pic>
    </p:spTree>
    <p:extLst>
      <p:ext uri="{BB962C8B-B14F-4D97-AF65-F5344CB8AC3E}">
        <p14:creationId xmlns:p14="http://schemas.microsoft.com/office/powerpoint/2010/main" val="2233931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03E69-D15D-0F5B-3C75-7E96E72D0124}"/>
              </a:ext>
            </a:extLst>
          </p:cNvPr>
          <p:cNvPicPr>
            <a:picLocks noChangeAspect="1"/>
          </p:cNvPicPr>
          <p:nvPr/>
        </p:nvPicPr>
        <p:blipFill>
          <a:blip r:embed="rId2"/>
          <a:stretch>
            <a:fillRect/>
          </a:stretch>
        </p:blipFill>
        <p:spPr>
          <a:xfrm>
            <a:off x="0" y="1164701"/>
            <a:ext cx="9144000" cy="5505157"/>
          </a:xfrm>
          <a:prstGeom prst="rect">
            <a:avLst/>
          </a:prstGeom>
        </p:spPr>
      </p:pic>
      <p:sp>
        <p:nvSpPr>
          <p:cNvPr id="4" name="Title 3">
            <a:extLst>
              <a:ext uri="{FF2B5EF4-FFF2-40B4-BE49-F238E27FC236}">
                <a16:creationId xmlns:a16="http://schemas.microsoft.com/office/drawing/2014/main" id="{41781C38-B39E-3E8D-628A-2F253B97DFB1}"/>
              </a:ext>
            </a:extLst>
          </p:cNvPr>
          <p:cNvSpPr>
            <a:spLocks noGrp="1"/>
          </p:cNvSpPr>
          <p:nvPr>
            <p:ph type="title"/>
          </p:nvPr>
        </p:nvSpPr>
        <p:spPr/>
        <p:txBody>
          <a:bodyPr>
            <a:normAutofit/>
          </a:bodyPr>
          <a:lstStyle/>
          <a:p>
            <a:r>
              <a:rPr lang="en-US" dirty="0"/>
              <a:t>Rosenblatt’s Perceptron Model</a:t>
            </a:r>
            <a:endParaRPr lang="en-IN" dirty="0"/>
          </a:p>
        </p:txBody>
      </p:sp>
    </p:spTree>
    <p:extLst>
      <p:ext uri="{BB962C8B-B14F-4D97-AF65-F5344CB8AC3E}">
        <p14:creationId xmlns:p14="http://schemas.microsoft.com/office/powerpoint/2010/main" val="411795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260-9C3C-F4E0-F064-CF6CB8F168E9}"/>
              </a:ext>
            </a:extLst>
          </p:cNvPr>
          <p:cNvSpPr>
            <a:spLocks noGrp="1"/>
          </p:cNvSpPr>
          <p:nvPr>
            <p:ph type="title"/>
          </p:nvPr>
        </p:nvSpPr>
        <p:spPr/>
        <p:txBody>
          <a:bodyPr>
            <a:normAutofit/>
          </a:bodyPr>
          <a:lstStyle/>
          <a:p>
            <a:r>
              <a:rPr lang="en-US" dirty="0"/>
              <a:t>Rosenblatt’s Perceptron Model</a:t>
            </a:r>
          </a:p>
        </p:txBody>
      </p:sp>
      <p:pic>
        <p:nvPicPr>
          <p:cNvPr id="5" name="Content Placeholder 4">
            <a:extLst>
              <a:ext uri="{FF2B5EF4-FFF2-40B4-BE49-F238E27FC236}">
                <a16:creationId xmlns:a16="http://schemas.microsoft.com/office/drawing/2014/main" id="{3B150650-0DEC-67D4-FF69-3491ABE8C2F2}"/>
              </a:ext>
            </a:extLst>
          </p:cNvPr>
          <p:cNvPicPr>
            <a:picLocks noGrp="1" noChangeAspect="1"/>
          </p:cNvPicPr>
          <p:nvPr>
            <p:ph idx="1"/>
          </p:nvPr>
        </p:nvPicPr>
        <p:blipFill>
          <a:blip r:embed="rId2"/>
          <a:stretch>
            <a:fillRect/>
          </a:stretch>
        </p:blipFill>
        <p:spPr>
          <a:xfrm>
            <a:off x="1070094" y="1146313"/>
            <a:ext cx="5436724" cy="3202453"/>
          </a:xfrm>
        </p:spPr>
      </p:pic>
      <p:pic>
        <p:nvPicPr>
          <p:cNvPr id="3" name="Picture 2">
            <a:extLst>
              <a:ext uri="{FF2B5EF4-FFF2-40B4-BE49-F238E27FC236}">
                <a16:creationId xmlns:a16="http://schemas.microsoft.com/office/drawing/2014/main" id="{E4E4B142-7999-4FE7-A056-ADC9F21D101E}"/>
              </a:ext>
            </a:extLst>
          </p:cNvPr>
          <p:cNvPicPr>
            <a:picLocks noChangeAspect="1"/>
          </p:cNvPicPr>
          <p:nvPr/>
        </p:nvPicPr>
        <p:blipFill>
          <a:blip r:embed="rId3"/>
          <a:stretch>
            <a:fillRect/>
          </a:stretch>
        </p:blipFill>
        <p:spPr>
          <a:xfrm>
            <a:off x="3598784" y="3708395"/>
            <a:ext cx="4948867" cy="761385"/>
          </a:xfrm>
          <a:prstGeom prst="rect">
            <a:avLst/>
          </a:prstGeom>
        </p:spPr>
      </p:pic>
      <p:pic>
        <p:nvPicPr>
          <p:cNvPr id="4" name="Picture 3">
            <a:extLst>
              <a:ext uri="{FF2B5EF4-FFF2-40B4-BE49-F238E27FC236}">
                <a16:creationId xmlns:a16="http://schemas.microsoft.com/office/drawing/2014/main" id="{EEEB7A95-9AA2-40D0-8983-29E5C8EFD481}"/>
              </a:ext>
            </a:extLst>
          </p:cNvPr>
          <p:cNvPicPr>
            <a:picLocks noChangeAspect="1"/>
          </p:cNvPicPr>
          <p:nvPr/>
        </p:nvPicPr>
        <p:blipFill rotWithShape="1">
          <a:blip r:embed="rId4"/>
          <a:srcRect r="1433"/>
          <a:stretch/>
        </p:blipFill>
        <p:spPr>
          <a:xfrm>
            <a:off x="5552483" y="5330994"/>
            <a:ext cx="3238820" cy="761385"/>
          </a:xfrm>
          <a:prstGeom prst="rect">
            <a:avLst/>
          </a:prstGeom>
        </p:spPr>
      </p:pic>
      <p:pic>
        <p:nvPicPr>
          <p:cNvPr id="6" name="Picture 5">
            <a:extLst>
              <a:ext uri="{FF2B5EF4-FFF2-40B4-BE49-F238E27FC236}">
                <a16:creationId xmlns:a16="http://schemas.microsoft.com/office/drawing/2014/main" id="{1F39A6F2-618C-4FC7-B514-E13A3A753E06}"/>
              </a:ext>
            </a:extLst>
          </p:cNvPr>
          <p:cNvPicPr>
            <a:picLocks noChangeAspect="1"/>
          </p:cNvPicPr>
          <p:nvPr/>
        </p:nvPicPr>
        <p:blipFill>
          <a:blip r:embed="rId5"/>
          <a:stretch>
            <a:fillRect/>
          </a:stretch>
        </p:blipFill>
        <p:spPr>
          <a:xfrm>
            <a:off x="0" y="4627034"/>
            <a:ext cx="5612125" cy="913294"/>
          </a:xfrm>
          <a:prstGeom prst="rect">
            <a:avLst/>
          </a:prstGeom>
        </p:spPr>
      </p:pic>
    </p:spTree>
    <p:extLst>
      <p:ext uri="{BB962C8B-B14F-4D97-AF65-F5344CB8AC3E}">
        <p14:creationId xmlns:p14="http://schemas.microsoft.com/office/powerpoint/2010/main" val="1683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8520-30BA-18C4-BEF0-9A4C9C32691D}"/>
              </a:ext>
            </a:extLst>
          </p:cNvPr>
          <p:cNvSpPr>
            <a:spLocks noGrp="1"/>
          </p:cNvSpPr>
          <p:nvPr>
            <p:ph type="title"/>
          </p:nvPr>
        </p:nvSpPr>
        <p:spPr/>
        <p:txBody>
          <a:bodyPr>
            <a:normAutofit/>
          </a:bodyPr>
          <a:lstStyle/>
          <a:p>
            <a:r>
              <a:rPr lang="en-US" dirty="0"/>
              <a:t>Rosenblatt’s Perceptron Model</a:t>
            </a:r>
          </a:p>
        </p:txBody>
      </p:sp>
      <p:pic>
        <p:nvPicPr>
          <p:cNvPr id="6" name="Picture 5">
            <a:extLst>
              <a:ext uri="{FF2B5EF4-FFF2-40B4-BE49-F238E27FC236}">
                <a16:creationId xmlns:a16="http://schemas.microsoft.com/office/drawing/2014/main" id="{86A68DD4-732C-4600-B4BA-5C1CB0E628D8}"/>
              </a:ext>
            </a:extLst>
          </p:cNvPr>
          <p:cNvPicPr>
            <a:picLocks noChangeAspect="1"/>
          </p:cNvPicPr>
          <p:nvPr/>
        </p:nvPicPr>
        <p:blipFill>
          <a:blip r:embed="rId2"/>
          <a:stretch>
            <a:fillRect/>
          </a:stretch>
        </p:blipFill>
        <p:spPr>
          <a:xfrm>
            <a:off x="755373" y="4136941"/>
            <a:ext cx="6357115" cy="2062531"/>
          </a:xfrm>
          <a:prstGeom prst="rect">
            <a:avLst/>
          </a:prstGeom>
        </p:spPr>
      </p:pic>
      <p:pic>
        <p:nvPicPr>
          <p:cNvPr id="8" name="Picture 7">
            <a:extLst>
              <a:ext uri="{FF2B5EF4-FFF2-40B4-BE49-F238E27FC236}">
                <a16:creationId xmlns:a16="http://schemas.microsoft.com/office/drawing/2014/main" id="{6F1FD10B-4F39-4E93-952B-2ECA3E5B15A9}"/>
              </a:ext>
            </a:extLst>
          </p:cNvPr>
          <p:cNvPicPr>
            <a:picLocks noChangeAspect="1"/>
          </p:cNvPicPr>
          <p:nvPr/>
        </p:nvPicPr>
        <p:blipFill>
          <a:blip r:embed="rId3"/>
          <a:stretch>
            <a:fillRect/>
          </a:stretch>
        </p:blipFill>
        <p:spPr>
          <a:xfrm>
            <a:off x="1516981" y="1201431"/>
            <a:ext cx="2642179" cy="2883610"/>
          </a:xfrm>
          <a:prstGeom prst="rect">
            <a:avLst/>
          </a:prstGeom>
        </p:spPr>
      </p:pic>
      <p:pic>
        <p:nvPicPr>
          <p:cNvPr id="9" name="Picture 8">
            <a:extLst>
              <a:ext uri="{FF2B5EF4-FFF2-40B4-BE49-F238E27FC236}">
                <a16:creationId xmlns:a16="http://schemas.microsoft.com/office/drawing/2014/main" id="{9448E5BF-372D-4A51-9DE4-227CB6459CB9}"/>
              </a:ext>
            </a:extLst>
          </p:cNvPr>
          <p:cNvPicPr>
            <a:picLocks noChangeAspect="1"/>
          </p:cNvPicPr>
          <p:nvPr/>
        </p:nvPicPr>
        <p:blipFill>
          <a:blip r:embed="rId4"/>
          <a:stretch>
            <a:fillRect/>
          </a:stretch>
        </p:blipFill>
        <p:spPr>
          <a:xfrm>
            <a:off x="5154142" y="1201431"/>
            <a:ext cx="2642179" cy="2883610"/>
          </a:xfrm>
          <a:prstGeom prst="rect">
            <a:avLst/>
          </a:prstGeom>
        </p:spPr>
      </p:pic>
    </p:spTree>
    <p:extLst>
      <p:ext uri="{BB962C8B-B14F-4D97-AF65-F5344CB8AC3E}">
        <p14:creationId xmlns:p14="http://schemas.microsoft.com/office/powerpoint/2010/main" val="3319674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8520-30BA-18C4-BEF0-9A4C9C32691D}"/>
              </a:ext>
            </a:extLst>
          </p:cNvPr>
          <p:cNvSpPr>
            <a:spLocks noGrp="1"/>
          </p:cNvSpPr>
          <p:nvPr>
            <p:ph type="title"/>
          </p:nvPr>
        </p:nvSpPr>
        <p:spPr/>
        <p:txBody>
          <a:bodyPr>
            <a:normAutofit/>
          </a:bodyPr>
          <a:lstStyle/>
          <a:p>
            <a:r>
              <a:rPr lang="en-US" dirty="0"/>
              <a:t>Rosenblatt’s Perceptron Model</a:t>
            </a:r>
          </a:p>
        </p:txBody>
      </p:sp>
      <p:pic>
        <p:nvPicPr>
          <p:cNvPr id="5" name="Content Placeholder 4">
            <a:extLst>
              <a:ext uri="{FF2B5EF4-FFF2-40B4-BE49-F238E27FC236}">
                <a16:creationId xmlns:a16="http://schemas.microsoft.com/office/drawing/2014/main" id="{010BF963-FCD2-3AB4-37DA-ECEDCFCECBBF}"/>
              </a:ext>
            </a:extLst>
          </p:cNvPr>
          <p:cNvPicPr>
            <a:picLocks noGrp="1" noChangeAspect="1"/>
          </p:cNvPicPr>
          <p:nvPr>
            <p:ph idx="1"/>
          </p:nvPr>
        </p:nvPicPr>
        <p:blipFill>
          <a:blip r:embed="rId2"/>
          <a:stretch>
            <a:fillRect/>
          </a:stretch>
        </p:blipFill>
        <p:spPr>
          <a:xfrm>
            <a:off x="567353" y="1436886"/>
            <a:ext cx="7770061" cy="1523035"/>
          </a:xfrm>
        </p:spPr>
      </p:pic>
      <p:pic>
        <p:nvPicPr>
          <p:cNvPr id="7" name="Picture 6">
            <a:extLst>
              <a:ext uri="{FF2B5EF4-FFF2-40B4-BE49-F238E27FC236}">
                <a16:creationId xmlns:a16="http://schemas.microsoft.com/office/drawing/2014/main" id="{6EFE4F04-5D2E-C1E7-1424-28643B52D01D}"/>
              </a:ext>
            </a:extLst>
          </p:cNvPr>
          <p:cNvPicPr>
            <a:picLocks noChangeAspect="1"/>
          </p:cNvPicPr>
          <p:nvPr/>
        </p:nvPicPr>
        <p:blipFill>
          <a:blip r:embed="rId3"/>
          <a:stretch>
            <a:fillRect/>
          </a:stretch>
        </p:blipFill>
        <p:spPr>
          <a:xfrm>
            <a:off x="1589919" y="3088739"/>
            <a:ext cx="5354219" cy="3002188"/>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069160" y="3319560"/>
              <a:ext cx="1264320" cy="2330280"/>
            </p14:xfrm>
          </p:contentPart>
        </mc:Choice>
        <mc:Fallback xmlns="">
          <p:pic>
            <p:nvPicPr>
              <p:cNvPr id="3" name="Ink 2"/>
              <p:cNvPicPr/>
              <p:nvPr/>
            </p:nvPicPr>
            <p:blipFill>
              <a:blip r:embed="rId5"/>
              <a:stretch>
                <a:fillRect/>
              </a:stretch>
            </p:blipFill>
            <p:spPr>
              <a:xfrm>
                <a:off x="5059800" y="3310200"/>
                <a:ext cx="1283040" cy="2349000"/>
              </a:xfrm>
              <a:prstGeom prst="rect">
                <a:avLst/>
              </a:prstGeom>
            </p:spPr>
          </p:pic>
        </mc:Fallback>
      </mc:AlternateContent>
    </p:spTree>
    <p:extLst>
      <p:ext uri="{BB962C8B-B14F-4D97-AF65-F5344CB8AC3E}">
        <p14:creationId xmlns:p14="http://schemas.microsoft.com/office/powerpoint/2010/main" val="355386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C176-4BBE-E391-861E-D81248DC06E3}"/>
              </a:ext>
            </a:extLst>
          </p:cNvPr>
          <p:cNvSpPr>
            <a:spLocks noGrp="1"/>
          </p:cNvSpPr>
          <p:nvPr>
            <p:ph type="title"/>
          </p:nvPr>
        </p:nvSpPr>
        <p:spPr/>
        <p:txBody>
          <a:bodyPr>
            <a:noAutofit/>
          </a:bodyPr>
          <a:lstStyle/>
          <a:p>
            <a:r>
              <a:rPr lang="en-US" sz="2800" dirty="0"/>
              <a:t>UNDERSTANDING THE BIOLOGICAL NEURON</a:t>
            </a:r>
          </a:p>
        </p:txBody>
      </p:sp>
      <p:sp>
        <p:nvSpPr>
          <p:cNvPr id="3" name="Content Placeholder 2">
            <a:extLst>
              <a:ext uri="{FF2B5EF4-FFF2-40B4-BE49-F238E27FC236}">
                <a16:creationId xmlns:a16="http://schemas.microsoft.com/office/drawing/2014/main" id="{A3ACA58B-96A1-E2DB-4F61-F68AD9179607}"/>
              </a:ext>
            </a:extLst>
          </p:cNvPr>
          <p:cNvSpPr>
            <a:spLocks noGrp="1"/>
          </p:cNvSpPr>
          <p:nvPr>
            <p:ph idx="1"/>
          </p:nvPr>
        </p:nvSpPr>
        <p:spPr>
          <a:xfrm>
            <a:off x="169817" y="990503"/>
            <a:ext cx="8974183" cy="5344035"/>
          </a:xfrm>
        </p:spPr>
        <p:txBody>
          <a:bodyPr>
            <a:normAutofit fontScale="70000" lnSpcReduction="20000"/>
          </a:bodyPr>
          <a:lstStyle/>
          <a:p>
            <a:pPr marL="0" indent="0">
              <a:buNone/>
            </a:pPr>
            <a:r>
              <a:rPr lang="en-GB" dirty="0"/>
              <a:t>The human nervous system has two main parts – the central nervous system (CNS) consisting of the brain and spinal cord the peripheral nervous system consisting of nerves and ganglia outside the brain and spinal cord.</a:t>
            </a:r>
          </a:p>
          <a:p>
            <a:pPr marL="0" indent="0">
              <a:buNone/>
            </a:pPr>
            <a:r>
              <a:rPr lang="en-GB" dirty="0"/>
              <a:t>1. </a:t>
            </a:r>
            <a:r>
              <a:rPr lang="en-GB" dirty="0">
                <a:solidFill>
                  <a:schemeClr val="accent2"/>
                </a:solidFill>
              </a:rPr>
              <a:t>Dendrites</a:t>
            </a:r>
            <a:r>
              <a:rPr lang="en-GB" dirty="0"/>
              <a:t> – to receive signals from neighbouring neurons.</a:t>
            </a:r>
          </a:p>
          <a:p>
            <a:pPr marL="0" indent="0">
              <a:buNone/>
            </a:pPr>
            <a:r>
              <a:rPr lang="en-GB" dirty="0"/>
              <a:t>2. </a:t>
            </a:r>
            <a:r>
              <a:rPr lang="en-GB" dirty="0">
                <a:solidFill>
                  <a:schemeClr val="accent2"/>
                </a:solidFill>
              </a:rPr>
              <a:t>Soma</a:t>
            </a:r>
            <a:r>
              <a:rPr lang="en-GB" dirty="0"/>
              <a:t> – main body of the neuron which accumulates the signals coming from the different dendrites. It ‘fires’ when a sufficient amount of signal is accumulated.</a:t>
            </a:r>
          </a:p>
          <a:p>
            <a:pPr marL="0" indent="0">
              <a:buNone/>
            </a:pPr>
            <a:r>
              <a:rPr lang="en-GB" dirty="0"/>
              <a:t>3</a:t>
            </a:r>
            <a:r>
              <a:rPr lang="en-GB" dirty="0">
                <a:solidFill>
                  <a:schemeClr val="accent2"/>
                </a:solidFill>
              </a:rPr>
              <a:t>. Axon </a:t>
            </a:r>
            <a:r>
              <a:rPr lang="en-GB" dirty="0"/>
              <a:t>– last part of the neuron which receives signal from soma, once the neuron ‘fires’, and passes it on to the neighbouring neurons through the axon terminals (to the adjacent dendrite of the neighbouring neurons).</a:t>
            </a:r>
          </a:p>
          <a:p>
            <a:pPr marL="0" indent="0">
              <a:buNone/>
            </a:pPr>
            <a:r>
              <a:rPr lang="en-GB" dirty="0"/>
              <a:t>There is a very small gap between the axon terminal of one neuron and the adjacent dendrite of the neighbouring neuron. This small gap is known as </a:t>
            </a:r>
            <a:r>
              <a:rPr lang="en-GB" dirty="0">
                <a:solidFill>
                  <a:schemeClr val="accent2"/>
                </a:solidFill>
              </a:rPr>
              <a:t>synapse</a:t>
            </a:r>
            <a:r>
              <a:rPr lang="en-GB" dirty="0"/>
              <a:t>. The signals transmitted through synapse may be excitatory or inhibitory.</a:t>
            </a:r>
            <a:endParaRPr lang="en-US" dirty="0"/>
          </a:p>
        </p:txBody>
      </p:sp>
    </p:spTree>
    <p:extLst>
      <p:ext uri="{BB962C8B-B14F-4D97-AF65-F5344CB8AC3E}">
        <p14:creationId xmlns:p14="http://schemas.microsoft.com/office/powerpoint/2010/main" val="559174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F3080-B30F-A626-A599-16BA71D762E8}"/>
              </a:ext>
            </a:extLst>
          </p:cNvPr>
          <p:cNvPicPr>
            <a:picLocks noChangeAspect="1"/>
          </p:cNvPicPr>
          <p:nvPr/>
        </p:nvPicPr>
        <p:blipFill>
          <a:blip r:embed="rId2"/>
          <a:stretch>
            <a:fillRect/>
          </a:stretch>
        </p:blipFill>
        <p:spPr>
          <a:xfrm>
            <a:off x="0" y="993205"/>
            <a:ext cx="9144000" cy="4871590"/>
          </a:xfrm>
          <a:prstGeom prst="rect">
            <a:avLst/>
          </a:prstGeom>
        </p:spPr>
      </p:pic>
    </p:spTree>
    <p:extLst>
      <p:ext uri="{BB962C8B-B14F-4D97-AF65-F5344CB8AC3E}">
        <p14:creationId xmlns:p14="http://schemas.microsoft.com/office/powerpoint/2010/main" val="288128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808A2A-2E20-A33D-27BE-EF4D37633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6544" y="2112390"/>
            <a:ext cx="2167639" cy="18018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FCF6ECFC-DB46-BB52-F232-795E6B7F4DFF}"/>
              </a:ext>
            </a:extLst>
          </p:cNvPr>
          <p:cNvSpPr>
            <a:spLocks noGrp="1"/>
          </p:cNvSpPr>
          <p:nvPr>
            <p:ph type="title"/>
          </p:nvPr>
        </p:nvSpPr>
        <p:spPr/>
        <p:txBody>
          <a:bodyPr>
            <a:normAutofit/>
          </a:bodyPr>
          <a:lstStyle/>
          <a:p>
            <a:r>
              <a:rPr lang="en-IN" dirty="0"/>
              <a:t>Linear Separability</a:t>
            </a:r>
          </a:p>
        </p:txBody>
      </p:sp>
      <p:sp>
        <p:nvSpPr>
          <p:cNvPr id="4" name="Content Placeholder 3">
            <a:extLst>
              <a:ext uri="{FF2B5EF4-FFF2-40B4-BE49-F238E27FC236}">
                <a16:creationId xmlns:a16="http://schemas.microsoft.com/office/drawing/2014/main" id="{62646230-3E6C-1281-76BD-3CB6D6106DA1}"/>
              </a:ext>
            </a:extLst>
          </p:cNvPr>
          <p:cNvSpPr>
            <a:spLocks noGrp="1"/>
          </p:cNvSpPr>
          <p:nvPr>
            <p:ph idx="1"/>
          </p:nvPr>
        </p:nvSpPr>
        <p:spPr>
          <a:xfrm>
            <a:off x="169817" y="1149531"/>
            <a:ext cx="6426192" cy="5035512"/>
          </a:xfrm>
        </p:spPr>
        <p:txBody>
          <a:bodyPr>
            <a:normAutofit/>
          </a:bodyPr>
          <a:lstStyle/>
          <a:p>
            <a:pPr marL="12700" marR="33287">
              <a:lnSpc>
                <a:spcPts val="2175"/>
              </a:lnSpc>
              <a:spcBef>
                <a:spcPts val="108"/>
              </a:spcBef>
            </a:pPr>
            <a:r>
              <a:rPr lang="en-US" sz="2400" dirty="0"/>
              <a:t>Li</a:t>
            </a:r>
            <a:r>
              <a:rPr lang="en-US" sz="2400" spc="-4" dirty="0"/>
              <a:t>n</a:t>
            </a:r>
            <a:r>
              <a:rPr lang="en-US" sz="2400" dirty="0"/>
              <a:t>ear </a:t>
            </a:r>
            <a:r>
              <a:rPr lang="en-US" sz="2400" spc="4" dirty="0"/>
              <a:t>s</a:t>
            </a:r>
            <a:r>
              <a:rPr lang="en-US" sz="2400" dirty="0"/>
              <a:t>epa</a:t>
            </a:r>
            <a:r>
              <a:rPr lang="en-US" sz="2400" spc="-34" dirty="0"/>
              <a:t>r</a:t>
            </a:r>
            <a:r>
              <a:rPr lang="en-US" sz="2400" dirty="0"/>
              <a:t>abi</a:t>
            </a:r>
            <a:r>
              <a:rPr lang="en-US" sz="2400" spc="-4" dirty="0"/>
              <a:t>l</a:t>
            </a:r>
            <a:r>
              <a:rPr lang="en-US" sz="2400" dirty="0"/>
              <a:t>i</a:t>
            </a:r>
            <a:r>
              <a:rPr lang="en-US" sz="2400" spc="-25" dirty="0"/>
              <a:t>t</a:t>
            </a:r>
            <a:r>
              <a:rPr lang="en-US" sz="2400" dirty="0"/>
              <a:t>y is</a:t>
            </a:r>
            <a:r>
              <a:rPr lang="en-US" sz="2400" spc="-9" dirty="0"/>
              <a:t> </a:t>
            </a:r>
            <a:r>
              <a:rPr lang="en-US" sz="2400" dirty="0"/>
              <a:t>the concept</a:t>
            </a:r>
            <a:r>
              <a:rPr lang="en-US" sz="2400" spc="-14" dirty="0"/>
              <a:t> </a:t>
            </a:r>
            <a:r>
              <a:rPr lang="en-US" sz="2400" dirty="0"/>
              <a:t>whe</a:t>
            </a:r>
            <a:r>
              <a:rPr lang="en-US" sz="2400" spc="-14" dirty="0"/>
              <a:t>r</a:t>
            </a:r>
            <a:r>
              <a:rPr lang="en-US" sz="2400" dirty="0"/>
              <a:t>ein the</a:t>
            </a:r>
            <a:r>
              <a:rPr lang="en-US" sz="2400" spc="-9" dirty="0"/>
              <a:t> </a:t>
            </a:r>
            <a:r>
              <a:rPr lang="en-US" sz="2400" spc="4" dirty="0"/>
              <a:t>s</a:t>
            </a:r>
            <a:r>
              <a:rPr lang="en-US" sz="2400" dirty="0"/>
              <a:t>epa</a:t>
            </a:r>
            <a:r>
              <a:rPr lang="en-US" sz="2400" spc="-34" dirty="0"/>
              <a:t>r</a:t>
            </a:r>
            <a:r>
              <a:rPr lang="en-US" sz="2400" dirty="0"/>
              <a:t>a</a:t>
            </a:r>
            <a:r>
              <a:rPr lang="en-US" sz="2400" spc="4" dirty="0"/>
              <a:t>t</a:t>
            </a:r>
            <a:r>
              <a:rPr lang="en-US" sz="2400" dirty="0"/>
              <a:t>ion</a:t>
            </a:r>
            <a:r>
              <a:rPr lang="en-US" sz="2400" spc="-25" dirty="0"/>
              <a:t> </a:t>
            </a:r>
            <a:r>
              <a:rPr lang="en-US" sz="2400" dirty="0"/>
              <a:t>of the</a:t>
            </a:r>
            <a:r>
              <a:rPr lang="en-US" sz="2400" spc="-14" dirty="0"/>
              <a:t> </a:t>
            </a:r>
            <a:r>
              <a:rPr lang="en-US" sz="2400" dirty="0"/>
              <a:t>in</a:t>
            </a:r>
            <a:r>
              <a:rPr lang="en-US" sz="2400" spc="-9" dirty="0"/>
              <a:t>p</a:t>
            </a:r>
            <a:r>
              <a:rPr lang="en-US" sz="2400" dirty="0"/>
              <a:t>ut </a:t>
            </a:r>
            <a:r>
              <a:rPr lang="en-US" sz="2400" spc="4" dirty="0"/>
              <a:t>s</a:t>
            </a:r>
            <a:r>
              <a:rPr lang="en-US" sz="2400" dirty="0"/>
              <a:t>pace</a:t>
            </a:r>
            <a:r>
              <a:rPr lang="en-US" sz="2400" spc="-25" dirty="0"/>
              <a:t> </a:t>
            </a:r>
            <a:r>
              <a:rPr lang="en-US" sz="2400" dirty="0"/>
              <a:t>into </a:t>
            </a:r>
            <a:r>
              <a:rPr lang="en-US" sz="2400" spc="-14" dirty="0"/>
              <a:t>r</a:t>
            </a:r>
            <a:r>
              <a:rPr lang="en-US" sz="2400" dirty="0"/>
              <a:t>egions</a:t>
            </a:r>
            <a:r>
              <a:rPr lang="en-US" sz="2400" spc="-9" dirty="0"/>
              <a:t> </a:t>
            </a:r>
            <a:r>
              <a:rPr lang="en-US" sz="2400" dirty="0"/>
              <a:t>is</a:t>
            </a:r>
            <a:r>
              <a:rPr lang="en-US" sz="2400" spc="-9" dirty="0"/>
              <a:t> </a:t>
            </a:r>
            <a:r>
              <a:rPr lang="en-US" sz="2400" dirty="0"/>
              <a:t>bas</a:t>
            </a:r>
            <a:r>
              <a:rPr lang="en-US" sz="2400" spc="4" dirty="0"/>
              <a:t>e</a:t>
            </a:r>
            <a:r>
              <a:rPr lang="en-US" sz="2400" dirty="0"/>
              <a:t>d</a:t>
            </a:r>
            <a:r>
              <a:rPr lang="en-US" sz="2400" spc="-29" dirty="0"/>
              <a:t> </a:t>
            </a:r>
            <a:r>
              <a:rPr lang="en-US" sz="2400" dirty="0"/>
              <a:t>on</a:t>
            </a:r>
            <a:r>
              <a:rPr lang="en-US" sz="2400" spc="-9" dirty="0"/>
              <a:t> </a:t>
            </a:r>
            <a:r>
              <a:rPr lang="en-US" sz="2400" dirty="0"/>
              <a:t>whether</a:t>
            </a:r>
            <a:r>
              <a:rPr lang="en-US" sz="2400" spc="-14" dirty="0"/>
              <a:t> </a:t>
            </a:r>
            <a:r>
              <a:rPr lang="en-US" sz="2400" dirty="0"/>
              <a:t>the netw</a:t>
            </a:r>
            <a:r>
              <a:rPr lang="en-US" sz="2400" spc="4" dirty="0"/>
              <a:t>o</a:t>
            </a:r>
            <a:r>
              <a:rPr lang="en-US" sz="2400" dirty="0"/>
              <a:t>rk </a:t>
            </a:r>
            <a:r>
              <a:rPr lang="en-US" sz="2400" spc="-14" dirty="0"/>
              <a:t>r</a:t>
            </a:r>
            <a:r>
              <a:rPr lang="en-US" sz="2400" dirty="0"/>
              <a:t>e</a:t>
            </a:r>
            <a:r>
              <a:rPr lang="en-US" sz="2400" spc="4" dirty="0"/>
              <a:t>s</a:t>
            </a:r>
            <a:r>
              <a:rPr lang="en-US" sz="2400" dirty="0"/>
              <a:t>ponse</a:t>
            </a:r>
            <a:r>
              <a:rPr lang="en-US" sz="2400" spc="-44" dirty="0"/>
              <a:t> </a:t>
            </a:r>
            <a:r>
              <a:rPr lang="en-US" sz="2400" dirty="0"/>
              <a:t>is positi</a:t>
            </a:r>
            <a:r>
              <a:rPr lang="en-US" sz="2400" spc="-9" dirty="0"/>
              <a:t>v</a:t>
            </a:r>
            <a:r>
              <a:rPr lang="en-US" sz="2400" dirty="0"/>
              <a:t>e or negati</a:t>
            </a:r>
            <a:r>
              <a:rPr lang="en-US" sz="2400" spc="-14" dirty="0"/>
              <a:t>v</a:t>
            </a:r>
            <a:r>
              <a:rPr lang="en-US" sz="2400" dirty="0"/>
              <a:t>e.</a:t>
            </a:r>
          </a:p>
          <a:p>
            <a:pPr marL="12700" marR="129015">
              <a:lnSpc>
                <a:spcPct val="100041"/>
              </a:lnSpc>
              <a:spcBef>
                <a:spcPts val="355"/>
              </a:spcBef>
            </a:pPr>
            <a:r>
              <a:rPr lang="en-US" sz="2400" dirty="0"/>
              <a:t>Wh</a:t>
            </a:r>
            <a:r>
              <a:rPr lang="en-US" sz="2400" spc="4" dirty="0"/>
              <a:t>e</a:t>
            </a:r>
            <a:r>
              <a:rPr lang="en-US" sz="2400" dirty="0"/>
              <a:t>n</a:t>
            </a:r>
            <a:r>
              <a:rPr lang="en-US" sz="2400" spc="-24" dirty="0"/>
              <a:t> </a:t>
            </a:r>
            <a:r>
              <a:rPr lang="en-US" sz="2400" dirty="0"/>
              <a:t>the</a:t>
            </a:r>
            <a:r>
              <a:rPr lang="en-US" sz="2400" spc="-14" dirty="0"/>
              <a:t> </a:t>
            </a:r>
            <a:r>
              <a:rPr lang="en-US" sz="2400" dirty="0"/>
              <a:t>two cla</a:t>
            </a:r>
            <a:r>
              <a:rPr lang="en-US" sz="2400" spc="9" dirty="0"/>
              <a:t>s</a:t>
            </a:r>
            <a:r>
              <a:rPr lang="en-US" sz="2400" dirty="0"/>
              <a:t>s</a:t>
            </a:r>
            <a:r>
              <a:rPr lang="en-US" sz="2400" spc="4" dirty="0"/>
              <a:t>e</a:t>
            </a:r>
            <a:r>
              <a:rPr lang="en-US" sz="2400" dirty="0"/>
              <a:t>s</a:t>
            </a:r>
            <a:r>
              <a:rPr lang="en-US" sz="2400" spc="-34" dirty="0"/>
              <a:t> </a:t>
            </a:r>
            <a:r>
              <a:rPr lang="en-US" sz="2400" dirty="0"/>
              <a:t>a</a:t>
            </a:r>
            <a:r>
              <a:rPr lang="en-US" sz="2400" spc="4" dirty="0"/>
              <a:t>r</a:t>
            </a:r>
            <a:r>
              <a:rPr lang="en-US" sz="2400" dirty="0"/>
              <a:t>e</a:t>
            </a:r>
            <a:r>
              <a:rPr lang="en-US" sz="2400" spc="-24" dirty="0"/>
              <a:t> </a:t>
            </a:r>
            <a:r>
              <a:rPr lang="en-US" sz="2400" dirty="0"/>
              <a:t>not</a:t>
            </a:r>
            <a:r>
              <a:rPr lang="en-US" sz="2400" spc="-14" dirty="0"/>
              <a:t> </a:t>
            </a:r>
            <a:r>
              <a:rPr lang="en-US" sz="2400" dirty="0"/>
              <a:t>linea</a:t>
            </a:r>
            <a:r>
              <a:rPr lang="en-US" sz="2400" spc="4" dirty="0"/>
              <a:t>r</a:t>
            </a:r>
            <a:r>
              <a:rPr lang="en-US" sz="2400" dirty="0"/>
              <a:t>ly sep</a:t>
            </a:r>
            <a:r>
              <a:rPr lang="en-US" sz="2400" spc="4" dirty="0"/>
              <a:t>a</a:t>
            </a:r>
            <a:r>
              <a:rPr lang="en-US" sz="2400" dirty="0"/>
              <a:t>r</a:t>
            </a:r>
            <a:r>
              <a:rPr lang="en-US" sz="2400" spc="4" dirty="0"/>
              <a:t>a</a:t>
            </a:r>
            <a:r>
              <a:rPr lang="en-US" sz="2400" dirty="0"/>
              <a:t>ble,</a:t>
            </a:r>
            <a:r>
              <a:rPr lang="en-US" sz="2400" spc="-44" dirty="0"/>
              <a:t> </a:t>
            </a:r>
            <a:r>
              <a:rPr lang="en-US" sz="2400" dirty="0"/>
              <a:t>it</a:t>
            </a:r>
            <a:r>
              <a:rPr lang="en-US" sz="2400" spc="-9" dirty="0"/>
              <a:t> </a:t>
            </a:r>
            <a:r>
              <a:rPr lang="en-US" sz="2400" dirty="0"/>
              <a:t>may</a:t>
            </a:r>
            <a:r>
              <a:rPr lang="en-US" sz="2400" spc="-9" dirty="0"/>
              <a:t> </a:t>
            </a:r>
            <a:r>
              <a:rPr lang="en-US" sz="2400" dirty="0"/>
              <a:t>be</a:t>
            </a:r>
            <a:r>
              <a:rPr lang="en-US" sz="2400" spc="-14" dirty="0"/>
              <a:t> </a:t>
            </a:r>
            <a:r>
              <a:rPr lang="en-US" sz="2400" dirty="0"/>
              <a:t>de</a:t>
            </a:r>
            <a:r>
              <a:rPr lang="en-US" sz="2400" spc="9" dirty="0"/>
              <a:t>s</a:t>
            </a:r>
            <a:r>
              <a:rPr lang="en-US" sz="2400" dirty="0"/>
              <a:t>ira</a:t>
            </a:r>
            <a:r>
              <a:rPr lang="en-US" sz="2400" spc="4" dirty="0"/>
              <a:t>b</a:t>
            </a:r>
            <a:r>
              <a:rPr lang="en-US" sz="2400" dirty="0"/>
              <a:t>le</a:t>
            </a:r>
            <a:r>
              <a:rPr lang="en-US" sz="2400" spc="-25" dirty="0"/>
              <a:t> </a:t>
            </a:r>
            <a:r>
              <a:rPr lang="en-US" sz="2400" dirty="0"/>
              <a:t>to obtain</a:t>
            </a:r>
            <a:r>
              <a:rPr lang="en-US" sz="2400" spc="-14" dirty="0"/>
              <a:t> </a:t>
            </a:r>
            <a:r>
              <a:rPr lang="en-US" sz="2400" dirty="0"/>
              <a:t>a linear</a:t>
            </a:r>
            <a:r>
              <a:rPr lang="en-US" sz="2400" spc="-9" dirty="0"/>
              <a:t> </a:t>
            </a:r>
            <a:r>
              <a:rPr lang="en-US" sz="2400" dirty="0"/>
              <a:t>s</a:t>
            </a:r>
            <a:r>
              <a:rPr lang="en-US" sz="2400" spc="4" dirty="0"/>
              <a:t>e</a:t>
            </a:r>
            <a:r>
              <a:rPr lang="en-US" sz="2400" dirty="0"/>
              <a:t>pa</a:t>
            </a:r>
            <a:r>
              <a:rPr lang="en-US" sz="2400" spc="4" dirty="0"/>
              <a:t>r</a:t>
            </a:r>
            <a:r>
              <a:rPr lang="en-US" sz="2400" dirty="0"/>
              <a:t>ator</a:t>
            </a:r>
            <a:r>
              <a:rPr lang="en-US" sz="2400" spc="-49" dirty="0"/>
              <a:t> </a:t>
            </a:r>
            <a:r>
              <a:rPr lang="en-US" sz="2400" dirty="0"/>
              <a:t>that</a:t>
            </a:r>
            <a:r>
              <a:rPr lang="en-US" sz="2400" spc="-24" dirty="0"/>
              <a:t> </a:t>
            </a:r>
            <a:r>
              <a:rPr lang="en-US" sz="2400" dirty="0"/>
              <a:t>minimizes</a:t>
            </a:r>
            <a:r>
              <a:rPr lang="en-US" sz="2400" spc="-19" dirty="0"/>
              <a:t> </a:t>
            </a:r>
            <a:r>
              <a:rPr lang="en-US" sz="2400" dirty="0"/>
              <a:t>the</a:t>
            </a:r>
            <a:r>
              <a:rPr lang="en-US" sz="2400" spc="-14" dirty="0"/>
              <a:t> </a:t>
            </a:r>
            <a:r>
              <a:rPr lang="en-US" sz="2400" dirty="0"/>
              <a:t>mean</a:t>
            </a:r>
            <a:r>
              <a:rPr lang="en-US" sz="2400" spc="-14" dirty="0"/>
              <a:t> </a:t>
            </a:r>
            <a:r>
              <a:rPr lang="en-US" sz="2400" dirty="0"/>
              <a:t>s</a:t>
            </a:r>
            <a:r>
              <a:rPr lang="en-US" sz="2400" spc="4" dirty="0"/>
              <a:t>q</a:t>
            </a:r>
            <a:r>
              <a:rPr lang="en-US" sz="2400" dirty="0"/>
              <a:t>ua</a:t>
            </a:r>
            <a:r>
              <a:rPr lang="en-US" sz="2400" spc="4" dirty="0"/>
              <a:t>r</a:t>
            </a:r>
            <a:r>
              <a:rPr lang="en-US" sz="2400" dirty="0"/>
              <a:t>ed</a:t>
            </a:r>
            <a:r>
              <a:rPr lang="en-US" sz="2400" spc="-34" dirty="0"/>
              <a:t> </a:t>
            </a:r>
            <a:r>
              <a:rPr lang="en-US" sz="2400" dirty="0"/>
              <a:t>e</a:t>
            </a:r>
            <a:r>
              <a:rPr lang="en-US" sz="2400" spc="4" dirty="0"/>
              <a:t>r</a:t>
            </a:r>
            <a:r>
              <a:rPr lang="en-US" sz="2400" dirty="0"/>
              <a:t>r</a:t>
            </a:r>
            <a:r>
              <a:rPr lang="en-US" sz="2400" spc="4" dirty="0"/>
              <a:t>o</a:t>
            </a:r>
            <a:r>
              <a:rPr lang="en-US" sz="2400" spc="-114" dirty="0"/>
              <a:t>r</a:t>
            </a:r>
            <a:r>
              <a:rPr lang="en-US" sz="2400" dirty="0"/>
              <a:t>.</a:t>
            </a:r>
          </a:p>
          <a:p>
            <a:pPr marL="12700" marR="33287">
              <a:lnSpc>
                <a:spcPct val="95825"/>
              </a:lnSpc>
              <a:spcBef>
                <a:spcPts val="480"/>
              </a:spcBef>
            </a:pPr>
            <a:r>
              <a:rPr lang="en-US" sz="2400" dirty="0">
                <a:solidFill>
                  <a:srgbClr val="0070C0"/>
                </a:solidFill>
              </a:rPr>
              <a:t>D</a:t>
            </a:r>
            <a:r>
              <a:rPr lang="en-US" sz="2400" spc="4" dirty="0">
                <a:solidFill>
                  <a:srgbClr val="0070C0"/>
                </a:solidFill>
              </a:rPr>
              <a:t>e</a:t>
            </a:r>
            <a:r>
              <a:rPr lang="en-US" sz="2400" dirty="0">
                <a:solidFill>
                  <a:srgbClr val="0070C0"/>
                </a:solidFill>
              </a:rPr>
              <a:t>fini</a:t>
            </a:r>
            <a:r>
              <a:rPr lang="en-US" sz="2400" spc="-9" dirty="0">
                <a:solidFill>
                  <a:srgbClr val="0070C0"/>
                </a:solidFill>
              </a:rPr>
              <a:t>t</a:t>
            </a:r>
            <a:r>
              <a:rPr lang="en-US" sz="2400" dirty="0">
                <a:solidFill>
                  <a:srgbClr val="0070C0"/>
                </a:solidFill>
              </a:rPr>
              <a:t>ion :</a:t>
            </a:r>
            <a:r>
              <a:rPr lang="en-US" sz="2400" spc="-24" dirty="0">
                <a:solidFill>
                  <a:srgbClr val="0070C0"/>
                </a:solidFill>
              </a:rPr>
              <a:t> </a:t>
            </a:r>
            <a:r>
              <a:rPr lang="en-US" sz="2400" dirty="0">
                <a:solidFill>
                  <a:srgbClr val="0070C0"/>
                </a:solidFill>
              </a:rPr>
              <a:t>Se</a:t>
            </a:r>
            <a:r>
              <a:rPr lang="en-US" sz="2400" spc="-9" dirty="0">
                <a:solidFill>
                  <a:srgbClr val="0070C0"/>
                </a:solidFill>
              </a:rPr>
              <a:t>t</a:t>
            </a:r>
            <a:r>
              <a:rPr lang="en-US" sz="2400" dirty="0">
                <a:solidFill>
                  <a:srgbClr val="0070C0"/>
                </a:solidFill>
              </a:rPr>
              <a:t>s of</a:t>
            </a:r>
            <a:r>
              <a:rPr lang="en-US" sz="2400" spc="-19" dirty="0">
                <a:solidFill>
                  <a:srgbClr val="0070C0"/>
                </a:solidFill>
              </a:rPr>
              <a:t> </a:t>
            </a:r>
            <a:r>
              <a:rPr lang="en-US" sz="2400" dirty="0">
                <a:solidFill>
                  <a:srgbClr val="0070C0"/>
                </a:solidFill>
              </a:rPr>
              <a:t>points</a:t>
            </a:r>
            <a:r>
              <a:rPr lang="en-US" sz="2400" spc="-9" dirty="0">
                <a:solidFill>
                  <a:srgbClr val="0070C0"/>
                </a:solidFill>
              </a:rPr>
              <a:t> </a:t>
            </a:r>
            <a:r>
              <a:rPr lang="en-US" sz="2400" dirty="0">
                <a:solidFill>
                  <a:srgbClr val="0070C0"/>
                </a:solidFill>
              </a:rPr>
              <a:t>in </a:t>
            </a:r>
            <a:r>
              <a:rPr lang="en-US" sz="2400" spc="4" dirty="0">
                <a:solidFill>
                  <a:srgbClr val="0070C0"/>
                </a:solidFill>
              </a:rPr>
              <a:t>2-</a:t>
            </a:r>
            <a:r>
              <a:rPr lang="en-US" sz="2400" dirty="0">
                <a:solidFill>
                  <a:srgbClr val="0070C0"/>
                </a:solidFill>
              </a:rPr>
              <a:t>D</a:t>
            </a:r>
            <a:r>
              <a:rPr lang="en-US" sz="2400" spc="-19" dirty="0">
                <a:solidFill>
                  <a:srgbClr val="0070C0"/>
                </a:solidFill>
              </a:rPr>
              <a:t> </a:t>
            </a:r>
            <a:r>
              <a:rPr lang="en-US" sz="2400" spc="4" dirty="0">
                <a:solidFill>
                  <a:srgbClr val="0070C0"/>
                </a:solidFill>
              </a:rPr>
              <a:t>s</a:t>
            </a:r>
            <a:r>
              <a:rPr lang="en-US" sz="2400" dirty="0">
                <a:solidFill>
                  <a:srgbClr val="0070C0"/>
                </a:solidFill>
              </a:rPr>
              <a:t>p</a:t>
            </a:r>
            <a:r>
              <a:rPr lang="en-US" sz="2400" spc="4" dirty="0">
                <a:solidFill>
                  <a:srgbClr val="0070C0"/>
                </a:solidFill>
              </a:rPr>
              <a:t>ac</a:t>
            </a:r>
            <a:r>
              <a:rPr lang="en-US" sz="2400" dirty="0">
                <a:solidFill>
                  <a:srgbClr val="0070C0"/>
                </a:solidFill>
              </a:rPr>
              <a:t>e</a:t>
            </a:r>
            <a:r>
              <a:rPr lang="en-US" sz="2400" spc="-19" dirty="0">
                <a:solidFill>
                  <a:srgbClr val="0070C0"/>
                </a:solidFill>
              </a:rPr>
              <a:t> </a:t>
            </a:r>
            <a:r>
              <a:rPr lang="en-US" sz="2400" dirty="0">
                <a:solidFill>
                  <a:srgbClr val="0070C0"/>
                </a:solidFill>
              </a:rPr>
              <a:t>a</a:t>
            </a:r>
            <a:r>
              <a:rPr lang="en-US" sz="2400" spc="9" dirty="0">
                <a:solidFill>
                  <a:srgbClr val="0070C0"/>
                </a:solidFill>
              </a:rPr>
              <a:t>r</a:t>
            </a:r>
            <a:r>
              <a:rPr lang="en-US" sz="2400" dirty="0">
                <a:solidFill>
                  <a:srgbClr val="0070C0"/>
                </a:solidFill>
              </a:rPr>
              <a:t>e</a:t>
            </a:r>
            <a:r>
              <a:rPr lang="en-US" sz="2400" spc="-19" dirty="0">
                <a:solidFill>
                  <a:srgbClr val="0070C0"/>
                </a:solidFill>
              </a:rPr>
              <a:t> </a:t>
            </a:r>
            <a:r>
              <a:rPr lang="en-US" sz="2400" dirty="0">
                <a:solidFill>
                  <a:srgbClr val="0070C0"/>
                </a:solidFill>
              </a:rPr>
              <a:t>li</a:t>
            </a:r>
            <a:r>
              <a:rPr lang="en-US" sz="2400" spc="4" dirty="0">
                <a:solidFill>
                  <a:srgbClr val="0070C0"/>
                </a:solidFill>
              </a:rPr>
              <a:t>n</a:t>
            </a:r>
            <a:r>
              <a:rPr lang="en-US" sz="2400" dirty="0">
                <a:solidFill>
                  <a:srgbClr val="0070C0"/>
                </a:solidFill>
              </a:rPr>
              <a:t>e</a:t>
            </a:r>
            <a:r>
              <a:rPr lang="en-US" sz="2400" spc="4" dirty="0">
                <a:solidFill>
                  <a:srgbClr val="0070C0"/>
                </a:solidFill>
              </a:rPr>
              <a:t>ar</a:t>
            </a:r>
            <a:r>
              <a:rPr lang="en-US" sz="2400" dirty="0">
                <a:solidFill>
                  <a:srgbClr val="0070C0"/>
                </a:solidFill>
              </a:rPr>
              <a:t>ly s</a:t>
            </a:r>
            <a:r>
              <a:rPr lang="en-US" sz="2400" spc="4" dirty="0">
                <a:solidFill>
                  <a:srgbClr val="0070C0"/>
                </a:solidFill>
              </a:rPr>
              <a:t>e</a:t>
            </a:r>
            <a:r>
              <a:rPr lang="en-US" sz="2400" dirty="0">
                <a:solidFill>
                  <a:srgbClr val="0070C0"/>
                </a:solidFill>
              </a:rPr>
              <a:t>p</a:t>
            </a:r>
            <a:r>
              <a:rPr lang="en-US" sz="2400" spc="4" dirty="0">
                <a:solidFill>
                  <a:srgbClr val="0070C0"/>
                </a:solidFill>
              </a:rPr>
              <a:t>ar</a:t>
            </a:r>
            <a:r>
              <a:rPr lang="en-US" sz="2400" dirty="0">
                <a:solidFill>
                  <a:srgbClr val="0070C0"/>
                </a:solidFill>
              </a:rPr>
              <a:t>a</a:t>
            </a:r>
            <a:r>
              <a:rPr lang="en-US" sz="2400" spc="4" dirty="0">
                <a:solidFill>
                  <a:srgbClr val="0070C0"/>
                </a:solidFill>
              </a:rPr>
              <a:t>b</a:t>
            </a:r>
            <a:r>
              <a:rPr lang="en-US" sz="2400" dirty="0">
                <a:solidFill>
                  <a:srgbClr val="0070C0"/>
                </a:solidFill>
              </a:rPr>
              <a:t>le</a:t>
            </a:r>
            <a:r>
              <a:rPr lang="en-US" sz="2400" spc="-29" dirty="0">
                <a:solidFill>
                  <a:srgbClr val="0070C0"/>
                </a:solidFill>
              </a:rPr>
              <a:t> </a:t>
            </a:r>
            <a:r>
              <a:rPr lang="en-US" sz="2400" dirty="0">
                <a:solidFill>
                  <a:srgbClr val="0070C0"/>
                </a:solidFill>
              </a:rPr>
              <a:t>if</a:t>
            </a:r>
            <a:r>
              <a:rPr lang="en-US" sz="2400" spc="4" dirty="0">
                <a:solidFill>
                  <a:srgbClr val="0070C0"/>
                </a:solidFill>
              </a:rPr>
              <a:t> </a:t>
            </a:r>
            <a:r>
              <a:rPr lang="en-US" sz="2400" dirty="0">
                <a:solidFill>
                  <a:srgbClr val="0070C0"/>
                </a:solidFill>
              </a:rPr>
              <a:t>the</a:t>
            </a:r>
            <a:r>
              <a:rPr lang="en-US" sz="2400" spc="-9" dirty="0">
                <a:solidFill>
                  <a:srgbClr val="0070C0"/>
                </a:solidFill>
              </a:rPr>
              <a:t> </a:t>
            </a:r>
            <a:r>
              <a:rPr lang="en-US" sz="2400" spc="4" dirty="0">
                <a:solidFill>
                  <a:srgbClr val="0070C0"/>
                </a:solidFill>
              </a:rPr>
              <a:t>s</a:t>
            </a:r>
            <a:r>
              <a:rPr lang="en-US" sz="2400" dirty="0">
                <a:solidFill>
                  <a:srgbClr val="0070C0"/>
                </a:solidFill>
              </a:rPr>
              <a:t>ets can</a:t>
            </a:r>
            <a:r>
              <a:rPr lang="en-US" sz="2400" spc="-9" dirty="0">
                <a:solidFill>
                  <a:srgbClr val="0070C0"/>
                </a:solidFill>
              </a:rPr>
              <a:t> </a:t>
            </a:r>
            <a:r>
              <a:rPr lang="en-US" sz="2400" dirty="0">
                <a:solidFill>
                  <a:srgbClr val="0070C0"/>
                </a:solidFill>
              </a:rPr>
              <a:t>be</a:t>
            </a:r>
            <a:r>
              <a:rPr lang="en-US" sz="2400" spc="-14" dirty="0">
                <a:solidFill>
                  <a:srgbClr val="0070C0"/>
                </a:solidFill>
              </a:rPr>
              <a:t> </a:t>
            </a:r>
            <a:r>
              <a:rPr lang="en-US" sz="2400" dirty="0">
                <a:solidFill>
                  <a:srgbClr val="0070C0"/>
                </a:solidFill>
              </a:rPr>
              <a:t>sep</a:t>
            </a:r>
            <a:r>
              <a:rPr lang="en-US" sz="2400" spc="4" dirty="0">
                <a:solidFill>
                  <a:srgbClr val="0070C0"/>
                </a:solidFill>
              </a:rPr>
              <a:t>a</a:t>
            </a:r>
            <a:r>
              <a:rPr lang="en-US" sz="2400" dirty="0">
                <a:solidFill>
                  <a:srgbClr val="0070C0"/>
                </a:solidFill>
              </a:rPr>
              <a:t>rated</a:t>
            </a:r>
            <a:r>
              <a:rPr lang="en-US" sz="2400" spc="-49" dirty="0">
                <a:solidFill>
                  <a:srgbClr val="0070C0"/>
                </a:solidFill>
              </a:rPr>
              <a:t> </a:t>
            </a:r>
            <a:r>
              <a:rPr lang="en-US" sz="2400" dirty="0">
                <a:solidFill>
                  <a:srgbClr val="0070C0"/>
                </a:solidFill>
              </a:rPr>
              <a:t>by a</a:t>
            </a:r>
            <a:r>
              <a:rPr lang="en-US" sz="2400" spc="-9" dirty="0">
                <a:solidFill>
                  <a:srgbClr val="0070C0"/>
                </a:solidFill>
              </a:rPr>
              <a:t> </a:t>
            </a:r>
            <a:r>
              <a:rPr lang="en-US" sz="2400" dirty="0">
                <a:solidFill>
                  <a:srgbClr val="0070C0"/>
                </a:solidFill>
              </a:rPr>
              <a:t>straight</a:t>
            </a:r>
            <a:r>
              <a:rPr lang="en-US" sz="2400" spc="-39" dirty="0">
                <a:solidFill>
                  <a:srgbClr val="0070C0"/>
                </a:solidFill>
              </a:rPr>
              <a:t> </a:t>
            </a:r>
            <a:r>
              <a:rPr lang="en-US" sz="2400" dirty="0">
                <a:solidFill>
                  <a:srgbClr val="0070C0"/>
                </a:solidFill>
              </a:rPr>
              <a:t>line.</a:t>
            </a:r>
          </a:p>
          <a:p>
            <a:pPr marL="12700" marR="397766">
              <a:lnSpc>
                <a:spcPct val="100041"/>
              </a:lnSpc>
              <a:spcBef>
                <a:spcPts val="582"/>
              </a:spcBef>
            </a:pPr>
            <a:r>
              <a:rPr lang="en-US" sz="2400" dirty="0"/>
              <a:t>Gen</a:t>
            </a:r>
            <a:r>
              <a:rPr lang="en-US" sz="2400" spc="4" dirty="0"/>
              <a:t>e</a:t>
            </a:r>
            <a:r>
              <a:rPr lang="en-US" sz="2400" dirty="0"/>
              <a:t>r</a:t>
            </a:r>
            <a:r>
              <a:rPr lang="en-US" sz="2400" spc="4" dirty="0"/>
              <a:t>a</a:t>
            </a:r>
            <a:r>
              <a:rPr lang="en-US" sz="2400" dirty="0"/>
              <a:t>lizin</a:t>
            </a:r>
            <a:r>
              <a:rPr lang="en-US" sz="2400" spc="4" dirty="0"/>
              <a:t>g</a:t>
            </a:r>
            <a:r>
              <a:rPr lang="en-US" sz="2400" dirty="0"/>
              <a:t>,</a:t>
            </a:r>
            <a:r>
              <a:rPr lang="en-US" sz="2400" spc="-44" dirty="0"/>
              <a:t> </a:t>
            </a:r>
            <a:r>
              <a:rPr lang="en-US" sz="2400" dirty="0"/>
              <a:t>a set</a:t>
            </a:r>
            <a:r>
              <a:rPr lang="en-US" sz="2400" spc="-29" dirty="0"/>
              <a:t> </a:t>
            </a:r>
            <a:r>
              <a:rPr lang="en-US" sz="2400" dirty="0"/>
              <a:t>of</a:t>
            </a:r>
            <a:r>
              <a:rPr lang="en-US" sz="2400" spc="-4" dirty="0"/>
              <a:t> </a:t>
            </a:r>
            <a:r>
              <a:rPr lang="en-US" sz="2400" dirty="0"/>
              <a:t>points</a:t>
            </a:r>
            <a:r>
              <a:rPr lang="en-US" sz="2400" spc="-24" dirty="0"/>
              <a:t> </a:t>
            </a:r>
            <a:r>
              <a:rPr lang="en-US" sz="2400" dirty="0"/>
              <a:t>in </a:t>
            </a:r>
            <a:r>
              <a:rPr lang="en-US" sz="2400" spc="9" dirty="0"/>
              <a:t>n</a:t>
            </a:r>
            <a:r>
              <a:rPr lang="en-US" sz="2400" spc="4" dirty="0"/>
              <a:t>-</a:t>
            </a:r>
            <a:r>
              <a:rPr lang="en-US" sz="2400" dirty="0"/>
              <a:t>dimen</a:t>
            </a:r>
            <a:r>
              <a:rPr lang="en-US" sz="2400" spc="9" dirty="0"/>
              <a:t>s</a:t>
            </a:r>
            <a:r>
              <a:rPr lang="en-US" sz="2400" dirty="0"/>
              <a:t>ional</a:t>
            </a:r>
            <a:r>
              <a:rPr lang="en-US" sz="2400" spc="-24" dirty="0"/>
              <a:t> </a:t>
            </a:r>
            <a:r>
              <a:rPr lang="en-US" sz="2400" dirty="0"/>
              <a:t>s</a:t>
            </a:r>
            <a:r>
              <a:rPr lang="en-US" sz="2400" spc="4" dirty="0"/>
              <a:t>p</a:t>
            </a:r>
            <a:r>
              <a:rPr lang="en-US" sz="2400" dirty="0"/>
              <a:t>a</a:t>
            </a:r>
            <a:r>
              <a:rPr lang="en-US" sz="2400" spc="4" dirty="0"/>
              <a:t>c</a:t>
            </a:r>
            <a:r>
              <a:rPr lang="en-US" sz="2400" dirty="0"/>
              <a:t>e</a:t>
            </a:r>
            <a:r>
              <a:rPr lang="en-US" sz="2400" spc="-39" dirty="0"/>
              <a:t> </a:t>
            </a:r>
            <a:r>
              <a:rPr lang="en-US" sz="2400" dirty="0"/>
              <a:t>a</a:t>
            </a:r>
            <a:r>
              <a:rPr lang="en-US" sz="2400" spc="4" dirty="0"/>
              <a:t>r</a:t>
            </a:r>
            <a:r>
              <a:rPr lang="en-US" sz="2400" dirty="0"/>
              <a:t>e</a:t>
            </a:r>
            <a:r>
              <a:rPr lang="en-US" sz="2400" spc="-14" dirty="0"/>
              <a:t> </a:t>
            </a:r>
            <a:r>
              <a:rPr lang="en-US" sz="2400" dirty="0"/>
              <a:t>linea</a:t>
            </a:r>
            <a:r>
              <a:rPr lang="en-US" sz="2400" spc="4" dirty="0"/>
              <a:t>r</a:t>
            </a:r>
            <a:r>
              <a:rPr lang="en-US" sz="2400" dirty="0"/>
              <a:t>ly s</a:t>
            </a:r>
            <a:r>
              <a:rPr lang="en-US" sz="2400" spc="4" dirty="0"/>
              <a:t>e</a:t>
            </a:r>
            <a:r>
              <a:rPr lang="en-US" sz="2400" dirty="0"/>
              <a:t>pa</a:t>
            </a:r>
            <a:r>
              <a:rPr lang="en-US" sz="2400" spc="4" dirty="0"/>
              <a:t>r</a:t>
            </a:r>
            <a:r>
              <a:rPr lang="en-US" sz="2400" dirty="0"/>
              <a:t>able</a:t>
            </a:r>
            <a:r>
              <a:rPr lang="en-US" sz="2400" spc="-34" dirty="0"/>
              <a:t> </a:t>
            </a:r>
            <a:r>
              <a:rPr lang="en-US" sz="2400" dirty="0"/>
              <a:t>if</a:t>
            </a:r>
            <a:r>
              <a:rPr lang="en-US" sz="2400" spc="-9" dirty="0"/>
              <a:t> </a:t>
            </a:r>
            <a:r>
              <a:rPr lang="en-US" sz="2400" dirty="0"/>
              <a:t>there</a:t>
            </a:r>
            <a:r>
              <a:rPr lang="en-US" sz="2400" spc="-24" dirty="0"/>
              <a:t> </a:t>
            </a:r>
            <a:r>
              <a:rPr lang="en-US" sz="2400" dirty="0"/>
              <a:t>is a h</a:t>
            </a:r>
            <a:r>
              <a:rPr lang="en-US" sz="2400" spc="-9" dirty="0"/>
              <a:t>y</a:t>
            </a:r>
            <a:r>
              <a:rPr lang="en-US" sz="2400" dirty="0"/>
              <a:t>per</a:t>
            </a:r>
            <a:r>
              <a:rPr lang="en-US" sz="2400" spc="-24" dirty="0"/>
              <a:t> </a:t>
            </a:r>
            <a:r>
              <a:rPr lang="en-US" sz="2400" dirty="0"/>
              <a:t>plane</a:t>
            </a:r>
            <a:r>
              <a:rPr lang="en-US" sz="2400" spc="-14" dirty="0"/>
              <a:t> </a:t>
            </a:r>
            <a:r>
              <a:rPr lang="en-US" sz="2400" dirty="0"/>
              <a:t>of</a:t>
            </a:r>
            <a:r>
              <a:rPr lang="en-US" sz="2400" spc="-4" dirty="0"/>
              <a:t> </a:t>
            </a:r>
            <a:r>
              <a:rPr lang="en-US" sz="2400" dirty="0"/>
              <a:t>(</a:t>
            </a:r>
            <a:r>
              <a:rPr lang="en-US" sz="2400" spc="19" dirty="0"/>
              <a:t>n</a:t>
            </a:r>
            <a:r>
              <a:rPr lang="en-US" sz="2400" spc="4" dirty="0"/>
              <a:t>-</a:t>
            </a:r>
            <a:r>
              <a:rPr lang="en-US" sz="2400" dirty="0"/>
              <a:t>1)</a:t>
            </a:r>
            <a:r>
              <a:rPr lang="en-US" sz="2400" spc="-49" dirty="0"/>
              <a:t> </a:t>
            </a:r>
            <a:r>
              <a:rPr lang="en-US" sz="2400" dirty="0"/>
              <a:t>dimen</a:t>
            </a:r>
            <a:r>
              <a:rPr lang="en-US" sz="2400" spc="9" dirty="0"/>
              <a:t>s</a:t>
            </a:r>
            <a:r>
              <a:rPr lang="en-US" sz="2400" dirty="0"/>
              <a:t>ions</a:t>
            </a:r>
            <a:r>
              <a:rPr lang="en-US" sz="2400" spc="-24" dirty="0"/>
              <a:t> </a:t>
            </a:r>
            <a:r>
              <a:rPr lang="en-US" sz="2400" dirty="0"/>
              <a:t>s</a:t>
            </a:r>
            <a:r>
              <a:rPr lang="en-US" sz="2400" spc="4" dirty="0"/>
              <a:t>e</a:t>
            </a:r>
            <a:r>
              <a:rPr lang="en-US" sz="2400" dirty="0"/>
              <a:t>pa</a:t>
            </a:r>
            <a:r>
              <a:rPr lang="en-US" sz="2400" spc="4" dirty="0"/>
              <a:t>r</a:t>
            </a:r>
            <a:r>
              <a:rPr lang="en-US" sz="2400" dirty="0"/>
              <a:t>ates</a:t>
            </a:r>
            <a:r>
              <a:rPr lang="en-US" sz="2400" spc="-50" dirty="0"/>
              <a:t> </a:t>
            </a:r>
            <a:r>
              <a:rPr lang="en-US" sz="2400" dirty="0"/>
              <a:t>the sets.</a:t>
            </a:r>
          </a:p>
          <a:p>
            <a:endParaRPr lang="en-IN" sz="2400" dirty="0"/>
          </a:p>
        </p:txBody>
      </p:sp>
    </p:spTree>
    <p:extLst>
      <p:ext uri="{BB962C8B-B14F-4D97-AF65-F5344CB8AC3E}">
        <p14:creationId xmlns:p14="http://schemas.microsoft.com/office/powerpoint/2010/main" val="365346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019.12.08(pm): Multi-Layer Perceptron - SEONGJUHONG">
            <a:extLst>
              <a:ext uri="{FF2B5EF4-FFF2-40B4-BE49-F238E27FC236}">
                <a16:creationId xmlns:a16="http://schemas.microsoft.com/office/drawing/2014/main" id="{1575A58E-F134-5119-529A-9DC7B4578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9" y="881064"/>
            <a:ext cx="911542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138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536182" y="1257045"/>
            <a:ext cx="6501015" cy="429132"/>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6974458" y="1527176"/>
            <a:ext cx="62738" cy="62737"/>
          </a:xfrm>
          <a:custGeom>
            <a:avLst/>
            <a:gdLst/>
            <a:ahLst/>
            <a:cxnLst/>
            <a:rect l="l" t="t" r="r" b="b"/>
            <a:pathLst>
              <a:path w="62738" h="62737">
                <a:moveTo>
                  <a:pt x="0" y="0"/>
                </a:moveTo>
                <a:lnTo>
                  <a:pt x="62738" y="0"/>
                </a:lnTo>
                <a:lnTo>
                  <a:pt x="62738" y="62737"/>
                </a:lnTo>
                <a:lnTo>
                  <a:pt x="0" y="62737"/>
                </a:lnTo>
                <a:lnTo>
                  <a:pt x="0" y="0"/>
                </a:lnTo>
                <a:close/>
              </a:path>
            </a:pathLst>
          </a:custGeom>
          <a:ln w="10668">
            <a:solidFill>
              <a:srgbClr val="ED7800"/>
            </a:solidFill>
          </a:ln>
        </p:spPr>
        <p:txBody>
          <a:bodyPr wrap="square" lIns="0" tIns="0" rIns="0" bIns="0" rtlCol="0">
            <a:noAutofit/>
          </a:bodyPr>
          <a:lstStyle/>
          <a:p>
            <a:endParaRPr/>
          </a:p>
        </p:txBody>
      </p:sp>
      <p:sp>
        <p:nvSpPr>
          <p:cNvPr id="9" name="object 9"/>
          <p:cNvSpPr/>
          <p:nvPr/>
        </p:nvSpPr>
        <p:spPr>
          <a:xfrm>
            <a:off x="5538470" y="1398651"/>
            <a:ext cx="115448" cy="144404"/>
          </a:xfrm>
          <a:custGeom>
            <a:avLst/>
            <a:gdLst/>
            <a:ahLst/>
            <a:cxnLst/>
            <a:rect l="l" t="t" r="r" b="b"/>
            <a:pathLst>
              <a:path w="115448" h="144404">
                <a:moveTo>
                  <a:pt x="58038" y="0"/>
                </a:moveTo>
                <a:lnTo>
                  <a:pt x="22294" y="13205"/>
                </a:lnTo>
                <a:lnTo>
                  <a:pt x="3051" y="46736"/>
                </a:lnTo>
                <a:lnTo>
                  <a:pt x="0" y="72658"/>
                </a:lnTo>
                <a:lnTo>
                  <a:pt x="843" y="87701"/>
                </a:lnTo>
                <a:lnTo>
                  <a:pt x="24422" y="133368"/>
                </a:lnTo>
                <a:lnTo>
                  <a:pt x="46767" y="144404"/>
                </a:lnTo>
                <a:lnTo>
                  <a:pt x="63511" y="144044"/>
                </a:lnTo>
                <a:lnTo>
                  <a:pt x="103838" y="119967"/>
                </a:lnTo>
                <a:lnTo>
                  <a:pt x="115448" y="83990"/>
                </a:lnTo>
                <a:lnTo>
                  <a:pt x="115089" y="66006"/>
                </a:lnTo>
                <a:lnTo>
                  <a:pt x="101234" y="20979"/>
                </a:lnTo>
                <a:lnTo>
                  <a:pt x="67869" y="817"/>
                </a:lnTo>
                <a:lnTo>
                  <a:pt x="58038" y="0"/>
                </a:lnTo>
                <a:close/>
              </a:path>
            </a:pathLst>
          </a:custGeom>
          <a:ln w="10668">
            <a:solidFill>
              <a:srgbClr val="ED7800"/>
            </a:solidFill>
          </a:ln>
        </p:spPr>
        <p:txBody>
          <a:bodyPr wrap="square" lIns="0" tIns="0" rIns="0" bIns="0" rtlCol="0">
            <a:noAutofit/>
          </a:bodyPr>
          <a:lstStyle/>
          <a:p>
            <a:endParaRPr/>
          </a:p>
        </p:txBody>
      </p:sp>
      <p:sp>
        <p:nvSpPr>
          <p:cNvPr id="10" name="object 10"/>
          <p:cNvSpPr/>
          <p:nvPr/>
        </p:nvSpPr>
        <p:spPr>
          <a:xfrm>
            <a:off x="6220097" y="1395477"/>
            <a:ext cx="93834" cy="55625"/>
          </a:xfrm>
          <a:custGeom>
            <a:avLst/>
            <a:gdLst/>
            <a:ahLst/>
            <a:cxnLst/>
            <a:rect l="l" t="t" r="r" b="b"/>
            <a:pathLst>
              <a:path w="93834" h="55625">
                <a:moveTo>
                  <a:pt x="47098" y="0"/>
                </a:moveTo>
                <a:lnTo>
                  <a:pt x="11669" y="19105"/>
                </a:lnTo>
                <a:lnTo>
                  <a:pt x="0" y="52969"/>
                </a:lnTo>
                <a:lnTo>
                  <a:pt x="93834" y="55625"/>
                </a:lnTo>
                <a:lnTo>
                  <a:pt x="82965" y="18078"/>
                </a:lnTo>
                <a:lnTo>
                  <a:pt x="49062" y="37"/>
                </a:lnTo>
                <a:lnTo>
                  <a:pt x="47098" y="0"/>
                </a:lnTo>
                <a:close/>
              </a:path>
            </a:pathLst>
          </a:custGeom>
          <a:ln w="10668">
            <a:solidFill>
              <a:srgbClr val="ED7800"/>
            </a:solidFill>
          </a:ln>
        </p:spPr>
        <p:txBody>
          <a:bodyPr wrap="square" lIns="0" tIns="0" rIns="0" bIns="0" rtlCol="0">
            <a:noAutofit/>
          </a:bodyPr>
          <a:lstStyle/>
          <a:p>
            <a:endParaRPr/>
          </a:p>
        </p:txBody>
      </p:sp>
      <p:sp>
        <p:nvSpPr>
          <p:cNvPr id="11" name="object 11"/>
          <p:cNvSpPr/>
          <p:nvPr/>
        </p:nvSpPr>
        <p:spPr>
          <a:xfrm>
            <a:off x="5827531" y="1395477"/>
            <a:ext cx="104376" cy="148681"/>
          </a:xfrm>
          <a:custGeom>
            <a:avLst/>
            <a:gdLst/>
            <a:ahLst/>
            <a:cxnLst/>
            <a:rect l="l" t="t" r="r" b="b"/>
            <a:pathLst>
              <a:path w="104376" h="148681">
                <a:moveTo>
                  <a:pt x="52187" y="0"/>
                </a:moveTo>
                <a:lnTo>
                  <a:pt x="10053" y="24720"/>
                </a:lnTo>
                <a:lnTo>
                  <a:pt x="0" y="61657"/>
                </a:lnTo>
                <a:lnTo>
                  <a:pt x="315" y="79784"/>
                </a:lnTo>
                <a:lnTo>
                  <a:pt x="10882" y="124583"/>
                </a:lnTo>
                <a:lnTo>
                  <a:pt x="41833" y="148681"/>
                </a:lnTo>
                <a:lnTo>
                  <a:pt x="58886" y="148499"/>
                </a:lnTo>
                <a:lnTo>
                  <a:pt x="95379" y="124195"/>
                </a:lnTo>
                <a:lnTo>
                  <a:pt x="104376" y="86432"/>
                </a:lnTo>
                <a:lnTo>
                  <a:pt x="104008" y="68036"/>
                </a:lnTo>
                <a:lnTo>
                  <a:pt x="96888" y="29806"/>
                </a:lnTo>
                <a:lnTo>
                  <a:pt x="59681" y="518"/>
                </a:lnTo>
                <a:lnTo>
                  <a:pt x="52187" y="0"/>
                </a:lnTo>
                <a:close/>
              </a:path>
            </a:pathLst>
          </a:custGeom>
          <a:ln w="10668">
            <a:solidFill>
              <a:srgbClr val="ED7800"/>
            </a:solidFill>
          </a:ln>
        </p:spPr>
        <p:txBody>
          <a:bodyPr wrap="square" lIns="0" tIns="0" rIns="0" bIns="0" rtlCol="0">
            <a:noAutofit/>
          </a:bodyPr>
          <a:lstStyle/>
          <a:p>
            <a:endParaRPr/>
          </a:p>
        </p:txBody>
      </p:sp>
      <p:sp>
        <p:nvSpPr>
          <p:cNvPr id="12" name="object 12"/>
          <p:cNvSpPr/>
          <p:nvPr/>
        </p:nvSpPr>
        <p:spPr>
          <a:xfrm>
            <a:off x="2437529" y="1395477"/>
            <a:ext cx="93834" cy="55625"/>
          </a:xfrm>
          <a:custGeom>
            <a:avLst/>
            <a:gdLst/>
            <a:ahLst/>
            <a:cxnLst/>
            <a:rect l="l" t="t" r="r" b="b"/>
            <a:pathLst>
              <a:path w="93834" h="55625">
                <a:moveTo>
                  <a:pt x="47098" y="0"/>
                </a:moveTo>
                <a:lnTo>
                  <a:pt x="11669" y="19105"/>
                </a:lnTo>
                <a:lnTo>
                  <a:pt x="0" y="52969"/>
                </a:lnTo>
                <a:lnTo>
                  <a:pt x="93834" y="55625"/>
                </a:lnTo>
                <a:lnTo>
                  <a:pt x="82965" y="18078"/>
                </a:lnTo>
                <a:lnTo>
                  <a:pt x="49062" y="37"/>
                </a:lnTo>
                <a:lnTo>
                  <a:pt x="47098" y="0"/>
                </a:lnTo>
                <a:close/>
              </a:path>
            </a:pathLst>
          </a:custGeom>
          <a:ln w="10668">
            <a:solidFill>
              <a:srgbClr val="ED7800"/>
            </a:solidFill>
          </a:ln>
        </p:spPr>
        <p:txBody>
          <a:bodyPr wrap="square" lIns="0" tIns="0" rIns="0" bIns="0" rtlCol="0">
            <a:noAutofit/>
          </a:bodyPr>
          <a:lstStyle/>
          <a:p>
            <a:endParaRPr/>
          </a:p>
        </p:txBody>
      </p:sp>
      <p:sp>
        <p:nvSpPr>
          <p:cNvPr id="13" name="object 13"/>
          <p:cNvSpPr/>
          <p:nvPr/>
        </p:nvSpPr>
        <p:spPr>
          <a:xfrm>
            <a:off x="6974458" y="1352805"/>
            <a:ext cx="62738" cy="62737"/>
          </a:xfrm>
          <a:custGeom>
            <a:avLst/>
            <a:gdLst/>
            <a:ahLst/>
            <a:cxnLst/>
            <a:rect l="l" t="t" r="r" b="b"/>
            <a:pathLst>
              <a:path w="62738" h="62737">
                <a:moveTo>
                  <a:pt x="0" y="0"/>
                </a:moveTo>
                <a:lnTo>
                  <a:pt x="62738" y="0"/>
                </a:lnTo>
                <a:lnTo>
                  <a:pt x="62738" y="62737"/>
                </a:lnTo>
                <a:lnTo>
                  <a:pt x="0" y="62737"/>
                </a:lnTo>
                <a:lnTo>
                  <a:pt x="0" y="0"/>
                </a:lnTo>
                <a:close/>
              </a:path>
            </a:pathLst>
          </a:custGeom>
          <a:ln w="10668">
            <a:solidFill>
              <a:srgbClr val="ED7800"/>
            </a:solidFill>
          </a:ln>
        </p:spPr>
        <p:txBody>
          <a:bodyPr wrap="square" lIns="0" tIns="0" rIns="0" bIns="0" rtlCol="0">
            <a:noAutofit/>
          </a:bodyPr>
          <a:lstStyle/>
          <a:p>
            <a:endParaRPr/>
          </a:p>
        </p:txBody>
      </p:sp>
      <p:sp>
        <p:nvSpPr>
          <p:cNvPr id="14" name="object 14"/>
          <p:cNvSpPr/>
          <p:nvPr/>
        </p:nvSpPr>
        <p:spPr>
          <a:xfrm>
            <a:off x="2105533" y="1352805"/>
            <a:ext cx="246253" cy="237109"/>
          </a:xfrm>
          <a:custGeom>
            <a:avLst/>
            <a:gdLst/>
            <a:ahLst/>
            <a:cxnLst/>
            <a:rect l="l" t="t" r="r" b="b"/>
            <a:pathLst>
              <a:path w="246253" h="237109">
                <a:moveTo>
                  <a:pt x="0" y="0"/>
                </a:moveTo>
                <a:lnTo>
                  <a:pt x="65912" y="0"/>
                </a:lnTo>
                <a:lnTo>
                  <a:pt x="110490" y="121031"/>
                </a:lnTo>
                <a:lnTo>
                  <a:pt x="123443" y="161417"/>
                </a:lnTo>
                <a:lnTo>
                  <a:pt x="126873" y="151130"/>
                </a:lnTo>
                <a:lnTo>
                  <a:pt x="129031" y="144399"/>
                </a:lnTo>
                <a:lnTo>
                  <a:pt x="129921" y="141097"/>
                </a:lnTo>
                <a:lnTo>
                  <a:pt x="132080" y="134366"/>
                </a:lnTo>
                <a:lnTo>
                  <a:pt x="134239" y="127762"/>
                </a:lnTo>
                <a:lnTo>
                  <a:pt x="136652" y="121031"/>
                </a:lnTo>
                <a:lnTo>
                  <a:pt x="181737" y="0"/>
                </a:lnTo>
                <a:lnTo>
                  <a:pt x="246253" y="0"/>
                </a:lnTo>
                <a:lnTo>
                  <a:pt x="152019" y="237109"/>
                </a:lnTo>
                <a:lnTo>
                  <a:pt x="95631" y="237109"/>
                </a:lnTo>
                <a:lnTo>
                  <a:pt x="0" y="0"/>
                </a:lnTo>
                <a:close/>
              </a:path>
            </a:pathLst>
          </a:custGeom>
          <a:ln w="10668">
            <a:solidFill>
              <a:srgbClr val="ED7800"/>
            </a:solidFill>
          </a:ln>
        </p:spPr>
        <p:txBody>
          <a:bodyPr wrap="square" lIns="0" tIns="0" rIns="0" bIns="0" rtlCol="0">
            <a:noAutofit/>
          </a:bodyPr>
          <a:lstStyle/>
          <a:p>
            <a:endParaRPr/>
          </a:p>
        </p:txBody>
      </p:sp>
      <p:sp>
        <p:nvSpPr>
          <p:cNvPr id="15" name="object 15"/>
          <p:cNvSpPr/>
          <p:nvPr/>
        </p:nvSpPr>
        <p:spPr>
          <a:xfrm>
            <a:off x="2009395" y="1352805"/>
            <a:ext cx="62737" cy="237109"/>
          </a:xfrm>
          <a:custGeom>
            <a:avLst/>
            <a:gdLst/>
            <a:ahLst/>
            <a:cxnLst/>
            <a:rect l="l" t="t" r="r" b="b"/>
            <a:pathLst>
              <a:path w="62737" h="237109">
                <a:moveTo>
                  <a:pt x="0" y="0"/>
                </a:moveTo>
                <a:lnTo>
                  <a:pt x="62737" y="0"/>
                </a:lnTo>
                <a:lnTo>
                  <a:pt x="62737" y="237109"/>
                </a:lnTo>
                <a:lnTo>
                  <a:pt x="0" y="237109"/>
                </a:lnTo>
                <a:lnTo>
                  <a:pt x="0" y="0"/>
                </a:lnTo>
                <a:close/>
              </a:path>
            </a:pathLst>
          </a:custGeom>
          <a:ln w="10668">
            <a:solidFill>
              <a:srgbClr val="ED7800"/>
            </a:solidFill>
          </a:ln>
        </p:spPr>
        <p:txBody>
          <a:bodyPr wrap="square" lIns="0" tIns="0" rIns="0" bIns="0" rtlCol="0">
            <a:noAutofit/>
          </a:bodyPr>
          <a:lstStyle/>
          <a:p>
            <a:endParaRPr/>
          </a:p>
        </p:txBody>
      </p:sp>
      <p:sp>
        <p:nvSpPr>
          <p:cNvPr id="16" name="object 16"/>
          <p:cNvSpPr/>
          <p:nvPr/>
        </p:nvSpPr>
        <p:spPr>
          <a:xfrm>
            <a:off x="1474725" y="1352805"/>
            <a:ext cx="215645" cy="242421"/>
          </a:xfrm>
          <a:custGeom>
            <a:avLst/>
            <a:gdLst/>
            <a:ahLst/>
            <a:cxnLst/>
            <a:rect l="l" t="t" r="r" b="b"/>
            <a:pathLst>
              <a:path w="215645" h="242421">
                <a:moveTo>
                  <a:pt x="0" y="0"/>
                </a:moveTo>
                <a:lnTo>
                  <a:pt x="62737" y="0"/>
                </a:lnTo>
                <a:lnTo>
                  <a:pt x="62737" y="108966"/>
                </a:lnTo>
                <a:lnTo>
                  <a:pt x="62884" y="128006"/>
                </a:lnTo>
                <a:lnTo>
                  <a:pt x="70577" y="179236"/>
                </a:lnTo>
                <a:lnTo>
                  <a:pt x="92582" y="194691"/>
                </a:lnTo>
                <a:lnTo>
                  <a:pt x="101981" y="194691"/>
                </a:lnTo>
                <a:lnTo>
                  <a:pt x="138571" y="178932"/>
                </a:lnTo>
                <a:lnTo>
                  <a:pt x="151714" y="139043"/>
                </a:lnTo>
                <a:lnTo>
                  <a:pt x="152907" y="0"/>
                </a:lnTo>
                <a:lnTo>
                  <a:pt x="215645" y="0"/>
                </a:lnTo>
                <a:lnTo>
                  <a:pt x="215645" y="237109"/>
                </a:lnTo>
                <a:lnTo>
                  <a:pt x="157352" y="237109"/>
                </a:lnTo>
                <a:lnTo>
                  <a:pt x="157352" y="201675"/>
                </a:lnTo>
                <a:lnTo>
                  <a:pt x="149451" y="211652"/>
                </a:lnTo>
                <a:lnTo>
                  <a:pt x="115928" y="234496"/>
                </a:lnTo>
                <a:lnTo>
                  <a:pt x="80767" y="242421"/>
                </a:lnTo>
                <a:lnTo>
                  <a:pt x="66721" y="241649"/>
                </a:lnTo>
                <a:lnTo>
                  <a:pt x="29083" y="227006"/>
                </a:lnTo>
                <a:lnTo>
                  <a:pt x="3602" y="185528"/>
                </a:lnTo>
                <a:lnTo>
                  <a:pt x="245" y="160698"/>
                </a:lnTo>
                <a:lnTo>
                  <a:pt x="0" y="0"/>
                </a:lnTo>
                <a:close/>
              </a:path>
            </a:pathLst>
          </a:custGeom>
          <a:ln w="10668">
            <a:solidFill>
              <a:srgbClr val="ED7800"/>
            </a:solidFill>
          </a:ln>
        </p:spPr>
        <p:txBody>
          <a:bodyPr wrap="square" lIns="0" tIns="0" rIns="0" bIns="0" rtlCol="0">
            <a:noAutofit/>
          </a:bodyPr>
          <a:lstStyle/>
          <a:p>
            <a:endParaRPr/>
          </a:p>
        </p:txBody>
      </p:sp>
      <p:sp>
        <p:nvSpPr>
          <p:cNvPr id="17" name="object 17"/>
          <p:cNvSpPr/>
          <p:nvPr/>
        </p:nvSpPr>
        <p:spPr>
          <a:xfrm>
            <a:off x="810400" y="1352805"/>
            <a:ext cx="247357" cy="237109"/>
          </a:xfrm>
          <a:custGeom>
            <a:avLst/>
            <a:gdLst/>
            <a:ahLst/>
            <a:cxnLst/>
            <a:rect l="l" t="t" r="r" b="b"/>
            <a:pathLst>
              <a:path w="247357" h="237109">
                <a:moveTo>
                  <a:pt x="3568" y="0"/>
                </a:moveTo>
                <a:lnTo>
                  <a:pt x="80136" y="0"/>
                </a:lnTo>
                <a:lnTo>
                  <a:pt x="122110" y="65150"/>
                </a:lnTo>
                <a:lnTo>
                  <a:pt x="166319" y="0"/>
                </a:lnTo>
                <a:lnTo>
                  <a:pt x="239979" y="0"/>
                </a:lnTo>
                <a:lnTo>
                  <a:pt x="159613" y="112268"/>
                </a:lnTo>
                <a:lnTo>
                  <a:pt x="247357" y="237109"/>
                </a:lnTo>
                <a:lnTo>
                  <a:pt x="170332" y="237109"/>
                </a:lnTo>
                <a:lnTo>
                  <a:pt x="122110" y="163703"/>
                </a:lnTo>
                <a:lnTo>
                  <a:pt x="73444" y="237109"/>
                </a:lnTo>
                <a:lnTo>
                  <a:pt x="0" y="237109"/>
                </a:lnTo>
                <a:lnTo>
                  <a:pt x="85496" y="114935"/>
                </a:lnTo>
                <a:lnTo>
                  <a:pt x="3568" y="0"/>
                </a:lnTo>
                <a:close/>
              </a:path>
            </a:pathLst>
          </a:custGeom>
          <a:ln w="10668">
            <a:solidFill>
              <a:srgbClr val="ED7800"/>
            </a:solidFill>
          </a:ln>
        </p:spPr>
        <p:txBody>
          <a:bodyPr wrap="square" lIns="0" tIns="0" rIns="0" bIns="0" rtlCol="0">
            <a:noAutofit/>
          </a:bodyPr>
          <a:lstStyle/>
          <a:p>
            <a:endParaRPr/>
          </a:p>
        </p:txBody>
      </p:sp>
      <p:sp>
        <p:nvSpPr>
          <p:cNvPr id="18" name="object 18"/>
          <p:cNvSpPr/>
          <p:nvPr/>
        </p:nvSpPr>
        <p:spPr>
          <a:xfrm>
            <a:off x="6422771" y="1347469"/>
            <a:ext cx="348742" cy="242442"/>
          </a:xfrm>
          <a:custGeom>
            <a:avLst/>
            <a:gdLst/>
            <a:ahLst/>
            <a:cxnLst/>
            <a:rect l="l" t="t" r="r" b="b"/>
            <a:pathLst>
              <a:path w="348742" h="242442">
                <a:moveTo>
                  <a:pt x="131825" y="0"/>
                </a:moveTo>
                <a:lnTo>
                  <a:pt x="169235" y="8283"/>
                </a:lnTo>
                <a:lnTo>
                  <a:pt x="196872" y="34512"/>
                </a:lnTo>
                <a:lnTo>
                  <a:pt x="207402" y="26301"/>
                </a:lnTo>
                <a:lnTo>
                  <a:pt x="241269" y="5737"/>
                </a:lnTo>
                <a:lnTo>
                  <a:pt x="265042" y="214"/>
                </a:lnTo>
                <a:lnTo>
                  <a:pt x="280931" y="741"/>
                </a:lnTo>
                <a:lnTo>
                  <a:pt x="325284" y="17917"/>
                </a:lnTo>
                <a:lnTo>
                  <a:pt x="346754" y="60044"/>
                </a:lnTo>
                <a:lnTo>
                  <a:pt x="348742" y="242442"/>
                </a:lnTo>
                <a:lnTo>
                  <a:pt x="286003" y="242442"/>
                </a:lnTo>
                <a:lnTo>
                  <a:pt x="286003" y="106933"/>
                </a:lnTo>
                <a:lnTo>
                  <a:pt x="285511" y="89381"/>
                </a:lnTo>
                <a:lnTo>
                  <a:pt x="284033" y="75612"/>
                </a:lnTo>
                <a:lnTo>
                  <a:pt x="281570" y="65642"/>
                </a:lnTo>
                <a:lnTo>
                  <a:pt x="272198" y="54250"/>
                </a:lnTo>
                <a:lnTo>
                  <a:pt x="261191" y="48896"/>
                </a:lnTo>
                <a:lnTo>
                  <a:pt x="245354" y="49320"/>
                </a:lnTo>
                <a:lnTo>
                  <a:pt x="210957" y="83190"/>
                </a:lnTo>
                <a:lnTo>
                  <a:pt x="206121" y="242442"/>
                </a:lnTo>
                <a:lnTo>
                  <a:pt x="143382" y="242442"/>
                </a:lnTo>
                <a:lnTo>
                  <a:pt x="143382" y="112521"/>
                </a:lnTo>
                <a:lnTo>
                  <a:pt x="143110" y="94861"/>
                </a:lnTo>
                <a:lnTo>
                  <a:pt x="134365" y="56133"/>
                </a:lnTo>
                <a:lnTo>
                  <a:pt x="129667" y="52958"/>
                </a:lnTo>
                <a:lnTo>
                  <a:pt x="124968" y="49656"/>
                </a:lnTo>
                <a:lnTo>
                  <a:pt x="118618" y="48005"/>
                </a:lnTo>
                <a:lnTo>
                  <a:pt x="110617" y="48005"/>
                </a:lnTo>
                <a:lnTo>
                  <a:pt x="69460" y="74108"/>
                </a:lnTo>
                <a:lnTo>
                  <a:pt x="62752" y="123778"/>
                </a:lnTo>
                <a:lnTo>
                  <a:pt x="62737" y="242442"/>
                </a:lnTo>
                <a:lnTo>
                  <a:pt x="0" y="242442"/>
                </a:lnTo>
                <a:lnTo>
                  <a:pt x="0" y="5333"/>
                </a:lnTo>
                <a:lnTo>
                  <a:pt x="57912" y="5333"/>
                </a:lnTo>
                <a:lnTo>
                  <a:pt x="57912" y="37718"/>
                </a:lnTo>
                <a:lnTo>
                  <a:pt x="67693" y="27057"/>
                </a:lnTo>
                <a:lnTo>
                  <a:pt x="100356" y="5673"/>
                </a:lnTo>
                <a:lnTo>
                  <a:pt x="124898" y="251"/>
                </a:lnTo>
                <a:lnTo>
                  <a:pt x="131825" y="0"/>
                </a:lnTo>
                <a:close/>
              </a:path>
            </a:pathLst>
          </a:custGeom>
          <a:ln w="10667">
            <a:solidFill>
              <a:srgbClr val="ED7800"/>
            </a:solidFill>
          </a:ln>
        </p:spPr>
        <p:txBody>
          <a:bodyPr wrap="square" lIns="0" tIns="0" rIns="0" bIns="0" rtlCol="0">
            <a:noAutofit/>
          </a:bodyPr>
          <a:lstStyle/>
          <a:p>
            <a:endParaRPr/>
          </a:p>
        </p:txBody>
      </p:sp>
      <p:sp>
        <p:nvSpPr>
          <p:cNvPr id="19" name="object 19"/>
          <p:cNvSpPr/>
          <p:nvPr/>
        </p:nvSpPr>
        <p:spPr>
          <a:xfrm>
            <a:off x="6155127" y="1347470"/>
            <a:ext cx="220976" cy="247675"/>
          </a:xfrm>
          <a:custGeom>
            <a:avLst/>
            <a:gdLst/>
            <a:ahLst/>
            <a:cxnLst/>
            <a:rect l="l" t="t" r="r" b="b"/>
            <a:pathLst>
              <a:path w="220976" h="247675">
                <a:moveTo>
                  <a:pt x="108258" y="0"/>
                </a:moveTo>
                <a:lnTo>
                  <a:pt x="148845" y="6193"/>
                </a:lnTo>
                <a:lnTo>
                  <a:pt x="190685" y="33650"/>
                </a:lnTo>
                <a:lnTo>
                  <a:pt x="212636" y="73655"/>
                </a:lnTo>
                <a:lnTo>
                  <a:pt x="220137" y="112890"/>
                </a:lnTo>
                <a:lnTo>
                  <a:pt x="220976" y="127802"/>
                </a:lnTo>
                <a:lnTo>
                  <a:pt x="63935" y="141985"/>
                </a:lnTo>
                <a:lnTo>
                  <a:pt x="65323" y="156417"/>
                </a:lnTo>
                <a:lnTo>
                  <a:pt x="85876" y="190616"/>
                </a:lnTo>
                <a:lnTo>
                  <a:pt x="108013" y="200430"/>
                </a:lnTo>
                <a:lnTo>
                  <a:pt x="124133" y="199622"/>
                </a:lnTo>
                <a:lnTo>
                  <a:pt x="134972" y="196196"/>
                </a:lnTo>
                <a:lnTo>
                  <a:pt x="145233" y="186782"/>
                </a:lnTo>
                <a:lnTo>
                  <a:pt x="151711" y="176449"/>
                </a:lnTo>
                <a:lnTo>
                  <a:pt x="217732" y="177418"/>
                </a:lnTo>
                <a:lnTo>
                  <a:pt x="198664" y="212209"/>
                </a:lnTo>
                <a:lnTo>
                  <a:pt x="158854" y="240480"/>
                </a:lnTo>
                <a:lnTo>
                  <a:pt x="120406" y="247675"/>
                </a:lnTo>
                <a:lnTo>
                  <a:pt x="104109" y="247122"/>
                </a:lnTo>
                <a:lnTo>
                  <a:pt x="63263" y="238389"/>
                </a:lnTo>
                <a:lnTo>
                  <a:pt x="25252" y="210284"/>
                </a:lnTo>
                <a:lnTo>
                  <a:pt x="3976" y="164819"/>
                </a:lnTo>
                <a:lnTo>
                  <a:pt x="0" y="139007"/>
                </a:lnTo>
                <a:lnTo>
                  <a:pt x="270" y="121650"/>
                </a:lnTo>
                <a:lnTo>
                  <a:pt x="6180" y="78834"/>
                </a:lnTo>
                <a:lnTo>
                  <a:pt x="25801" y="38737"/>
                </a:lnTo>
                <a:lnTo>
                  <a:pt x="58120" y="12374"/>
                </a:lnTo>
                <a:lnTo>
                  <a:pt x="105992" y="19"/>
                </a:lnTo>
                <a:lnTo>
                  <a:pt x="108258" y="0"/>
                </a:lnTo>
                <a:close/>
              </a:path>
            </a:pathLst>
          </a:custGeom>
          <a:ln w="10668">
            <a:solidFill>
              <a:srgbClr val="ED7800"/>
            </a:solidFill>
          </a:ln>
        </p:spPr>
        <p:txBody>
          <a:bodyPr wrap="square" lIns="0" tIns="0" rIns="0" bIns="0" rtlCol="0">
            <a:noAutofit/>
          </a:bodyPr>
          <a:lstStyle/>
          <a:p>
            <a:endParaRPr/>
          </a:p>
        </p:txBody>
      </p:sp>
      <p:sp>
        <p:nvSpPr>
          <p:cNvPr id="20" name="object 20"/>
          <p:cNvSpPr/>
          <p:nvPr/>
        </p:nvSpPr>
        <p:spPr>
          <a:xfrm>
            <a:off x="5474214" y="1347470"/>
            <a:ext cx="244270" cy="247411"/>
          </a:xfrm>
          <a:custGeom>
            <a:avLst/>
            <a:gdLst/>
            <a:ahLst/>
            <a:cxnLst/>
            <a:rect l="l" t="t" r="r" b="b"/>
            <a:pathLst>
              <a:path w="244270" h="247411">
                <a:moveTo>
                  <a:pt x="122167" y="0"/>
                </a:moveTo>
                <a:lnTo>
                  <a:pt x="162252" y="5652"/>
                </a:lnTo>
                <a:lnTo>
                  <a:pt x="205956" y="30716"/>
                </a:lnTo>
                <a:lnTo>
                  <a:pt x="230417" y="63158"/>
                </a:lnTo>
                <a:lnTo>
                  <a:pt x="244270" y="111326"/>
                </a:lnTo>
                <a:lnTo>
                  <a:pt x="243925" y="127588"/>
                </a:lnTo>
                <a:lnTo>
                  <a:pt x="236844" y="168418"/>
                </a:lnTo>
                <a:lnTo>
                  <a:pt x="213418" y="208774"/>
                </a:lnTo>
                <a:lnTo>
                  <a:pt x="181353" y="233558"/>
                </a:lnTo>
                <a:lnTo>
                  <a:pt x="133023" y="247411"/>
                </a:lnTo>
                <a:lnTo>
                  <a:pt x="117437" y="247143"/>
                </a:lnTo>
                <a:lnTo>
                  <a:pt x="79660" y="240885"/>
                </a:lnTo>
                <a:lnTo>
                  <a:pt x="43420" y="221893"/>
                </a:lnTo>
                <a:lnTo>
                  <a:pt x="12893" y="183856"/>
                </a:lnTo>
                <a:lnTo>
                  <a:pt x="542" y="135207"/>
                </a:lnTo>
                <a:lnTo>
                  <a:pt x="0" y="122221"/>
                </a:lnTo>
                <a:lnTo>
                  <a:pt x="609" y="109079"/>
                </a:lnTo>
                <a:lnTo>
                  <a:pt x="15111" y="60547"/>
                </a:lnTo>
                <a:lnTo>
                  <a:pt x="38708" y="29752"/>
                </a:lnTo>
                <a:lnTo>
                  <a:pt x="75317" y="8809"/>
                </a:lnTo>
                <a:lnTo>
                  <a:pt x="121655" y="0"/>
                </a:lnTo>
                <a:lnTo>
                  <a:pt x="122167" y="0"/>
                </a:lnTo>
                <a:close/>
              </a:path>
            </a:pathLst>
          </a:custGeom>
          <a:ln w="10668">
            <a:solidFill>
              <a:srgbClr val="ED7800"/>
            </a:solidFill>
          </a:ln>
        </p:spPr>
        <p:txBody>
          <a:bodyPr wrap="square" lIns="0" tIns="0" rIns="0" bIns="0" rtlCol="0">
            <a:noAutofit/>
          </a:bodyPr>
          <a:lstStyle/>
          <a:p>
            <a:endParaRPr/>
          </a:p>
        </p:txBody>
      </p:sp>
      <p:sp>
        <p:nvSpPr>
          <p:cNvPr id="21" name="object 21"/>
          <p:cNvSpPr/>
          <p:nvPr/>
        </p:nvSpPr>
        <p:spPr>
          <a:xfrm>
            <a:off x="5307711" y="1347469"/>
            <a:ext cx="149051" cy="242442"/>
          </a:xfrm>
          <a:custGeom>
            <a:avLst/>
            <a:gdLst/>
            <a:ahLst/>
            <a:cxnLst/>
            <a:rect l="l" t="t" r="r" b="b"/>
            <a:pathLst>
              <a:path w="149051" h="242442">
                <a:moveTo>
                  <a:pt x="112267" y="0"/>
                </a:moveTo>
                <a:lnTo>
                  <a:pt x="124808" y="1027"/>
                </a:lnTo>
                <a:lnTo>
                  <a:pt x="137056" y="4110"/>
                </a:lnTo>
                <a:lnTo>
                  <a:pt x="149051" y="9249"/>
                </a:lnTo>
                <a:lnTo>
                  <a:pt x="134238" y="66547"/>
                </a:lnTo>
                <a:lnTo>
                  <a:pt x="121702" y="59879"/>
                </a:lnTo>
                <a:lnTo>
                  <a:pt x="109900" y="56617"/>
                </a:lnTo>
                <a:lnTo>
                  <a:pt x="70467" y="82206"/>
                </a:lnTo>
                <a:lnTo>
                  <a:pt x="63845" y="125324"/>
                </a:lnTo>
                <a:lnTo>
                  <a:pt x="62737" y="242442"/>
                </a:lnTo>
                <a:lnTo>
                  <a:pt x="0" y="242442"/>
                </a:lnTo>
                <a:lnTo>
                  <a:pt x="0" y="5333"/>
                </a:lnTo>
                <a:lnTo>
                  <a:pt x="58292" y="5333"/>
                </a:lnTo>
                <a:lnTo>
                  <a:pt x="58292" y="39115"/>
                </a:lnTo>
                <a:lnTo>
                  <a:pt x="67203" y="25969"/>
                </a:lnTo>
                <a:lnTo>
                  <a:pt x="75513" y="15929"/>
                </a:lnTo>
                <a:lnTo>
                  <a:pt x="83267" y="8950"/>
                </a:lnTo>
                <a:lnTo>
                  <a:pt x="95411" y="2838"/>
                </a:lnTo>
                <a:lnTo>
                  <a:pt x="107431" y="208"/>
                </a:lnTo>
                <a:lnTo>
                  <a:pt x="112267" y="0"/>
                </a:lnTo>
                <a:close/>
              </a:path>
            </a:pathLst>
          </a:custGeom>
          <a:ln w="10668">
            <a:solidFill>
              <a:srgbClr val="ED7800"/>
            </a:solidFill>
          </a:ln>
        </p:spPr>
        <p:txBody>
          <a:bodyPr wrap="square" lIns="0" tIns="0" rIns="0" bIns="0" rtlCol="0">
            <a:noAutofit/>
          </a:bodyPr>
          <a:lstStyle/>
          <a:p>
            <a:endParaRPr/>
          </a:p>
        </p:txBody>
      </p:sp>
      <p:sp>
        <p:nvSpPr>
          <p:cNvPr id="22" name="object 22"/>
          <p:cNvSpPr/>
          <p:nvPr/>
        </p:nvSpPr>
        <p:spPr>
          <a:xfrm>
            <a:off x="2372559" y="1347470"/>
            <a:ext cx="220976" cy="247675"/>
          </a:xfrm>
          <a:custGeom>
            <a:avLst/>
            <a:gdLst/>
            <a:ahLst/>
            <a:cxnLst/>
            <a:rect l="l" t="t" r="r" b="b"/>
            <a:pathLst>
              <a:path w="220976" h="247675">
                <a:moveTo>
                  <a:pt x="108258" y="0"/>
                </a:moveTo>
                <a:lnTo>
                  <a:pt x="148845" y="6193"/>
                </a:lnTo>
                <a:lnTo>
                  <a:pt x="190685" y="33650"/>
                </a:lnTo>
                <a:lnTo>
                  <a:pt x="212636" y="73655"/>
                </a:lnTo>
                <a:lnTo>
                  <a:pt x="220137" y="112890"/>
                </a:lnTo>
                <a:lnTo>
                  <a:pt x="220976" y="127802"/>
                </a:lnTo>
                <a:lnTo>
                  <a:pt x="63935" y="141985"/>
                </a:lnTo>
                <a:lnTo>
                  <a:pt x="65323" y="156417"/>
                </a:lnTo>
                <a:lnTo>
                  <a:pt x="85876" y="190616"/>
                </a:lnTo>
                <a:lnTo>
                  <a:pt x="108013" y="200430"/>
                </a:lnTo>
                <a:lnTo>
                  <a:pt x="124133" y="199622"/>
                </a:lnTo>
                <a:lnTo>
                  <a:pt x="134972" y="196196"/>
                </a:lnTo>
                <a:lnTo>
                  <a:pt x="145265" y="186782"/>
                </a:lnTo>
                <a:lnTo>
                  <a:pt x="151766" y="176449"/>
                </a:lnTo>
                <a:lnTo>
                  <a:pt x="217732" y="177418"/>
                </a:lnTo>
                <a:lnTo>
                  <a:pt x="198664" y="212209"/>
                </a:lnTo>
                <a:lnTo>
                  <a:pt x="158854" y="240480"/>
                </a:lnTo>
                <a:lnTo>
                  <a:pt x="120406" y="247675"/>
                </a:lnTo>
                <a:lnTo>
                  <a:pt x="104109" y="247122"/>
                </a:lnTo>
                <a:lnTo>
                  <a:pt x="63263" y="238389"/>
                </a:lnTo>
                <a:lnTo>
                  <a:pt x="25252" y="210284"/>
                </a:lnTo>
                <a:lnTo>
                  <a:pt x="3976" y="164819"/>
                </a:lnTo>
                <a:lnTo>
                  <a:pt x="0" y="139007"/>
                </a:lnTo>
                <a:lnTo>
                  <a:pt x="270" y="121650"/>
                </a:lnTo>
                <a:lnTo>
                  <a:pt x="6180" y="78834"/>
                </a:lnTo>
                <a:lnTo>
                  <a:pt x="25801" y="38737"/>
                </a:lnTo>
                <a:lnTo>
                  <a:pt x="58120" y="12374"/>
                </a:lnTo>
                <a:lnTo>
                  <a:pt x="105992" y="19"/>
                </a:lnTo>
                <a:lnTo>
                  <a:pt x="108258" y="0"/>
                </a:lnTo>
                <a:close/>
              </a:path>
            </a:pathLst>
          </a:custGeom>
          <a:ln w="10668">
            <a:solidFill>
              <a:srgbClr val="ED7800"/>
            </a:solidFill>
          </a:ln>
        </p:spPr>
        <p:txBody>
          <a:bodyPr wrap="square" lIns="0" tIns="0" rIns="0" bIns="0" rtlCol="0">
            <a:noAutofit/>
          </a:bodyPr>
          <a:lstStyle/>
          <a:p>
            <a:endParaRPr/>
          </a:p>
        </p:txBody>
      </p:sp>
      <p:sp>
        <p:nvSpPr>
          <p:cNvPr id="23" name="object 23"/>
          <p:cNvSpPr/>
          <p:nvPr/>
        </p:nvSpPr>
        <p:spPr>
          <a:xfrm>
            <a:off x="1735409" y="1347470"/>
            <a:ext cx="218858" cy="247635"/>
          </a:xfrm>
          <a:custGeom>
            <a:avLst/>
            <a:gdLst/>
            <a:ahLst/>
            <a:cxnLst/>
            <a:rect l="l" t="t" r="r" b="b"/>
            <a:pathLst>
              <a:path w="218858" h="247635">
                <a:moveTo>
                  <a:pt x="105963" y="0"/>
                </a:moveTo>
                <a:lnTo>
                  <a:pt x="149409" y="4226"/>
                </a:lnTo>
                <a:lnTo>
                  <a:pt x="192909" y="29692"/>
                </a:lnTo>
                <a:lnTo>
                  <a:pt x="210516" y="61553"/>
                </a:lnTo>
                <a:lnTo>
                  <a:pt x="151683" y="73659"/>
                </a:lnTo>
                <a:lnTo>
                  <a:pt x="146233" y="61522"/>
                </a:lnTo>
                <a:lnTo>
                  <a:pt x="137502" y="52572"/>
                </a:lnTo>
                <a:lnTo>
                  <a:pt x="127298" y="47708"/>
                </a:lnTo>
                <a:lnTo>
                  <a:pt x="114231" y="45353"/>
                </a:lnTo>
                <a:lnTo>
                  <a:pt x="96223" y="45772"/>
                </a:lnTo>
                <a:lnTo>
                  <a:pt x="83286" y="47489"/>
                </a:lnTo>
                <a:lnTo>
                  <a:pt x="74323" y="50482"/>
                </a:lnTo>
                <a:lnTo>
                  <a:pt x="66720" y="55244"/>
                </a:lnTo>
                <a:lnTo>
                  <a:pt x="64434" y="59562"/>
                </a:lnTo>
                <a:lnTo>
                  <a:pt x="64434" y="64769"/>
                </a:lnTo>
                <a:lnTo>
                  <a:pt x="64434" y="69214"/>
                </a:lnTo>
                <a:lnTo>
                  <a:pt x="113434" y="90053"/>
                </a:lnTo>
                <a:lnTo>
                  <a:pt x="132480" y="94654"/>
                </a:lnTo>
                <a:lnTo>
                  <a:pt x="148789" y="99082"/>
                </a:lnTo>
                <a:lnTo>
                  <a:pt x="191682" y="116286"/>
                </a:lnTo>
                <a:lnTo>
                  <a:pt x="217473" y="153326"/>
                </a:lnTo>
                <a:lnTo>
                  <a:pt x="218858" y="167061"/>
                </a:lnTo>
                <a:lnTo>
                  <a:pt x="217777" y="180338"/>
                </a:lnTo>
                <a:lnTo>
                  <a:pt x="190444" y="223807"/>
                </a:lnTo>
                <a:lnTo>
                  <a:pt x="156680" y="241548"/>
                </a:lnTo>
                <a:lnTo>
                  <a:pt x="119088" y="247635"/>
                </a:lnTo>
                <a:lnTo>
                  <a:pt x="102365" y="247274"/>
                </a:lnTo>
                <a:lnTo>
                  <a:pt x="61996" y="241097"/>
                </a:lnTo>
                <a:lnTo>
                  <a:pt x="19113" y="214008"/>
                </a:lnTo>
                <a:lnTo>
                  <a:pt x="0" y="183287"/>
                </a:lnTo>
                <a:lnTo>
                  <a:pt x="60370" y="165226"/>
                </a:lnTo>
                <a:lnTo>
                  <a:pt x="64819" y="178284"/>
                </a:lnTo>
                <a:lnTo>
                  <a:pt x="71827" y="188617"/>
                </a:lnTo>
                <a:lnTo>
                  <a:pt x="83474" y="196403"/>
                </a:lnTo>
                <a:lnTo>
                  <a:pt x="95054" y="200742"/>
                </a:lnTo>
                <a:lnTo>
                  <a:pt x="107410" y="202368"/>
                </a:lnTo>
                <a:lnTo>
                  <a:pt x="123717" y="201578"/>
                </a:lnTo>
                <a:lnTo>
                  <a:pt x="136273" y="199072"/>
                </a:lnTo>
                <a:lnTo>
                  <a:pt x="145717" y="194841"/>
                </a:lnTo>
                <a:lnTo>
                  <a:pt x="153207" y="189356"/>
                </a:lnTo>
                <a:lnTo>
                  <a:pt x="155874" y="183768"/>
                </a:lnTo>
                <a:lnTo>
                  <a:pt x="155874" y="176783"/>
                </a:lnTo>
                <a:lnTo>
                  <a:pt x="155874" y="172084"/>
                </a:lnTo>
                <a:lnTo>
                  <a:pt x="112283" y="152550"/>
                </a:lnTo>
                <a:lnTo>
                  <a:pt x="95840" y="148478"/>
                </a:lnTo>
                <a:lnTo>
                  <a:pt x="57013" y="136814"/>
                </a:lnTo>
                <a:lnTo>
                  <a:pt x="18104" y="109886"/>
                </a:lnTo>
                <a:lnTo>
                  <a:pt x="6182" y="75332"/>
                </a:lnTo>
                <a:lnTo>
                  <a:pt x="7267" y="61319"/>
                </a:lnTo>
                <a:lnTo>
                  <a:pt x="34059" y="19245"/>
                </a:lnTo>
                <a:lnTo>
                  <a:pt x="80456" y="1608"/>
                </a:lnTo>
                <a:lnTo>
                  <a:pt x="94076" y="310"/>
                </a:lnTo>
                <a:lnTo>
                  <a:pt x="105963" y="0"/>
                </a:lnTo>
                <a:close/>
              </a:path>
            </a:pathLst>
          </a:custGeom>
          <a:ln w="10668">
            <a:solidFill>
              <a:srgbClr val="ED7800"/>
            </a:solidFill>
          </a:ln>
        </p:spPr>
        <p:txBody>
          <a:bodyPr wrap="square" lIns="0" tIns="0" rIns="0" bIns="0" rtlCol="0">
            <a:noAutofit/>
          </a:bodyPr>
          <a:lstStyle/>
          <a:p>
            <a:endParaRPr/>
          </a:p>
        </p:txBody>
      </p:sp>
      <p:sp>
        <p:nvSpPr>
          <p:cNvPr id="24" name="object 24"/>
          <p:cNvSpPr/>
          <p:nvPr/>
        </p:nvSpPr>
        <p:spPr>
          <a:xfrm>
            <a:off x="1081214" y="1347470"/>
            <a:ext cx="223711" cy="247529"/>
          </a:xfrm>
          <a:custGeom>
            <a:avLst/>
            <a:gdLst/>
            <a:ahLst/>
            <a:cxnLst/>
            <a:rect l="l" t="t" r="r" b="b"/>
            <a:pathLst>
              <a:path w="223711" h="247529">
                <a:moveTo>
                  <a:pt x="114961" y="0"/>
                </a:moveTo>
                <a:lnTo>
                  <a:pt x="156148" y="5322"/>
                </a:lnTo>
                <a:lnTo>
                  <a:pt x="198010" y="32650"/>
                </a:lnTo>
                <a:lnTo>
                  <a:pt x="217058" y="64932"/>
                </a:lnTo>
                <a:lnTo>
                  <a:pt x="158713" y="86613"/>
                </a:lnTo>
                <a:lnTo>
                  <a:pt x="154878" y="73126"/>
                </a:lnTo>
                <a:lnTo>
                  <a:pt x="148438" y="62594"/>
                </a:lnTo>
                <a:lnTo>
                  <a:pt x="136728" y="54159"/>
                </a:lnTo>
                <a:lnTo>
                  <a:pt x="125249" y="50096"/>
                </a:lnTo>
                <a:lnTo>
                  <a:pt x="108402" y="50678"/>
                </a:lnTo>
                <a:lnTo>
                  <a:pt x="71220" y="80194"/>
                </a:lnTo>
                <a:lnTo>
                  <a:pt x="64507" y="118586"/>
                </a:lnTo>
                <a:lnTo>
                  <a:pt x="65093" y="135287"/>
                </a:lnTo>
                <a:lnTo>
                  <a:pt x="84641" y="184072"/>
                </a:lnTo>
                <a:lnTo>
                  <a:pt x="106220" y="195708"/>
                </a:lnTo>
                <a:lnTo>
                  <a:pt x="123620" y="195417"/>
                </a:lnTo>
                <a:lnTo>
                  <a:pt x="157525" y="168183"/>
                </a:lnTo>
                <a:lnTo>
                  <a:pt x="161465" y="154618"/>
                </a:lnTo>
                <a:lnTo>
                  <a:pt x="223711" y="162051"/>
                </a:lnTo>
                <a:lnTo>
                  <a:pt x="209116" y="200269"/>
                </a:lnTo>
                <a:lnTo>
                  <a:pt x="182847" y="228089"/>
                </a:lnTo>
                <a:lnTo>
                  <a:pt x="136044" y="246266"/>
                </a:lnTo>
                <a:lnTo>
                  <a:pt x="123276" y="247529"/>
                </a:lnTo>
                <a:lnTo>
                  <a:pt x="106952" y="247064"/>
                </a:lnTo>
                <a:lnTo>
                  <a:pt x="66684" y="238960"/>
                </a:lnTo>
                <a:lnTo>
                  <a:pt x="27837" y="210543"/>
                </a:lnTo>
                <a:lnTo>
                  <a:pt x="8811" y="177520"/>
                </a:lnTo>
                <a:lnTo>
                  <a:pt x="627" y="140059"/>
                </a:lnTo>
                <a:lnTo>
                  <a:pt x="0" y="126291"/>
                </a:lnTo>
                <a:lnTo>
                  <a:pt x="511" y="110849"/>
                </a:lnTo>
                <a:lnTo>
                  <a:pt x="8239" y="70740"/>
                </a:lnTo>
                <a:lnTo>
                  <a:pt x="35626" y="29194"/>
                </a:lnTo>
                <a:lnTo>
                  <a:pt x="68435" y="8337"/>
                </a:lnTo>
                <a:lnTo>
                  <a:pt x="105338" y="286"/>
                </a:lnTo>
                <a:lnTo>
                  <a:pt x="114961" y="0"/>
                </a:lnTo>
                <a:close/>
              </a:path>
            </a:pathLst>
          </a:custGeom>
          <a:ln w="10668">
            <a:solidFill>
              <a:srgbClr val="ED7800"/>
            </a:solidFill>
          </a:ln>
        </p:spPr>
        <p:txBody>
          <a:bodyPr wrap="square" lIns="0" tIns="0" rIns="0" bIns="0" rtlCol="0">
            <a:noAutofit/>
          </a:bodyPr>
          <a:lstStyle/>
          <a:p>
            <a:endParaRPr/>
          </a:p>
        </p:txBody>
      </p:sp>
      <p:sp>
        <p:nvSpPr>
          <p:cNvPr id="25" name="object 25"/>
          <p:cNvSpPr/>
          <p:nvPr/>
        </p:nvSpPr>
        <p:spPr>
          <a:xfrm>
            <a:off x="5072126" y="1318006"/>
            <a:ext cx="116516" cy="92837"/>
          </a:xfrm>
          <a:custGeom>
            <a:avLst/>
            <a:gdLst/>
            <a:ahLst/>
            <a:cxnLst/>
            <a:rect l="l" t="t" r="r" b="b"/>
            <a:pathLst>
              <a:path w="116516" h="92837">
                <a:moveTo>
                  <a:pt x="0" y="0"/>
                </a:moveTo>
                <a:lnTo>
                  <a:pt x="0" y="92837"/>
                </a:lnTo>
                <a:lnTo>
                  <a:pt x="36195" y="92837"/>
                </a:lnTo>
                <a:lnTo>
                  <a:pt x="79263" y="90174"/>
                </a:lnTo>
                <a:lnTo>
                  <a:pt x="114164" y="61259"/>
                </a:lnTo>
                <a:lnTo>
                  <a:pt x="116516" y="48954"/>
                </a:lnTo>
                <a:lnTo>
                  <a:pt x="115077" y="34377"/>
                </a:lnTo>
                <a:lnTo>
                  <a:pt x="89376" y="5231"/>
                </a:lnTo>
                <a:lnTo>
                  <a:pt x="40112" y="36"/>
                </a:lnTo>
                <a:lnTo>
                  <a:pt x="0" y="0"/>
                </a:lnTo>
                <a:close/>
              </a:path>
            </a:pathLst>
          </a:custGeom>
          <a:ln w="10667">
            <a:solidFill>
              <a:srgbClr val="ED7800"/>
            </a:solidFill>
          </a:ln>
        </p:spPr>
        <p:txBody>
          <a:bodyPr wrap="square" lIns="0" tIns="0" rIns="0" bIns="0" rtlCol="0">
            <a:noAutofit/>
          </a:bodyPr>
          <a:lstStyle/>
          <a:p>
            <a:endParaRPr/>
          </a:p>
        </p:txBody>
      </p:sp>
      <p:sp>
        <p:nvSpPr>
          <p:cNvPr id="26" name="object 26"/>
          <p:cNvSpPr/>
          <p:nvPr/>
        </p:nvSpPr>
        <p:spPr>
          <a:xfrm>
            <a:off x="4462779" y="1318005"/>
            <a:ext cx="133456" cy="83058"/>
          </a:xfrm>
          <a:custGeom>
            <a:avLst/>
            <a:gdLst/>
            <a:ahLst/>
            <a:cxnLst/>
            <a:rect l="l" t="t" r="r" b="b"/>
            <a:pathLst>
              <a:path w="133456" h="83058">
                <a:moveTo>
                  <a:pt x="0" y="0"/>
                </a:moveTo>
                <a:lnTo>
                  <a:pt x="0" y="83058"/>
                </a:lnTo>
                <a:lnTo>
                  <a:pt x="48895" y="83058"/>
                </a:lnTo>
                <a:lnTo>
                  <a:pt x="95106" y="81377"/>
                </a:lnTo>
                <a:lnTo>
                  <a:pt x="131503" y="54998"/>
                </a:lnTo>
                <a:lnTo>
                  <a:pt x="133456" y="42252"/>
                </a:lnTo>
                <a:lnTo>
                  <a:pt x="131861" y="27916"/>
                </a:lnTo>
                <a:lnTo>
                  <a:pt x="96966" y="1270"/>
                </a:lnTo>
                <a:lnTo>
                  <a:pt x="56542" y="4"/>
                </a:lnTo>
                <a:lnTo>
                  <a:pt x="0" y="0"/>
                </a:lnTo>
                <a:close/>
              </a:path>
            </a:pathLst>
          </a:custGeom>
          <a:ln w="10668">
            <a:solidFill>
              <a:srgbClr val="ED7800"/>
            </a:solidFill>
          </a:ln>
        </p:spPr>
        <p:txBody>
          <a:bodyPr wrap="square" lIns="0" tIns="0" rIns="0" bIns="0" rtlCol="0">
            <a:noAutofit/>
          </a:bodyPr>
          <a:lstStyle/>
          <a:p>
            <a:endParaRPr/>
          </a:p>
        </p:txBody>
      </p:sp>
      <p:sp>
        <p:nvSpPr>
          <p:cNvPr id="27" name="object 27"/>
          <p:cNvSpPr/>
          <p:nvPr/>
        </p:nvSpPr>
        <p:spPr>
          <a:xfrm>
            <a:off x="3193288" y="1318005"/>
            <a:ext cx="133456" cy="83058"/>
          </a:xfrm>
          <a:custGeom>
            <a:avLst/>
            <a:gdLst/>
            <a:ahLst/>
            <a:cxnLst/>
            <a:rect l="l" t="t" r="r" b="b"/>
            <a:pathLst>
              <a:path w="133456" h="83058">
                <a:moveTo>
                  <a:pt x="0" y="0"/>
                </a:moveTo>
                <a:lnTo>
                  <a:pt x="0" y="83058"/>
                </a:lnTo>
                <a:lnTo>
                  <a:pt x="48894" y="83058"/>
                </a:lnTo>
                <a:lnTo>
                  <a:pt x="95106" y="81377"/>
                </a:lnTo>
                <a:lnTo>
                  <a:pt x="131503" y="54998"/>
                </a:lnTo>
                <a:lnTo>
                  <a:pt x="133456" y="42252"/>
                </a:lnTo>
                <a:lnTo>
                  <a:pt x="131861" y="27916"/>
                </a:lnTo>
                <a:lnTo>
                  <a:pt x="96966" y="1270"/>
                </a:lnTo>
                <a:lnTo>
                  <a:pt x="56542" y="4"/>
                </a:lnTo>
                <a:lnTo>
                  <a:pt x="0" y="0"/>
                </a:lnTo>
                <a:close/>
              </a:path>
            </a:pathLst>
          </a:custGeom>
          <a:ln w="10668">
            <a:solidFill>
              <a:srgbClr val="ED7800"/>
            </a:solidFill>
          </a:ln>
        </p:spPr>
        <p:txBody>
          <a:bodyPr wrap="square" lIns="0" tIns="0" rIns="0" bIns="0" rtlCol="0">
            <a:noAutofit/>
          </a:bodyPr>
          <a:lstStyle/>
          <a:p>
            <a:endParaRPr/>
          </a:p>
        </p:txBody>
      </p:sp>
      <p:sp>
        <p:nvSpPr>
          <p:cNvPr id="28" name="object 28"/>
          <p:cNvSpPr/>
          <p:nvPr/>
        </p:nvSpPr>
        <p:spPr>
          <a:xfrm>
            <a:off x="4096257" y="1313561"/>
            <a:ext cx="180761" cy="224626"/>
          </a:xfrm>
          <a:custGeom>
            <a:avLst/>
            <a:gdLst/>
            <a:ahLst/>
            <a:cxnLst/>
            <a:rect l="l" t="t" r="r" b="b"/>
            <a:pathLst>
              <a:path w="180761" h="224626">
                <a:moveTo>
                  <a:pt x="90679" y="0"/>
                </a:moveTo>
                <a:lnTo>
                  <a:pt x="51712" y="7896"/>
                </a:lnTo>
                <a:lnTo>
                  <a:pt x="15613" y="42520"/>
                </a:lnTo>
                <a:lnTo>
                  <a:pt x="948" y="90666"/>
                </a:lnTo>
                <a:lnTo>
                  <a:pt x="0" y="104691"/>
                </a:lnTo>
                <a:lnTo>
                  <a:pt x="407" y="121722"/>
                </a:lnTo>
                <a:lnTo>
                  <a:pt x="7118" y="163207"/>
                </a:lnTo>
                <a:lnTo>
                  <a:pt x="32451" y="203137"/>
                </a:lnTo>
                <a:lnTo>
                  <a:pt x="65842" y="222116"/>
                </a:lnTo>
                <a:lnTo>
                  <a:pt x="78002" y="224626"/>
                </a:lnTo>
                <a:lnTo>
                  <a:pt x="94740" y="224277"/>
                </a:lnTo>
                <a:lnTo>
                  <a:pt x="133061" y="214734"/>
                </a:lnTo>
                <a:lnTo>
                  <a:pt x="165714" y="181384"/>
                </a:lnTo>
                <a:lnTo>
                  <a:pt x="179876" y="132645"/>
                </a:lnTo>
                <a:lnTo>
                  <a:pt x="180761" y="118273"/>
                </a:lnTo>
                <a:lnTo>
                  <a:pt x="180339" y="101203"/>
                </a:lnTo>
                <a:lnTo>
                  <a:pt x="173613" y="59718"/>
                </a:lnTo>
                <a:lnTo>
                  <a:pt x="148784" y="20770"/>
                </a:lnTo>
                <a:lnTo>
                  <a:pt x="102542" y="626"/>
                </a:lnTo>
                <a:lnTo>
                  <a:pt x="90679" y="0"/>
                </a:lnTo>
                <a:close/>
              </a:path>
            </a:pathLst>
          </a:custGeom>
          <a:ln w="10668">
            <a:solidFill>
              <a:srgbClr val="ED7800"/>
            </a:solidFill>
          </a:ln>
        </p:spPr>
        <p:txBody>
          <a:bodyPr wrap="square" lIns="0" tIns="0" rIns="0" bIns="0" rtlCol="0">
            <a:noAutofit/>
          </a:bodyPr>
          <a:lstStyle/>
          <a:p>
            <a:endParaRPr/>
          </a:p>
        </p:txBody>
      </p:sp>
      <p:sp>
        <p:nvSpPr>
          <p:cNvPr id="29" name="object 29"/>
          <p:cNvSpPr/>
          <p:nvPr/>
        </p:nvSpPr>
        <p:spPr>
          <a:xfrm>
            <a:off x="2826765" y="1313561"/>
            <a:ext cx="180761" cy="224626"/>
          </a:xfrm>
          <a:custGeom>
            <a:avLst/>
            <a:gdLst/>
            <a:ahLst/>
            <a:cxnLst/>
            <a:rect l="l" t="t" r="r" b="b"/>
            <a:pathLst>
              <a:path w="180761" h="224626">
                <a:moveTo>
                  <a:pt x="90679" y="0"/>
                </a:moveTo>
                <a:lnTo>
                  <a:pt x="51712" y="7896"/>
                </a:lnTo>
                <a:lnTo>
                  <a:pt x="15613" y="42520"/>
                </a:lnTo>
                <a:lnTo>
                  <a:pt x="948" y="90666"/>
                </a:lnTo>
                <a:lnTo>
                  <a:pt x="0" y="104691"/>
                </a:lnTo>
                <a:lnTo>
                  <a:pt x="407" y="121722"/>
                </a:lnTo>
                <a:lnTo>
                  <a:pt x="7118" y="163207"/>
                </a:lnTo>
                <a:lnTo>
                  <a:pt x="32451" y="203137"/>
                </a:lnTo>
                <a:lnTo>
                  <a:pt x="65842" y="222116"/>
                </a:lnTo>
                <a:lnTo>
                  <a:pt x="78002" y="224626"/>
                </a:lnTo>
                <a:lnTo>
                  <a:pt x="94740" y="224277"/>
                </a:lnTo>
                <a:lnTo>
                  <a:pt x="133061" y="214734"/>
                </a:lnTo>
                <a:lnTo>
                  <a:pt x="165714" y="181384"/>
                </a:lnTo>
                <a:lnTo>
                  <a:pt x="179876" y="132645"/>
                </a:lnTo>
                <a:lnTo>
                  <a:pt x="180761" y="118273"/>
                </a:lnTo>
                <a:lnTo>
                  <a:pt x="180339" y="101203"/>
                </a:lnTo>
                <a:lnTo>
                  <a:pt x="173613" y="59718"/>
                </a:lnTo>
                <a:lnTo>
                  <a:pt x="148784" y="20770"/>
                </a:lnTo>
                <a:lnTo>
                  <a:pt x="102542" y="626"/>
                </a:lnTo>
                <a:lnTo>
                  <a:pt x="90679" y="0"/>
                </a:lnTo>
                <a:close/>
              </a:path>
            </a:pathLst>
          </a:custGeom>
          <a:ln w="10668">
            <a:solidFill>
              <a:srgbClr val="ED7800"/>
            </a:solidFill>
          </a:ln>
        </p:spPr>
        <p:txBody>
          <a:bodyPr wrap="square" lIns="0" tIns="0" rIns="0" bIns="0" rtlCol="0">
            <a:noAutofit/>
          </a:bodyPr>
          <a:lstStyle/>
          <a:p>
            <a:endParaRPr/>
          </a:p>
        </p:txBody>
      </p:sp>
      <p:sp>
        <p:nvSpPr>
          <p:cNvPr id="30" name="object 30"/>
          <p:cNvSpPr/>
          <p:nvPr/>
        </p:nvSpPr>
        <p:spPr>
          <a:xfrm>
            <a:off x="6046471" y="1262634"/>
            <a:ext cx="62737" cy="327278"/>
          </a:xfrm>
          <a:custGeom>
            <a:avLst/>
            <a:gdLst/>
            <a:ahLst/>
            <a:cxnLst/>
            <a:rect l="l" t="t" r="r" b="b"/>
            <a:pathLst>
              <a:path w="62737" h="327278">
                <a:moveTo>
                  <a:pt x="0" y="0"/>
                </a:moveTo>
                <a:lnTo>
                  <a:pt x="62737" y="0"/>
                </a:lnTo>
                <a:lnTo>
                  <a:pt x="62737"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1" name="object 31"/>
          <p:cNvSpPr/>
          <p:nvPr/>
        </p:nvSpPr>
        <p:spPr>
          <a:xfrm>
            <a:off x="5764910" y="1262634"/>
            <a:ext cx="231346" cy="332484"/>
          </a:xfrm>
          <a:custGeom>
            <a:avLst/>
            <a:gdLst/>
            <a:ahLst/>
            <a:cxnLst/>
            <a:rect l="l" t="t" r="r" b="b"/>
            <a:pathLst>
              <a:path w="231346" h="332484">
                <a:moveTo>
                  <a:pt x="0" y="0"/>
                </a:moveTo>
                <a:lnTo>
                  <a:pt x="62737" y="0"/>
                </a:lnTo>
                <a:lnTo>
                  <a:pt x="62737" y="117855"/>
                </a:lnTo>
                <a:lnTo>
                  <a:pt x="72720" y="107798"/>
                </a:lnTo>
                <a:lnTo>
                  <a:pt x="106156" y="88542"/>
                </a:lnTo>
                <a:lnTo>
                  <a:pt x="131421" y="84836"/>
                </a:lnTo>
                <a:lnTo>
                  <a:pt x="145114" y="85657"/>
                </a:lnTo>
                <a:lnTo>
                  <a:pt x="181403" y="98009"/>
                </a:lnTo>
                <a:lnTo>
                  <a:pt x="215545" y="133958"/>
                </a:lnTo>
                <a:lnTo>
                  <a:pt x="230260" y="182781"/>
                </a:lnTo>
                <a:lnTo>
                  <a:pt x="231346" y="197202"/>
                </a:lnTo>
                <a:lnTo>
                  <a:pt x="230991" y="214140"/>
                </a:lnTo>
                <a:lnTo>
                  <a:pt x="224941" y="256510"/>
                </a:lnTo>
                <a:lnTo>
                  <a:pt x="205358" y="296671"/>
                </a:lnTo>
                <a:lnTo>
                  <a:pt x="173207" y="322890"/>
                </a:lnTo>
                <a:lnTo>
                  <a:pt x="137555" y="332484"/>
                </a:lnTo>
                <a:lnTo>
                  <a:pt x="123304" y="331815"/>
                </a:lnTo>
                <a:lnTo>
                  <a:pt x="86276" y="318505"/>
                </a:lnTo>
                <a:lnTo>
                  <a:pt x="59458" y="294069"/>
                </a:lnTo>
                <a:lnTo>
                  <a:pt x="58292"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2" name="object 32"/>
          <p:cNvSpPr/>
          <p:nvPr/>
        </p:nvSpPr>
        <p:spPr>
          <a:xfrm>
            <a:off x="5006085" y="1262634"/>
            <a:ext cx="250318" cy="327278"/>
          </a:xfrm>
          <a:custGeom>
            <a:avLst/>
            <a:gdLst/>
            <a:ahLst/>
            <a:cxnLst/>
            <a:rect l="l" t="t" r="r" b="b"/>
            <a:pathLst>
              <a:path w="250318" h="327278">
                <a:moveTo>
                  <a:pt x="0" y="0"/>
                </a:moveTo>
                <a:lnTo>
                  <a:pt x="106044" y="0"/>
                </a:lnTo>
                <a:lnTo>
                  <a:pt x="124375" y="128"/>
                </a:lnTo>
                <a:lnTo>
                  <a:pt x="166350" y="2060"/>
                </a:lnTo>
                <a:lnTo>
                  <a:pt x="207213" y="14561"/>
                </a:lnTo>
                <a:lnTo>
                  <a:pt x="234898" y="42466"/>
                </a:lnTo>
                <a:lnTo>
                  <a:pt x="250318" y="90135"/>
                </a:lnTo>
                <a:lnTo>
                  <a:pt x="250048" y="107254"/>
                </a:lnTo>
                <a:lnTo>
                  <a:pt x="235469" y="157672"/>
                </a:lnTo>
                <a:lnTo>
                  <a:pt x="200619" y="190542"/>
                </a:lnTo>
                <a:lnTo>
                  <a:pt x="152159" y="202060"/>
                </a:lnTo>
                <a:lnTo>
                  <a:pt x="113738" y="203821"/>
                </a:lnTo>
                <a:lnTo>
                  <a:pt x="66039" y="203835"/>
                </a:lnTo>
                <a:lnTo>
                  <a:pt x="66039"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3" name="object 33"/>
          <p:cNvSpPr/>
          <p:nvPr/>
        </p:nvSpPr>
        <p:spPr>
          <a:xfrm>
            <a:off x="4396740" y="1262634"/>
            <a:ext cx="294132" cy="327278"/>
          </a:xfrm>
          <a:custGeom>
            <a:avLst/>
            <a:gdLst/>
            <a:ahLst/>
            <a:cxnLst/>
            <a:rect l="l" t="t" r="r" b="b"/>
            <a:pathLst>
              <a:path w="294132" h="327278">
                <a:moveTo>
                  <a:pt x="0" y="0"/>
                </a:moveTo>
                <a:lnTo>
                  <a:pt x="139064" y="0"/>
                </a:lnTo>
                <a:lnTo>
                  <a:pt x="155629" y="240"/>
                </a:lnTo>
                <a:lnTo>
                  <a:pt x="195923" y="3843"/>
                </a:lnTo>
                <a:lnTo>
                  <a:pt x="237093" y="21412"/>
                </a:lnTo>
                <a:lnTo>
                  <a:pt x="260699" y="56580"/>
                </a:lnTo>
                <a:lnTo>
                  <a:pt x="267581" y="90445"/>
                </a:lnTo>
                <a:lnTo>
                  <a:pt x="266777" y="104810"/>
                </a:lnTo>
                <a:lnTo>
                  <a:pt x="254723" y="140989"/>
                </a:lnTo>
                <a:lnTo>
                  <a:pt x="217958" y="172487"/>
                </a:lnTo>
                <a:lnTo>
                  <a:pt x="192630" y="180817"/>
                </a:lnTo>
                <a:lnTo>
                  <a:pt x="198094" y="190834"/>
                </a:lnTo>
                <a:lnTo>
                  <a:pt x="206937" y="200526"/>
                </a:lnTo>
                <a:lnTo>
                  <a:pt x="215673" y="209951"/>
                </a:lnTo>
                <a:lnTo>
                  <a:pt x="223647" y="219318"/>
                </a:lnTo>
                <a:lnTo>
                  <a:pt x="252770" y="261012"/>
                </a:lnTo>
                <a:lnTo>
                  <a:pt x="294132" y="327278"/>
                </a:lnTo>
                <a:lnTo>
                  <a:pt x="215137" y="327278"/>
                </a:lnTo>
                <a:lnTo>
                  <a:pt x="167386" y="256031"/>
                </a:lnTo>
                <a:lnTo>
                  <a:pt x="157217" y="241026"/>
                </a:lnTo>
                <a:lnTo>
                  <a:pt x="124554" y="200968"/>
                </a:lnTo>
                <a:lnTo>
                  <a:pt x="66039" y="190626"/>
                </a:lnTo>
                <a:lnTo>
                  <a:pt x="66039"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4" name="object 34"/>
          <p:cNvSpPr/>
          <p:nvPr/>
        </p:nvSpPr>
        <p:spPr>
          <a:xfrm>
            <a:off x="3703321" y="1262634"/>
            <a:ext cx="304291" cy="327278"/>
          </a:xfrm>
          <a:custGeom>
            <a:avLst/>
            <a:gdLst/>
            <a:ahLst/>
            <a:cxnLst/>
            <a:rect l="l" t="t" r="r" b="b"/>
            <a:pathLst>
              <a:path w="304291" h="327278">
                <a:moveTo>
                  <a:pt x="10540" y="0"/>
                </a:moveTo>
                <a:lnTo>
                  <a:pt x="87756" y="0"/>
                </a:lnTo>
                <a:lnTo>
                  <a:pt x="153415" y="105155"/>
                </a:lnTo>
                <a:lnTo>
                  <a:pt x="217677" y="0"/>
                </a:lnTo>
                <a:lnTo>
                  <a:pt x="294258" y="0"/>
                </a:lnTo>
                <a:lnTo>
                  <a:pt x="192404" y="159003"/>
                </a:lnTo>
                <a:lnTo>
                  <a:pt x="304291" y="327278"/>
                </a:lnTo>
                <a:lnTo>
                  <a:pt x="224535" y="327278"/>
                </a:lnTo>
                <a:lnTo>
                  <a:pt x="152018" y="214121"/>
                </a:lnTo>
                <a:lnTo>
                  <a:pt x="79247" y="327278"/>
                </a:lnTo>
                <a:lnTo>
                  <a:pt x="0" y="327278"/>
                </a:lnTo>
                <a:lnTo>
                  <a:pt x="111887" y="156463"/>
                </a:lnTo>
                <a:lnTo>
                  <a:pt x="10540" y="0"/>
                </a:lnTo>
                <a:close/>
              </a:path>
            </a:pathLst>
          </a:custGeom>
          <a:ln w="10668">
            <a:solidFill>
              <a:srgbClr val="ED7800"/>
            </a:solidFill>
          </a:ln>
        </p:spPr>
        <p:txBody>
          <a:bodyPr wrap="square" lIns="0" tIns="0" rIns="0" bIns="0" rtlCol="0">
            <a:noAutofit/>
          </a:bodyPr>
          <a:lstStyle/>
          <a:p>
            <a:endParaRPr/>
          </a:p>
        </p:txBody>
      </p:sp>
      <p:sp>
        <p:nvSpPr>
          <p:cNvPr id="35" name="object 35"/>
          <p:cNvSpPr/>
          <p:nvPr/>
        </p:nvSpPr>
        <p:spPr>
          <a:xfrm>
            <a:off x="3127249" y="1262634"/>
            <a:ext cx="294131" cy="327278"/>
          </a:xfrm>
          <a:custGeom>
            <a:avLst/>
            <a:gdLst/>
            <a:ahLst/>
            <a:cxnLst/>
            <a:rect l="l" t="t" r="r" b="b"/>
            <a:pathLst>
              <a:path w="294131" h="327278">
                <a:moveTo>
                  <a:pt x="0" y="0"/>
                </a:moveTo>
                <a:lnTo>
                  <a:pt x="139064" y="0"/>
                </a:lnTo>
                <a:lnTo>
                  <a:pt x="155629" y="240"/>
                </a:lnTo>
                <a:lnTo>
                  <a:pt x="195923" y="3843"/>
                </a:lnTo>
                <a:lnTo>
                  <a:pt x="237093" y="21412"/>
                </a:lnTo>
                <a:lnTo>
                  <a:pt x="260699" y="56580"/>
                </a:lnTo>
                <a:lnTo>
                  <a:pt x="267581" y="90445"/>
                </a:lnTo>
                <a:lnTo>
                  <a:pt x="266777" y="104810"/>
                </a:lnTo>
                <a:lnTo>
                  <a:pt x="254723" y="140989"/>
                </a:lnTo>
                <a:lnTo>
                  <a:pt x="217958" y="172487"/>
                </a:lnTo>
                <a:lnTo>
                  <a:pt x="192630" y="180817"/>
                </a:lnTo>
                <a:lnTo>
                  <a:pt x="198094" y="190834"/>
                </a:lnTo>
                <a:lnTo>
                  <a:pt x="206937" y="200526"/>
                </a:lnTo>
                <a:lnTo>
                  <a:pt x="215673" y="209951"/>
                </a:lnTo>
                <a:lnTo>
                  <a:pt x="223647" y="219318"/>
                </a:lnTo>
                <a:lnTo>
                  <a:pt x="252770" y="261012"/>
                </a:lnTo>
                <a:lnTo>
                  <a:pt x="294131" y="327278"/>
                </a:lnTo>
                <a:lnTo>
                  <a:pt x="215137" y="327278"/>
                </a:lnTo>
                <a:lnTo>
                  <a:pt x="167386" y="256031"/>
                </a:lnTo>
                <a:lnTo>
                  <a:pt x="157217" y="241026"/>
                </a:lnTo>
                <a:lnTo>
                  <a:pt x="124554" y="200968"/>
                </a:lnTo>
                <a:lnTo>
                  <a:pt x="66039" y="190626"/>
                </a:lnTo>
                <a:lnTo>
                  <a:pt x="66039"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6" name="object 36"/>
          <p:cNvSpPr/>
          <p:nvPr/>
        </p:nvSpPr>
        <p:spPr>
          <a:xfrm>
            <a:off x="2009395" y="1262634"/>
            <a:ext cx="62737" cy="58038"/>
          </a:xfrm>
          <a:custGeom>
            <a:avLst/>
            <a:gdLst/>
            <a:ahLst/>
            <a:cxnLst/>
            <a:rect l="l" t="t" r="r" b="b"/>
            <a:pathLst>
              <a:path w="62737" h="58038">
                <a:moveTo>
                  <a:pt x="0" y="0"/>
                </a:moveTo>
                <a:lnTo>
                  <a:pt x="62737" y="0"/>
                </a:lnTo>
                <a:lnTo>
                  <a:pt x="62737" y="58038"/>
                </a:lnTo>
                <a:lnTo>
                  <a:pt x="0" y="58038"/>
                </a:lnTo>
                <a:lnTo>
                  <a:pt x="0" y="0"/>
                </a:lnTo>
                <a:close/>
              </a:path>
            </a:pathLst>
          </a:custGeom>
          <a:ln w="10668">
            <a:solidFill>
              <a:srgbClr val="ED7800"/>
            </a:solidFill>
          </a:ln>
        </p:spPr>
        <p:txBody>
          <a:bodyPr wrap="square" lIns="0" tIns="0" rIns="0" bIns="0" rtlCol="0">
            <a:noAutofit/>
          </a:bodyPr>
          <a:lstStyle/>
          <a:p>
            <a:endParaRPr/>
          </a:p>
        </p:txBody>
      </p:sp>
      <p:sp>
        <p:nvSpPr>
          <p:cNvPr id="37" name="object 37"/>
          <p:cNvSpPr/>
          <p:nvPr/>
        </p:nvSpPr>
        <p:spPr>
          <a:xfrm>
            <a:off x="1349503" y="1262634"/>
            <a:ext cx="62737" cy="327278"/>
          </a:xfrm>
          <a:custGeom>
            <a:avLst/>
            <a:gdLst/>
            <a:ahLst/>
            <a:cxnLst/>
            <a:rect l="l" t="t" r="r" b="b"/>
            <a:pathLst>
              <a:path w="62737" h="327278">
                <a:moveTo>
                  <a:pt x="0" y="0"/>
                </a:moveTo>
                <a:lnTo>
                  <a:pt x="62737" y="0"/>
                </a:lnTo>
                <a:lnTo>
                  <a:pt x="62737"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8" name="object 38"/>
          <p:cNvSpPr/>
          <p:nvPr/>
        </p:nvSpPr>
        <p:spPr>
          <a:xfrm>
            <a:off x="536181" y="1262634"/>
            <a:ext cx="248920" cy="327278"/>
          </a:xfrm>
          <a:custGeom>
            <a:avLst/>
            <a:gdLst/>
            <a:ahLst/>
            <a:cxnLst/>
            <a:rect l="l" t="t" r="r" b="b"/>
            <a:pathLst>
              <a:path w="248920" h="327278">
                <a:moveTo>
                  <a:pt x="0" y="0"/>
                </a:moveTo>
                <a:lnTo>
                  <a:pt x="242671" y="0"/>
                </a:lnTo>
                <a:lnTo>
                  <a:pt x="242671" y="55371"/>
                </a:lnTo>
                <a:lnTo>
                  <a:pt x="66078" y="55371"/>
                </a:lnTo>
                <a:lnTo>
                  <a:pt x="66078" y="127888"/>
                </a:lnTo>
                <a:lnTo>
                  <a:pt x="230390" y="127888"/>
                </a:lnTo>
                <a:lnTo>
                  <a:pt x="230390" y="183006"/>
                </a:lnTo>
                <a:lnTo>
                  <a:pt x="66078" y="183006"/>
                </a:lnTo>
                <a:lnTo>
                  <a:pt x="66078" y="272161"/>
                </a:lnTo>
                <a:lnTo>
                  <a:pt x="248920" y="272161"/>
                </a:lnTo>
                <a:lnTo>
                  <a:pt x="248920" y="327278"/>
                </a:lnTo>
                <a:lnTo>
                  <a:pt x="0" y="327278"/>
                </a:lnTo>
                <a:lnTo>
                  <a:pt x="0" y="0"/>
                </a:lnTo>
                <a:close/>
              </a:path>
            </a:pathLst>
          </a:custGeom>
          <a:ln w="10668">
            <a:solidFill>
              <a:srgbClr val="ED7800"/>
            </a:solidFill>
          </a:ln>
        </p:spPr>
        <p:txBody>
          <a:bodyPr wrap="square" lIns="0" tIns="0" rIns="0" bIns="0" rtlCol="0">
            <a:noAutofit/>
          </a:bodyPr>
          <a:lstStyle/>
          <a:p>
            <a:endParaRPr/>
          </a:p>
        </p:txBody>
      </p:sp>
      <p:sp>
        <p:nvSpPr>
          <p:cNvPr id="39" name="object 39"/>
          <p:cNvSpPr/>
          <p:nvPr/>
        </p:nvSpPr>
        <p:spPr>
          <a:xfrm>
            <a:off x="4708905" y="1257045"/>
            <a:ext cx="113410" cy="429132"/>
          </a:xfrm>
          <a:custGeom>
            <a:avLst/>
            <a:gdLst/>
            <a:ahLst/>
            <a:cxnLst/>
            <a:rect l="l" t="t" r="r" b="b"/>
            <a:pathLst>
              <a:path w="113410" h="429132">
                <a:moveTo>
                  <a:pt x="0" y="0"/>
                </a:moveTo>
                <a:lnTo>
                  <a:pt x="42672" y="0"/>
                </a:lnTo>
                <a:lnTo>
                  <a:pt x="49930" y="10719"/>
                </a:lnTo>
                <a:lnTo>
                  <a:pt x="69548" y="43730"/>
                </a:lnTo>
                <a:lnTo>
                  <a:pt x="90593" y="89777"/>
                </a:lnTo>
                <a:lnTo>
                  <a:pt x="102522" y="126477"/>
                </a:lnTo>
                <a:lnTo>
                  <a:pt x="110175" y="163957"/>
                </a:lnTo>
                <a:lnTo>
                  <a:pt x="113410" y="201724"/>
                </a:lnTo>
                <a:lnTo>
                  <a:pt x="113257" y="215395"/>
                </a:lnTo>
                <a:lnTo>
                  <a:pt x="110422" y="253930"/>
                </a:lnTo>
                <a:lnTo>
                  <a:pt x="101056" y="302640"/>
                </a:lnTo>
                <a:lnTo>
                  <a:pt x="88913" y="340521"/>
                </a:lnTo>
                <a:lnTo>
                  <a:pt x="68675" y="386580"/>
                </a:lnTo>
                <a:lnTo>
                  <a:pt x="381" y="429132"/>
                </a:lnTo>
                <a:lnTo>
                  <a:pt x="7112" y="414572"/>
                </a:lnTo>
                <a:lnTo>
                  <a:pt x="13016" y="401380"/>
                </a:lnTo>
                <a:lnTo>
                  <a:pt x="29845" y="358371"/>
                </a:lnTo>
                <a:lnTo>
                  <a:pt x="40137" y="321404"/>
                </a:lnTo>
                <a:lnTo>
                  <a:pt x="47889" y="282668"/>
                </a:lnTo>
                <a:lnTo>
                  <a:pt x="52335" y="244303"/>
                </a:lnTo>
                <a:lnTo>
                  <a:pt x="53317" y="220054"/>
                </a:lnTo>
                <a:lnTo>
                  <a:pt x="53159" y="205948"/>
                </a:lnTo>
                <a:lnTo>
                  <a:pt x="50692" y="166455"/>
                </a:lnTo>
                <a:lnTo>
                  <a:pt x="42762" y="118677"/>
                </a:lnTo>
                <a:lnTo>
                  <a:pt x="29796" y="74353"/>
                </a:lnTo>
                <a:lnTo>
                  <a:pt x="16360" y="38268"/>
                </a:lnTo>
                <a:lnTo>
                  <a:pt x="5557" y="12526"/>
                </a:lnTo>
                <a:lnTo>
                  <a:pt x="0" y="0"/>
                </a:lnTo>
                <a:close/>
              </a:path>
            </a:pathLst>
          </a:custGeom>
          <a:ln w="10668">
            <a:solidFill>
              <a:srgbClr val="ED7800"/>
            </a:solidFill>
          </a:ln>
        </p:spPr>
        <p:txBody>
          <a:bodyPr wrap="square" lIns="0" tIns="0" rIns="0" bIns="0" rtlCol="0">
            <a:noAutofit/>
          </a:bodyPr>
          <a:lstStyle/>
          <a:p>
            <a:endParaRPr/>
          </a:p>
        </p:txBody>
      </p:sp>
      <p:sp>
        <p:nvSpPr>
          <p:cNvPr id="40" name="object 40"/>
          <p:cNvSpPr/>
          <p:nvPr/>
        </p:nvSpPr>
        <p:spPr>
          <a:xfrm>
            <a:off x="4027932" y="1257046"/>
            <a:ext cx="317496" cy="338449"/>
          </a:xfrm>
          <a:custGeom>
            <a:avLst/>
            <a:gdLst/>
            <a:ahLst/>
            <a:cxnLst/>
            <a:rect l="l" t="t" r="r" b="b"/>
            <a:pathLst>
              <a:path w="317496" h="338449">
                <a:moveTo>
                  <a:pt x="158368" y="0"/>
                </a:moveTo>
                <a:lnTo>
                  <a:pt x="200010" y="4235"/>
                </a:lnTo>
                <a:lnTo>
                  <a:pt x="236241" y="16926"/>
                </a:lnTo>
                <a:lnTo>
                  <a:pt x="276246" y="48109"/>
                </a:lnTo>
                <a:lnTo>
                  <a:pt x="297891" y="80007"/>
                </a:lnTo>
                <a:lnTo>
                  <a:pt x="313959" y="127653"/>
                </a:lnTo>
                <a:lnTo>
                  <a:pt x="317496" y="168245"/>
                </a:lnTo>
                <a:lnTo>
                  <a:pt x="317102" y="183473"/>
                </a:lnTo>
                <a:lnTo>
                  <a:pt x="311187" y="224985"/>
                </a:lnTo>
                <a:lnTo>
                  <a:pt x="292256" y="270855"/>
                </a:lnTo>
                <a:lnTo>
                  <a:pt x="258123" y="307647"/>
                </a:lnTo>
                <a:lnTo>
                  <a:pt x="213285" y="330787"/>
                </a:lnTo>
                <a:lnTo>
                  <a:pt x="174691" y="337910"/>
                </a:lnTo>
                <a:lnTo>
                  <a:pt x="160777" y="338449"/>
                </a:lnTo>
                <a:lnTo>
                  <a:pt x="145929" y="337996"/>
                </a:lnTo>
                <a:lnTo>
                  <a:pt x="105494" y="331180"/>
                </a:lnTo>
                <a:lnTo>
                  <a:pt x="60845" y="309362"/>
                </a:lnTo>
                <a:lnTo>
                  <a:pt x="33424" y="280877"/>
                </a:lnTo>
                <a:lnTo>
                  <a:pt x="14276" y="247872"/>
                </a:lnTo>
                <a:lnTo>
                  <a:pt x="1527" y="198922"/>
                </a:lnTo>
                <a:lnTo>
                  <a:pt x="0" y="171705"/>
                </a:lnTo>
                <a:lnTo>
                  <a:pt x="333" y="157081"/>
                </a:lnTo>
                <a:lnTo>
                  <a:pt x="5292" y="117698"/>
                </a:lnTo>
                <a:lnTo>
                  <a:pt x="18301" y="81254"/>
                </a:lnTo>
                <a:lnTo>
                  <a:pt x="50154" y="38494"/>
                </a:lnTo>
                <a:lnTo>
                  <a:pt x="92930" y="11399"/>
                </a:lnTo>
                <a:lnTo>
                  <a:pt x="129843" y="1934"/>
                </a:lnTo>
                <a:lnTo>
                  <a:pt x="158368" y="0"/>
                </a:lnTo>
                <a:close/>
              </a:path>
            </a:pathLst>
          </a:custGeom>
          <a:ln w="10668">
            <a:solidFill>
              <a:srgbClr val="ED7800"/>
            </a:solidFill>
          </a:ln>
        </p:spPr>
        <p:txBody>
          <a:bodyPr wrap="square" lIns="0" tIns="0" rIns="0" bIns="0" rtlCol="0">
            <a:noAutofit/>
          </a:bodyPr>
          <a:lstStyle/>
          <a:p>
            <a:endParaRPr/>
          </a:p>
        </p:txBody>
      </p:sp>
      <p:sp>
        <p:nvSpPr>
          <p:cNvPr id="41" name="object 41"/>
          <p:cNvSpPr/>
          <p:nvPr/>
        </p:nvSpPr>
        <p:spPr>
          <a:xfrm>
            <a:off x="3575002" y="1257045"/>
            <a:ext cx="113459" cy="429132"/>
          </a:xfrm>
          <a:custGeom>
            <a:avLst/>
            <a:gdLst/>
            <a:ahLst/>
            <a:cxnLst/>
            <a:rect l="l" t="t" r="r" b="b"/>
            <a:pathLst>
              <a:path w="113459" h="429132">
                <a:moveTo>
                  <a:pt x="70533" y="0"/>
                </a:moveTo>
                <a:lnTo>
                  <a:pt x="113459" y="0"/>
                </a:lnTo>
                <a:lnTo>
                  <a:pt x="107311" y="13800"/>
                </a:lnTo>
                <a:lnTo>
                  <a:pt x="101578" y="27167"/>
                </a:lnTo>
                <a:lnTo>
                  <a:pt x="86856" y="64664"/>
                </a:lnTo>
                <a:lnTo>
                  <a:pt x="72944" y="108588"/>
                </a:lnTo>
                <a:lnTo>
                  <a:pt x="65092" y="147537"/>
                </a:lnTo>
                <a:lnTo>
                  <a:pt x="60227" y="197107"/>
                </a:lnTo>
                <a:lnTo>
                  <a:pt x="59904" y="209500"/>
                </a:lnTo>
                <a:lnTo>
                  <a:pt x="60055" y="223395"/>
                </a:lnTo>
                <a:lnTo>
                  <a:pt x="62532" y="261657"/>
                </a:lnTo>
                <a:lnTo>
                  <a:pt x="68448" y="299732"/>
                </a:lnTo>
                <a:lnTo>
                  <a:pt x="77204" y="337442"/>
                </a:lnTo>
                <a:lnTo>
                  <a:pt x="91586" y="380403"/>
                </a:lnTo>
                <a:lnTo>
                  <a:pt x="107115" y="416686"/>
                </a:lnTo>
                <a:lnTo>
                  <a:pt x="69644" y="429132"/>
                </a:lnTo>
                <a:lnTo>
                  <a:pt x="49475" y="395712"/>
                </a:lnTo>
                <a:lnTo>
                  <a:pt x="32630" y="361486"/>
                </a:lnTo>
                <a:lnTo>
                  <a:pt x="14947" y="312712"/>
                </a:lnTo>
                <a:lnTo>
                  <a:pt x="5523" y="273754"/>
                </a:lnTo>
                <a:lnTo>
                  <a:pt x="0" y="225503"/>
                </a:lnTo>
                <a:lnTo>
                  <a:pt x="142" y="210575"/>
                </a:lnTo>
                <a:lnTo>
                  <a:pt x="2966" y="169510"/>
                </a:lnTo>
                <a:lnTo>
                  <a:pt x="12285" y="121382"/>
                </a:lnTo>
                <a:lnTo>
                  <a:pt x="29988" y="73094"/>
                </a:lnTo>
                <a:lnTo>
                  <a:pt x="46882" y="38439"/>
                </a:lnTo>
                <a:lnTo>
                  <a:pt x="65344" y="7660"/>
                </a:lnTo>
                <a:lnTo>
                  <a:pt x="70533" y="0"/>
                </a:lnTo>
                <a:close/>
              </a:path>
            </a:pathLst>
          </a:custGeom>
          <a:ln w="10668">
            <a:solidFill>
              <a:srgbClr val="ED7800"/>
            </a:solidFill>
          </a:ln>
        </p:spPr>
        <p:txBody>
          <a:bodyPr wrap="square" lIns="0" tIns="0" rIns="0" bIns="0" rtlCol="0">
            <a:noAutofit/>
          </a:bodyPr>
          <a:lstStyle/>
          <a:p>
            <a:endParaRPr/>
          </a:p>
        </p:txBody>
      </p:sp>
      <p:sp>
        <p:nvSpPr>
          <p:cNvPr id="42" name="object 42"/>
          <p:cNvSpPr/>
          <p:nvPr/>
        </p:nvSpPr>
        <p:spPr>
          <a:xfrm>
            <a:off x="2758440" y="1257046"/>
            <a:ext cx="317496" cy="338449"/>
          </a:xfrm>
          <a:custGeom>
            <a:avLst/>
            <a:gdLst/>
            <a:ahLst/>
            <a:cxnLst/>
            <a:rect l="l" t="t" r="r" b="b"/>
            <a:pathLst>
              <a:path w="317496" h="338449">
                <a:moveTo>
                  <a:pt x="158368" y="0"/>
                </a:moveTo>
                <a:lnTo>
                  <a:pt x="200010" y="4235"/>
                </a:lnTo>
                <a:lnTo>
                  <a:pt x="236241" y="16926"/>
                </a:lnTo>
                <a:lnTo>
                  <a:pt x="276246" y="48109"/>
                </a:lnTo>
                <a:lnTo>
                  <a:pt x="297891" y="80007"/>
                </a:lnTo>
                <a:lnTo>
                  <a:pt x="313959" y="127653"/>
                </a:lnTo>
                <a:lnTo>
                  <a:pt x="317496" y="168245"/>
                </a:lnTo>
                <a:lnTo>
                  <a:pt x="317102" y="183473"/>
                </a:lnTo>
                <a:lnTo>
                  <a:pt x="311187" y="224985"/>
                </a:lnTo>
                <a:lnTo>
                  <a:pt x="292256" y="270855"/>
                </a:lnTo>
                <a:lnTo>
                  <a:pt x="258123" y="307647"/>
                </a:lnTo>
                <a:lnTo>
                  <a:pt x="213285" y="330787"/>
                </a:lnTo>
                <a:lnTo>
                  <a:pt x="174691" y="337910"/>
                </a:lnTo>
                <a:lnTo>
                  <a:pt x="160777" y="338449"/>
                </a:lnTo>
                <a:lnTo>
                  <a:pt x="145929" y="337996"/>
                </a:lnTo>
                <a:lnTo>
                  <a:pt x="105494" y="331180"/>
                </a:lnTo>
                <a:lnTo>
                  <a:pt x="60845" y="309362"/>
                </a:lnTo>
                <a:lnTo>
                  <a:pt x="33424" y="280877"/>
                </a:lnTo>
                <a:lnTo>
                  <a:pt x="14276" y="247872"/>
                </a:lnTo>
                <a:lnTo>
                  <a:pt x="1527" y="198922"/>
                </a:lnTo>
                <a:lnTo>
                  <a:pt x="0" y="171705"/>
                </a:lnTo>
                <a:lnTo>
                  <a:pt x="333" y="157081"/>
                </a:lnTo>
                <a:lnTo>
                  <a:pt x="5292" y="117698"/>
                </a:lnTo>
                <a:lnTo>
                  <a:pt x="18301" y="81254"/>
                </a:lnTo>
                <a:lnTo>
                  <a:pt x="50154" y="38494"/>
                </a:lnTo>
                <a:lnTo>
                  <a:pt x="92930" y="11399"/>
                </a:lnTo>
                <a:lnTo>
                  <a:pt x="129843" y="1934"/>
                </a:lnTo>
                <a:lnTo>
                  <a:pt x="158368" y="0"/>
                </a:lnTo>
                <a:close/>
              </a:path>
            </a:pathLst>
          </a:custGeom>
          <a:ln w="10668">
            <a:solidFill>
              <a:srgbClr val="ED7800"/>
            </a:solidFill>
          </a:ln>
        </p:spPr>
        <p:txBody>
          <a:bodyPr wrap="square" lIns="0" tIns="0" rIns="0" bIns="0" rtlCol="0">
            <a:noAutofit/>
          </a:bodyPr>
          <a:lstStyle/>
          <a:p>
            <a:endParaRPr/>
          </a:p>
        </p:txBody>
      </p:sp>
      <p:sp>
        <p:nvSpPr>
          <p:cNvPr id="43" name="object 43"/>
          <p:cNvSpPr/>
          <p:nvPr/>
        </p:nvSpPr>
        <p:spPr>
          <a:xfrm>
            <a:off x="7107682" y="1439933"/>
            <a:ext cx="123229" cy="62731"/>
          </a:xfrm>
          <a:prstGeom prst="rect">
            <a:avLst/>
          </a:prstGeom>
          <a:blipFill>
            <a:blip r:embed="rId3" cstate="print"/>
            <a:stretch>
              <a:fillRect/>
            </a:stretch>
          </a:blipFill>
        </p:spPr>
        <p:txBody>
          <a:bodyPr wrap="square" lIns="0" tIns="0" rIns="0" bIns="0" rtlCol="0">
            <a:noAutofit/>
          </a:bodyPr>
          <a:lstStyle/>
          <a:p>
            <a:endParaRPr/>
          </a:p>
        </p:txBody>
      </p:sp>
      <p:sp>
        <p:nvSpPr>
          <p:cNvPr id="44" name="object 44"/>
          <p:cNvSpPr/>
          <p:nvPr/>
        </p:nvSpPr>
        <p:spPr>
          <a:xfrm>
            <a:off x="7107682" y="1439933"/>
            <a:ext cx="123229" cy="62731"/>
          </a:xfrm>
          <a:custGeom>
            <a:avLst/>
            <a:gdLst/>
            <a:ahLst/>
            <a:cxnLst/>
            <a:rect l="l" t="t" r="r" b="b"/>
            <a:pathLst>
              <a:path w="123229" h="62731">
                <a:moveTo>
                  <a:pt x="0" y="62731"/>
                </a:moveTo>
                <a:lnTo>
                  <a:pt x="123229" y="62731"/>
                </a:lnTo>
                <a:lnTo>
                  <a:pt x="123229" y="0"/>
                </a:lnTo>
                <a:lnTo>
                  <a:pt x="0" y="0"/>
                </a:lnTo>
                <a:lnTo>
                  <a:pt x="0" y="62731"/>
                </a:lnTo>
                <a:close/>
              </a:path>
            </a:pathLst>
          </a:custGeom>
          <a:ln w="10668">
            <a:solidFill>
              <a:srgbClr val="ED7800"/>
            </a:solidFill>
          </a:ln>
        </p:spPr>
        <p:txBody>
          <a:bodyPr wrap="square" lIns="0" tIns="0" rIns="0" bIns="0" rtlCol="0">
            <a:noAutofit/>
          </a:bodyPr>
          <a:lstStyle/>
          <a:p>
            <a:endParaRPr/>
          </a:p>
        </p:txBody>
      </p:sp>
      <p:sp>
        <p:nvSpPr>
          <p:cNvPr id="45" name="object 45"/>
          <p:cNvSpPr/>
          <p:nvPr/>
        </p:nvSpPr>
        <p:spPr>
          <a:xfrm>
            <a:off x="1295400" y="1981961"/>
            <a:ext cx="6426200" cy="2159000"/>
          </a:xfrm>
          <a:prstGeom prst="rect">
            <a:avLst/>
          </a:prstGeom>
          <a:blipFill>
            <a:blip r:embed="rId4" cstate="print"/>
            <a:stretch>
              <a:fillRect/>
            </a:stretch>
          </a:blipFill>
        </p:spPr>
        <p:txBody>
          <a:bodyPr wrap="square" lIns="0" tIns="0" rIns="0" bIns="0" rtlCol="0">
            <a:noAutofit/>
          </a:bodyPr>
          <a:lstStyle/>
          <a:p>
            <a:endParaRPr/>
          </a:p>
        </p:txBody>
      </p:sp>
      <p:sp>
        <p:nvSpPr>
          <p:cNvPr id="46" name="object 46"/>
          <p:cNvSpPr txBox="1"/>
          <p:nvPr/>
        </p:nvSpPr>
        <p:spPr>
          <a:xfrm>
            <a:off x="804468" y="4494292"/>
            <a:ext cx="5997150" cy="645776"/>
          </a:xfrm>
          <a:prstGeom prst="rect">
            <a:avLst/>
          </a:prstGeom>
        </p:spPr>
        <p:txBody>
          <a:bodyPr wrap="square" lIns="0" tIns="0" rIns="0" bIns="0" rtlCol="0">
            <a:noAutofit/>
          </a:bodyPr>
          <a:lstStyle/>
          <a:p>
            <a:pPr marL="12700">
              <a:lnSpc>
                <a:spcPts val="2150"/>
              </a:lnSpc>
              <a:spcBef>
                <a:spcPts val="107"/>
              </a:spcBef>
            </a:pPr>
            <a:r>
              <a:rPr sz="2000" dirty="0">
                <a:latin typeface="Arial"/>
                <a:cs typeface="Arial"/>
              </a:rPr>
              <a:t>E</a:t>
            </a:r>
            <a:r>
              <a:rPr sz="2000" spc="-9" dirty="0">
                <a:latin typeface="Arial"/>
                <a:cs typeface="Arial"/>
              </a:rPr>
              <a:t>v</a:t>
            </a:r>
            <a:r>
              <a:rPr sz="2000" dirty="0">
                <a:latin typeface="Arial"/>
                <a:cs typeface="Arial"/>
              </a:rPr>
              <a:t>en pa</a:t>
            </a:r>
            <a:r>
              <a:rPr sz="2000" spc="4" dirty="0">
                <a:latin typeface="Arial"/>
                <a:cs typeface="Arial"/>
              </a:rPr>
              <a:t>r</a:t>
            </a:r>
            <a:r>
              <a:rPr sz="2000" dirty="0">
                <a:latin typeface="Arial"/>
                <a:cs typeface="Arial"/>
              </a:rPr>
              <a:t>ity</a:t>
            </a:r>
            <a:r>
              <a:rPr sz="2000" spc="-29" dirty="0">
                <a:latin typeface="Arial"/>
                <a:cs typeface="Arial"/>
              </a:rPr>
              <a:t> </a:t>
            </a:r>
            <a:r>
              <a:rPr sz="2000" dirty="0">
                <a:latin typeface="Arial"/>
                <a:cs typeface="Arial"/>
              </a:rPr>
              <a:t>means</a:t>
            </a:r>
            <a:r>
              <a:rPr sz="2000" spc="-19" dirty="0">
                <a:latin typeface="Arial"/>
                <a:cs typeface="Arial"/>
              </a:rPr>
              <a:t> </a:t>
            </a:r>
            <a:r>
              <a:rPr sz="2000" dirty="0">
                <a:latin typeface="Arial"/>
                <a:cs typeface="Arial"/>
              </a:rPr>
              <a:t>even</a:t>
            </a:r>
            <a:r>
              <a:rPr sz="2000" spc="-14" dirty="0">
                <a:latin typeface="Arial"/>
                <a:cs typeface="Arial"/>
              </a:rPr>
              <a:t> </a:t>
            </a:r>
            <a:r>
              <a:rPr sz="2000" dirty="0">
                <a:latin typeface="Arial"/>
                <a:cs typeface="Arial"/>
              </a:rPr>
              <a:t>number</a:t>
            </a:r>
            <a:r>
              <a:rPr sz="2000" spc="-19" dirty="0">
                <a:latin typeface="Arial"/>
                <a:cs typeface="Arial"/>
              </a:rPr>
              <a:t> </a:t>
            </a:r>
            <a:r>
              <a:rPr sz="2000" dirty="0">
                <a:latin typeface="Arial"/>
                <a:cs typeface="Arial"/>
              </a:rPr>
              <a:t>of</a:t>
            </a:r>
            <a:r>
              <a:rPr sz="2000" spc="-19" dirty="0">
                <a:latin typeface="Arial"/>
                <a:cs typeface="Arial"/>
              </a:rPr>
              <a:t> </a:t>
            </a:r>
            <a:r>
              <a:rPr sz="2000" dirty="0">
                <a:latin typeface="Arial"/>
                <a:cs typeface="Arial"/>
              </a:rPr>
              <a:t>1 bi</a:t>
            </a:r>
            <a:r>
              <a:rPr sz="2000" spc="-9" dirty="0">
                <a:latin typeface="Arial"/>
                <a:cs typeface="Arial"/>
              </a:rPr>
              <a:t>t</a:t>
            </a:r>
            <a:r>
              <a:rPr sz="2000" dirty="0">
                <a:latin typeface="Arial"/>
                <a:cs typeface="Arial"/>
              </a:rPr>
              <a:t>s</a:t>
            </a:r>
            <a:r>
              <a:rPr sz="2000" spc="-9" dirty="0">
                <a:latin typeface="Arial"/>
                <a:cs typeface="Arial"/>
              </a:rPr>
              <a:t> </a:t>
            </a:r>
            <a:r>
              <a:rPr sz="2000" dirty="0">
                <a:latin typeface="Arial"/>
                <a:cs typeface="Arial"/>
              </a:rPr>
              <a:t>in </a:t>
            </a:r>
            <a:r>
              <a:rPr sz="2000" spc="-9" dirty="0">
                <a:latin typeface="Arial"/>
                <a:cs typeface="Arial"/>
              </a:rPr>
              <a:t>t</a:t>
            </a:r>
            <a:r>
              <a:rPr sz="2000" dirty="0">
                <a:latin typeface="Arial"/>
                <a:cs typeface="Arial"/>
              </a:rPr>
              <a:t>he</a:t>
            </a:r>
            <a:r>
              <a:rPr sz="2000" spc="-14" dirty="0">
                <a:latin typeface="Arial"/>
                <a:cs typeface="Arial"/>
              </a:rPr>
              <a:t> </a:t>
            </a:r>
            <a:r>
              <a:rPr sz="2000" dirty="0">
                <a:latin typeface="Arial"/>
                <a:cs typeface="Arial"/>
              </a:rPr>
              <a:t>input</a:t>
            </a:r>
            <a:endParaRPr sz="2000">
              <a:latin typeface="Arial"/>
              <a:cs typeface="Arial"/>
            </a:endParaRPr>
          </a:p>
          <a:p>
            <a:pPr marL="12700" marR="38176">
              <a:lnSpc>
                <a:spcPct val="95825"/>
              </a:lnSpc>
              <a:spcBef>
                <a:spcPts val="473"/>
              </a:spcBef>
            </a:pPr>
            <a:r>
              <a:rPr sz="2000" dirty="0">
                <a:latin typeface="Arial"/>
                <a:cs typeface="Arial"/>
              </a:rPr>
              <a:t>Odd</a:t>
            </a:r>
            <a:r>
              <a:rPr sz="2000" spc="-29" dirty="0">
                <a:latin typeface="Arial"/>
                <a:cs typeface="Arial"/>
              </a:rPr>
              <a:t> </a:t>
            </a:r>
            <a:r>
              <a:rPr sz="2000" dirty="0">
                <a:latin typeface="Arial"/>
                <a:cs typeface="Arial"/>
              </a:rPr>
              <a:t>parity</a:t>
            </a:r>
            <a:r>
              <a:rPr sz="2000" spc="-9" dirty="0">
                <a:latin typeface="Arial"/>
                <a:cs typeface="Arial"/>
              </a:rPr>
              <a:t> m</a:t>
            </a:r>
            <a:r>
              <a:rPr sz="2000" dirty="0">
                <a:latin typeface="Arial"/>
                <a:cs typeface="Arial"/>
              </a:rPr>
              <a:t>eans</a:t>
            </a:r>
            <a:r>
              <a:rPr sz="2000" spc="-34" dirty="0">
                <a:latin typeface="Arial"/>
                <a:cs typeface="Arial"/>
              </a:rPr>
              <a:t> </a:t>
            </a:r>
            <a:r>
              <a:rPr sz="2000" dirty="0">
                <a:latin typeface="Arial"/>
                <a:cs typeface="Arial"/>
              </a:rPr>
              <a:t>odd</a:t>
            </a:r>
            <a:r>
              <a:rPr sz="2000" spc="-14" dirty="0">
                <a:latin typeface="Arial"/>
                <a:cs typeface="Arial"/>
              </a:rPr>
              <a:t> </a:t>
            </a:r>
            <a:r>
              <a:rPr sz="2000" dirty="0">
                <a:latin typeface="Arial"/>
                <a:cs typeface="Arial"/>
              </a:rPr>
              <a:t>number</a:t>
            </a:r>
            <a:r>
              <a:rPr sz="2000" spc="-24" dirty="0">
                <a:latin typeface="Arial"/>
                <a:cs typeface="Arial"/>
              </a:rPr>
              <a:t> </a:t>
            </a:r>
            <a:r>
              <a:rPr sz="2000" dirty="0">
                <a:latin typeface="Arial"/>
                <a:cs typeface="Arial"/>
              </a:rPr>
              <a:t>of</a:t>
            </a:r>
            <a:r>
              <a:rPr sz="2000" spc="-19" dirty="0">
                <a:latin typeface="Arial"/>
                <a:cs typeface="Arial"/>
              </a:rPr>
              <a:t> </a:t>
            </a:r>
            <a:r>
              <a:rPr sz="2000" dirty="0">
                <a:latin typeface="Arial"/>
                <a:cs typeface="Arial"/>
              </a:rPr>
              <a:t>1 b</a:t>
            </a:r>
            <a:r>
              <a:rPr sz="2000" spc="-4" dirty="0">
                <a:latin typeface="Arial"/>
                <a:cs typeface="Arial"/>
              </a:rPr>
              <a:t>i</a:t>
            </a:r>
            <a:r>
              <a:rPr sz="2000" dirty="0">
                <a:latin typeface="Arial"/>
                <a:cs typeface="Arial"/>
              </a:rPr>
              <a:t>ts</a:t>
            </a:r>
            <a:r>
              <a:rPr sz="2000" spc="-14" dirty="0">
                <a:latin typeface="Arial"/>
                <a:cs typeface="Arial"/>
              </a:rPr>
              <a:t> </a:t>
            </a:r>
            <a:r>
              <a:rPr sz="2000" dirty="0">
                <a:latin typeface="Arial"/>
                <a:cs typeface="Arial"/>
              </a:rPr>
              <a:t>in the</a:t>
            </a:r>
            <a:r>
              <a:rPr sz="2000" spc="-19" dirty="0">
                <a:latin typeface="Arial"/>
                <a:cs typeface="Arial"/>
              </a:rPr>
              <a:t> </a:t>
            </a:r>
            <a:r>
              <a:rPr sz="2000" dirty="0">
                <a:latin typeface="Arial"/>
                <a:cs typeface="Arial"/>
              </a:rPr>
              <a:t>input</a:t>
            </a:r>
            <a:endParaRPr sz="2000">
              <a:latin typeface="Arial"/>
              <a:cs typeface="Arial"/>
            </a:endParaRPr>
          </a:p>
        </p:txBody>
      </p:sp>
      <p:sp>
        <p:nvSpPr>
          <p:cNvPr id="47" name="object 47"/>
          <p:cNvSpPr txBox="1"/>
          <p:nvPr/>
        </p:nvSpPr>
        <p:spPr>
          <a:xfrm>
            <a:off x="420117" y="4538390"/>
            <a:ext cx="249419" cy="593963"/>
          </a:xfrm>
          <a:prstGeom prst="rect">
            <a:avLst/>
          </a:prstGeom>
        </p:spPr>
        <p:txBody>
          <a:bodyPr wrap="square" lIns="0" tIns="0" rIns="0" bIns="0" rtlCol="0">
            <a:noAutofit/>
          </a:bodyPr>
          <a:lstStyle/>
          <a:p>
            <a:pPr marL="12700" marR="317">
              <a:lnSpc>
                <a:spcPct val="84030"/>
              </a:lnSpc>
              <a:spcBef>
                <a:spcPts val="120"/>
              </a:spcBef>
            </a:pPr>
            <a:r>
              <a:rPr sz="1600" spc="163" dirty="0">
                <a:solidFill>
                  <a:srgbClr val="EF7E09"/>
                </a:solidFill>
                <a:latin typeface="FontAwesome"/>
                <a:cs typeface="FontAwesome"/>
              </a:rPr>
              <a:t></a:t>
            </a:r>
            <a:endParaRPr sz="1600">
              <a:latin typeface="FontAwesome"/>
              <a:cs typeface="FontAwesome"/>
            </a:endParaRPr>
          </a:p>
          <a:p>
            <a:pPr marL="12700">
              <a:lnSpc>
                <a:spcPct val="84030"/>
              </a:lnSpc>
              <a:spcBef>
                <a:spcPts val="1267"/>
              </a:spcBef>
            </a:pPr>
            <a:r>
              <a:rPr sz="1600" spc="163" dirty="0">
                <a:solidFill>
                  <a:srgbClr val="EF7E09"/>
                </a:solidFill>
                <a:latin typeface="FontAwesome"/>
                <a:cs typeface="FontAwesome"/>
              </a:rPr>
              <a:t></a:t>
            </a:r>
            <a:endParaRPr sz="1600">
              <a:latin typeface="FontAwesome"/>
              <a:cs typeface="FontAwesome"/>
            </a:endParaRPr>
          </a:p>
        </p:txBody>
      </p:sp>
      <p:sp>
        <p:nvSpPr>
          <p:cNvPr id="48" name="object 48"/>
          <p:cNvSpPr txBox="1"/>
          <p:nvPr/>
        </p:nvSpPr>
        <p:spPr>
          <a:xfrm>
            <a:off x="6974458" y="1527176"/>
            <a:ext cx="62738" cy="62737"/>
          </a:xfrm>
          <a:prstGeom prst="rect">
            <a:avLst/>
          </a:prstGeom>
        </p:spPr>
        <p:txBody>
          <a:bodyPr wrap="square" lIns="0" tIns="0" rIns="0" bIns="0" rtlCol="0">
            <a:noAutofit/>
          </a:bodyPr>
          <a:lstStyle/>
          <a:p>
            <a:endParaRPr/>
          </a:p>
        </p:txBody>
      </p:sp>
      <p:sp>
        <p:nvSpPr>
          <p:cNvPr id="49" name="object 49"/>
          <p:cNvSpPr txBox="1"/>
          <p:nvPr/>
        </p:nvSpPr>
        <p:spPr>
          <a:xfrm>
            <a:off x="7107682" y="1439933"/>
            <a:ext cx="123229" cy="62731"/>
          </a:xfrm>
          <a:prstGeom prst="rect">
            <a:avLst/>
          </a:prstGeom>
        </p:spPr>
        <p:txBody>
          <a:bodyPr wrap="square" lIns="0" tIns="0" rIns="0" bIns="0" rtlCol="0">
            <a:noAutofit/>
          </a:bodyPr>
          <a:lstStyle/>
          <a:p>
            <a:endParaRPr/>
          </a:p>
        </p:txBody>
      </p:sp>
      <p:sp>
        <p:nvSpPr>
          <p:cNvPr id="50" name="object 50"/>
          <p:cNvSpPr txBox="1"/>
          <p:nvPr/>
        </p:nvSpPr>
        <p:spPr>
          <a:xfrm>
            <a:off x="6974458" y="1352805"/>
            <a:ext cx="62738" cy="62737"/>
          </a:xfrm>
          <a:prstGeom prst="rect">
            <a:avLst/>
          </a:prstGeom>
        </p:spPr>
        <p:txBody>
          <a:bodyPr wrap="square" lIns="0" tIns="0" rIns="0" bIns="0" rtlCol="0">
            <a:noAutofit/>
          </a:bodyPr>
          <a:lstStyle/>
          <a:p>
            <a:endParaRPr/>
          </a:p>
        </p:txBody>
      </p:sp>
      <p:sp>
        <p:nvSpPr>
          <p:cNvPr id="51" name="object 51"/>
          <p:cNvSpPr txBox="1"/>
          <p:nvPr/>
        </p:nvSpPr>
        <p:spPr>
          <a:xfrm>
            <a:off x="536182" y="1262635"/>
            <a:ext cx="242671" cy="55371"/>
          </a:xfrm>
          <a:prstGeom prst="rect">
            <a:avLst/>
          </a:prstGeom>
        </p:spPr>
        <p:txBody>
          <a:bodyPr wrap="square" lIns="0" tIns="0" rIns="0" bIns="0" rtlCol="0">
            <a:noAutofit/>
          </a:bodyPr>
          <a:lstStyle/>
          <a:p>
            <a:endParaRPr/>
          </a:p>
        </p:txBody>
      </p:sp>
      <p:sp>
        <p:nvSpPr>
          <p:cNvPr id="52" name="object 52"/>
          <p:cNvSpPr txBox="1"/>
          <p:nvPr/>
        </p:nvSpPr>
        <p:spPr>
          <a:xfrm>
            <a:off x="536181" y="1318006"/>
            <a:ext cx="66078" cy="72517"/>
          </a:xfrm>
          <a:prstGeom prst="rect">
            <a:avLst/>
          </a:prstGeom>
        </p:spPr>
        <p:txBody>
          <a:bodyPr wrap="square" lIns="0" tIns="0" rIns="0" bIns="0" rtlCol="0">
            <a:noAutofit/>
          </a:bodyPr>
          <a:lstStyle/>
          <a:p>
            <a:pPr marL="25400">
              <a:lnSpc>
                <a:spcPts val="550"/>
              </a:lnSpc>
              <a:spcBef>
                <a:spcPts val="21"/>
              </a:spcBef>
            </a:pPr>
            <a:endParaRPr sz="550"/>
          </a:p>
        </p:txBody>
      </p:sp>
      <p:sp>
        <p:nvSpPr>
          <p:cNvPr id="53" name="object 53"/>
          <p:cNvSpPr txBox="1"/>
          <p:nvPr/>
        </p:nvSpPr>
        <p:spPr>
          <a:xfrm>
            <a:off x="602260" y="1318006"/>
            <a:ext cx="176593" cy="72517"/>
          </a:xfrm>
          <a:prstGeom prst="rect">
            <a:avLst/>
          </a:prstGeom>
        </p:spPr>
        <p:txBody>
          <a:bodyPr wrap="square" lIns="0" tIns="0" rIns="0" bIns="0" rtlCol="0">
            <a:noAutofit/>
          </a:bodyPr>
          <a:lstStyle/>
          <a:p>
            <a:pPr marL="25400">
              <a:lnSpc>
                <a:spcPts val="550"/>
              </a:lnSpc>
              <a:spcBef>
                <a:spcPts val="21"/>
              </a:spcBef>
            </a:pPr>
            <a:endParaRPr sz="550"/>
          </a:p>
        </p:txBody>
      </p:sp>
      <p:sp>
        <p:nvSpPr>
          <p:cNvPr id="54" name="object 54"/>
          <p:cNvSpPr txBox="1"/>
          <p:nvPr/>
        </p:nvSpPr>
        <p:spPr>
          <a:xfrm>
            <a:off x="536181" y="1390524"/>
            <a:ext cx="230390" cy="55117"/>
          </a:xfrm>
          <a:prstGeom prst="rect">
            <a:avLst/>
          </a:prstGeom>
        </p:spPr>
        <p:txBody>
          <a:bodyPr wrap="square" lIns="0" tIns="0" rIns="0" bIns="0" rtlCol="0">
            <a:noAutofit/>
          </a:bodyPr>
          <a:lstStyle/>
          <a:p>
            <a:endParaRPr/>
          </a:p>
        </p:txBody>
      </p:sp>
      <p:sp>
        <p:nvSpPr>
          <p:cNvPr id="55" name="object 55"/>
          <p:cNvSpPr txBox="1"/>
          <p:nvPr/>
        </p:nvSpPr>
        <p:spPr>
          <a:xfrm>
            <a:off x="536181" y="1445641"/>
            <a:ext cx="66078" cy="89154"/>
          </a:xfrm>
          <a:prstGeom prst="rect">
            <a:avLst/>
          </a:prstGeom>
        </p:spPr>
        <p:txBody>
          <a:bodyPr wrap="square" lIns="0" tIns="0" rIns="0" bIns="0" rtlCol="0">
            <a:noAutofit/>
          </a:bodyPr>
          <a:lstStyle/>
          <a:p>
            <a:pPr marL="25400">
              <a:lnSpc>
                <a:spcPts val="700"/>
              </a:lnSpc>
              <a:spcBef>
                <a:spcPts val="2"/>
              </a:spcBef>
            </a:pPr>
            <a:endParaRPr sz="700"/>
          </a:p>
        </p:txBody>
      </p:sp>
      <p:sp>
        <p:nvSpPr>
          <p:cNvPr id="56" name="object 56"/>
          <p:cNvSpPr txBox="1"/>
          <p:nvPr/>
        </p:nvSpPr>
        <p:spPr>
          <a:xfrm>
            <a:off x="602259" y="1445641"/>
            <a:ext cx="164312" cy="89154"/>
          </a:xfrm>
          <a:prstGeom prst="rect">
            <a:avLst/>
          </a:prstGeom>
        </p:spPr>
        <p:txBody>
          <a:bodyPr wrap="square" lIns="0" tIns="0" rIns="0" bIns="0" rtlCol="0">
            <a:noAutofit/>
          </a:bodyPr>
          <a:lstStyle/>
          <a:p>
            <a:pPr marL="25400">
              <a:lnSpc>
                <a:spcPts val="700"/>
              </a:lnSpc>
              <a:spcBef>
                <a:spcPts val="2"/>
              </a:spcBef>
            </a:pPr>
            <a:endParaRPr sz="700"/>
          </a:p>
        </p:txBody>
      </p:sp>
      <p:sp>
        <p:nvSpPr>
          <p:cNvPr id="57" name="object 57"/>
          <p:cNvSpPr txBox="1"/>
          <p:nvPr/>
        </p:nvSpPr>
        <p:spPr>
          <a:xfrm>
            <a:off x="536181" y="1534795"/>
            <a:ext cx="248920" cy="55117"/>
          </a:xfrm>
          <a:prstGeom prst="rect">
            <a:avLst/>
          </a:prstGeom>
        </p:spPr>
        <p:txBody>
          <a:bodyPr wrap="square" lIns="0" tIns="0" rIns="0" bIns="0" rtlCol="0">
            <a:noAutofit/>
          </a:bodyPr>
          <a:lstStyle/>
          <a:p>
            <a:endParaRPr/>
          </a:p>
        </p:txBody>
      </p:sp>
      <p:sp>
        <p:nvSpPr>
          <p:cNvPr id="58" name="object 58"/>
          <p:cNvSpPr txBox="1"/>
          <p:nvPr/>
        </p:nvSpPr>
        <p:spPr>
          <a:xfrm>
            <a:off x="1349503" y="1262634"/>
            <a:ext cx="62737" cy="327278"/>
          </a:xfrm>
          <a:prstGeom prst="rect">
            <a:avLst/>
          </a:prstGeom>
        </p:spPr>
        <p:txBody>
          <a:bodyPr wrap="square" lIns="0" tIns="0" rIns="0" bIns="0" rtlCol="0">
            <a:noAutofit/>
          </a:bodyPr>
          <a:lstStyle/>
          <a:p>
            <a:pPr marL="25400">
              <a:lnSpc>
                <a:spcPts val="1000"/>
              </a:lnSpc>
            </a:pPr>
            <a:endParaRPr sz="1000"/>
          </a:p>
        </p:txBody>
      </p:sp>
      <p:sp>
        <p:nvSpPr>
          <p:cNvPr id="59" name="object 59"/>
          <p:cNvSpPr txBox="1"/>
          <p:nvPr/>
        </p:nvSpPr>
        <p:spPr>
          <a:xfrm>
            <a:off x="6046471" y="1262634"/>
            <a:ext cx="62737" cy="327278"/>
          </a:xfrm>
          <a:prstGeom prst="rect">
            <a:avLst/>
          </a:prstGeom>
        </p:spPr>
        <p:txBody>
          <a:bodyPr wrap="square" lIns="0" tIns="0" rIns="0" bIns="0" rtlCol="0">
            <a:noAutofit/>
          </a:bodyPr>
          <a:lstStyle/>
          <a:p>
            <a:pPr marL="25400">
              <a:lnSpc>
                <a:spcPts val="1000"/>
              </a:lnSpc>
            </a:pPr>
            <a:endParaRPr sz="1000"/>
          </a:p>
        </p:txBody>
      </p:sp>
      <p:sp>
        <p:nvSpPr>
          <p:cNvPr id="60" name="object 60"/>
          <p:cNvSpPr txBox="1"/>
          <p:nvPr/>
        </p:nvSpPr>
        <p:spPr>
          <a:xfrm>
            <a:off x="2009395" y="1262634"/>
            <a:ext cx="62737" cy="74104"/>
          </a:xfrm>
          <a:prstGeom prst="rect">
            <a:avLst/>
          </a:prstGeom>
        </p:spPr>
        <p:txBody>
          <a:bodyPr wrap="square" lIns="0" tIns="0" rIns="0" bIns="0" rtlCol="0">
            <a:noAutofit/>
          </a:bodyPr>
          <a:lstStyle/>
          <a:p>
            <a:pPr marL="25400">
              <a:lnSpc>
                <a:spcPts val="550"/>
              </a:lnSpc>
              <a:spcBef>
                <a:spcPts val="33"/>
              </a:spcBef>
            </a:pPr>
            <a:endParaRPr sz="550"/>
          </a:p>
        </p:txBody>
      </p:sp>
      <p:sp>
        <p:nvSpPr>
          <p:cNvPr id="61" name="object 61"/>
          <p:cNvSpPr txBox="1"/>
          <p:nvPr/>
        </p:nvSpPr>
        <p:spPr>
          <a:xfrm>
            <a:off x="2009395" y="1336738"/>
            <a:ext cx="62737" cy="253174"/>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3124200" y="2743961"/>
            <a:ext cx="3352800" cy="274320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804468" y="1216803"/>
            <a:ext cx="8010370" cy="1255648"/>
          </a:xfrm>
          <a:prstGeom prst="rect">
            <a:avLst/>
          </a:prstGeom>
        </p:spPr>
        <p:txBody>
          <a:bodyPr wrap="square" lIns="0" tIns="0" rIns="0" bIns="0" rtlCol="0">
            <a:noAutofit/>
          </a:bodyPr>
          <a:lstStyle/>
          <a:p>
            <a:pPr marL="12700" marR="31111">
              <a:lnSpc>
                <a:spcPts val="2150"/>
              </a:lnSpc>
              <a:spcBef>
                <a:spcPts val="107"/>
              </a:spcBef>
            </a:pPr>
            <a:r>
              <a:rPr sz="2000" dirty="0">
                <a:latin typeface="Arial"/>
                <a:cs typeface="Arial"/>
              </a:rPr>
              <a:t>The</a:t>
            </a:r>
            <a:r>
              <a:rPr sz="2000" spc="4" dirty="0">
                <a:latin typeface="Arial"/>
                <a:cs typeface="Arial"/>
              </a:rPr>
              <a:t>r</a:t>
            </a:r>
            <a:r>
              <a:rPr sz="2000" dirty="0">
                <a:latin typeface="Arial"/>
                <a:cs typeface="Arial"/>
              </a:rPr>
              <a:t>e</a:t>
            </a:r>
            <a:r>
              <a:rPr sz="2000" spc="-24" dirty="0">
                <a:latin typeface="Arial"/>
                <a:cs typeface="Arial"/>
              </a:rPr>
              <a:t> </a:t>
            </a:r>
            <a:r>
              <a:rPr sz="2000" dirty="0">
                <a:latin typeface="Arial"/>
                <a:cs typeface="Arial"/>
              </a:rPr>
              <a:t>is no</a:t>
            </a:r>
            <a:r>
              <a:rPr sz="2000" spc="-14" dirty="0">
                <a:latin typeface="Arial"/>
                <a:cs typeface="Arial"/>
              </a:rPr>
              <a:t> </a:t>
            </a:r>
            <a:r>
              <a:rPr sz="2000" dirty="0">
                <a:latin typeface="Arial"/>
                <a:cs typeface="Arial"/>
              </a:rPr>
              <a:t>w</a:t>
            </a:r>
            <a:r>
              <a:rPr sz="2000" spc="4" dirty="0">
                <a:latin typeface="Arial"/>
                <a:cs typeface="Arial"/>
              </a:rPr>
              <a:t>a</a:t>
            </a:r>
            <a:r>
              <a:rPr sz="2000" dirty="0">
                <a:latin typeface="Arial"/>
                <a:cs typeface="Arial"/>
              </a:rPr>
              <a:t>y</a:t>
            </a:r>
            <a:r>
              <a:rPr sz="2000" spc="-9" dirty="0">
                <a:latin typeface="Arial"/>
                <a:cs typeface="Arial"/>
              </a:rPr>
              <a:t> </a:t>
            </a:r>
            <a:r>
              <a:rPr sz="2000" dirty="0">
                <a:latin typeface="Arial"/>
                <a:cs typeface="Arial"/>
              </a:rPr>
              <a:t>to</a:t>
            </a:r>
            <a:r>
              <a:rPr sz="2000" spc="-19" dirty="0">
                <a:latin typeface="Arial"/>
                <a:cs typeface="Arial"/>
              </a:rPr>
              <a:t> </a:t>
            </a:r>
            <a:r>
              <a:rPr sz="2000" dirty="0">
                <a:latin typeface="Arial"/>
                <a:cs typeface="Arial"/>
              </a:rPr>
              <a:t>d</a:t>
            </a:r>
            <a:r>
              <a:rPr sz="2000" spc="4" dirty="0">
                <a:latin typeface="Arial"/>
                <a:cs typeface="Arial"/>
              </a:rPr>
              <a:t>r</a:t>
            </a:r>
            <a:r>
              <a:rPr sz="2000" dirty="0">
                <a:latin typeface="Arial"/>
                <a:cs typeface="Arial"/>
              </a:rPr>
              <a:t>aw</a:t>
            </a:r>
            <a:r>
              <a:rPr sz="2000" spc="-14" dirty="0">
                <a:latin typeface="Arial"/>
                <a:cs typeface="Arial"/>
              </a:rPr>
              <a:t> </a:t>
            </a:r>
            <a:r>
              <a:rPr sz="2000" dirty="0">
                <a:latin typeface="Arial"/>
                <a:cs typeface="Arial"/>
              </a:rPr>
              <a:t>a</a:t>
            </a:r>
            <a:r>
              <a:rPr sz="2000" spc="-14" dirty="0">
                <a:latin typeface="Arial"/>
                <a:cs typeface="Arial"/>
              </a:rPr>
              <a:t> </a:t>
            </a:r>
            <a:r>
              <a:rPr sz="2000" dirty="0">
                <a:latin typeface="Arial"/>
                <a:cs typeface="Arial"/>
              </a:rPr>
              <a:t>si</a:t>
            </a:r>
            <a:r>
              <a:rPr sz="2000" spc="4" dirty="0">
                <a:latin typeface="Arial"/>
                <a:cs typeface="Arial"/>
              </a:rPr>
              <a:t>n</a:t>
            </a:r>
            <a:r>
              <a:rPr sz="2000" dirty="0">
                <a:latin typeface="Arial"/>
                <a:cs typeface="Arial"/>
              </a:rPr>
              <a:t>gle</a:t>
            </a:r>
            <a:r>
              <a:rPr sz="2000" spc="-14" dirty="0">
                <a:latin typeface="Arial"/>
                <a:cs typeface="Arial"/>
              </a:rPr>
              <a:t> </a:t>
            </a:r>
            <a:r>
              <a:rPr sz="2000" dirty="0">
                <a:latin typeface="Arial"/>
                <a:cs typeface="Arial"/>
              </a:rPr>
              <a:t>str</a:t>
            </a:r>
            <a:r>
              <a:rPr sz="2000" spc="4" dirty="0">
                <a:latin typeface="Arial"/>
                <a:cs typeface="Arial"/>
              </a:rPr>
              <a:t>a</a:t>
            </a:r>
            <a:r>
              <a:rPr sz="2000" dirty="0">
                <a:latin typeface="Arial"/>
                <a:cs typeface="Arial"/>
              </a:rPr>
              <a:t>ight</a:t>
            </a:r>
            <a:r>
              <a:rPr sz="2000" spc="-29" dirty="0">
                <a:latin typeface="Arial"/>
                <a:cs typeface="Arial"/>
              </a:rPr>
              <a:t> </a:t>
            </a:r>
            <a:r>
              <a:rPr sz="2000" dirty="0">
                <a:latin typeface="Arial"/>
                <a:cs typeface="Arial"/>
              </a:rPr>
              <a:t>line so</a:t>
            </a:r>
            <a:r>
              <a:rPr sz="2000" spc="-9" dirty="0">
                <a:latin typeface="Arial"/>
                <a:cs typeface="Arial"/>
              </a:rPr>
              <a:t> </a:t>
            </a:r>
            <a:r>
              <a:rPr sz="2000" dirty="0">
                <a:latin typeface="Arial"/>
                <a:cs typeface="Arial"/>
              </a:rPr>
              <a:t>that</a:t>
            </a:r>
            <a:r>
              <a:rPr sz="2000" spc="-24" dirty="0">
                <a:latin typeface="Arial"/>
                <a:cs typeface="Arial"/>
              </a:rPr>
              <a:t> </a:t>
            </a:r>
            <a:r>
              <a:rPr sz="2000" dirty="0">
                <a:latin typeface="Arial"/>
                <a:cs typeface="Arial"/>
              </a:rPr>
              <a:t>the</a:t>
            </a:r>
            <a:r>
              <a:rPr sz="2000" spc="-14" dirty="0">
                <a:latin typeface="Arial"/>
                <a:cs typeface="Arial"/>
              </a:rPr>
              <a:t> </a:t>
            </a:r>
            <a:r>
              <a:rPr sz="2000" dirty="0">
                <a:latin typeface="Arial"/>
                <a:cs typeface="Arial"/>
              </a:rPr>
              <a:t>ci</a:t>
            </a:r>
            <a:r>
              <a:rPr sz="2000" spc="9" dirty="0">
                <a:latin typeface="Arial"/>
                <a:cs typeface="Arial"/>
              </a:rPr>
              <a:t>r</a:t>
            </a:r>
            <a:r>
              <a:rPr sz="2000" dirty="0">
                <a:latin typeface="Arial"/>
                <a:cs typeface="Arial"/>
              </a:rPr>
              <a:t>cl</a:t>
            </a:r>
            <a:r>
              <a:rPr sz="2000" spc="4" dirty="0">
                <a:latin typeface="Arial"/>
                <a:cs typeface="Arial"/>
              </a:rPr>
              <a:t>e</a:t>
            </a:r>
            <a:r>
              <a:rPr sz="2000" dirty="0">
                <a:latin typeface="Arial"/>
                <a:cs typeface="Arial"/>
              </a:rPr>
              <a:t>s</a:t>
            </a:r>
            <a:r>
              <a:rPr sz="2000" spc="-25" dirty="0">
                <a:latin typeface="Arial"/>
                <a:cs typeface="Arial"/>
              </a:rPr>
              <a:t> </a:t>
            </a:r>
            <a:r>
              <a:rPr sz="2000" dirty="0">
                <a:latin typeface="Arial"/>
                <a:cs typeface="Arial"/>
              </a:rPr>
              <a:t>a</a:t>
            </a:r>
            <a:r>
              <a:rPr sz="2000" spc="4" dirty="0">
                <a:latin typeface="Arial"/>
                <a:cs typeface="Arial"/>
              </a:rPr>
              <a:t>r</a:t>
            </a:r>
            <a:r>
              <a:rPr sz="2000" dirty="0">
                <a:latin typeface="Arial"/>
                <a:cs typeface="Arial"/>
              </a:rPr>
              <a:t>e</a:t>
            </a:r>
            <a:r>
              <a:rPr sz="2000" spc="-25" dirty="0">
                <a:latin typeface="Arial"/>
                <a:cs typeface="Arial"/>
              </a:rPr>
              <a:t> </a:t>
            </a:r>
            <a:r>
              <a:rPr sz="2000" dirty="0">
                <a:latin typeface="Arial"/>
                <a:cs typeface="Arial"/>
              </a:rPr>
              <a:t>on</a:t>
            </a:r>
            <a:endParaRPr sz="2000">
              <a:latin typeface="Arial"/>
              <a:cs typeface="Arial"/>
            </a:endParaRPr>
          </a:p>
          <a:p>
            <a:pPr marL="12700" marR="31111">
              <a:lnSpc>
                <a:spcPct val="95825"/>
              </a:lnSpc>
            </a:pPr>
            <a:r>
              <a:rPr sz="2000" dirty="0">
                <a:latin typeface="Arial"/>
                <a:cs typeface="Arial"/>
              </a:rPr>
              <a:t>one</a:t>
            </a:r>
            <a:r>
              <a:rPr sz="2000" spc="-14" dirty="0">
                <a:latin typeface="Arial"/>
                <a:cs typeface="Arial"/>
              </a:rPr>
              <a:t> </a:t>
            </a:r>
            <a:r>
              <a:rPr sz="2000" dirty="0">
                <a:latin typeface="Arial"/>
                <a:cs typeface="Arial"/>
              </a:rPr>
              <a:t>side</a:t>
            </a:r>
            <a:r>
              <a:rPr sz="2000" spc="-9" dirty="0">
                <a:latin typeface="Arial"/>
                <a:cs typeface="Arial"/>
              </a:rPr>
              <a:t> </a:t>
            </a:r>
            <a:r>
              <a:rPr sz="2000" dirty="0">
                <a:latin typeface="Arial"/>
                <a:cs typeface="Arial"/>
              </a:rPr>
              <a:t>of</a:t>
            </a:r>
            <a:r>
              <a:rPr sz="2000" spc="-19" dirty="0">
                <a:latin typeface="Arial"/>
                <a:cs typeface="Arial"/>
              </a:rPr>
              <a:t> </a:t>
            </a:r>
            <a:r>
              <a:rPr sz="2000" dirty="0">
                <a:latin typeface="Arial"/>
                <a:cs typeface="Arial"/>
              </a:rPr>
              <a:t>the</a:t>
            </a:r>
            <a:r>
              <a:rPr sz="2000" spc="-9" dirty="0">
                <a:latin typeface="Arial"/>
                <a:cs typeface="Arial"/>
              </a:rPr>
              <a:t> </a:t>
            </a:r>
            <a:r>
              <a:rPr sz="2000" dirty="0">
                <a:latin typeface="Arial"/>
                <a:cs typeface="Arial"/>
              </a:rPr>
              <a:t>line</a:t>
            </a:r>
            <a:r>
              <a:rPr sz="2000" spc="-4" dirty="0">
                <a:latin typeface="Arial"/>
                <a:cs typeface="Arial"/>
              </a:rPr>
              <a:t> </a:t>
            </a:r>
            <a:r>
              <a:rPr sz="2000" dirty="0">
                <a:latin typeface="Arial"/>
                <a:cs typeface="Arial"/>
              </a:rPr>
              <a:t>and</a:t>
            </a:r>
            <a:r>
              <a:rPr sz="2000" spc="-14" dirty="0">
                <a:latin typeface="Arial"/>
                <a:cs typeface="Arial"/>
              </a:rPr>
              <a:t> </a:t>
            </a:r>
            <a:r>
              <a:rPr sz="2000" dirty="0">
                <a:latin typeface="Arial"/>
                <a:cs typeface="Arial"/>
              </a:rPr>
              <a:t>the</a:t>
            </a:r>
            <a:r>
              <a:rPr sz="2000" spc="-19" dirty="0">
                <a:latin typeface="Arial"/>
                <a:cs typeface="Arial"/>
              </a:rPr>
              <a:t> </a:t>
            </a:r>
            <a:r>
              <a:rPr sz="2000" dirty="0">
                <a:latin typeface="Arial"/>
                <a:cs typeface="Arial"/>
              </a:rPr>
              <a:t>dots</a:t>
            </a:r>
            <a:r>
              <a:rPr sz="2000" spc="-29" dirty="0">
                <a:latin typeface="Arial"/>
                <a:cs typeface="Arial"/>
              </a:rPr>
              <a:t> </a:t>
            </a:r>
            <a:r>
              <a:rPr sz="2000" dirty="0">
                <a:latin typeface="Arial"/>
                <a:cs typeface="Arial"/>
              </a:rPr>
              <a:t>on</a:t>
            </a:r>
            <a:r>
              <a:rPr sz="2000" spc="-14" dirty="0">
                <a:latin typeface="Arial"/>
                <a:cs typeface="Arial"/>
              </a:rPr>
              <a:t> </a:t>
            </a:r>
            <a:r>
              <a:rPr sz="2000" dirty="0">
                <a:latin typeface="Arial"/>
                <a:cs typeface="Arial"/>
              </a:rPr>
              <a:t>the</a:t>
            </a:r>
            <a:r>
              <a:rPr sz="2000" spc="-9" dirty="0">
                <a:latin typeface="Arial"/>
                <a:cs typeface="Arial"/>
              </a:rPr>
              <a:t> </a:t>
            </a:r>
            <a:r>
              <a:rPr sz="2000" dirty="0">
                <a:latin typeface="Arial"/>
                <a:cs typeface="Arial"/>
              </a:rPr>
              <a:t>other</a:t>
            </a:r>
            <a:r>
              <a:rPr sz="2000" spc="-29" dirty="0">
                <a:latin typeface="Arial"/>
                <a:cs typeface="Arial"/>
              </a:rPr>
              <a:t> </a:t>
            </a:r>
            <a:r>
              <a:rPr sz="2000" dirty="0">
                <a:latin typeface="Arial"/>
                <a:cs typeface="Arial"/>
              </a:rPr>
              <a:t>side.</a:t>
            </a:r>
            <a:endParaRPr sz="2000">
              <a:latin typeface="Arial"/>
              <a:cs typeface="Arial"/>
            </a:endParaRPr>
          </a:p>
          <a:p>
            <a:pPr marL="12700">
              <a:lnSpc>
                <a:spcPct val="100041"/>
              </a:lnSpc>
              <a:spcBef>
                <a:spcPts val="583"/>
              </a:spcBef>
            </a:pPr>
            <a:r>
              <a:rPr sz="2000" dirty="0">
                <a:latin typeface="Arial"/>
                <a:cs typeface="Arial"/>
              </a:rPr>
              <a:t>Per</a:t>
            </a:r>
            <a:r>
              <a:rPr sz="2000" spc="4" dirty="0">
                <a:latin typeface="Arial"/>
                <a:cs typeface="Arial"/>
              </a:rPr>
              <a:t>c</a:t>
            </a:r>
            <a:r>
              <a:rPr sz="2000" dirty="0">
                <a:latin typeface="Arial"/>
                <a:cs typeface="Arial"/>
              </a:rPr>
              <a:t>eptron</a:t>
            </a:r>
            <a:r>
              <a:rPr sz="2000" spc="-49" dirty="0">
                <a:latin typeface="Arial"/>
                <a:cs typeface="Arial"/>
              </a:rPr>
              <a:t> </a:t>
            </a:r>
            <a:r>
              <a:rPr sz="2000" dirty="0">
                <a:latin typeface="Arial"/>
                <a:cs typeface="Arial"/>
              </a:rPr>
              <a:t>is una</a:t>
            </a:r>
            <a:r>
              <a:rPr sz="2000" spc="4" dirty="0">
                <a:latin typeface="Arial"/>
                <a:cs typeface="Arial"/>
              </a:rPr>
              <a:t>b</a:t>
            </a:r>
            <a:r>
              <a:rPr sz="2000" dirty="0">
                <a:latin typeface="Arial"/>
                <a:cs typeface="Arial"/>
              </a:rPr>
              <a:t>le</a:t>
            </a:r>
            <a:r>
              <a:rPr sz="2000" spc="-14" dirty="0">
                <a:latin typeface="Arial"/>
                <a:cs typeface="Arial"/>
              </a:rPr>
              <a:t> </a:t>
            </a:r>
            <a:r>
              <a:rPr sz="2000" dirty="0">
                <a:latin typeface="Arial"/>
                <a:cs typeface="Arial"/>
              </a:rPr>
              <a:t>to</a:t>
            </a:r>
            <a:r>
              <a:rPr sz="2000" spc="-19" dirty="0">
                <a:latin typeface="Arial"/>
                <a:cs typeface="Arial"/>
              </a:rPr>
              <a:t> </a:t>
            </a:r>
            <a:r>
              <a:rPr sz="2000" dirty="0">
                <a:latin typeface="Arial"/>
                <a:cs typeface="Arial"/>
              </a:rPr>
              <a:t>find</a:t>
            </a:r>
            <a:r>
              <a:rPr sz="2000" spc="-4" dirty="0">
                <a:latin typeface="Arial"/>
                <a:cs typeface="Arial"/>
              </a:rPr>
              <a:t> </a:t>
            </a:r>
            <a:r>
              <a:rPr sz="2000" dirty="0">
                <a:latin typeface="Arial"/>
                <a:cs typeface="Arial"/>
              </a:rPr>
              <a:t>a</a:t>
            </a:r>
            <a:r>
              <a:rPr sz="2000" spc="-14" dirty="0">
                <a:latin typeface="Arial"/>
                <a:cs typeface="Arial"/>
              </a:rPr>
              <a:t> </a:t>
            </a:r>
            <a:r>
              <a:rPr sz="2000" dirty="0">
                <a:latin typeface="Arial"/>
                <a:cs typeface="Arial"/>
              </a:rPr>
              <a:t>line</a:t>
            </a:r>
            <a:r>
              <a:rPr sz="2000" spc="4" dirty="0">
                <a:latin typeface="Arial"/>
                <a:cs typeface="Arial"/>
              </a:rPr>
              <a:t> </a:t>
            </a:r>
            <a:r>
              <a:rPr sz="2000" dirty="0">
                <a:latin typeface="Arial"/>
                <a:cs typeface="Arial"/>
              </a:rPr>
              <a:t>s</a:t>
            </a:r>
            <a:r>
              <a:rPr sz="2000" spc="4" dirty="0">
                <a:latin typeface="Arial"/>
                <a:cs typeface="Arial"/>
              </a:rPr>
              <a:t>e</a:t>
            </a:r>
            <a:r>
              <a:rPr sz="2000" dirty="0">
                <a:latin typeface="Arial"/>
                <a:cs typeface="Arial"/>
              </a:rPr>
              <a:t>pa</a:t>
            </a:r>
            <a:r>
              <a:rPr sz="2000" spc="4" dirty="0">
                <a:latin typeface="Arial"/>
                <a:cs typeface="Arial"/>
              </a:rPr>
              <a:t>r</a:t>
            </a:r>
            <a:r>
              <a:rPr sz="2000" dirty="0">
                <a:latin typeface="Arial"/>
                <a:cs typeface="Arial"/>
              </a:rPr>
              <a:t>ating</a:t>
            </a:r>
            <a:r>
              <a:rPr sz="2000" spc="-39" dirty="0">
                <a:latin typeface="Arial"/>
                <a:cs typeface="Arial"/>
              </a:rPr>
              <a:t> </a:t>
            </a:r>
            <a:r>
              <a:rPr sz="2000" dirty="0">
                <a:latin typeface="Arial"/>
                <a:cs typeface="Arial"/>
              </a:rPr>
              <a:t>even</a:t>
            </a:r>
            <a:r>
              <a:rPr sz="2000" spc="-14" dirty="0">
                <a:latin typeface="Arial"/>
                <a:cs typeface="Arial"/>
              </a:rPr>
              <a:t> </a:t>
            </a:r>
            <a:r>
              <a:rPr sz="2000" dirty="0">
                <a:latin typeface="Arial"/>
                <a:cs typeface="Arial"/>
              </a:rPr>
              <a:t>pa</a:t>
            </a:r>
            <a:r>
              <a:rPr sz="2000" spc="4" dirty="0">
                <a:latin typeface="Arial"/>
                <a:cs typeface="Arial"/>
              </a:rPr>
              <a:t>r</a:t>
            </a:r>
            <a:r>
              <a:rPr sz="2000" dirty="0">
                <a:latin typeface="Arial"/>
                <a:cs typeface="Arial"/>
              </a:rPr>
              <a:t>ity</a:t>
            </a:r>
            <a:r>
              <a:rPr sz="2000" spc="-29" dirty="0">
                <a:latin typeface="Arial"/>
                <a:cs typeface="Arial"/>
              </a:rPr>
              <a:t> </a:t>
            </a:r>
            <a:r>
              <a:rPr sz="2000" dirty="0">
                <a:latin typeface="Arial"/>
                <a:cs typeface="Arial"/>
              </a:rPr>
              <a:t>input</a:t>
            </a:r>
            <a:r>
              <a:rPr sz="2000" spc="-14" dirty="0">
                <a:latin typeface="Arial"/>
                <a:cs typeface="Arial"/>
              </a:rPr>
              <a:t> </a:t>
            </a:r>
            <a:r>
              <a:rPr sz="2000" dirty="0">
                <a:latin typeface="Arial"/>
                <a:cs typeface="Arial"/>
              </a:rPr>
              <a:t>pat</a:t>
            </a:r>
            <a:r>
              <a:rPr sz="2000" spc="-4" dirty="0">
                <a:latin typeface="Arial"/>
                <a:cs typeface="Arial"/>
              </a:rPr>
              <a:t>t</a:t>
            </a:r>
            <a:r>
              <a:rPr sz="2000" dirty="0">
                <a:latin typeface="Arial"/>
                <a:cs typeface="Arial"/>
              </a:rPr>
              <a:t>e</a:t>
            </a:r>
            <a:r>
              <a:rPr sz="2000" spc="4" dirty="0">
                <a:latin typeface="Arial"/>
                <a:cs typeface="Arial"/>
              </a:rPr>
              <a:t>r</a:t>
            </a:r>
            <a:r>
              <a:rPr sz="2000" dirty="0">
                <a:latin typeface="Arial"/>
                <a:cs typeface="Arial"/>
              </a:rPr>
              <a:t>ns from</a:t>
            </a:r>
            <a:r>
              <a:rPr sz="2000" spc="-29" dirty="0">
                <a:latin typeface="Arial"/>
                <a:cs typeface="Arial"/>
              </a:rPr>
              <a:t> </a:t>
            </a:r>
            <a:r>
              <a:rPr sz="2000" dirty="0">
                <a:latin typeface="Arial"/>
                <a:cs typeface="Arial"/>
              </a:rPr>
              <a:t>odd</a:t>
            </a:r>
            <a:r>
              <a:rPr sz="2000" spc="-9" dirty="0">
                <a:latin typeface="Arial"/>
                <a:cs typeface="Arial"/>
              </a:rPr>
              <a:t> </a:t>
            </a:r>
            <a:r>
              <a:rPr sz="2000" dirty="0">
                <a:latin typeface="Arial"/>
                <a:cs typeface="Arial"/>
              </a:rPr>
              <a:t>pa</a:t>
            </a:r>
            <a:r>
              <a:rPr sz="2000" spc="4" dirty="0">
                <a:latin typeface="Arial"/>
                <a:cs typeface="Arial"/>
              </a:rPr>
              <a:t>r</a:t>
            </a:r>
            <a:r>
              <a:rPr sz="2000" dirty="0">
                <a:latin typeface="Arial"/>
                <a:cs typeface="Arial"/>
              </a:rPr>
              <a:t>ity</a:t>
            </a:r>
            <a:r>
              <a:rPr sz="2000" spc="-29" dirty="0">
                <a:latin typeface="Arial"/>
                <a:cs typeface="Arial"/>
              </a:rPr>
              <a:t> </a:t>
            </a:r>
            <a:r>
              <a:rPr sz="2000" dirty="0">
                <a:latin typeface="Arial"/>
                <a:cs typeface="Arial"/>
              </a:rPr>
              <a:t>input pa</a:t>
            </a:r>
            <a:r>
              <a:rPr sz="2000" spc="-9" dirty="0">
                <a:latin typeface="Arial"/>
                <a:cs typeface="Arial"/>
              </a:rPr>
              <a:t>t</a:t>
            </a:r>
            <a:r>
              <a:rPr sz="2000" dirty="0">
                <a:latin typeface="Arial"/>
                <a:cs typeface="Arial"/>
              </a:rPr>
              <a:t>tern</a:t>
            </a:r>
            <a:r>
              <a:rPr sz="2000" spc="9" dirty="0">
                <a:latin typeface="Arial"/>
                <a:cs typeface="Arial"/>
              </a:rPr>
              <a:t>s</a:t>
            </a:r>
            <a:r>
              <a:rPr sz="2000" dirty="0">
                <a:latin typeface="Arial"/>
                <a:cs typeface="Arial"/>
              </a:rPr>
              <a:t>.</a:t>
            </a:r>
            <a:endParaRPr sz="2000">
              <a:latin typeface="Arial"/>
              <a:cs typeface="Arial"/>
            </a:endParaRPr>
          </a:p>
        </p:txBody>
      </p:sp>
      <p:sp>
        <p:nvSpPr>
          <p:cNvPr id="9" name="object 9"/>
          <p:cNvSpPr txBox="1"/>
          <p:nvPr/>
        </p:nvSpPr>
        <p:spPr>
          <a:xfrm>
            <a:off x="420116" y="1260900"/>
            <a:ext cx="249102" cy="228092"/>
          </a:xfrm>
          <a:prstGeom prst="rect">
            <a:avLst/>
          </a:prstGeom>
        </p:spPr>
        <p:txBody>
          <a:bodyPr wrap="square" lIns="0" tIns="0" rIns="0" bIns="0" rtlCol="0">
            <a:noAutofit/>
          </a:bodyPr>
          <a:lstStyle/>
          <a:p>
            <a:pPr marL="12700">
              <a:lnSpc>
                <a:spcPct val="84030"/>
              </a:lnSpc>
              <a:spcBef>
                <a:spcPts val="120"/>
              </a:spcBef>
            </a:pPr>
            <a:r>
              <a:rPr sz="1600" spc="163" dirty="0">
                <a:solidFill>
                  <a:srgbClr val="EF7E09"/>
                </a:solidFill>
                <a:latin typeface="FontAwesome"/>
                <a:cs typeface="FontAwesome"/>
              </a:rPr>
              <a:t></a:t>
            </a:r>
            <a:endParaRPr sz="1600">
              <a:latin typeface="FontAwesome"/>
              <a:cs typeface="FontAwesome"/>
            </a:endParaRPr>
          </a:p>
        </p:txBody>
      </p:sp>
      <p:sp>
        <p:nvSpPr>
          <p:cNvPr id="10" name="object 10"/>
          <p:cNvSpPr txBox="1"/>
          <p:nvPr/>
        </p:nvSpPr>
        <p:spPr>
          <a:xfrm>
            <a:off x="420116" y="1931841"/>
            <a:ext cx="249102" cy="228092"/>
          </a:xfrm>
          <a:prstGeom prst="rect">
            <a:avLst/>
          </a:prstGeom>
        </p:spPr>
        <p:txBody>
          <a:bodyPr wrap="square" lIns="0" tIns="0" rIns="0" bIns="0" rtlCol="0">
            <a:noAutofit/>
          </a:bodyPr>
          <a:lstStyle/>
          <a:p>
            <a:pPr marL="12700">
              <a:lnSpc>
                <a:spcPct val="84030"/>
              </a:lnSpc>
              <a:spcBef>
                <a:spcPts val="120"/>
              </a:spcBef>
            </a:pPr>
            <a:r>
              <a:rPr sz="1600" spc="163" dirty="0">
                <a:solidFill>
                  <a:srgbClr val="EF7E09"/>
                </a:solidFill>
                <a:latin typeface="FontAwesome"/>
                <a:cs typeface="FontAwesome"/>
              </a:rPr>
              <a:t></a:t>
            </a:r>
            <a:endParaRPr sz="1600">
              <a:latin typeface="FontAwesome"/>
              <a:cs typeface="FontAwesom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04E3-1A01-23B9-E59E-21571945CF63}"/>
              </a:ext>
            </a:extLst>
          </p:cNvPr>
          <p:cNvSpPr>
            <a:spLocks noGrp="1"/>
          </p:cNvSpPr>
          <p:nvPr>
            <p:ph type="title"/>
          </p:nvPr>
        </p:nvSpPr>
        <p:spPr/>
        <p:txBody>
          <a:bodyPr>
            <a:normAutofit/>
          </a:bodyPr>
          <a:lstStyle/>
          <a:p>
            <a:r>
              <a:rPr lang="en-US" dirty="0"/>
              <a:t>Multi-layer Perceptron</a:t>
            </a:r>
          </a:p>
        </p:txBody>
      </p:sp>
      <p:pic>
        <p:nvPicPr>
          <p:cNvPr id="6" name="Picture 5">
            <a:extLst>
              <a:ext uri="{FF2B5EF4-FFF2-40B4-BE49-F238E27FC236}">
                <a16:creationId xmlns:a16="http://schemas.microsoft.com/office/drawing/2014/main" id="{CD6A2EF7-CA9A-F518-AF44-B382442E03B5}"/>
              </a:ext>
            </a:extLst>
          </p:cNvPr>
          <p:cNvPicPr>
            <a:picLocks noChangeAspect="1"/>
          </p:cNvPicPr>
          <p:nvPr/>
        </p:nvPicPr>
        <p:blipFill>
          <a:blip r:embed="rId2"/>
          <a:stretch>
            <a:fillRect/>
          </a:stretch>
        </p:blipFill>
        <p:spPr>
          <a:xfrm>
            <a:off x="1129993" y="1582281"/>
            <a:ext cx="6884013" cy="3400536"/>
          </a:xfrm>
          <a:prstGeom prst="rect">
            <a:avLst/>
          </a:prstGeom>
        </p:spPr>
      </p:pic>
    </p:spTree>
    <p:extLst>
      <p:ext uri="{BB962C8B-B14F-4D97-AF65-F5344CB8AC3E}">
        <p14:creationId xmlns:p14="http://schemas.microsoft.com/office/powerpoint/2010/main" val="137498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04E3-1A01-23B9-E59E-21571945CF63}"/>
              </a:ext>
            </a:extLst>
          </p:cNvPr>
          <p:cNvSpPr>
            <a:spLocks noGrp="1"/>
          </p:cNvSpPr>
          <p:nvPr>
            <p:ph type="title"/>
          </p:nvPr>
        </p:nvSpPr>
        <p:spPr/>
        <p:txBody>
          <a:bodyPr>
            <a:normAutofit/>
          </a:bodyPr>
          <a:lstStyle/>
          <a:p>
            <a:r>
              <a:rPr lang="en-US" dirty="0"/>
              <a:t>Multi-layer Perceptron</a:t>
            </a:r>
          </a:p>
        </p:txBody>
      </p:sp>
      <p:sp>
        <p:nvSpPr>
          <p:cNvPr id="3" name="Content Placeholder 2">
            <a:extLst>
              <a:ext uri="{FF2B5EF4-FFF2-40B4-BE49-F238E27FC236}">
                <a16:creationId xmlns:a16="http://schemas.microsoft.com/office/drawing/2014/main" id="{997FA1D8-7E40-619D-9B7B-3C8D06E16D9A}"/>
              </a:ext>
            </a:extLst>
          </p:cNvPr>
          <p:cNvSpPr>
            <a:spLocks noGrp="1"/>
          </p:cNvSpPr>
          <p:nvPr>
            <p:ph idx="1"/>
          </p:nvPr>
        </p:nvSpPr>
        <p:spPr>
          <a:xfrm>
            <a:off x="-1" y="868046"/>
            <a:ext cx="8974183" cy="2988338"/>
          </a:xfrm>
        </p:spPr>
        <p:txBody>
          <a:bodyPr>
            <a:normAutofit fontScale="85000" lnSpcReduction="10000"/>
          </a:bodyPr>
          <a:lstStyle/>
          <a:p>
            <a:r>
              <a:rPr lang="en-GB" dirty="0"/>
              <a:t>A basic perceptron works very successfully for data sets which possess linearly separable patterns. However, in practical situation, that is an ideal situation to have. This was exactly the point driven by Minsky and </a:t>
            </a:r>
            <a:r>
              <a:rPr lang="en-GB" dirty="0" err="1"/>
              <a:t>Papert</a:t>
            </a:r>
            <a:r>
              <a:rPr lang="en-GB" dirty="0"/>
              <a:t> in their work (1969). They showed that a basic perceptron is not able to learn to compute even a simple 2-bit XOR.</a:t>
            </a:r>
          </a:p>
          <a:p>
            <a:endParaRPr lang="en-US" dirty="0"/>
          </a:p>
        </p:txBody>
      </p:sp>
      <p:pic>
        <p:nvPicPr>
          <p:cNvPr id="5" name="Picture 4">
            <a:extLst>
              <a:ext uri="{FF2B5EF4-FFF2-40B4-BE49-F238E27FC236}">
                <a16:creationId xmlns:a16="http://schemas.microsoft.com/office/drawing/2014/main" id="{BBCF8DCF-2188-918F-17B2-597533FFC681}"/>
              </a:ext>
            </a:extLst>
          </p:cNvPr>
          <p:cNvPicPr>
            <a:picLocks noChangeAspect="1"/>
          </p:cNvPicPr>
          <p:nvPr/>
        </p:nvPicPr>
        <p:blipFill>
          <a:blip r:embed="rId2"/>
          <a:stretch>
            <a:fillRect/>
          </a:stretch>
        </p:blipFill>
        <p:spPr>
          <a:xfrm>
            <a:off x="1884256" y="3756092"/>
            <a:ext cx="5375488" cy="236638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344280" y="4399920"/>
              <a:ext cx="4680" cy="3600"/>
            </p14:xfrm>
          </p:contentPart>
        </mc:Choice>
        <mc:Fallback xmlns="">
          <p:pic>
            <p:nvPicPr>
              <p:cNvPr id="4" name="Ink 3"/>
              <p:cNvPicPr/>
              <p:nvPr/>
            </p:nvPicPr>
            <p:blipFill>
              <a:blip r:embed="rId4"/>
              <a:stretch>
                <a:fillRect/>
              </a:stretch>
            </p:blipFill>
            <p:spPr>
              <a:xfrm>
                <a:off x="6334920" y="4390560"/>
                <a:ext cx="23400" cy="22320"/>
              </a:xfrm>
              <a:prstGeom prst="rect">
                <a:avLst/>
              </a:prstGeom>
            </p:spPr>
          </p:pic>
        </mc:Fallback>
      </mc:AlternateContent>
    </p:spTree>
    <p:extLst>
      <p:ext uri="{BB962C8B-B14F-4D97-AF65-F5344CB8AC3E}">
        <p14:creationId xmlns:p14="http://schemas.microsoft.com/office/powerpoint/2010/main" val="4113492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2F21-DE3F-D561-8B04-1FBC55F1FCB4}"/>
              </a:ext>
            </a:extLst>
          </p:cNvPr>
          <p:cNvSpPr>
            <a:spLocks noGrp="1"/>
          </p:cNvSpPr>
          <p:nvPr>
            <p:ph type="title"/>
          </p:nvPr>
        </p:nvSpPr>
        <p:spPr/>
        <p:txBody>
          <a:bodyPr>
            <a:normAutofit/>
          </a:bodyPr>
          <a:lstStyle/>
          <a:p>
            <a:r>
              <a:rPr lang="en-US" dirty="0"/>
              <a:t>ADALINE Network Model</a:t>
            </a:r>
          </a:p>
        </p:txBody>
      </p:sp>
      <p:sp>
        <p:nvSpPr>
          <p:cNvPr id="3" name="Content Placeholder 2">
            <a:extLst>
              <a:ext uri="{FF2B5EF4-FFF2-40B4-BE49-F238E27FC236}">
                <a16:creationId xmlns:a16="http://schemas.microsoft.com/office/drawing/2014/main" id="{F8B3ABFD-6EDD-AE02-66F6-8EA40590784C}"/>
              </a:ext>
            </a:extLst>
          </p:cNvPr>
          <p:cNvSpPr>
            <a:spLocks noGrp="1"/>
          </p:cNvSpPr>
          <p:nvPr>
            <p:ph idx="1"/>
          </p:nvPr>
        </p:nvSpPr>
        <p:spPr>
          <a:xfrm>
            <a:off x="169817" y="1149530"/>
            <a:ext cx="8621486" cy="4794069"/>
          </a:xfrm>
        </p:spPr>
        <p:txBody>
          <a:bodyPr>
            <a:normAutofit fontScale="92500" lnSpcReduction="10000"/>
          </a:bodyPr>
          <a:lstStyle/>
          <a:p>
            <a:r>
              <a:rPr lang="en-GB" dirty="0"/>
              <a:t>Adaptive Linear Neural Element (ADALINE) is an early single-layer ANN developed by Professor Bernard </a:t>
            </a:r>
            <a:r>
              <a:rPr lang="en-GB" dirty="0" err="1"/>
              <a:t>Widrow</a:t>
            </a:r>
            <a:r>
              <a:rPr lang="en-GB" dirty="0"/>
              <a:t> of Stanford University.</a:t>
            </a:r>
          </a:p>
          <a:p>
            <a:r>
              <a:rPr lang="en-GB" dirty="0"/>
              <a:t>The supervised learning algorithm adopted by the ADALINE network is known as Least Mean Square (LMS) or Delta rule. </a:t>
            </a:r>
          </a:p>
          <a:p>
            <a:r>
              <a:rPr lang="en-GB" dirty="0"/>
              <a:t>A network combining a number of ADALINEs is termed as MADALINE (many ADALINE). MADALINE networks can be used to solve problems related to nonlinear separability.</a:t>
            </a:r>
            <a:endParaRPr lang="en-US" dirty="0"/>
          </a:p>
          <a:p>
            <a:endParaRPr lang="en-GB" dirty="0"/>
          </a:p>
        </p:txBody>
      </p:sp>
    </p:spTree>
    <p:extLst>
      <p:ext uri="{BB962C8B-B14F-4D97-AF65-F5344CB8AC3E}">
        <p14:creationId xmlns:p14="http://schemas.microsoft.com/office/powerpoint/2010/main" val="2681811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1BDB82-8772-B159-B3ED-A3A9AD352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01" y="386080"/>
            <a:ext cx="7850532" cy="6167119"/>
          </a:xfrm>
          <a:prstGeom prst="rect">
            <a:avLst/>
          </a:prstGeom>
        </p:spPr>
      </p:pic>
    </p:spTree>
    <p:extLst>
      <p:ext uri="{BB962C8B-B14F-4D97-AF65-F5344CB8AC3E}">
        <p14:creationId xmlns:p14="http://schemas.microsoft.com/office/powerpoint/2010/main" val="2562419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803CA-93FC-69B4-F1D2-00FB4C38D061}"/>
              </a:ext>
            </a:extLst>
          </p:cNvPr>
          <p:cNvPicPr>
            <a:picLocks noChangeAspect="1"/>
          </p:cNvPicPr>
          <p:nvPr/>
        </p:nvPicPr>
        <p:blipFill>
          <a:blip r:embed="rId2"/>
          <a:stretch>
            <a:fillRect/>
          </a:stretch>
        </p:blipFill>
        <p:spPr>
          <a:xfrm>
            <a:off x="0" y="1329394"/>
            <a:ext cx="9144000" cy="4199212"/>
          </a:xfrm>
          <a:prstGeom prst="rect">
            <a:avLst/>
          </a:prstGeom>
        </p:spPr>
      </p:pic>
    </p:spTree>
    <p:extLst>
      <p:ext uri="{BB962C8B-B14F-4D97-AF65-F5344CB8AC3E}">
        <p14:creationId xmlns:p14="http://schemas.microsoft.com/office/powerpoint/2010/main" val="70871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810B-EF4A-3260-8548-D7F33CBBC95B}"/>
              </a:ext>
            </a:extLst>
          </p:cNvPr>
          <p:cNvSpPr>
            <a:spLocks noGrp="1"/>
          </p:cNvSpPr>
          <p:nvPr>
            <p:ph type="title"/>
          </p:nvPr>
        </p:nvSpPr>
        <p:spPr/>
        <p:txBody>
          <a:bodyPr>
            <a:normAutofit/>
          </a:bodyPr>
          <a:lstStyle/>
          <a:p>
            <a:r>
              <a:rPr lang="en-US" dirty="0"/>
              <a:t>Structure of biological neuron</a:t>
            </a:r>
          </a:p>
        </p:txBody>
      </p:sp>
      <p:pic>
        <p:nvPicPr>
          <p:cNvPr id="5" name="Content Placeholder 4">
            <a:extLst>
              <a:ext uri="{FF2B5EF4-FFF2-40B4-BE49-F238E27FC236}">
                <a16:creationId xmlns:a16="http://schemas.microsoft.com/office/drawing/2014/main" id="{55E54BC0-8A79-DAB1-F69F-613A265FC8BE}"/>
              </a:ext>
            </a:extLst>
          </p:cNvPr>
          <p:cNvPicPr>
            <a:picLocks noGrp="1" noChangeAspect="1"/>
          </p:cNvPicPr>
          <p:nvPr>
            <p:ph idx="1"/>
          </p:nvPr>
        </p:nvPicPr>
        <p:blipFill>
          <a:blip r:embed="rId2"/>
          <a:stretch>
            <a:fillRect/>
          </a:stretch>
        </p:blipFill>
        <p:spPr>
          <a:xfrm>
            <a:off x="614101" y="1620950"/>
            <a:ext cx="7513533" cy="3335363"/>
          </a:xfrm>
        </p:spPr>
      </p:pic>
    </p:spTree>
    <p:extLst>
      <p:ext uri="{BB962C8B-B14F-4D97-AF65-F5344CB8AC3E}">
        <p14:creationId xmlns:p14="http://schemas.microsoft.com/office/powerpoint/2010/main" val="4162902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C3934-9F0C-F68B-71BD-FBA683A51CF0}"/>
              </a:ext>
            </a:extLst>
          </p:cNvPr>
          <p:cNvPicPr>
            <a:picLocks noChangeAspect="1"/>
          </p:cNvPicPr>
          <p:nvPr/>
        </p:nvPicPr>
        <p:blipFill>
          <a:blip r:embed="rId2"/>
          <a:stretch>
            <a:fillRect/>
          </a:stretch>
        </p:blipFill>
        <p:spPr>
          <a:xfrm>
            <a:off x="0" y="1403009"/>
            <a:ext cx="9144000" cy="4051981"/>
          </a:xfrm>
          <a:prstGeom prst="rect">
            <a:avLst/>
          </a:prstGeom>
        </p:spPr>
      </p:pic>
    </p:spTree>
    <p:extLst>
      <p:ext uri="{BB962C8B-B14F-4D97-AF65-F5344CB8AC3E}">
        <p14:creationId xmlns:p14="http://schemas.microsoft.com/office/powerpoint/2010/main" val="1904046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6E7-D92B-8667-8733-F02DA62E9F29}"/>
              </a:ext>
            </a:extLst>
          </p:cNvPr>
          <p:cNvSpPr>
            <a:spLocks noGrp="1"/>
          </p:cNvSpPr>
          <p:nvPr>
            <p:ph type="title"/>
          </p:nvPr>
        </p:nvSpPr>
        <p:spPr/>
        <p:txBody>
          <a:bodyPr>
            <a:normAutofit/>
          </a:bodyPr>
          <a:lstStyle/>
          <a:p>
            <a:r>
              <a:rPr lang="en-IN" dirty="0"/>
              <a:t>Architectures of Neural Network</a:t>
            </a:r>
          </a:p>
        </p:txBody>
      </p:sp>
      <p:sp>
        <p:nvSpPr>
          <p:cNvPr id="3" name="Content Placeholder 2">
            <a:extLst>
              <a:ext uri="{FF2B5EF4-FFF2-40B4-BE49-F238E27FC236}">
                <a16:creationId xmlns:a16="http://schemas.microsoft.com/office/drawing/2014/main" id="{4F16E2ED-3B06-F807-1FFB-0AC8F9788AA0}"/>
              </a:ext>
            </a:extLst>
          </p:cNvPr>
          <p:cNvSpPr>
            <a:spLocks noGrp="1"/>
          </p:cNvSpPr>
          <p:nvPr>
            <p:ph idx="1"/>
          </p:nvPr>
        </p:nvSpPr>
        <p:spPr/>
        <p:txBody>
          <a:bodyPr/>
          <a:lstStyle/>
          <a:p>
            <a:r>
              <a:rPr lang="en-IN" dirty="0"/>
              <a:t>Single layer feed-forward neural network</a:t>
            </a:r>
          </a:p>
          <a:p>
            <a:r>
              <a:rPr lang="en-IN" dirty="0"/>
              <a:t>Multi-layer feed forward neural network</a:t>
            </a:r>
          </a:p>
          <a:p>
            <a:r>
              <a:rPr lang="en-IN" dirty="0"/>
              <a:t>Competitive network</a:t>
            </a:r>
          </a:p>
          <a:p>
            <a:r>
              <a:rPr lang="en-IN" dirty="0"/>
              <a:t>Recurrent network</a:t>
            </a:r>
          </a:p>
          <a:p>
            <a:endParaRPr lang="en-IN" dirty="0"/>
          </a:p>
          <a:p>
            <a:endParaRPr lang="en-IN" dirty="0"/>
          </a:p>
        </p:txBody>
      </p:sp>
    </p:spTree>
    <p:extLst>
      <p:ext uri="{BB962C8B-B14F-4D97-AF65-F5344CB8AC3E}">
        <p14:creationId xmlns:p14="http://schemas.microsoft.com/office/powerpoint/2010/main" val="3541031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39C7-72D1-3E07-9096-F62825828B45}"/>
              </a:ext>
            </a:extLst>
          </p:cNvPr>
          <p:cNvSpPr>
            <a:spLocks noGrp="1"/>
          </p:cNvSpPr>
          <p:nvPr>
            <p:ph type="title"/>
          </p:nvPr>
        </p:nvSpPr>
        <p:spPr/>
        <p:txBody>
          <a:bodyPr>
            <a:noAutofit/>
          </a:bodyPr>
          <a:lstStyle/>
          <a:p>
            <a:r>
              <a:rPr lang="en-US" sz="3200" dirty="0"/>
              <a:t>ARCHITECTURES OF NEURAL NETWORK</a:t>
            </a:r>
          </a:p>
        </p:txBody>
      </p:sp>
      <p:sp>
        <p:nvSpPr>
          <p:cNvPr id="3" name="Content Placeholder 2">
            <a:extLst>
              <a:ext uri="{FF2B5EF4-FFF2-40B4-BE49-F238E27FC236}">
                <a16:creationId xmlns:a16="http://schemas.microsoft.com/office/drawing/2014/main" id="{F8DFEC27-FF45-B0FE-0163-B1F2D400CC83}"/>
              </a:ext>
            </a:extLst>
          </p:cNvPr>
          <p:cNvSpPr>
            <a:spLocks noGrp="1"/>
          </p:cNvSpPr>
          <p:nvPr>
            <p:ph idx="1"/>
          </p:nvPr>
        </p:nvSpPr>
        <p:spPr>
          <a:xfrm>
            <a:off x="169817" y="1149531"/>
            <a:ext cx="8621486" cy="4615165"/>
          </a:xfrm>
        </p:spPr>
        <p:txBody>
          <a:bodyPr>
            <a:normAutofit lnSpcReduction="10000"/>
          </a:bodyPr>
          <a:lstStyle/>
          <a:p>
            <a:r>
              <a:rPr lang="en-GB" dirty="0"/>
              <a:t>ANN is a computational system consisting of a large number of interconnected units called artificial neurons. The connection between artificial neurons can transmit signal from one neuron to another. </a:t>
            </a:r>
          </a:p>
          <a:p>
            <a:r>
              <a:rPr lang="en-GB" dirty="0"/>
              <a:t>There are multiple possibilities for connecting the neurons based on which architecture we are going to adopt for a specific solution</a:t>
            </a:r>
            <a:endParaRPr lang="en-US" dirty="0"/>
          </a:p>
        </p:txBody>
      </p:sp>
    </p:spTree>
    <p:extLst>
      <p:ext uri="{BB962C8B-B14F-4D97-AF65-F5344CB8AC3E}">
        <p14:creationId xmlns:p14="http://schemas.microsoft.com/office/powerpoint/2010/main" val="563647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39C7-72D1-3E07-9096-F62825828B45}"/>
              </a:ext>
            </a:extLst>
          </p:cNvPr>
          <p:cNvSpPr>
            <a:spLocks noGrp="1"/>
          </p:cNvSpPr>
          <p:nvPr>
            <p:ph type="title"/>
          </p:nvPr>
        </p:nvSpPr>
        <p:spPr/>
        <p:txBody>
          <a:bodyPr>
            <a:noAutofit/>
          </a:bodyPr>
          <a:lstStyle/>
          <a:p>
            <a:r>
              <a:rPr lang="en-US" sz="3200" dirty="0"/>
              <a:t>ARCHITECTURES OF NEURAL NETWORK</a:t>
            </a:r>
          </a:p>
        </p:txBody>
      </p:sp>
      <p:sp>
        <p:nvSpPr>
          <p:cNvPr id="3" name="Content Placeholder 2">
            <a:extLst>
              <a:ext uri="{FF2B5EF4-FFF2-40B4-BE49-F238E27FC236}">
                <a16:creationId xmlns:a16="http://schemas.microsoft.com/office/drawing/2014/main" id="{F8DFEC27-FF45-B0FE-0163-B1F2D400CC83}"/>
              </a:ext>
            </a:extLst>
          </p:cNvPr>
          <p:cNvSpPr>
            <a:spLocks noGrp="1"/>
          </p:cNvSpPr>
          <p:nvPr>
            <p:ph idx="1"/>
          </p:nvPr>
        </p:nvSpPr>
        <p:spPr>
          <a:xfrm>
            <a:off x="169817" y="1149531"/>
            <a:ext cx="8621486" cy="5078991"/>
          </a:xfrm>
        </p:spPr>
        <p:txBody>
          <a:bodyPr>
            <a:normAutofit fontScale="70000" lnSpcReduction="20000"/>
          </a:bodyPr>
          <a:lstStyle/>
          <a:p>
            <a:r>
              <a:rPr lang="en-GB" dirty="0"/>
              <a:t>There may be just two layers of neuron in the network – the input and output layer.</a:t>
            </a:r>
          </a:p>
          <a:p>
            <a:r>
              <a:rPr lang="en-GB" dirty="0"/>
              <a:t>Other than the input and output layers, there may be one or more intermediate ‘hidden’ layers of neuron.</a:t>
            </a:r>
          </a:p>
          <a:p>
            <a:r>
              <a:rPr lang="en-GB" dirty="0"/>
              <a:t>The neurons may be connected with one or more of the neurons in the next layer.</a:t>
            </a:r>
          </a:p>
          <a:p>
            <a:r>
              <a:rPr lang="en-GB" dirty="0"/>
              <a:t>The neurons may be connected with all neurons in the next layer.</a:t>
            </a:r>
          </a:p>
          <a:p>
            <a:r>
              <a:rPr lang="en-GB" dirty="0"/>
              <a:t>There may be single or multiple output signals. If there are multiple output signals, they might be connected with each other.</a:t>
            </a:r>
          </a:p>
          <a:p>
            <a:r>
              <a:rPr lang="en-GB" dirty="0"/>
              <a:t>The output from one layer may become input to neurons in the same or preceding layer</a:t>
            </a:r>
            <a:endParaRPr lang="en-US" dirty="0"/>
          </a:p>
        </p:txBody>
      </p:sp>
    </p:spTree>
    <p:extLst>
      <p:ext uri="{BB962C8B-B14F-4D97-AF65-F5344CB8AC3E}">
        <p14:creationId xmlns:p14="http://schemas.microsoft.com/office/powerpoint/2010/main" val="2387893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58E3-30BC-73A5-8E6B-9842A8890C33}"/>
              </a:ext>
            </a:extLst>
          </p:cNvPr>
          <p:cNvSpPr>
            <a:spLocks noGrp="1"/>
          </p:cNvSpPr>
          <p:nvPr>
            <p:ph type="title"/>
          </p:nvPr>
        </p:nvSpPr>
        <p:spPr/>
        <p:txBody>
          <a:bodyPr>
            <a:normAutofit/>
          </a:bodyPr>
          <a:lstStyle/>
          <a:p>
            <a:r>
              <a:rPr lang="en-US" dirty="0"/>
              <a:t>Single-layer feed forward network</a:t>
            </a:r>
          </a:p>
        </p:txBody>
      </p:sp>
      <p:sp>
        <p:nvSpPr>
          <p:cNvPr id="3" name="Content Placeholder 2">
            <a:extLst>
              <a:ext uri="{FF2B5EF4-FFF2-40B4-BE49-F238E27FC236}">
                <a16:creationId xmlns:a16="http://schemas.microsoft.com/office/drawing/2014/main" id="{BFA74AC5-8FD5-6D14-2D24-45179977E3FC}"/>
              </a:ext>
            </a:extLst>
          </p:cNvPr>
          <p:cNvSpPr>
            <a:spLocks noGrp="1"/>
          </p:cNvSpPr>
          <p:nvPr>
            <p:ph idx="1"/>
          </p:nvPr>
        </p:nvSpPr>
        <p:spPr>
          <a:xfrm>
            <a:off x="169817" y="1149531"/>
            <a:ext cx="8775400" cy="5052486"/>
          </a:xfrm>
        </p:spPr>
        <p:txBody>
          <a:bodyPr>
            <a:normAutofit fontScale="85000" lnSpcReduction="10000"/>
          </a:bodyPr>
          <a:lstStyle/>
          <a:p>
            <a:r>
              <a:rPr lang="en-GB" dirty="0"/>
              <a:t>Single-layer feed forward is the simplest and most basic architecture of ANNs. It consists of only two layers</a:t>
            </a:r>
          </a:p>
          <a:p>
            <a:r>
              <a:rPr lang="en-GB" dirty="0"/>
              <a:t>The input layer of neurons does not conduct any processing – they pass the input signals to the output neurons. The computations are performed only by the neurons in the output layer. </a:t>
            </a:r>
          </a:p>
          <a:p>
            <a:r>
              <a:rPr lang="en-GB" dirty="0"/>
              <a:t>So, though it has two layers of neurons, only one layer is performing the computation. This is the reason why the network is known as single layer in spite of having two layers of neurons</a:t>
            </a:r>
            <a:endParaRPr lang="en-US" dirty="0"/>
          </a:p>
        </p:txBody>
      </p:sp>
    </p:spTree>
    <p:extLst>
      <p:ext uri="{BB962C8B-B14F-4D97-AF65-F5344CB8AC3E}">
        <p14:creationId xmlns:p14="http://schemas.microsoft.com/office/powerpoint/2010/main" val="599927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58E3-30BC-73A5-8E6B-9842A8890C33}"/>
              </a:ext>
            </a:extLst>
          </p:cNvPr>
          <p:cNvSpPr>
            <a:spLocks noGrp="1"/>
          </p:cNvSpPr>
          <p:nvPr>
            <p:ph type="title"/>
          </p:nvPr>
        </p:nvSpPr>
        <p:spPr/>
        <p:txBody>
          <a:bodyPr>
            <a:normAutofit/>
          </a:bodyPr>
          <a:lstStyle/>
          <a:p>
            <a:r>
              <a:rPr lang="en-US" dirty="0"/>
              <a:t>Single-layer feed forward network</a:t>
            </a:r>
          </a:p>
        </p:txBody>
      </p:sp>
      <p:sp>
        <p:nvSpPr>
          <p:cNvPr id="3" name="Content Placeholder 2">
            <a:extLst>
              <a:ext uri="{FF2B5EF4-FFF2-40B4-BE49-F238E27FC236}">
                <a16:creationId xmlns:a16="http://schemas.microsoft.com/office/drawing/2014/main" id="{BFA74AC5-8FD5-6D14-2D24-45179977E3FC}"/>
              </a:ext>
            </a:extLst>
          </p:cNvPr>
          <p:cNvSpPr>
            <a:spLocks noGrp="1"/>
          </p:cNvSpPr>
          <p:nvPr>
            <p:ph idx="1"/>
          </p:nvPr>
        </p:nvSpPr>
        <p:spPr>
          <a:xfrm>
            <a:off x="169817" y="1060174"/>
            <a:ext cx="8775400" cy="5141843"/>
          </a:xfrm>
        </p:spPr>
        <p:txBody>
          <a:bodyPr>
            <a:normAutofit/>
          </a:bodyPr>
          <a:lstStyle/>
          <a:p>
            <a:r>
              <a:rPr lang="en-GB" dirty="0"/>
              <a:t>The net signal input to the output neurons is given by</a:t>
            </a:r>
            <a:endParaRPr lang="en-US" dirty="0"/>
          </a:p>
        </p:txBody>
      </p:sp>
      <p:pic>
        <p:nvPicPr>
          <p:cNvPr id="7" name="Picture 6">
            <a:extLst>
              <a:ext uri="{FF2B5EF4-FFF2-40B4-BE49-F238E27FC236}">
                <a16:creationId xmlns:a16="http://schemas.microsoft.com/office/drawing/2014/main" id="{32BBA4FE-6886-30BF-089A-6D3E51FC3ED6}"/>
              </a:ext>
            </a:extLst>
          </p:cNvPr>
          <p:cNvPicPr>
            <a:picLocks noChangeAspect="1"/>
          </p:cNvPicPr>
          <p:nvPr/>
        </p:nvPicPr>
        <p:blipFill>
          <a:blip r:embed="rId2"/>
          <a:stretch>
            <a:fillRect/>
          </a:stretch>
        </p:blipFill>
        <p:spPr>
          <a:xfrm>
            <a:off x="2092813" y="2382139"/>
            <a:ext cx="4652543" cy="4366761"/>
          </a:xfrm>
          <a:prstGeom prst="rect">
            <a:avLst/>
          </a:prstGeom>
        </p:spPr>
      </p:pic>
      <p:pic>
        <p:nvPicPr>
          <p:cNvPr id="4" name="Picture 3">
            <a:extLst>
              <a:ext uri="{FF2B5EF4-FFF2-40B4-BE49-F238E27FC236}">
                <a16:creationId xmlns:a16="http://schemas.microsoft.com/office/drawing/2014/main" id="{F1580E39-3C47-40DC-8CA5-E734C67C7F10}"/>
              </a:ext>
            </a:extLst>
          </p:cNvPr>
          <p:cNvPicPr>
            <a:picLocks noChangeAspect="1"/>
          </p:cNvPicPr>
          <p:nvPr/>
        </p:nvPicPr>
        <p:blipFill>
          <a:blip r:embed="rId3"/>
          <a:stretch>
            <a:fillRect/>
          </a:stretch>
        </p:blipFill>
        <p:spPr>
          <a:xfrm>
            <a:off x="1618734" y="1695525"/>
            <a:ext cx="5600700" cy="59055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673000" y="5148720"/>
              <a:ext cx="40680" cy="583200"/>
            </p14:xfrm>
          </p:contentPart>
        </mc:Choice>
        <mc:Fallback xmlns="">
          <p:pic>
            <p:nvPicPr>
              <p:cNvPr id="5" name="Ink 4"/>
              <p:cNvPicPr/>
              <p:nvPr/>
            </p:nvPicPr>
            <p:blipFill>
              <a:blip r:embed="rId5"/>
              <a:stretch>
                <a:fillRect/>
              </a:stretch>
            </p:blipFill>
            <p:spPr>
              <a:xfrm>
                <a:off x="2663640" y="5139360"/>
                <a:ext cx="59400" cy="601920"/>
              </a:xfrm>
              <a:prstGeom prst="rect">
                <a:avLst/>
              </a:prstGeom>
            </p:spPr>
          </p:pic>
        </mc:Fallback>
      </mc:AlternateContent>
    </p:spTree>
    <p:extLst>
      <p:ext uri="{BB962C8B-B14F-4D97-AF65-F5344CB8AC3E}">
        <p14:creationId xmlns:p14="http://schemas.microsoft.com/office/powerpoint/2010/main" val="2906186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047C-CC23-938F-C068-A39B6812345A}"/>
              </a:ext>
            </a:extLst>
          </p:cNvPr>
          <p:cNvSpPr>
            <a:spLocks noGrp="1"/>
          </p:cNvSpPr>
          <p:nvPr>
            <p:ph type="title"/>
          </p:nvPr>
        </p:nvSpPr>
        <p:spPr>
          <a:xfrm>
            <a:off x="169817" y="115092"/>
            <a:ext cx="8621486" cy="713196"/>
          </a:xfrm>
        </p:spPr>
        <p:txBody>
          <a:bodyPr>
            <a:normAutofit/>
          </a:bodyPr>
          <a:lstStyle/>
          <a:p>
            <a:r>
              <a:rPr lang="en-US" dirty="0"/>
              <a:t>Multi-layer feed forward ANNs</a:t>
            </a:r>
          </a:p>
        </p:txBody>
      </p:sp>
      <p:sp>
        <p:nvSpPr>
          <p:cNvPr id="3" name="Content Placeholder 2">
            <a:extLst>
              <a:ext uri="{FF2B5EF4-FFF2-40B4-BE49-F238E27FC236}">
                <a16:creationId xmlns:a16="http://schemas.microsoft.com/office/drawing/2014/main" id="{7609646D-A3D2-70C5-BF88-62F273DE3124}"/>
              </a:ext>
            </a:extLst>
          </p:cNvPr>
          <p:cNvSpPr>
            <a:spLocks noGrp="1"/>
          </p:cNvSpPr>
          <p:nvPr>
            <p:ph idx="1"/>
          </p:nvPr>
        </p:nvSpPr>
        <p:spPr>
          <a:xfrm>
            <a:off x="169816" y="1149531"/>
            <a:ext cx="3554045" cy="4455138"/>
          </a:xfrm>
        </p:spPr>
        <p:txBody>
          <a:bodyPr>
            <a:normAutofit fontScale="70000" lnSpcReduction="20000"/>
          </a:bodyPr>
          <a:lstStyle/>
          <a:p>
            <a:r>
              <a:rPr lang="en-GB" dirty="0"/>
              <a:t>The multi-layer feed forward network is quite similar to the single-layer feed forward network, except for the fact that there are one or more intermediate layers of neurons between the input and the output layers. </a:t>
            </a:r>
          </a:p>
          <a:p>
            <a:r>
              <a:rPr lang="en-GB" dirty="0"/>
              <a:t>Hence, the network is termed as multi-layer</a:t>
            </a:r>
            <a:endParaRPr lang="en-US" dirty="0"/>
          </a:p>
        </p:txBody>
      </p:sp>
      <p:pic>
        <p:nvPicPr>
          <p:cNvPr id="5" name="Picture 4">
            <a:extLst>
              <a:ext uri="{FF2B5EF4-FFF2-40B4-BE49-F238E27FC236}">
                <a16:creationId xmlns:a16="http://schemas.microsoft.com/office/drawing/2014/main" id="{22FD4177-B1B3-5D8D-91A8-EB4091DE98B6}"/>
              </a:ext>
            </a:extLst>
          </p:cNvPr>
          <p:cNvPicPr>
            <a:picLocks noChangeAspect="1"/>
          </p:cNvPicPr>
          <p:nvPr/>
        </p:nvPicPr>
        <p:blipFill>
          <a:blip r:embed="rId2"/>
          <a:stretch>
            <a:fillRect/>
          </a:stretch>
        </p:blipFill>
        <p:spPr>
          <a:xfrm>
            <a:off x="3838535" y="1360119"/>
            <a:ext cx="5305465" cy="322513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931000" y="4659480"/>
              <a:ext cx="96480" cy="96120"/>
            </p14:xfrm>
          </p:contentPart>
        </mc:Choice>
        <mc:Fallback xmlns="">
          <p:pic>
            <p:nvPicPr>
              <p:cNvPr id="4" name="Ink 3"/>
              <p:cNvPicPr/>
              <p:nvPr/>
            </p:nvPicPr>
            <p:blipFill>
              <a:blip r:embed="rId4"/>
              <a:stretch>
                <a:fillRect/>
              </a:stretch>
            </p:blipFill>
            <p:spPr>
              <a:xfrm>
                <a:off x="5921640" y="4650120"/>
                <a:ext cx="115200" cy="114840"/>
              </a:xfrm>
              <a:prstGeom prst="rect">
                <a:avLst/>
              </a:prstGeom>
            </p:spPr>
          </p:pic>
        </mc:Fallback>
      </mc:AlternateContent>
    </p:spTree>
    <p:extLst>
      <p:ext uri="{BB962C8B-B14F-4D97-AF65-F5344CB8AC3E}">
        <p14:creationId xmlns:p14="http://schemas.microsoft.com/office/powerpoint/2010/main" val="1382005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301E-86F3-A6A0-CE38-8559B8DC0E53}"/>
              </a:ext>
            </a:extLst>
          </p:cNvPr>
          <p:cNvSpPr>
            <a:spLocks noGrp="1"/>
          </p:cNvSpPr>
          <p:nvPr>
            <p:ph type="title"/>
          </p:nvPr>
        </p:nvSpPr>
        <p:spPr/>
        <p:txBody>
          <a:bodyPr>
            <a:normAutofit/>
          </a:bodyPr>
          <a:lstStyle/>
          <a:p>
            <a:r>
              <a:rPr lang="en-US" dirty="0"/>
              <a:t>Multi-layer feed forward ANNs</a:t>
            </a:r>
          </a:p>
        </p:txBody>
      </p:sp>
      <p:sp>
        <p:nvSpPr>
          <p:cNvPr id="3" name="Content Placeholder 2">
            <a:extLst>
              <a:ext uri="{FF2B5EF4-FFF2-40B4-BE49-F238E27FC236}">
                <a16:creationId xmlns:a16="http://schemas.microsoft.com/office/drawing/2014/main" id="{6C7EDFF8-89A5-16B6-0534-4496E11684AD}"/>
              </a:ext>
            </a:extLst>
          </p:cNvPr>
          <p:cNvSpPr>
            <a:spLocks noGrp="1"/>
          </p:cNvSpPr>
          <p:nvPr>
            <p:ph idx="1"/>
          </p:nvPr>
        </p:nvSpPr>
        <p:spPr/>
        <p:txBody>
          <a:bodyPr/>
          <a:lstStyle/>
          <a:p>
            <a:r>
              <a:rPr lang="en-GB" dirty="0"/>
              <a:t>The net signal input to the neuron in the hidden layer is given by</a:t>
            </a:r>
            <a:endParaRPr lang="en-US" dirty="0"/>
          </a:p>
        </p:txBody>
      </p:sp>
      <p:pic>
        <p:nvPicPr>
          <p:cNvPr id="5" name="Picture 4">
            <a:extLst>
              <a:ext uri="{FF2B5EF4-FFF2-40B4-BE49-F238E27FC236}">
                <a16:creationId xmlns:a16="http://schemas.microsoft.com/office/drawing/2014/main" id="{884F69B7-EAF1-4935-AA51-6225E6F6B63E}"/>
              </a:ext>
            </a:extLst>
          </p:cNvPr>
          <p:cNvPicPr>
            <a:picLocks noChangeAspect="1"/>
          </p:cNvPicPr>
          <p:nvPr/>
        </p:nvPicPr>
        <p:blipFill>
          <a:blip r:embed="rId2"/>
          <a:stretch>
            <a:fillRect/>
          </a:stretch>
        </p:blipFill>
        <p:spPr>
          <a:xfrm>
            <a:off x="1417283" y="2500364"/>
            <a:ext cx="6309433" cy="629195"/>
          </a:xfrm>
          <a:prstGeom prst="rect">
            <a:avLst/>
          </a:prstGeom>
        </p:spPr>
      </p:pic>
      <p:sp>
        <p:nvSpPr>
          <p:cNvPr id="7" name="TextBox 6">
            <a:extLst>
              <a:ext uri="{FF2B5EF4-FFF2-40B4-BE49-F238E27FC236}">
                <a16:creationId xmlns:a16="http://schemas.microsoft.com/office/drawing/2014/main" id="{2BCD6F43-CB15-749C-6091-795A7D9BB9D4}"/>
              </a:ext>
            </a:extLst>
          </p:cNvPr>
          <p:cNvSpPr txBox="1"/>
          <p:nvPr/>
        </p:nvSpPr>
        <p:spPr>
          <a:xfrm>
            <a:off x="352697" y="3266777"/>
            <a:ext cx="8438606" cy="954107"/>
          </a:xfrm>
          <a:prstGeom prst="rect">
            <a:avLst/>
          </a:prstGeom>
          <a:noFill/>
        </p:spPr>
        <p:txBody>
          <a:bodyPr wrap="square">
            <a:spAutoFit/>
          </a:bodyPr>
          <a:lstStyle/>
          <a:p>
            <a:pPr marL="457200" indent="-457200">
              <a:buFont typeface="Arial" panose="020B0604020202020204" pitchFamily="34" charset="0"/>
              <a:buChar char="•"/>
            </a:pPr>
            <a:r>
              <a:rPr lang="en-US" sz="2800" dirty="0"/>
              <a:t>The net signal input to the neuron in the output layer is given by</a:t>
            </a:r>
          </a:p>
        </p:txBody>
      </p:sp>
      <p:pic>
        <p:nvPicPr>
          <p:cNvPr id="9" name="Picture 8">
            <a:extLst>
              <a:ext uri="{FF2B5EF4-FFF2-40B4-BE49-F238E27FC236}">
                <a16:creationId xmlns:a16="http://schemas.microsoft.com/office/drawing/2014/main" id="{4E616D40-7AA3-70E1-7F05-7F7731CB4233}"/>
              </a:ext>
            </a:extLst>
          </p:cNvPr>
          <p:cNvPicPr>
            <a:picLocks noChangeAspect="1"/>
          </p:cNvPicPr>
          <p:nvPr/>
        </p:nvPicPr>
        <p:blipFill>
          <a:blip r:embed="rId3"/>
          <a:stretch>
            <a:fillRect/>
          </a:stretch>
        </p:blipFill>
        <p:spPr>
          <a:xfrm>
            <a:off x="1108582" y="4358102"/>
            <a:ext cx="6926834" cy="567284"/>
          </a:xfrm>
          <a:prstGeom prst="rect">
            <a:avLst/>
          </a:prstGeom>
        </p:spPr>
      </p:pic>
    </p:spTree>
    <p:extLst>
      <p:ext uri="{BB962C8B-B14F-4D97-AF65-F5344CB8AC3E}">
        <p14:creationId xmlns:p14="http://schemas.microsoft.com/office/powerpoint/2010/main" val="3193932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2A93-A3B9-D9F0-E0DF-935AFF45FBBA}"/>
              </a:ext>
            </a:extLst>
          </p:cNvPr>
          <p:cNvSpPr>
            <a:spLocks noGrp="1"/>
          </p:cNvSpPr>
          <p:nvPr>
            <p:ph type="title"/>
          </p:nvPr>
        </p:nvSpPr>
        <p:spPr/>
        <p:txBody>
          <a:bodyPr>
            <a:normAutofit/>
          </a:bodyPr>
          <a:lstStyle/>
          <a:p>
            <a:r>
              <a:rPr lang="en-US" dirty="0"/>
              <a:t>Competitive network</a:t>
            </a:r>
          </a:p>
        </p:txBody>
      </p:sp>
      <p:sp>
        <p:nvSpPr>
          <p:cNvPr id="3" name="Content Placeholder 2">
            <a:extLst>
              <a:ext uri="{FF2B5EF4-FFF2-40B4-BE49-F238E27FC236}">
                <a16:creationId xmlns:a16="http://schemas.microsoft.com/office/drawing/2014/main" id="{AFFC0F2C-A667-89F8-4EBB-C19906032620}"/>
              </a:ext>
            </a:extLst>
          </p:cNvPr>
          <p:cNvSpPr>
            <a:spLocks noGrp="1"/>
          </p:cNvSpPr>
          <p:nvPr>
            <p:ph idx="1"/>
          </p:nvPr>
        </p:nvSpPr>
        <p:spPr>
          <a:xfrm>
            <a:off x="169817" y="1201431"/>
            <a:ext cx="3209487" cy="4455138"/>
          </a:xfrm>
        </p:spPr>
        <p:txBody>
          <a:bodyPr>
            <a:normAutofit fontScale="77500" lnSpcReduction="20000"/>
          </a:bodyPr>
          <a:lstStyle/>
          <a:p>
            <a:r>
              <a:rPr lang="en-GB" dirty="0"/>
              <a:t>The competitive network is almost the same in structure as the single-layer feed forward network. The only difference is that the output neurons are connected with each other (either partially or fully)</a:t>
            </a:r>
            <a:endParaRPr lang="en-US" dirty="0"/>
          </a:p>
        </p:txBody>
      </p:sp>
      <p:pic>
        <p:nvPicPr>
          <p:cNvPr id="5" name="Picture 4">
            <a:extLst>
              <a:ext uri="{FF2B5EF4-FFF2-40B4-BE49-F238E27FC236}">
                <a16:creationId xmlns:a16="http://schemas.microsoft.com/office/drawing/2014/main" id="{FC329D52-A5ED-133C-0C78-1E6E2CE6F420}"/>
              </a:ext>
            </a:extLst>
          </p:cNvPr>
          <p:cNvPicPr>
            <a:picLocks noChangeAspect="1"/>
          </p:cNvPicPr>
          <p:nvPr/>
        </p:nvPicPr>
        <p:blipFill>
          <a:blip r:embed="rId2"/>
          <a:stretch>
            <a:fillRect/>
          </a:stretch>
        </p:blipFill>
        <p:spPr>
          <a:xfrm>
            <a:off x="3768976" y="1374634"/>
            <a:ext cx="4871442" cy="4440199"/>
          </a:xfrm>
          <a:prstGeom prst="rect">
            <a:avLst/>
          </a:prstGeom>
        </p:spPr>
      </p:pic>
    </p:spTree>
    <p:extLst>
      <p:ext uri="{BB962C8B-B14F-4D97-AF65-F5344CB8AC3E}">
        <p14:creationId xmlns:p14="http://schemas.microsoft.com/office/powerpoint/2010/main" val="202423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479B-7FEF-118A-C90A-D1479F61F5B6}"/>
              </a:ext>
            </a:extLst>
          </p:cNvPr>
          <p:cNvSpPr>
            <a:spLocks noGrp="1"/>
          </p:cNvSpPr>
          <p:nvPr>
            <p:ph type="title"/>
          </p:nvPr>
        </p:nvSpPr>
        <p:spPr/>
        <p:txBody>
          <a:bodyPr>
            <a:normAutofit/>
          </a:bodyPr>
          <a:lstStyle/>
          <a:p>
            <a:r>
              <a:rPr lang="en-US" dirty="0"/>
              <a:t>Recurrent network</a:t>
            </a:r>
          </a:p>
        </p:txBody>
      </p:sp>
      <p:sp>
        <p:nvSpPr>
          <p:cNvPr id="3" name="Content Placeholder 2">
            <a:extLst>
              <a:ext uri="{FF2B5EF4-FFF2-40B4-BE49-F238E27FC236}">
                <a16:creationId xmlns:a16="http://schemas.microsoft.com/office/drawing/2014/main" id="{6DEC7A2E-E804-D7F8-CDEE-9F2B0B4B27A8}"/>
              </a:ext>
            </a:extLst>
          </p:cNvPr>
          <p:cNvSpPr>
            <a:spLocks noGrp="1"/>
          </p:cNvSpPr>
          <p:nvPr>
            <p:ph idx="1"/>
          </p:nvPr>
        </p:nvSpPr>
        <p:spPr>
          <a:xfrm>
            <a:off x="169817" y="1149531"/>
            <a:ext cx="3607053" cy="4455138"/>
          </a:xfrm>
        </p:spPr>
        <p:txBody>
          <a:bodyPr>
            <a:normAutofit fontScale="77500" lnSpcReduction="20000"/>
          </a:bodyPr>
          <a:lstStyle/>
          <a:p>
            <a:r>
              <a:rPr lang="en-GB" dirty="0"/>
              <a:t>Signals always flow from the input layer towards the output layer (through the hidden layers in the case of multi-layer feed forward networks), i.e. in one direction. In the case of recurrent neural networks, there is a small deviation</a:t>
            </a:r>
            <a:endParaRPr lang="en-US" dirty="0"/>
          </a:p>
        </p:txBody>
      </p:sp>
      <p:pic>
        <p:nvPicPr>
          <p:cNvPr id="5" name="Picture 4">
            <a:extLst>
              <a:ext uri="{FF2B5EF4-FFF2-40B4-BE49-F238E27FC236}">
                <a16:creationId xmlns:a16="http://schemas.microsoft.com/office/drawing/2014/main" id="{59C5C967-C976-6F76-E08B-3836D07C8ACC}"/>
              </a:ext>
            </a:extLst>
          </p:cNvPr>
          <p:cNvPicPr>
            <a:picLocks noChangeAspect="1"/>
          </p:cNvPicPr>
          <p:nvPr/>
        </p:nvPicPr>
        <p:blipFill>
          <a:blip r:embed="rId2"/>
          <a:stretch>
            <a:fillRect/>
          </a:stretch>
        </p:blipFill>
        <p:spPr>
          <a:xfrm>
            <a:off x="3786877" y="1253331"/>
            <a:ext cx="5258136" cy="3570460"/>
          </a:xfrm>
          <a:prstGeom prst="rect">
            <a:avLst/>
          </a:prstGeom>
        </p:spPr>
      </p:pic>
    </p:spTree>
    <p:extLst>
      <p:ext uri="{BB962C8B-B14F-4D97-AF65-F5344CB8AC3E}">
        <p14:creationId xmlns:p14="http://schemas.microsoft.com/office/powerpoint/2010/main" val="29049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F2E8-B429-B761-26AC-F40272B3B939}"/>
              </a:ext>
            </a:extLst>
          </p:cNvPr>
          <p:cNvSpPr>
            <a:spLocks noGrp="1"/>
          </p:cNvSpPr>
          <p:nvPr>
            <p:ph type="title"/>
          </p:nvPr>
        </p:nvSpPr>
        <p:spPr/>
        <p:txBody>
          <a:bodyPr>
            <a:normAutofit/>
          </a:bodyPr>
          <a:lstStyle/>
          <a:p>
            <a:r>
              <a:rPr lang="en-GB" dirty="0"/>
              <a:t>Structure of an artificial neuron</a:t>
            </a:r>
            <a:endParaRPr lang="en-US" dirty="0"/>
          </a:p>
        </p:txBody>
      </p:sp>
      <p:pic>
        <p:nvPicPr>
          <p:cNvPr id="5" name="Content Placeholder 4">
            <a:extLst>
              <a:ext uri="{FF2B5EF4-FFF2-40B4-BE49-F238E27FC236}">
                <a16:creationId xmlns:a16="http://schemas.microsoft.com/office/drawing/2014/main" id="{FB55F281-9DEE-4258-593B-EC99D7EBDB00}"/>
              </a:ext>
            </a:extLst>
          </p:cNvPr>
          <p:cNvPicPr>
            <a:picLocks noGrp="1" noChangeAspect="1"/>
          </p:cNvPicPr>
          <p:nvPr>
            <p:ph idx="1"/>
          </p:nvPr>
        </p:nvPicPr>
        <p:blipFill>
          <a:blip r:embed="rId2"/>
          <a:stretch>
            <a:fillRect/>
          </a:stretch>
        </p:blipFill>
        <p:spPr>
          <a:xfrm>
            <a:off x="845003" y="1434140"/>
            <a:ext cx="6710899" cy="3455912"/>
          </a:xfrm>
        </p:spPr>
      </p:pic>
    </p:spTree>
    <p:extLst>
      <p:ext uri="{BB962C8B-B14F-4D97-AF65-F5344CB8AC3E}">
        <p14:creationId xmlns:p14="http://schemas.microsoft.com/office/powerpoint/2010/main" val="4068692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A213-16B0-8956-BA2F-609659E80C86}"/>
              </a:ext>
            </a:extLst>
          </p:cNvPr>
          <p:cNvSpPr>
            <a:spLocks noGrp="1"/>
          </p:cNvSpPr>
          <p:nvPr>
            <p:ph type="title"/>
          </p:nvPr>
        </p:nvSpPr>
        <p:spPr/>
        <p:txBody>
          <a:bodyPr>
            <a:normAutofit/>
          </a:bodyPr>
          <a:lstStyle/>
          <a:p>
            <a:r>
              <a:rPr lang="en-US" dirty="0"/>
              <a:t>LEARNING PROCESS IN ANN</a:t>
            </a:r>
          </a:p>
        </p:txBody>
      </p:sp>
      <p:sp>
        <p:nvSpPr>
          <p:cNvPr id="3" name="Content Placeholder 2">
            <a:extLst>
              <a:ext uri="{FF2B5EF4-FFF2-40B4-BE49-F238E27FC236}">
                <a16:creationId xmlns:a16="http://schemas.microsoft.com/office/drawing/2014/main" id="{779714FA-2D58-40CD-D0D9-81BC8B6C7DDF}"/>
              </a:ext>
            </a:extLst>
          </p:cNvPr>
          <p:cNvSpPr>
            <a:spLocks noGrp="1"/>
          </p:cNvSpPr>
          <p:nvPr>
            <p:ph idx="1"/>
          </p:nvPr>
        </p:nvSpPr>
        <p:spPr/>
        <p:txBody>
          <a:bodyPr/>
          <a:lstStyle/>
          <a:p>
            <a:pPr marL="0" indent="0">
              <a:buNone/>
            </a:pPr>
            <a:r>
              <a:rPr lang="en-GB" dirty="0"/>
              <a:t>1. The number of layers in the network</a:t>
            </a:r>
          </a:p>
          <a:p>
            <a:pPr marL="0" indent="0">
              <a:buNone/>
            </a:pPr>
            <a:r>
              <a:rPr lang="en-GB" dirty="0"/>
              <a:t>2. The direction of signal flow</a:t>
            </a:r>
          </a:p>
          <a:p>
            <a:pPr marL="0" indent="0">
              <a:buNone/>
            </a:pPr>
            <a:r>
              <a:rPr lang="en-GB" dirty="0"/>
              <a:t>3. The number of nodes in each layer</a:t>
            </a:r>
          </a:p>
          <a:p>
            <a:pPr marL="0" indent="0">
              <a:buNone/>
            </a:pPr>
            <a:r>
              <a:rPr lang="en-GB" dirty="0"/>
              <a:t>4. The value of weights attached with each interconnection between neurons</a:t>
            </a:r>
            <a:endParaRPr lang="en-US" dirty="0"/>
          </a:p>
        </p:txBody>
      </p:sp>
    </p:spTree>
    <p:extLst>
      <p:ext uri="{BB962C8B-B14F-4D97-AF65-F5344CB8AC3E}">
        <p14:creationId xmlns:p14="http://schemas.microsoft.com/office/powerpoint/2010/main" val="2465178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43EA-1570-9298-CD41-040C1CA21B1F}"/>
              </a:ext>
            </a:extLst>
          </p:cNvPr>
          <p:cNvSpPr>
            <a:spLocks noGrp="1"/>
          </p:cNvSpPr>
          <p:nvPr>
            <p:ph type="title"/>
          </p:nvPr>
        </p:nvSpPr>
        <p:spPr/>
        <p:txBody>
          <a:bodyPr>
            <a:normAutofit/>
          </a:bodyPr>
          <a:lstStyle/>
          <a:p>
            <a:r>
              <a:rPr lang="en-US" dirty="0"/>
              <a:t>BACKPROPAGATION</a:t>
            </a:r>
          </a:p>
        </p:txBody>
      </p:sp>
      <p:sp>
        <p:nvSpPr>
          <p:cNvPr id="7" name="Content Placeholder 6">
            <a:extLst>
              <a:ext uri="{FF2B5EF4-FFF2-40B4-BE49-F238E27FC236}">
                <a16:creationId xmlns:a16="http://schemas.microsoft.com/office/drawing/2014/main" id="{B4AF4DC0-97EC-7411-72E9-3E745F62FC83}"/>
              </a:ext>
            </a:extLst>
          </p:cNvPr>
          <p:cNvSpPr>
            <a:spLocks noGrp="1"/>
          </p:cNvSpPr>
          <p:nvPr>
            <p:ph idx="1"/>
          </p:nvPr>
        </p:nvSpPr>
        <p:spPr>
          <a:xfrm>
            <a:off x="169817" y="1080519"/>
            <a:ext cx="8767149" cy="5199512"/>
          </a:xfrm>
        </p:spPr>
        <p:txBody>
          <a:bodyPr>
            <a:normAutofit fontScale="85000" lnSpcReduction="20000"/>
          </a:bodyPr>
          <a:lstStyle/>
          <a:p>
            <a:r>
              <a:rPr lang="en-US" dirty="0"/>
              <a:t>ANN is to assign the interneuron connection weights. It can be very intense work, more so for the neural networks having a high number of hidden layer or high number of nodes in a layer. </a:t>
            </a:r>
          </a:p>
          <a:p>
            <a:r>
              <a:rPr lang="en-US" dirty="0"/>
              <a:t>In 1986 an efficient method of training an ANN was discovered, in this method errors, difference in output values of the output layer and the expected values, are propagated back from the output layer to the preceding layer.</a:t>
            </a:r>
          </a:p>
          <a:p>
            <a:r>
              <a:rPr lang="en-US" dirty="0"/>
              <a:t>Hence the algorithm implementing this method is known as backpropagation.</a:t>
            </a:r>
          </a:p>
          <a:p>
            <a:r>
              <a:rPr lang="en-US" dirty="0">
                <a:solidFill>
                  <a:srgbClr val="C00000"/>
                </a:solidFill>
              </a:rPr>
              <a:t>Propagating the errors backward to the preceding layers </a:t>
            </a:r>
          </a:p>
        </p:txBody>
      </p:sp>
    </p:spTree>
    <p:extLst>
      <p:ext uri="{BB962C8B-B14F-4D97-AF65-F5344CB8AC3E}">
        <p14:creationId xmlns:p14="http://schemas.microsoft.com/office/powerpoint/2010/main" val="841624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22-026D-69F6-A641-97457FAC4E77}"/>
              </a:ext>
            </a:extLst>
          </p:cNvPr>
          <p:cNvSpPr>
            <a:spLocks noGrp="1"/>
          </p:cNvSpPr>
          <p:nvPr>
            <p:ph type="title"/>
          </p:nvPr>
        </p:nvSpPr>
        <p:spPr/>
        <p:txBody>
          <a:bodyPr>
            <a:normAutofit/>
          </a:bodyPr>
          <a:lstStyle/>
          <a:p>
            <a:r>
              <a:rPr lang="en-US" dirty="0"/>
              <a:t>BACKPROPAGATION</a:t>
            </a:r>
          </a:p>
        </p:txBody>
      </p:sp>
      <p:sp>
        <p:nvSpPr>
          <p:cNvPr id="3" name="Content Placeholder 2">
            <a:extLst>
              <a:ext uri="{FF2B5EF4-FFF2-40B4-BE49-F238E27FC236}">
                <a16:creationId xmlns:a16="http://schemas.microsoft.com/office/drawing/2014/main" id="{E5244D87-7B05-753F-0EDA-E161DB873592}"/>
              </a:ext>
            </a:extLst>
          </p:cNvPr>
          <p:cNvSpPr>
            <a:spLocks noGrp="1"/>
          </p:cNvSpPr>
          <p:nvPr>
            <p:ph idx="1"/>
          </p:nvPr>
        </p:nvSpPr>
        <p:spPr>
          <a:xfrm>
            <a:off x="169817" y="1149530"/>
            <a:ext cx="8621486" cy="4997269"/>
          </a:xfrm>
        </p:spPr>
        <p:txBody>
          <a:bodyPr>
            <a:normAutofit fontScale="92500" lnSpcReduction="10000"/>
          </a:bodyPr>
          <a:lstStyle/>
          <a:p>
            <a:r>
              <a:rPr lang="en-GB" dirty="0"/>
              <a:t>The </a:t>
            </a:r>
            <a:r>
              <a:rPr lang="en-GB" dirty="0">
                <a:solidFill>
                  <a:srgbClr val="C00000"/>
                </a:solidFill>
              </a:rPr>
              <a:t>backpropagation algorithm is applicable for multilayer feed forward networks</a:t>
            </a:r>
            <a:r>
              <a:rPr lang="en-GB" dirty="0"/>
              <a:t>. </a:t>
            </a:r>
          </a:p>
          <a:p>
            <a:r>
              <a:rPr lang="en-GB" dirty="0"/>
              <a:t>It is a supervised learning algorithm which continues adjusting the weights of the connected neurons with an objective to reduce the deviation of the output signal from the target output. </a:t>
            </a:r>
          </a:p>
          <a:p>
            <a:r>
              <a:rPr lang="en-GB" dirty="0"/>
              <a:t>This algorithm consists of multiple iterations, also known as epochs</a:t>
            </a:r>
          </a:p>
          <a:p>
            <a:endParaRPr lang="en-US" dirty="0"/>
          </a:p>
        </p:txBody>
      </p:sp>
    </p:spTree>
    <p:extLst>
      <p:ext uri="{BB962C8B-B14F-4D97-AF65-F5344CB8AC3E}">
        <p14:creationId xmlns:p14="http://schemas.microsoft.com/office/powerpoint/2010/main" val="1962026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22-026D-69F6-A641-97457FAC4E77}"/>
              </a:ext>
            </a:extLst>
          </p:cNvPr>
          <p:cNvSpPr>
            <a:spLocks noGrp="1"/>
          </p:cNvSpPr>
          <p:nvPr>
            <p:ph type="title"/>
          </p:nvPr>
        </p:nvSpPr>
        <p:spPr/>
        <p:txBody>
          <a:bodyPr>
            <a:normAutofit/>
          </a:bodyPr>
          <a:lstStyle/>
          <a:p>
            <a:r>
              <a:rPr lang="en-US" dirty="0"/>
              <a:t>BACKPROPAGATION</a:t>
            </a:r>
          </a:p>
        </p:txBody>
      </p:sp>
      <p:sp>
        <p:nvSpPr>
          <p:cNvPr id="3" name="Content Placeholder 2">
            <a:extLst>
              <a:ext uri="{FF2B5EF4-FFF2-40B4-BE49-F238E27FC236}">
                <a16:creationId xmlns:a16="http://schemas.microsoft.com/office/drawing/2014/main" id="{E5244D87-7B05-753F-0EDA-E161DB873592}"/>
              </a:ext>
            </a:extLst>
          </p:cNvPr>
          <p:cNvSpPr>
            <a:spLocks noGrp="1"/>
          </p:cNvSpPr>
          <p:nvPr>
            <p:ph idx="1"/>
          </p:nvPr>
        </p:nvSpPr>
        <p:spPr>
          <a:xfrm>
            <a:off x="169816" y="1149530"/>
            <a:ext cx="8846167" cy="5306134"/>
          </a:xfrm>
        </p:spPr>
        <p:txBody>
          <a:bodyPr>
            <a:normAutofit fontScale="85000" lnSpcReduction="20000"/>
          </a:bodyPr>
          <a:lstStyle/>
          <a:p>
            <a:r>
              <a:rPr lang="en-GB" dirty="0"/>
              <a:t>Each epoch consists of two phases –</a:t>
            </a:r>
          </a:p>
          <a:p>
            <a:r>
              <a:rPr lang="en-GB" dirty="0">
                <a:solidFill>
                  <a:schemeClr val="accent2"/>
                </a:solidFill>
              </a:rPr>
              <a:t>A forward phase </a:t>
            </a:r>
            <a:r>
              <a:rPr lang="en-GB" dirty="0"/>
              <a:t>in which the signals flow from the neurons in the input layer to the neurons in the output layer through the hidden layers. The weights of the interconnections and activation functions are used during the flow. In the output layer, the output signals are generated. </a:t>
            </a:r>
          </a:p>
          <a:p>
            <a:r>
              <a:rPr lang="en-GB" dirty="0">
                <a:solidFill>
                  <a:schemeClr val="accent2"/>
                </a:solidFill>
              </a:rPr>
              <a:t>A backward phase </a:t>
            </a:r>
            <a:r>
              <a:rPr lang="en-GB" dirty="0"/>
              <a:t>in which the output signal is compared with the expected value. The computed errors are propagated backwards from the output to the preceding layers. The errors propagated back are used to adjust the interconnection weights between the layers.</a:t>
            </a:r>
            <a:endParaRPr lang="en-US" dirty="0"/>
          </a:p>
        </p:txBody>
      </p:sp>
    </p:spTree>
    <p:extLst>
      <p:ext uri="{BB962C8B-B14F-4D97-AF65-F5344CB8AC3E}">
        <p14:creationId xmlns:p14="http://schemas.microsoft.com/office/powerpoint/2010/main" val="736235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22-026D-69F6-A641-97457FAC4E77}"/>
              </a:ext>
            </a:extLst>
          </p:cNvPr>
          <p:cNvSpPr>
            <a:spLocks noGrp="1"/>
          </p:cNvSpPr>
          <p:nvPr>
            <p:ph type="title"/>
          </p:nvPr>
        </p:nvSpPr>
        <p:spPr/>
        <p:txBody>
          <a:bodyPr>
            <a:normAutofit/>
          </a:bodyPr>
          <a:lstStyle/>
          <a:p>
            <a:r>
              <a:rPr lang="en-US" dirty="0"/>
              <a:t>BACKPROPAGATION</a:t>
            </a:r>
          </a:p>
        </p:txBody>
      </p:sp>
      <p:sp>
        <p:nvSpPr>
          <p:cNvPr id="3" name="Content Placeholder 2">
            <a:extLst>
              <a:ext uri="{FF2B5EF4-FFF2-40B4-BE49-F238E27FC236}">
                <a16:creationId xmlns:a16="http://schemas.microsoft.com/office/drawing/2014/main" id="{E5244D87-7B05-753F-0EDA-E161DB873592}"/>
              </a:ext>
            </a:extLst>
          </p:cNvPr>
          <p:cNvSpPr>
            <a:spLocks noGrp="1"/>
          </p:cNvSpPr>
          <p:nvPr>
            <p:ph idx="1"/>
          </p:nvPr>
        </p:nvSpPr>
        <p:spPr>
          <a:xfrm>
            <a:off x="169817" y="1041953"/>
            <a:ext cx="8846167" cy="5306134"/>
          </a:xfrm>
        </p:spPr>
        <p:txBody>
          <a:bodyPr>
            <a:normAutofit/>
          </a:bodyPr>
          <a:lstStyle/>
          <a:p>
            <a:r>
              <a:rPr lang="en-GB" dirty="0"/>
              <a:t>One main part of the algorithm is </a:t>
            </a:r>
            <a:r>
              <a:rPr lang="en-GB" dirty="0">
                <a:solidFill>
                  <a:srgbClr val="C00000"/>
                </a:solidFill>
              </a:rPr>
              <a:t>adjusting the interconnection weights</a:t>
            </a:r>
            <a:r>
              <a:rPr lang="en-GB" dirty="0"/>
              <a:t>. This is done using a technique termed as </a:t>
            </a:r>
            <a:r>
              <a:rPr lang="en-GB" dirty="0">
                <a:solidFill>
                  <a:schemeClr val="accent2"/>
                </a:solidFill>
              </a:rPr>
              <a:t>gradient descent</a:t>
            </a:r>
            <a:r>
              <a:rPr lang="en-GB" dirty="0"/>
              <a:t>. </a:t>
            </a:r>
          </a:p>
          <a:p>
            <a:r>
              <a:rPr lang="en-GB" dirty="0"/>
              <a:t>In simple terms, the algorithm calculates the partial derivative of the activation function by each interconnection weight to identify the ‘gradient’ or extent of change of the weight required to minimize the cost function</a:t>
            </a:r>
            <a:endParaRPr lang="en-US" dirty="0"/>
          </a:p>
        </p:txBody>
      </p:sp>
    </p:spTree>
    <p:extLst>
      <p:ext uri="{BB962C8B-B14F-4D97-AF65-F5344CB8AC3E}">
        <p14:creationId xmlns:p14="http://schemas.microsoft.com/office/powerpoint/2010/main" val="292621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22-026D-69F6-A641-97457FAC4E77}"/>
              </a:ext>
            </a:extLst>
          </p:cNvPr>
          <p:cNvSpPr>
            <a:spLocks noGrp="1"/>
          </p:cNvSpPr>
          <p:nvPr>
            <p:ph type="title"/>
          </p:nvPr>
        </p:nvSpPr>
        <p:spPr/>
        <p:txBody>
          <a:bodyPr>
            <a:normAutofit/>
          </a:bodyPr>
          <a:lstStyle/>
          <a:p>
            <a:r>
              <a:rPr lang="en-US" dirty="0"/>
              <a:t>BACKPROPAGATION</a:t>
            </a:r>
          </a:p>
        </p:txBody>
      </p:sp>
      <p:pic>
        <p:nvPicPr>
          <p:cNvPr id="5" name="Picture 4">
            <a:extLst>
              <a:ext uri="{FF2B5EF4-FFF2-40B4-BE49-F238E27FC236}">
                <a16:creationId xmlns:a16="http://schemas.microsoft.com/office/drawing/2014/main" id="{1C64E0E6-6E32-1F90-35CD-A7523890334D}"/>
              </a:ext>
            </a:extLst>
          </p:cNvPr>
          <p:cNvPicPr>
            <a:picLocks noChangeAspect="1"/>
          </p:cNvPicPr>
          <p:nvPr/>
        </p:nvPicPr>
        <p:blipFill>
          <a:blip r:embed="rId2"/>
          <a:stretch>
            <a:fillRect/>
          </a:stretch>
        </p:blipFill>
        <p:spPr>
          <a:xfrm>
            <a:off x="1494672" y="868045"/>
            <a:ext cx="6427197" cy="5875655"/>
          </a:xfrm>
          <a:prstGeom prst="rect">
            <a:avLst/>
          </a:prstGeom>
        </p:spPr>
      </p:pic>
    </p:spTree>
    <p:extLst>
      <p:ext uri="{BB962C8B-B14F-4D97-AF65-F5344CB8AC3E}">
        <p14:creationId xmlns:p14="http://schemas.microsoft.com/office/powerpoint/2010/main" val="935890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122-026D-69F6-A641-97457FAC4E77}"/>
              </a:ext>
            </a:extLst>
          </p:cNvPr>
          <p:cNvSpPr>
            <a:spLocks noGrp="1"/>
          </p:cNvSpPr>
          <p:nvPr>
            <p:ph type="title"/>
          </p:nvPr>
        </p:nvSpPr>
        <p:spPr/>
        <p:txBody>
          <a:bodyPr>
            <a:normAutofit/>
          </a:bodyPr>
          <a:lstStyle/>
          <a:p>
            <a:r>
              <a:rPr lang="en-US" dirty="0"/>
              <a:t>BACKPROPAGATION</a:t>
            </a:r>
          </a:p>
        </p:txBody>
      </p:sp>
      <p:pic>
        <p:nvPicPr>
          <p:cNvPr id="4" name="Picture 3">
            <a:extLst>
              <a:ext uri="{FF2B5EF4-FFF2-40B4-BE49-F238E27FC236}">
                <a16:creationId xmlns:a16="http://schemas.microsoft.com/office/drawing/2014/main" id="{863424DD-B4F7-5D69-33E8-800AFEC61F6C}"/>
              </a:ext>
            </a:extLst>
          </p:cNvPr>
          <p:cNvPicPr>
            <a:picLocks noChangeAspect="1"/>
          </p:cNvPicPr>
          <p:nvPr/>
        </p:nvPicPr>
        <p:blipFill>
          <a:blip r:embed="rId2"/>
          <a:stretch>
            <a:fillRect/>
          </a:stretch>
        </p:blipFill>
        <p:spPr>
          <a:xfrm>
            <a:off x="1184791" y="1011481"/>
            <a:ext cx="6774418" cy="5234063"/>
          </a:xfrm>
          <a:prstGeom prst="rect">
            <a:avLst/>
          </a:prstGeom>
        </p:spPr>
      </p:pic>
    </p:spTree>
    <p:extLst>
      <p:ext uri="{BB962C8B-B14F-4D97-AF65-F5344CB8AC3E}">
        <p14:creationId xmlns:p14="http://schemas.microsoft.com/office/powerpoint/2010/main" val="3226015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p:cNvSpPr/>
          <p:nvPr/>
        </p:nvSpPr>
        <p:spPr>
          <a:xfrm>
            <a:off x="457200" y="381000"/>
            <a:ext cx="8229600" cy="46482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8"/>
          <p:cNvSpPr txBox="1"/>
          <p:nvPr/>
        </p:nvSpPr>
        <p:spPr>
          <a:xfrm>
            <a:off x="688340" y="5190823"/>
            <a:ext cx="7964642" cy="1061669"/>
          </a:xfrm>
          <a:prstGeom prst="rect">
            <a:avLst/>
          </a:prstGeom>
        </p:spPr>
        <p:txBody>
          <a:bodyPr wrap="square" lIns="0" tIns="0" rIns="0" bIns="0" rtlCol="0">
            <a:noAutofit/>
          </a:bodyPr>
          <a:lstStyle/>
          <a:p>
            <a:pPr marL="12700">
              <a:lnSpc>
                <a:spcPts val="2620"/>
              </a:lnSpc>
              <a:spcBef>
                <a:spcPts val="131"/>
              </a:spcBef>
            </a:pPr>
            <a:r>
              <a:rPr sz="2400" spc="539" dirty="0">
                <a:latin typeface="Arial" pitchFamily="34" charset="0"/>
                <a:cs typeface="Arial" pitchFamily="34" charset="0"/>
              </a:rPr>
              <a:t></a:t>
            </a:r>
            <a:r>
              <a:rPr sz="2400" b="1" i="1" spc="0" dirty="0">
                <a:latin typeface="Arial" pitchFamily="34" charset="0"/>
                <a:cs typeface="Arial" pitchFamily="34" charset="0"/>
              </a:rPr>
              <a:t>Learn</a:t>
            </a:r>
            <a:r>
              <a:rPr sz="2400" b="1" i="1" spc="-14" dirty="0">
                <a:latin typeface="Arial" pitchFamily="34" charset="0"/>
                <a:cs typeface="Arial" pitchFamily="34" charset="0"/>
              </a:rPr>
              <a:t>i</a:t>
            </a:r>
            <a:r>
              <a:rPr sz="2400" b="1" i="1" spc="0" dirty="0">
                <a:latin typeface="Arial" pitchFamily="34" charset="0"/>
                <a:cs typeface="Arial" pitchFamily="34" charset="0"/>
              </a:rPr>
              <a:t>ng</a:t>
            </a:r>
            <a:r>
              <a:rPr sz="2400" b="1" i="1" spc="39" dirty="0">
                <a:latin typeface="Arial" pitchFamily="34" charset="0"/>
                <a:cs typeface="Arial" pitchFamily="34" charset="0"/>
              </a:rPr>
              <a:t> </a:t>
            </a:r>
            <a:r>
              <a:rPr sz="2400" spc="0" dirty="0">
                <a:latin typeface="Arial" pitchFamily="34" charset="0"/>
                <a:cs typeface="Arial" pitchFamily="34" charset="0"/>
              </a:rPr>
              <a:t>is</a:t>
            </a:r>
            <a:r>
              <a:rPr sz="2400" spc="14" dirty="0">
                <a:latin typeface="Arial" pitchFamily="34" charset="0"/>
                <a:cs typeface="Arial" pitchFamily="34" charset="0"/>
              </a:rPr>
              <a:t> </a:t>
            </a:r>
            <a:r>
              <a:rPr sz="2400" spc="0" dirty="0">
                <a:latin typeface="Arial" pitchFamily="34" charset="0"/>
                <a:cs typeface="Arial" pitchFamily="34" charset="0"/>
              </a:rPr>
              <a:t>t</a:t>
            </a:r>
            <a:r>
              <a:rPr sz="2400" spc="4" dirty="0">
                <a:latin typeface="Arial" pitchFamily="34" charset="0"/>
                <a:cs typeface="Arial" pitchFamily="34" charset="0"/>
              </a:rPr>
              <a:t>h</a:t>
            </a:r>
            <a:r>
              <a:rPr sz="2400" spc="0" dirty="0">
                <a:latin typeface="Arial" pitchFamily="34" charset="0"/>
                <a:cs typeface="Arial" pitchFamily="34" charset="0"/>
              </a:rPr>
              <a:t>e</a:t>
            </a:r>
            <a:r>
              <a:rPr sz="2400" spc="-38" dirty="0">
                <a:latin typeface="Arial" pitchFamily="34" charset="0"/>
                <a:cs typeface="Arial" pitchFamily="34" charset="0"/>
              </a:rPr>
              <a:t> </a:t>
            </a:r>
            <a:r>
              <a:rPr sz="2400" spc="0" dirty="0">
                <a:latin typeface="Arial" pitchFamily="34" charset="0"/>
                <a:cs typeface="Arial" pitchFamily="34" charset="0"/>
              </a:rPr>
              <a:t>p</a:t>
            </a:r>
            <a:r>
              <a:rPr sz="2400" spc="-4" dirty="0">
                <a:latin typeface="Arial" pitchFamily="34" charset="0"/>
                <a:cs typeface="Arial" pitchFamily="34" charset="0"/>
              </a:rPr>
              <a:t>r</a:t>
            </a:r>
            <a:r>
              <a:rPr sz="2400" spc="0" dirty="0">
                <a:latin typeface="Arial" pitchFamily="34" charset="0"/>
                <a:cs typeface="Arial" pitchFamily="34" charset="0"/>
              </a:rPr>
              <a:t>o</a:t>
            </a:r>
            <a:r>
              <a:rPr sz="2400" spc="-4" dirty="0">
                <a:latin typeface="Arial" pitchFamily="34" charset="0"/>
                <a:cs typeface="Arial" pitchFamily="34" charset="0"/>
              </a:rPr>
              <a:t>c</a:t>
            </a:r>
            <a:r>
              <a:rPr sz="2400" spc="0" dirty="0">
                <a:latin typeface="Arial" pitchFamily="34" charset="0"/>
                <a:cs typeface="Arial" pitchFamily="34" charset="0"/>
              </a:rPr>
              <a:t>ess</a:t>
            </a:r>
            <a:r>
              <a:rPr sz="2400" spc="-71" dirty="0">
                <a:latin typeface="Arial" pitchFamily="34" charset="0"/>
                <a:cs typeface="Arial" pitchFamily="34" charset="0"/>
              </a:rPr>
              <a:t> </a:t>
            </a:r>
            <a:r>
              <a:rPr sz="2400" spc="0" dirty="0">
                <a:latin typeface="Arial" pitchFamily="34" charset="0"/>
                <a:cs typeface="Arial" pitchFamily="34" charset="0"/>
              </a:rPr>
              <a:t>of</a:t>
            </a:r>
            <a:r>
              <a:rPr sz="2400" spc="-22" dirty="0">
                <a:latin typeface="Arial" pitchFamily="34" charset="0"/>
                <a:cs typeface="Arial" pitchFamily="34" charset="0"/>
              </a:rPr>
              <a:t> </a:t>
            </a:r>
            <a:r>
              <a:rPr sz="2400" spc="0" dirty="0">
                <a:latin typeface="Arial" pitchFamily="34" charset="0"/>
                <a:cs typeface="Arial" pitchFamily="34" charset="0"/>
              </a:rPr>
              <a:t>modi</a:t>
            </a:r>
            <a:r>
              <a:rPr sz="2400" spc="-19" dirty="0">
                <a:latin typeface="Arial" pitchFamily="34" charset="0"/>
                <a:cs typeface="Arial" pitchFamily="34" charset="0"/>
              </a:rPr>
              <a:t>f</a:t>
            </a:r>
            <a:r>
              <a:rPr sz="2400" spc="0" dirty="0">
                <a:latin typeface="Arial" pitchFamily="34" charset="0"/>
                <a:cs typeface="Arial" pitchFamily="34" charset="0"/>
              </a:rPr>
              <a:t>y</a:t>
            </a:r>
            <a:r>
              <a:rPr sz="2400" spc="-14" dirty="0">
                <a:latin typeface="Arial" pitchFamily="34" charset="0"/>
                <a:cs typeface="Arial" pitchFamily="34" charset="0"/>
              </a:rPr>
              <a:t>i</a:t>
            </a:r>
            <a:r>
              <a:rPr sz="2400" spc="0" dirty="0">
                <a:latin typeface="Arial" pitchFamily="34" charset="0"/>
                <a:cs typeface="Arial" pitchFamily="34" charset="0"/>
              </a:rPr>
              <a:t>ng</a:t>
            </a:r>
            <a:r>
              <a:rPr sz="2400" spc="-28" dirty="0">
                <a:latin typeface="Arial" pitchFamily="34" charset="0"/>
                <a:cs typeface="Arial" pitchFamily="34" charset="0"/>
              </a:rPr>
              <a:t> </a:t>
            </a:r>
            <a:r>
              <a:rPr sz="2400" spc="0" dirty="0">
                <a:latin typeface="Arial" pitchFamily="34" charset="0"/>
                <a:cs typeface="Arial" pitchFamily="34" charset="0"/>
              </a:rPr>
              <a:t>t</a:t>
            </a:r>
            <a:r>
              <a:rPr sz="2400" spc="4" dirty="0">
                <a:latin typeface="Arial" pitchFamily="34" charset="0"/>
                <a:cs typeface="Arial" pitchFamily="34" charset="0"/>
              </a:rPr>
              <a:t>h</a:t>
            </a:r>
            <a:r>
              <a:rPr sz="2400" spc="0" dirty="0">
                <a:latin typeface="Arial" pitchFamily="34" charset="0"/>
                <a:cs typeface="Arial" pitchFamily="34" charset="0"/>
              </a:rPr>
              <a:t>e</a:t>
            </a:r>
            <a:r>
              <a:rPr sz="2400" spc="-38" dirty="0">
                <a:latin typeface="Arial" pitchFamily="34" charset="0"/>
                <a:cs typeface="Arial" pitchFamily="34" charset="0"/>
              </a:rPr>
              <a:t> </a:t>
            </a:r>
            <a:r>
              <a:rPr sz="2400" spc="4" dirty="0">
                <a:latin typeface="Arial" pitchFamily="34" charset="0"/>
                <a:cs typeface="Arial" pitchFamily="34" charset="0"/>
              </a:rPr>
              <a:t>w</a:t>
            </a:r>
            <a:r>
              <a:rPr sz="2400" spc="0" dirty="0">
                <a:latin typeface="Arial" pitchFamily="34" charset="0"/>
                <a:cs typeface="Arial" pitchFamily="34" charset="0"/>
              </a:rPr>
              <a:t>e</a:t>
            </a:r>
            <a:r>
              <a:rPr sz="2400" spc="-9" dirty="0">
                <a:latin typeface="Arial" pitchFamily="34" charset="0"/>
                <a:cs typeface="Arial" pitchFamily="34" charset="0"/>
              </a:rPr>
              <a:t>i</a:t>
            </a:r>
            <a:r>
              <a:rPr sz="2400" spc="0" dirty="0">
                <a:latin typeface="Arial" pitchFamily="34" charset="0"/>
                <a:cs typeface="Arial" pitchFamily="34" charset="0"/>
              </a:rPr>
              <a:t>g</a:t>
            </a:r>
            <a:r>
              <a:rPr sz="2400" spc="9" dirty="0">
                <a:latin typeface="Arial" pitchFamily="34" charset="0"/>
                <a:cs typeface="Arial" pitchFamily="34" charset="0"/>
              </a:rPr>
              <a:t>h</a:t>
            </a:r>
            <a:r>
              <a:rPr sz="2400" spc="0" dirty="0">
                <a:latin typeface="Arial" pitchFamily="34" charset="0"/>
                <a:cs typeface="Arial" pitchFamily="34" charset="0"/>
              </a:rPr>
              <a:t>ts</a:t>
            </a:r>
            <a:endParaRPr sz="2400" dirty="0">
              <a:latin typeface="Arial" pitchFamily="34" charset="0"/>
              <a:cs typeface="Arial" pitchFamily="34" charset="0"/>
            </a:endParaRPr>
          </a:p>
          <a:p>
            <a:pPr marL="12700" marR="139840">
              <a:lnSpc>
                <a:spcPts val="2880"/>
              </a:lnSpc>
              <a:spcBef>
                <a:spcPts val="53"/>
              </a:spcBef>
            </a:pPr>
            <a:r>
              <a:rPr sz="2400" spc="0" dirty="0">
                <a:latin typeface="Arial" pitchFamily="34" charset="0"/>
                <a:cs typeface="Arial" pitchFamily="34" charset="0"/>
              </a:rPr>
              <a:t>in</a:t>
            </a:r>
            <a:r>
              <a:rPr sz="2400" spc="14" dirty="0">
                <a:latin typeface="Arial" pitchFamily="34" charset="0"/>
                <a:cs typeface="Arial" pitchFamily="34" charset="0"/>
              </a:rPr>
              <a:t> </a:t>
            </a:r>
            <a:r>
              <a:rPr sz="2400" spc="0" dirty="0">
                <a:latin typeface="Arial" pitchFamily="34" charset="0"/>
                <a:cs typeface="Arial" pitchFamily="34" charset="0"/>
              </a:rPr>
              <a:t>order</a:t>
            </a:r>
            <a:r>
              <a:rPr sz="2400" spc="-49" dirty="0">
                <a:latin typeface="Arial" pitchFamily="34" charset="0"/>
                <a:cs typeface="Arial" pitchFamily="34" charset="0"/>
              </a:rPr>
              <a:t> </a:t>
            </a:r>
            <a:r>
              <a:rPr sz="2400" spc="0" dirty="0">
                <a:latin typeface="Arial" pitchFamily="34" charset="0"/>
                <a:cs typeface="Arial" pitchFamily="34" charset="0"/>
              </a:rPr>
              <a:t>to</a:t>
            </a:r>
            <a:r>
              <a:rPr sz="2400" spc="-9" dirty="0">
                <a:latin typeface="Arial" pitchFamily="34" charset="0"/>
                <a:cs typeface="Arial" pitchFamily="34" charset="0"/>
              </a:rPr>
              <a:t> </a:t>
            </a:r>
            <a:r>
              <a:rPr sz="2400" spc="0" dirty="0">
                <a:latin typeface="Arial" pitchFamily="34" charset="0"/>
                <a:cs typeface="Arial" pitchFamily="34" charset="0"/>
              </a:rPr>
              <a:t>pro</a:t>
            </a:r>
            <a:r>
              <a:rPr sz="2400" spc="4" dirty="0">
                <a:latin typeface="Arial" pitchFamily="34" charset="0"/>
                <a:cs typeface="Arial" pitchFamily="34" charset="0"/>
              </a:rPr>
              <a:t>d</a:t>
            </a:r>
            <a:r>
              <a:rPr sz="2400" spc="0" dirty="0">
                <a:latin typeface="Arial" pitchFamily="34" charset="0"/>
                <a:cs typeface="Arial" pitchFamily="34" charset="0"/>
              </a:rPr>
              <a:t>uce</a:t>
            </a:r>
            <a:r>
              <a:rPr sz="2400" spc="-71" dirty="0">
                <a:latin typeface="Arial" pitchFamily="34" charset="0"/>
                <a:cs typeface="Arial" pitchFamily="34" charset="0"/>
              </a:rPr>
              <a:t> </a:t>
            </a:r>
            <a:r>
              <a:rPr sz="2400" spc="0" dirty="0">
                <a:latin typeface="Arial" pitchFamily="34" charset="0"/>
                <a:cs typeface="Arial" pitchFamily="34" charset="0"/>
              </a:rPr>
              <a:t>a</a:t>
            </a:r>
            <a:r>
              <a:rPr sz="2400" spc="-14" dirty="0">
                <a:latin typeface="Arial" pitchFamily="34" charset="0"/>
                <a:cs typeface="Arial" pitchFamily="34" charset="0"/>
              </a:rPr>
              <a:t> </a:t>
            </a:r>
            <a:r>
              <a:rPr sz="2400" spc="9" dirty="0">
                <a:latin typeface="Arial" pitchFamily="34" charset="0"/>
                <a:cs typeface="Arial" pitchFamily="34" charset="0"/>
              </a:rPr>
              <a:t>n</a:t>
            </a:r>
            <a:r>
              <a:rPr sz="2400" spc="0" dirty="0">
                <a:latin typeface="Arial" pitchFamily="34" charset="0"/>
                <a:cs typeface="Arial" pitchFamily="34" charset="0"/>
              </a:rPr>
              <a:t>et</a:t>
            </a:r>
            <a:r>
              <a:rPr sz="2400" spc="4" dirty="0">
                <a:latin typeface="Arial" pitchFamily="34" charset="0"/>
                <a:cs typeface="Arial" pitchFamily="34" charset="0"/>
              </a:rPr>
              <a:t>w</a:t>
            </a:r>
            <a:r>
              <a:rPr sz="2400" spc="0" dirty="0">
                <a:latin typeface="Arial" pitchFamily="34" charset="0"/>
                <a:cs typeface="Arial" pitchFamily="34" charset="0"/>
              </a:rPr>
              <a:t>ork</a:t>
            </a:r>
            <a:r>
              <a:rPr sz="2400" spc="-54" dirty="0">
                <a:latin typeface="Arial" pitchFamily="34" charset="0"/>
                <a:cs typeface="Arial" pitchFamily="34" charset="0"/>
              </a:rPr>
              <a:t> </a:t>
            </a:r>
            <a:r>
              <a:rPr sz="2400" spc="0" dirty="0">
                <a:latin typeface="Arial" pitchFamily="34" charset="0"/>
                <a:cs typeface="Arial" pitchFamily="34" charset="0"/>
              </a:rPr>
              <a:t>t</a:t>
            </a:r>
            <a:r>
              <a:rPr sz="2400" spc="9" dirty="0">
                <a:latin typeface="Arial" pitchFamily="34" charset="0"/>
                <a:cs typeface="Arial" pitchFamily="34" charset="0"/>
              </a:rPr>
              <a:t>h</a:t>
            </a:r>
            <a:r>
              <a:rPr sz="2400" spc="0" dirty="0">
                <a:latin typeface="Arial" pitchFamily="34" charset="0"/>
                <a:cs typeface="Arial" pitchFamily="34" charset="0"/>
              </a:rPr>
              <a:t>at</a:t>
            </a:r>
            <a:r>
              <a:rPr sz="2400" spc="-28" dirty="0">
                <a:latin typeface="Arial" pitchFamily="34" charset="0"/>
                <a:cs typeface="Arial" pitchFamily="34" charset="0"/>
              </a:rPr>
              <a:t> </a:t>
            </a:r>
            <a:r>
              <a:rPr sz="2400" spc="0" dirty="0">
                <a:latin typeface="Arial" pitchFamily="34" charset="0"/>
                <a:cs typeface="Arial" pitchFamily="34" charset="0"/>
              </a:rPr>
              <a:t>perfo</a:t>
            </a:r>
            <a:r>
              <a:rPr sz="2400" spc="-4" dirty="0">
                <a:latin typeface="Arial" pitchFamily="34" charset="0"/>
                <a:cs typeface="Arial" pitchFamily="34" charset="0"/>
              </a:rPr>
              <a:t>r</a:t>
            </a:r>
            <a:r>
              <a:rPr sz="2400" spc="4" dirty="0">
                <a:latin typeface="Arial" pitchFamily="34" charset="0"/>
                <a:cs typeface="Arial" pitchFamily="34" charset="0"/>
              </a:rPr>
              <a:t>m</a:t>
            </a:r>
            <a:r>
              <a:rPr sz="2400" spc="0" dirty="0">
                <a:latin typeface="Arial" pitchFamily="34" charset="0"/>
                <a:cs typeface="Arial" pitchFamily="34" charset="0"/>
              </a:rPr>
              <a:t>s</a:t>
            </a:r>
            <a:r>
              <a:rPr sz="2400" spc="-83" dirty="0">
                <a:latin typeface="Arial" pitchFamily="34" charset="0"/>
                <a:cs typeface="Arial" pitchFamily="34" charset="0"/>
              </a:rPr>
              <a:t> </a:t>
            </a:r>
            <a:r>
              <a:rPr sz="2400" spc="0" dirty="0">
                <a:latin typeface="Arial" pitchFamily="34" charset="0"/>
                <a:cs typeface="Arial" pitchFamily="34" charset="0"/>
              </a:rPr>
              <a:t>some fu</a:t>
            </a:r>
            <a:r>
              <a:rPr sz="2400" spc="9" dirty="0">
                <a:latin typeface="Arial" pitchFamily="34" charset="0"/>
                <a:cs typeface="Arial" pitchFamily="34" charset="0"/>
              </a:rPr>
              <a:t>n</a:t>
            </a:r>
            <a:r>
              <a:rPr sz="2400" spc="0" dirty="0">
                <a:latin typeface="Arial" pitchFamily="34" charset="0"/>
                <a:cs typeface="Arial" pitchFamily="34" charset="0"/>
              </a:rPr>
              <a:t>cti</a:t>
            </a:r>
            <a:r>
              <a:rPr sz="2400" spc="-14" dirty="0">
                <a:latin typeface="Arial" pitchFamily="34" charset="0"/>
                <a:cs typeface="Arial" pitchFamily="34" charset="0"/>
              </a:rPr>
              <a:t>o</a:t>
            </a:r>
            <a:r>
              <a:rPr sz="2400" spc="0" dirty="0">
                <a:latin typeface="Arial" pitchFamily="34" charset="0"/>
                <a:cs typeface="Arial" pitchFamily="34" charset="0"/>
              </a:rPr>
              <a:t>n.</a:t>
            </a:r>
            <a:endParaRPr sz="2400" dirty="0">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4C96-5CE0-A79D-E41B-2A68753C498C}"/>
              </a:ext>
            </a:extLst>
          </p:cNvPr>
          <p:cNvSpPr>
            <a:spLocks noGrp="1"/>
          </p:cNvSpPr>
          <p:nvPr>
            <p:ph type="title"/>
          </p:nvPr>
        </p:nvSpPr>
        <p:spPr>
          <a:ln>
            <a:solidFill>
              <a:schemeClr val="accent1"/>
            </a:solidFill>
          </a:ln>
        </p:spPr>
        <p:txBody>
          <a:bodyPr>
            <a:normAutofit/>
          </a:bodyPr>
          <a:lstStyle/>
          <a:p>
            <a:r>
              <a:rPr lang="en-IN" dirty="0">
                <a:latin typeface="Candara" panose="020E0502030303020204" pitchFamily="34" charset="0"/>
              </a:rPr>
              <a:t>Backpropagation Algorithm</a:t>
            </a:r>
          </a:p>
        </p:txBody>
      </p:sp>
      <p:sp>
        <p:nvSpPr>
          <p:cNvPr id="3" name="Content Placeholder 2">
            <a:extLst>
              <a:ext uri="{FF2B5EF4-FFF2-40B4-BE49-F238E27FC236}">
                <a16:creationId xmlns:a16="http://schemas.microsoft.com/office/drawing/2014/main" id="{10C2CC6A-8861-11D0-CE23-90191B7697B3}"/>
              </a:ext>
            </a:extLst>
          </p:cNvPr>
          <p:cNvSpPr>
            <a:spLocks noGrp="1"/>
          </p:cNvSpPr>
          <p:nvPr>
            <p:ph idx="1"/>
          </p:nvPr>
        </p:nvSpPr>
        <p:spPr>
          <a:ln>
            <a:solidFill>
              <a:schemeClr val="accent1"/>
            </a:solidFill>
          </a:ln>
        </p:spPr>
        <p:txBody>
          <a:bodyPr>
            <a:normAutofit/>
          </a:bodyPr>
          <a:lstStyle/>
          <a:p>
            <a:pPr algn="just"/>
            <a:r>
              <a:rPr lang="en-US" dirty="0">
                <a:latin typeface="Candara" panose="020E0502030303020204" pitchFamily="34" charset="0"/>
              </a:rPr>
              <a:t>The Backpropagation algorithm learns the weights for a multilayer network, given a network with a fixed set of units and interconnections. </a:t>
            </a:r>
          </a:p>
          <a:p>
            <a:pPr algn="just"/>
            <a:r>
              <a:rPr lang="en-US" dirty="0">
                <a:solidFill>
                  <a:srgbClr val="0070C0"/>
                </a:solidFill>
                <a:latin typeface="Candara" panose="020E0502030303020204" pitchFamily="34" charset="0"/>
              </a:rPr>
              <a:t>It employs gradient descent to attempt to minimize the squared error between the network output values and the target values for these outputs.</a:t>
            </a:r>
            <a:endParaRPr lang="en-IN" dirty="0">
              <a:solidFill>
                <a:srgbClr val="0070C0"/>
              </a:solidFill>
              <a:latin typeface="Candara" panose="020E0502030303020204" pitchFamily="34" charset="0"/>
            </a:endParaRPr>
          </a:p>
        </p:txBody>
      </p:sp>
    </p:spTree>
    <p:extLst>
      <p:ext uri="{BB962C8B-B14F-4D97-AF65-F5344CB8AC3E}">
        <p14:creationId xmlns:p14="http://schemas.microsoft.com/office/powerpoint/2010/main" val="256549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837E6E-A7C4-F10E-AAC9-77EB89C04FD1}"/>
              </a:ext>
            </a:extLst>
          </p:cNvPr>
          <p:cNvPicPr>
            <a:picLocks noChangeAspect="1"/>
          </p:cNvPicPr>
          <p:nvPr/>
        </p:nvPicPr>
        <p:blipFill>
          <a:blip r:embed="rId2"/>
          <a:stretch>
            <a:fillRect/>
          </a:stretch>
        </p:blipFill>
        <p:spPr>
          <a:xfrm>
            <a:off x="762000" y="1149934"/>
            <a:ext cx="6576213" cy="3008675"/>
          </a:xfrm>
          <a:prstGeom prst="rect">
            <a:avLst/>
          </a:prstGeom>
        </p:spPr>
      </p:pic>
      <p:sp>
        <p:nvSpPr>
          <p:cNvPr id="7" name="TextBox 6">
            <a:extLst>
              <a:ext uri="{FF2B5EF4-FFF2-40B4-BE49-F238E27FC236}">
                <a16:creationId xmlns:a16="http://schemas.microsoft.com/office/drawing/2014/main" id="{99E6D85A-85E1-A563-3BBC-DAFAA2B7E4CA}"/>
              </a:ext>
            </a:extLst>
          </p:cNvPr>
          <p:cNvSpPr txBox="1"/>
          <p:nvPr/>
        </p:nvSpPr>
        <p:spPr>
          <a:xfrm>
            <a:off x="1183078" y="185106"/>
            <a:ext cx="6372257" cy="646331"/>
          </a:xfrm>
          <a:prstGeom prst="rect">
            <a:avLst/>
          </a:prstGeom>
          <a:noFill/>
        </p:spPr>
        <p:txBody>
          <a:bodyPr wrap="none" rtlCol="0">
            <a:spAutoFit/>
          </a:bodyPr>
          <a:lstStyle/>
          <a:p>
            <a:pPr algn="ctr"/>
            <a:r>
              <a:rPr lang="en-IN" sz="3600" b="1" dirty="0">
                <a:latin typeface="Candara" panose="020E0502030303020204" pitchFamily="34" charset="0"/>
              </a:rPr>
              <a:t>A Differentiable Threshold Unit</a:t>
            </a:r>
          </a:p>
        </p:txBody>
      </p:sp>
      <p:pic>
        <p:nvPicPr>
          <p:cNvPr id="9" name="Picture 8">
            <a:extLst>
              <a:ext uri="{FF2B5EF4-FFF2-40B4-BE49-F238E27FC236}">
                <a16:creationId xmlns:a16="http://schemas.microsoft.com/office/drawing/2014/main" id="{78C3C4C0-4EB3-A43B-D261-9788A666B764}"/>
              </a:ext>
            </a:extLst>
          </p:cNvPr>
          <p:cNvPicPr>
            <a:picLocks noChangeAspect="1"/>
          </p:cNvPicPr>
          <p:nvPr/>
        </p:nvPicPr>
        <p:blipFill>
          <a:blip r:embed="rId3"/>
          <a:stretch>
            <a:fillRect/>
          </a:stretch>
        </p:blipFill>
        <p:spPr>
          <a:xfrm>
            <a:off x="536148" y="4629490"/>
            <a:ext cx="2283252" cy="1853101"/>
          </a:xfrm>
          <a:prstGeom prst="rect">
            <a:avLst/>
          </a:prstGeom>
        </p:spPr>
      </p:pic>
      <p:pic>
        <p:nvPicPr>
          <p:cNvPr id="11" name="Picture 10">
            <a:extLst>
              <a:ext uri="{FF2B5EF4-FFF2-40B4-BE49-F238E27FC236}">
                <a16:creationId xmlns:a16="http://schemas.microsoft.com/office/drawing/2014/main" id="{7A9F6C19-FC14-C759-A99E-8644D4D89B2B}"/>
              </a:ext>
            </a:extLst>
          </p:cNvPr>
          <p:cNvPicPr>
            <a:picLocks noChangeAspect="1"/>
          </p:cNvPicPr>
          <p:nvPr/>
        </p:nvPicPr>
        <p:blipFill>
          <a:blip r:embed="rId4"/>
          <a:stretch>
            <a:fillRect/>
          </a:stretch>
        </p:blipFill>
        <p:spPr>
          <a:xfrm>
            <a:off x="3962400" y="5624681"/>
            <a:ext cx="4557746" cy="646331"/>
          </a:xfrm>
          <a:prstGeom prst="rect">
            <a:avLst/>
          </a:prstGeom>
        </p:spPr>
      </p:pic>
    </p:spTree>
    <p:extLst>
      <p:ext uri="{BB962C8B-B14F-4D97-AF65-F5344CB8AC3E}">
        <p14:creationId xmlns:p14="http://schemas.microsoft.com/office/powerpoint/2010/main" val="361696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F99D-E801-6FA4-4802-945FE44AB809}"/>
              </a:ext>
            </a:extLst>
          </p:cNvPr>
          <p:cNvSpPr>
            <a:spLocks noGrp="1"/>
          </p:cNvSpPr>
          <p:nvPr>
            <p:ph type="title"/>
          </p:nvPr>
        </p:nvSpPr>
        <p:spPr/>
        <p:txBody>
          <a:bodyPr>
            <a:normAutofit/>
          </a:bodyPr>
          <a:lstStyle/>
          <a:p>
            <a:r>
              <a:rPr lang="en-US" dirty="0"/>
              <a:t>A summation junction</a:t>
            </a:r>
          </a:p>
        </p:txBody>
      </p:sp>
      <p:pic>
        <p:nvPicPr>
          <p:cNvPr id="5" name="Content Placeholder 4">
            <a:extLst>
              <a:ext uri="{FF2B5EF4-FFF2-40B4-BE49-F238E27FC236}">
                <a16:creationId xmlns:a16="http://schemas.microsoft.com/office/drawing/2014/main" id="{8AD99843-1C50-8CF3-C810-3B415B79FA47}"/>
              </a:ext>
            </a:extLst>
          </p:cNvPr>
          <p:cNvPicPr>
            <a:picLocks noGrp="1" noChangeAspect="1"/>
          </p:cNvPicPr>
          <p:nvPr>
            <p:ph idx="1"/>
          </p:nvPr>
        </p:nvPicPr>
        <p:blipFill>
          <a:blip r:embed="rId2"/>
          <a:stretch>
            <a:fillRect/>
          </a:stretch>
        </p:blipFill>
        <p:spPr>
          <a:xfrm>
            <a:off x="2735733" y="1329346"/>
            <a:ext cx="2485623" cy="798950"/>
          </a:xfrm>
        </p:spPr>
      </p:pic>
      <p:pic>
        <p:nvPicPr>
          <p:cNvPr id="7" name="Picture 6">
            <a:extLst>
              <a:ext uri="{FF2B5EF4-FFF2-40B4-BE49-F238E27FC236}">
                <a16:creationId xmlns:a16="http://schemas.microsoft.com/office/drawing/2014/main" id="{5F32EB71-0FDB-4AA7-C171-A5FFB8C64FB5}"/>
              </a:ext>
            </a:extLst>
          </p:cNvPr>
          <p:cNvPicPr>
            <a:picLocks noChangeAspect="1"/>
          </p:cNvPicPr>
          <p:nvPr/>
        </p:nvPicPr>
        <p:blipFill>
          <a:blip r:embed="rId3"/>
          <a:stretch>
            <a:fillRect/>
          </a:stretch>
        </p:blipFill>
        <p:spPr>
          <a:xfrm>
            <a:off x="2735732" y="2599536"/>
            <a:ext cx="2892407" cy="713196"/>
          </a:xfrm>
          <a:prstGeom prst="rect">
            <a:avLst/>
          </a:prstGeom>
        </p:spPr>
      </p:pic>
      <p:pic>
        <p:nvPicPr>
          <p:cNvPr id="9" name="Picture 8">
            <a:extLst>
              <a:ext uri="{FF2B5EF4-FFF2-40B4-BE49-F238E27FC236}">
                <a16:creationId xmlns:a16="http://schemas.microsoft.com/office/drawing/2014/main" id="{8E4E344B-538C-54C1-1C98-AC1EBC944C99}"/>
              </a:ext>
            </a:extLst>
          </p:cNvPr>
          <p:cNvPicPr>
            <a:picLocks noChangeAspect="1"/>
          </p:cNvPicPr>
          <p:nvPr/>
        </p:nvPicPr>
        <p:blipFill>
          <a:blip r:embed="rId4"/>
          <a:stretch>
            <a:fillRect/>
          </a:stretch>
        </p:blipFill>
        <p:spPr>
          <a:xfrm>
            <a:off x="2735732" y="3859787"/>
            <a:ext cx="2577982" cy="433917"/>
          </a:xfrm>
          <a:prstGeom prst="rect">
            <a:avLst/>
          </a:prstGeom>
        </p:spPr>
      </p:pic>
    </p:spTree>
    <p:extLst>
      <p:ext uri="{BB962C8B-B14F-4D97-AF65-F5344CB8AC3E}">
        <p14:creationId xmlns:p14="http://schemas.microsoft.com/office/powerpoint/2010/main" val="467580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4C96-5CE0-A79D-E41B-2A68753C498C}"/>
              </a:ext>
            </a:extLst>
          </p:cNvPr>
          <p:cNvSpPr>
            <a:spLocks noGrp="1"/>
          </p:cNvSpPr>
          <p:nvPr>
            <p:ph type="title"/>
          </p:nvPr>
        </p:nvSpPr>
        <p:spPr>
          <a:ln>
            <a:solidFill>
              <a:schemeClr val="accent1"/>
            </a:solidFill>
          </a:ln>
        </p:spPr>
        <p:txBody>
          <a:bodyPr>
            <a:normAutofit/>
          </a:bodyPr>
          <a:lstStyle/>
          <a:p>
            <a:r>
              <a:rPr lang="en-IN" dirty="0">
                <a:latin typeface="Candara" panose="020E0502030303020204" pitchFamily="34" charset="0"/>
              </a:rPr>
              <a:t>Cost Function</a:t>
            </a:r>
          </a:p>
        </p:txBody>
      </p:sp>
      <p:sp>
        <p:nvSpPr>
          <p:cNvPr id="3" name="Content Placeholder 2">
            <a:extLst>
              <a:ext uri="{FF2B5EF4-FFF2-40B4-BE49-F238E27FC236}">
                <a16:creationId xmlns:a16="http://schemas.microsoft.com/office/drawing/2014/main" id="{10C2CC6A-8861-11D0-CE23-90191B7697B3}"/>
              </a:ext>
            </a:extLst>
          </p:cNvPr>
          <p:cNvSpPr>
            <a:spLocks noGrp="1"/>
          </p:cNvSpPr>
          <p:nvPr>
            <p:ph idx="1"/>
          </p:nvPr>
        </p:nvSpPr>
        <p:spPr>
          <a:ln>
            <a:solidFill>
              <a:schemeClr val="accent1"/>
            </a:solidFill>
          </a:ln>
        </p:spPr>
        <p:txBody>
          <a:bodyPr>
            <a:normAutofit fontScale="92500"/>
          </a:bodyPr>
          <a:lstStyle/>
          <a:p>
            <a:pPr marL="0" indent="0" algn="just">
              <a:buNone/>
            </a:pPr>
            <a:endParaRPr lang="en-US" dirty="0">
              <a:solidFill>
                <a:srgbClr val="0070C0"/>
              </a:solidFill>
              <a:latin typeface="Candara" panose="020E0502030303020204" pitchFamily="34" charset="0"/>
            </a:endParaRPr>
          </a:p>
          <a:p>
            <a:pPr algn="just"/>
            <a:endParaRPr lang="en-US" dirty="0">
              <a:solidFill>
                <a:srgbClr val="0070C0"/>
              </a:solidFill>
              <a:latin typeface="Candara" panose="020E0502030303020204" pitchFamily="34" charset="0"/>
            </a:endParaRPr>
          </a:p>
          <a:p>
            <a:pPr algn="just"/>
            <a:endParaRPr lang="en-US" dirty="0">
              <a:solidFill>
                <a:srgbClr val="0070C0"/>
              </a:solidFill>
              <a:latin typeface="Candara" panose="020E0502030303020204" pitchFamily="34" charset="0"/>
            </a:endParaRPr>
          </a:p>
          <a:p>
            <a:pPr algn="just"/>
            <a:r>
              <a:rPr lang="en-US" dirty="0">
                <a:solidFill>
                  <a:srgbClr val="0070C0"/>
                </a:solidFill>
                <a:latin typeface="Candara" panose="020E0502030303020204" pitchFamily="34" charset="0"/>
              </a:rPr>
              <a:t>Where outputs is the set of output units of the network, </a:t>
            </a:r>
            <a:r>
              <a:rPr lang="en-US" dirty="0" err="1">
                <a:solidFill>
                  <a:srgbClr val="0070C0"/>
                </a:solidFill>
                <a:latin typeface="Candara" panose="020E0502030303020204" pitchFamily="34" charset="0"/>
              </a:rPr>
              <a:t>t</a:t>
            </a:r>
            <a:r>
              <a:rPr lang="en-US" baseline="-25000" dirty="0" err="1">
                <a:solidFill>
                  <a:srgbClr val="0070C0"/>
                </a:solidFill>
                <a:latin typeface="Candara" panose="020E0502030303020204" pitchFamily="34" charset="0"/>
              </a:rPr>
              <a:t>kd</a:t>
            </a:r>
            <a:r>
              <a:rPr lang="en-US" dirty="0">
                <a:solidFill>
                  <a:srgbClr val="0070C0"/>
                </a:solidFill>
                <a:latin typeface="Candara" panose="020E0502030303020204" pitchFamily="34" charset="0"/>
              </a:rPr>
              <a:t> and </a:t>
            </a:r>
            <a:r>
              <a:rPr lang="en-US" dirty="0" err="1">
                <a:solidFill>
                  <a:srgbClr val="0070C0"/>
                </a:solidFill>
                <a:latin typeface="Candara" panose="020E0502030303020204" pitchFamily="34" charset="0"/>
              </a:rPr>
              <a:t>o</a:t>
            </a:r>
            <a:r>
              <a:rPr lang="en-US" baseline="-25000" dirty="0" err="1">
                <a:solidFill>
                  <a:srgbClr val="0070C0"/>
                </a:solidFill>
                <a:latin typeface="Candara" panose="020E0502030303020204" pitchFamily="34" charset="0"/>
              </a:rPr>
              <a:t>kd</a:t>
            </a:r>
            <a:r>
              <a:rPr lang="en-US" dirty="0">
                <a:solidFill>
                  <a:srgbClr val="0070C0"/>
                </a:solidFill>
                <a:latin typeface="Candara" panose="020E0502030303020204" pitchFamily="34" charset="0"/>
              </a:rPr>
              <a:t> are the target and output values associated with the k</a:t>
            </a:r>
            <a:r>
              <a:rPr lang="en-US" baseline="30000" dirty="0">
                <a:solidFill>
                  <a:srgbClr val="0070C0"/>
                </a:solidFill>
                <a:latin typeface="Candara" panose="020E0502030303020204" pitchFamily="34" charset="0"/>
              </a:rPr>
              <a:t>th</a:t>
            </a:r>
            <a:r>
              <a:rPr lang="en-US" dirty="0">
                <a:solidFill>
                  <a:srgbClr val="0070C0"/>
                </a:solidFill>
                <a:latin typeface="Candara" panose="020E0502030303020204" pitchFamily="34" charset="0"/>
              </a:rPr>
              <a:t> output unit and training example d.</a:t>
            </a:r>
            <a:endParaRPr lang="en-IN" dirty="0">
              <a:solidFill>
                <a:srgbClr val="0070C0"/>
              </a:solidFill>
              <a:latin typeface="Candara" panose="020E0502030303020204" pitchFamily="34" charset="0"/>
            </a:endParaRPr>
          </a:p>
        </p:txBody>
      </p:sp>
      <p:pic>
        <p:nvPicPr>
          <p:cNvPr id="5" name="Picture 4">
            <a:extLst>
              <a:ext uri="{FF2B5EF4-FFF2-40B4-BE49-F238E27FC236}">
                <a16:creationId xmlns:a16="http://schemas.microsoft.com/office/drawing/2014/main" id="{D966BA07-336D-A4CF-FB82-A4ABF1CADB66}"/>
              </a:ext>
            </a:extLst>
          </p:cNvPr>
          <p:cNvPicPr>
            <a:picLocks noChangeAspect="1"/>
          </p:cNvPicPr>
          <p:nvPr/>
        </p:nvPicPr>
        <p:blipFill>
          <a:blip r:embed="rId2"/>
          <a:stretch>
            <a:fillRect/>
          </a:stretch>
        </p:blipFill>
        <p:spPr>
          <a:xfrm>
            <a:off x="2209800" y="1904999"/>
            <a:ext cx="5181600" cy="1295401"/>
          </a:xfrm>
          <a:prstGeom prst="rect">
            <a:avLst/>
          </a:prstGeom>
        </p:spPr>
      </p:pic>
    </p:spTree>
    <p:extLst>
      <p:ext uri="{BB962C8B-B14F-4D97-AF65-F5344CB8AC3E}">
        <p14:creationId xmlns:p14="http://schemas.microsoft.com/office/powerpoint/2010/main" val="4119785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715F96-8691-42E8-FE19-B538FDF7E8FB}"/>
              </a:ext>
            </a:extLst>
          </p:cNvPr>
          <p:cNvPicPr>
            <a:picLocks noChangeAspect="1"/>
          </p:cNvPicPr>
          <p:nvPr/>
        </p:nvPicPr>
        <p:blipFill>
          <a:blip r:embed="rId2"/>
          <a:stretch>
            <a:fillRect/>
          </a:stretch>
        </p:blipFill>
        <p:spPr>
          <a:xfrm>
            <a:off x="-28348" y="1219200"/>
            <a:ext cx="9200693" cy="4419599"/>
          </a:xfrm>
          <a:prstGeom prst="rect">
            <a:avLst/>
          </a:prstGeom>
        </p:spPr>
      </p:pic>
      <p:sp>
        <p:nvSpPr>
          <p:cNvPr id="2" name="Title 1">
            <a:extLst>
              <a:ext uri="{FF2B5EF4-FFF2-40B4-BE49-F238E27FC236}">
                <a16:creationId xmlns:a16="http://schemas.microsoft.com/office/drawing/2014/main" id="{43327565-0665-8720-BA1A-9976C53B0329}"/>
              </a:ext>
            </a:extLst>
          </p:cNvPr>
          <p:cNvSpPr txBox="1">
            <a:spLocks/>
          </p:cNvSpPr>
          <p:nvPr/>
        </p:nvSpPr>
        <p:spPr>
          <a:xfrm>
            <a:off x="169817" y="154849"/>
            <a:ext cx="8621486" cy="713196"/>
          </a:xfrm>
          <a:prstGeom prst="rect">
            <a:avLst/>
          </a:prstGeom>
          <a:ln>
            <a:solidFill>
              <a:schemeClr val="accent1"/>
            </a:solidFill>
          </a:ln>
        </p:spPr>
        <p:txBody>
          <a:bodyPr anchor="ctr">
            <a:normAutofit fontScale="62500" lnSpcReduction="20000"/>
          </a:bodyPr>
          <a:lstStyle>
            <a:lvl1pPr algn="l" defTabSz="914400" rtl="0" eaLnBrk="1" latinLnBrk="0" hangingPunct="1">
              <a:lnSpc>
                <a:spcPct val="90000"/>
              </a:lnSpc>
              <a:spcBef>
                <a:spcPct val="0"/>
              </a:spcBef>
              <a:buNone/>
              <a:defRPr lang="en-US" sz="4400" kern="1200" dirty="0">
                <a:solidFill>
                  <a:srgbClr val="0070C0"/>
                </a:solidFill>
                <a:latin typeface="Times New Roman" panose="02020603050405020304" pitchFamily="18" charset="0"/>
                <a:ea typeface="+mj-ea"/>
                <a:cs typeface="Times New Roman" panose="02020603050405020304" pitchFamily="18" charset="0"/>
              </a:defRPr>
            </a:lvl1pPr>
          </a:lstStyle>
          <a:p>
            <a:r>
              <a:rPr lang="en-IN" b="1" dirty="0">
                <a:latin typeface="Candara" panose="020E0502030303020204" pitchFamily="34" charset="0"/>
              </a:rPr>
              <a:t>Minimisation of Cost Function and Delta Learning Rule</a:t>
            </a:r>
          </a:p>
        </p:txBody>
      </p:sp>
    </p:spTree>
    <p:extLst>
      <p:ext uri="{BB962C8B-B14F-4D97-AF65-F5344CB8AC3E}">
        <p14:creationId xmlns:p14="http://schemas.microsoft.com/office/powerpoint/2010/main" val="880139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310B9-9ACB-28DA-F4AF-D4B5940ABB98}"/>
              </a:ext>
            </a:extLst>
          </p:cNvPr>
          <p:cNvPicPr>
            <a:picLocks noChangeAspect="1"/>
          </p:cNvPicPr>
          <p:nvPr/>
        </p:nvPicPr>
        <p:blipFill>
          <a:blip r:embed="rId2"/>
          <a:stretch>
            <a:fillRect/>
          </a:stretch>
        </p:blipFill>
        <p:spPr>
          <a:xfrm>
            <a:off x="45582" y="1219200"/>
            <a:ext cx="9052833" cy="4419599"/>
          </a:xfrm>
          <a:prstGeom prst="rect">
            <a:avLst/>
          </a:prstGeom>
        </p:spPr>
      </p:pic>
    </p:spTree>
    <p:extLst>
      <p:ext uri="{BB962C8B-B14F-4D97-AF65-F5344CB8AC3E}">
        <p14:creationId xmlns:p14="http://schemas.microsoft.com/office/powerpoint/2010/main" val="994519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5836ADB-AB21-CA0E-1A47-D41D86B76B84}"/>
              </a:ext>
            </a:extLst>
          </p:cNvPr>
          <p:cNvSpPr>
            <a:spLocks noGrp="1"/>
          </p:cNvSpPr>
          <p:nvPr>
            <p:ph idx="1"/>
          </p:nvPr>
        </p:nvSpPr>
        <p:spPr>
          <a:xfrm>
            <a:off x="370726" y="989069"/>
            <a:ext cx="8229600" cy="4525963"/>
          </a:xfrm>
        </p:spPr>
        <p:txBody>
          <a:bodyPr>
            <a:normAutofit fontScale="85000" lnSpcReduction="10000"/>
          </a:bodyPr>
          <a:lstStyle/>
          <a:p>
            <a:pPr algn="just"/>
            <a:r>
              <a:rPr lang="en-US" dirty="0">
                <a:latin typeface="Candara" panose="020E0502030303020204" pitchFamily="34" charset="0"/>
              </a:rPr>
              <a:t>An index (e.g., an integer) is assigned to each node in the network, where a "node" is either an input to the network or the output of some unit in the network.</a:t>
            </a:r>
          </a:p>
          <a:p>
            <a:pPr algn="just"/>
            <a:r>
              <a:rPr lang="en-US" dirty="0" err="1">
                <a:latin typeface="Candara" panose="020E0502030303020204" pitchFamily="34" charset="0"/>
              </a:rPr>
              <a:t>x</a:t>
            </a:r>
            <a:r>
              <a:rPr lang="en-US" baseline="-25000" dirty="0" err="1">
                <a:latin typeface="Candara" panose="020E0502030303020204" pitchFamily="34" charset="0"/>
              </a:rPr>
              <a:t>ji</a:t>
            </a:r>
            <a:r>
              <a:rPr lang="en-US" baseline="-25000" dirty="0">
                <a:latin typeface="Candara" panose="020E0502030303020204" pitchFamily="34" charset="0"/>
              </a:rPr>
              <a:t> </a:t>
            </a:r>
            <a:r>
              <a:rPr lang="en-US" dirty="0">
                <a:latin typeface="Candara" panose="020E0502030303020204" pitchFamily="34" charset="0"/>
              </a:rPr>
              <a:t>denotes the input from node </a:t>
            </a:r>
            <a:r>
              <a:rPr lang="en-US" dirty="0" err="1">
                <a:latin typeface="Candara" panose="020E0502030303020204" pitchFamily="34" charset="0"/>
              </a:rPr>
              <a:t>i</a:t>
            </a:r>
            <a:r>
              <a:rPr lang="en-US" dirty="0">
                <a:latin typeface="Candara" panose="020E0502030303020204" pitchFamily="34" charset="0"/>
              </a:rPr>
              <a:t> to unit j , and </a:t>
            </a:r>
            <a:r>
              <a:rPr lang="en-US" dirty="0" err="1">
                <a:latin typeface="Candara" panose="020E0502030303020204" pitchFamily="34" charset="0"/>
              </a:rPr>
              <a:t>w</a:t>
            </a:r>
            <a:r>
              <a:rPr lang="en-US" baseline="-25000" dirty="0" err="1">
                <a:latin typeface="Candara" panose="020E0502030303020204" pitchFamily="34" charset="0"/>
              </a:rPr>
              <a:t>ji</a:t>
            </a:r>
            <a:r>
              <a:rPr lang="en-US" dirty="0">
                <a:latin typeface="Candara" panose="020E0502030303020204" pitchFamily="34" charset="0"/>
              </a:rPr>
              <a:t> denotes the corresponding weight.</a:t>
            </a:r>
          </a:p>
          <a:p>
            <a:pPr algn="just"/>
            <a:r>
              <a:rPr lang="en-US" dirty="0">
                <a:latin typeface="Candara" panose="020E0502030303020204" pitchFamily="34" charset="0"/>
                <a:sym typeface="Symbol" panose="05050102010706020507" pitchFamily="18" charset="2"/>
              </a:rPr>
              <a:t></a:t>
            </a:r>
            <a:r>
              <a:rPr lang="en-US" baseline="-25000" dirty="0">
                <a:latin typeface="Candara" panose="020E0502030303020204" pitchFamily="34" charset="0"/>
                <a:sym typeface="Symbol" panose="05050102010706020507" pitchFamily="18" charset="2"/>
              </a:rPr>
              <a:t>n</a:t>
            </a:r>
            <a:r>
              <a:rPr lang="en-US" dirty="0">
                <a:latin typeface="Candara" panose="020E0502030303020204" pitchFamily="34" charset="0"/>
                <a:sym typeface="Symbol" panose="05050102010706020507" pitchFamily="18" charset="2"/>
              </a:rPr>
              <a:t> denotes the error term associated with unit n. </a:t>
            </a:r>
          </a:p>
          <a:p>
            <a:pPr algn="just"/>
            <a:r>
              <a:rPr lang="en-US" dirty="0">
                <a:latin typeface="Candara" panose="020E0502030303020204" pitchFamily="34" charset="0"/>
                <a:sym typeface="Symbol" panose="05050102010706020507" pitchFamily="18" charset="2"/>
              </a:rPr>
              <a:t>It plays a role analogous to the quantity (t - o) in our earlier discussion of the delta training rule.</a:t>
            </a:r>
            <a:endParaRPr lang="en-IN" dirty="0">
              <a:latin typeface="Candara" panose="020E0502030303020204" pitchFamily="34" charset="0"/>
            </a:endParaRPr>
          </a:p>
        </p:txBody>
      </p:sp>
      <p:pic>
        <p:nvPicPr>
          <p:cNvPr id="8" name="Picture 7">
            <a:extLst>
              <a:ext uri="{FF2B5EF4-FFF2-40B4-BE49-F238E27FC236}">
                <a16:creationId xmlns:a16="http://schemas.microsoft.com/office/drawing/2014/main" id="{44064BB9-0DDB-79F8-6ECD-2F3BAA1019D6}"/>
              </a:ext>
            </a:extLst>
          </p:cNvPr>
          <p:cNvPicPr>
            <a:picLocks noChangeAspect="1"/>
          </p:cNvPicPr>
          <p:nvPr/>
        </p:nvPicPr>
        <p:blipFill>
          <a:blip r:embed="rId2"/>
          <a:stretch>
            <a:fillRect/>
          </a:stretch>
        </p:blipFill>
        <p:spPr>
          <a:xfrm>
            <a:off x="2808271" y="5515032"/>
            <a:ext cx="2626760" cy="885768"/>
          </a:xfrm>
          <a:prstGeom prst="rect">
            <a:avLst/>
          </a:prstGeom>
        </p:spPr>
      </p:pic>
    </p:spTree>
    <p:extLst>
      <p:ext uri="{BB962C8B-B14F-4D97-AF65-F5344CB8AC3E}">
        <p14:creationId xmlns:p14="http://schemas.microsoft.com/office/powerpoint/2010/main" val="1960778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54112" y="184935"/>
            <a:ext cx="8599470" cy="1567665"/>
          </a:xfrm>
        </p:spPr>
        <p:txBody>
          <a:bodyPr>
            <a:noAutofit/>
          </a:bodyPr>
          <a:lstStyle/>
          <a:p>
            <a:pPr eaLnBrk="1" hangingPunct="1"/>
            <a:r>
              <a:rPr lang="en-US" sz="3200" b="1" dirty="0"/>
              <a:t>Two phases</a:t>
            </a:r>
            <a:r>
              <a:rPr lang="en-US" sz="3200" b="1"/>
              <a:t>: Propagation and Weight </a:t>
            </a:r>
            <a:r>
              <a:rPr lang="en-US" sz="3200" b="1" dirty="0"/>
              <a:t>update.</a:t>
            </a:r>
            <a:br>
              <a:rPr lang="en-US" sz="3200" b="1" dirty="0"/>
            </a:br>
            <a:endParaRPr lang="en-US" sz="3200" b="1" dirty="0"/>
          </a:p>
        </p:txBody>
      </p:sp>
      <p:sp>
        <p:nvSpPr>
          <p:cNvPr id="9" name="Rectangle 3"/>
          <p:cNvSpPr txBox="1">
            <a:spLocks noChangeArrowheads="1"/>
          </p:cNvSpPr>
          <p:nvPr/>
        </p:nvSpPr>
        <p:spPr>
          <a:xfrm>
            <a:off x="390418" y="1251859"/>
            <a:ext cx="7770812" cy="4573587"/>
          </a:xfrm>
          <a:prstGeom prst="rect">
            <a:avLst/>
          </a:prstGeom>
        </p:spPr>
        <p:txBody>
          <a:bodyPr vert="horz" lIns="91435" tIns="45718" rIns="91435" bIns="45718" rtlCol="0">
            <a:normAutofit/>
          </a:bodyPr>
          <a:lstStyle/>
          <a:p>
            <a:pPr marL="342883" marR="0" lvl="0" indent="-342883" algn="just" defTabSz="914354" rtl="0" eaLnBrk="1" fontAlgn="auto" latinLnBrk="0" hangingPunct="1">
              <a:lnSpc>
                <a:spcPct val="90000"/>
              </a:lnSpc>
              <a:spcBef>
                <a:spcPct val="20000"/>
              </a:spcBef>
              <a:spcAft>
                <a:spcPts val="0"/>
              </a:spcAft>
              <a:buClrTx/>
              <a:buSzTx/>
              <a:buFont typeface="Wingdings" pitchFamily="2" charset="2"/>
              <a:buNone/>
              <a:tabLst/>
              <a:defRPr/>
            </a:pPr>
            <a:r>
              <a:rPr kumimoji="0" lang="en-US" sz="2800" b="1"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Phase 1: Propagation</a:t>
            </a:r>
          </a:p>
          <a:p>
            <a:pPr marL="342883" marR="0" lvl="0" indent="-342883" algn="just" defTabSz="914354"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Each propagation involves the following steps:</a:t>
            </a:r>
          </a:p>
          <a:p>
            <a:pPr marL="342883" marR="0" lvl="0" indent="-342883" algn="just" defTabSz="914354"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Forward propagation of a training pattern's input through the neural network in order to generate the propagation's output activations.</a:t>
            </a:r>
          </a:p>
          <a:p>
            <a:pPr marL="342883" marR="0" lvl="0" indent="-342883" algn="just" defTabSz="914354" rtl="0" eaLnBrk="1" fontAlgn="auto" latinLnBrk="0" hangingPunct="1">
              <a:lnSpc>
                <a:spcPct val="9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Back propagation of the propagation's output activations through the neural network using the training pattern's target in order to generate the deltas of all output and hidden neurons.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FB7A-F6BC-5C19-7EDD-93273F2AAEE0}"/>
              </a:ext>
            </a:extLst>
          </p:cNvPr>
          <p:cNvSpPr>
            <a:spLocks noGrp="1"/>
          </p:cNvSpPr>
          <p:nvPr>
            <p:ph type="title"/>
          </p:nvPr>
        </p:nvSpPr>
        <p:spPr/>
        <p:txBody>
          <a:bodyPr>
            <a:normAutofit/>
          </a:bodyPr>
          <a:lstStyle/>
          <a:p>
            <a:r>
              <a:rPr lang="en-IN" dirty="0"/>
              <a:t>Phase 2: Weight Update</a:t>
            </a:r>
          </a:p>
        </p:txBody>
      </p:sp>
      <p:sp>
        <p:nvSpPr>
          <p:cNvPr id="3" name="Content Placeholder 2">
            <a:extLst>
              <a:ext uri="{FF2B5EF4-FFF2-40B4-BE49-F238E27FC236}">
                <a16:creationId xmlns:a16="http://schemas.microsoft.com/office/drawing/2014/main" id="{7C721765-D3C4-0077-C9FB-5DF72C0F0483}"/>
              </a:ext>
            </a:extLst>
          </p:cNvPr>
          <p:cNvSpPr>
            <a:spLocks noGrp="1"/>
          </p:cNvSpPr>
          <p:nvPr>
            <p:ph idx="1"/>
          </p:nvPr>
        </p:nvSpPr>
        <p:spPr>
          <a:xfrm>
            <a:off x="169817" y="1149531"/>
            <a:ext cx="8621486" cy="5025238"/>
          </a:xfrm>
        </p:spPr>
        <p:txBody>
          <a:bodyPr>
            <a:normAutofit/>
          </a:bodyPr>
          <a:lstStyle/>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For each weight-synapse:</a:t>
            </a:r>
          </a:p>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Multiply its output delta and input activation to get the gradient of the weight.</a:t>
            </a:r>
          </a:p>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Bring the weight in the opposite direction of the gradient by subtracting a ratio of it from the weight.</a:t>
            </a:r>
          </a:p>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This ratio influences the speed and quality of learning; it is called the </a:t>
            </a:r>
            <a:r>
              <a:rPr kumimoji="0" lang="en-US" sz="2800" b="0" i="1" u="none" strike="noStrike" kern="1200" cap="none" spc="0" normalizeH="0" baseline="0" noProof="0" dirty="0">
                <a:ln>
                  <a:noFill/>
                </a:ln>
                <a:solidFill>
                  <a:schemeClr val="tx1"/>
                </a:solidFill>
                <a:effectLst/>
                <a:uLnTx/>
                <a:uFillTx/>
              </a:rPr>
              <a:t>learning rate</a:t>
            </a:r>
            <a:r>
              <a:rPr kumimoji="0" lang="en-US" sz="2800" b="0" i="0" u="none" strike="noStrike" kern="1200" cap="none" spc="0" normalizeH="0" baseline="0" noProof="0" dirty="0">
                <a:ln>
                  <a:noFill/>
                </a:ln>
                <a:solidFill>
                  <a:schemeClr val="tx1"/>
                </a:solidFill>
                <a:effectLst/>
                <a:uLnTx/>
                <a:uFillTx/>
              </a:rPr>
              <a:t>. </a:t>
            </a:r>
          </a:p>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The sign of the gradient of a weight indicates where the error is increasing, this is why the weight must be updated in the opposite direction.</a:t>
            </a:r>
          </a:p>
          <a:p>
            <a:pPr marL="342883" marR="0" lvl="0" indent="-342883" algn="just" defTabSz="914354"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rPr>
              <a:t>Repeat the phase 1 and 2 until the performance of the network is good enough.</a:t>
            </a:r>
          </a:p>
          <a:p>
            <a:endParaRPr lang="en-IN" dirty="0"/>
          </a:p>
        </p:txBody>
      </p:sp>
    </p:spTree>
    <p:extLst>
      <p:ext uri="{BB962C8B-B14F-4D97-AF65-F5344CB8AC3E}">
        <p14:creationId xmlns:p14="http://schemas.microsoft.com/office/powerpoint/2010/main" val="2971098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EABD-9E29-53B6-58AA-64DC9462F7AC}"/>
              </a:ext>
            </a:extLst>
          </p:cNvPr>
          <p:cNvSpPr>
            <a:spLocks noGrp="1"/>
          </p:cNvSpPr>
          <p:nvPr>
            <p:ph type="title"/>
          </p:nvPr>
        </p:nvSpPr>
        <p:spPr>
          <a:ln>
            <a:solidFill>
              <a:schemeClr val="accent1"/>
            </a:solidFill>
          </a:ln>
        </p:spPr>
        <p:txBody>
          <a:bodyPr>
            <a:normAutofit fontScale="90000"/>
          </a:bodyPr>
          <a:lstStyle/>
          <a:p>
            <a:r>
              <a:rPr lang="en-IN" dirty="0">
                <a:latin typeface="Candara" panose="020E0502030303020204" pitchFamily="34" charset="0"/>
              </a:rPr>
              <a:t>Weight </a:t>
            </a:r>
            <a:r>
              <a:rPr lang="en-IN" dirty="0" err="1">
                <a:latin typeface="Candara" panose="020E0502030303020204" pitchFamily="34" charset="0"/>
              </a:rPr>
              <a:t>updation</a:t>
            </a:r>
            <a:r>
              <a:rPr lang="en-IN" dirty="0">
                <a:latin typeface="Candara" panose="020E0502030303020204" pitchFamily="34" charset="0"/>
              </a:rPr>
              <a:t> in Backpropagation</a:t>
            </a:r>
          </a:p>
        </p:txBody>
      </p:sp>
      <p:sp>
        <p:nvSpPr>
          <p:cNvPr id="3" name="Content Placeholder 2">
            <a:extLst>
              <a:ext uri="{FF2B5EF4-FFF2-40B4-BE49-F238E27FC236}">
                <a16:creationId xmlns:a16="http://schemas.microsoft.com/office/drawing/2014/main" id="{0CC8425A-7588-7049-AC51-71DEBCF84DC5}"/>
              </a:ext>
            </a:extLst>
          </p:cNvPr>
          <p:cNvSpPr>
            <a:spLocks noGrp="1"/>
          </p:cNvSpPr>
          <p:nvPr>
            <p:ph idx="1"/>
          </p:nvPr>
        </p:nvSpPr>
        <p:spPr>
          <a:ln>
            <a:solidFill>
              <a:schemeClr val="accent1"/>
            </a:solidFill>
          </a:ln>
        </p:spPr>
        <p:txBody>
          <a:bodyPr/>
          <a:lstStyle/>
          <a:p>
            <a:r>
              <a:rPr lang="en-US" dirty="0">
                <a:latin typeface="Candara" panose="020E0502030303020204" pitchFamily="34" charset="0"/>
              </a:rPr>
              <a:t>For each training example d every weight </a:t>
            </a:r>
            <a:r>
              <a:rPr lang="en-US" dirty="0" err="1">
                <a:latin typeface="Candara" panose="020E0502030303020204" pitchFamily="34" charset="0"/>
              </a:rPr>
              <a:t>w</a:t>
            </a:r>
            <a:r>
              <a:rPr lang="en-US" baseline="-25000" dirty="0" err="1">
                <a:latin typeface="Candara" panose="020E0502030303020204" pitchFamily="34" charset="0"/>
              </a:rPr>
              <a:t>ji</a:t>
            </a:r>
            <a:r>
              <a:rPr lang="en-US" baseline="-25000" dirty="0">
                <a:latin typeface="Candara" panose="020E0502030303020204" pitchFamily="34" charset="0"/>
              </a:rPr>
              <a:t> </a:t>
            </a:r>
            <a:r>
              <a:rPr lang="en-US" dirty="0">
                <a:latin typeface="Candara" panose="020E0502030303020204" pitchFamily="34" charset="0"/>
              </a:rPr>
              <a:t>is updated by adding to it ∆</a:t>
            </a:r>
            <a:r>
              <a:rPr lang="en-US" dirty="0" err="1">
                <a:latin typeface="Candara" panose="020E0502030303020204" pitchFamily="34" charset="0"/>
              </a:rPr>
              <a:t>w</a:t>
            </a:r>
            <a:r>
              <a:rPr lang="en-US" baseline="-25000" dirty="0" err="1">
                <a:latin typeface="Candara" panose="020E0502030303020204" pitchFamily="34" charset="0"/>
              </a:rPr>
              <a:t>ji</a:t>
            </a:r>
            <a:endParaRPr lang="en-IN" baseline="-25000" dirty="0">
              <a:latin typeface="Candara" panose="020E0502030303020204" pitchFamily="34" charset="0"/>
            </a:endParaRPr>
          </a:p>
        </p:txBody>
      </p:sp>
      <p:pic>
        <p:nvPicPr>
          <p:cNvPr id="6" name="Picture 5">
            <a:extLst>
              <a:ext uri="{FF2B5EF4-FFF2-40B4-BE49-F238E27FC236}">
                <a16:creationId xmlns:a16="http://schemas.microsoft.com/office/drawing/2014/main" id="{F810B819-73B8-FDFB-9AB4-4E7568473510}"/>
              </a:ext>
            </a:extLst>
          </p:cNvPr>
          <p:cNvPicPr>
            <a:picLocks noChangeAspect="1"/>
          </p:cNvPicPr>
          <p:nvPr/>
        </p:nvPicPr>
        <p:blipFill>
          <a:blip r:embed="rId2"/>
          <a:stretch>
            <a:fillRect/>
          </a:stretch>
        </p:blipFill>
        <p:spPr>
          <a:xfrm>
            <a:off x="557404" y="2971800"/>
            <a:ext cx="8029192" cy="2895600"/>
          </a:xfrm>
          <a:prstGeom prst="rect">
            <a:avLst/>
          </a:prstGeom>
        </p:spPr>
      </p:pic>
    </p:spTree>
    <p:extLst>
      <p:ext uri="{BB962C8B-B14F-4D97-AF65-F5344CB8AC3E}">
        <p14:creationId xmlns:p14="http://schemas.microsoft.com/office/powerpoint/2010/main" val="507787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9B8589-D3AC-8BDC-2106-59E8D92F73CF}"/>
              </a:ext>
            </a:extLst>
          </p:cNvPr>
          <p:cNvPicPr>
            <a:picLocks noChangeAspect="1"/>
          </p:cNvPicPr>
          <p:nvPr/>
        </p:nvPicPr>
        <p:blipFill>
          <a:blip r:embed="rId2"/>
          <a:stretch>
            <a:fillRect/>
          </a:stretch>
        </p:blipFill>
        <p:spPr>
          <a:xfrm>
            <a:off x="204859" y="196399"/>
            <a:ext cx="8734282" cy="3424758"/>
          </a:xfrm>
          <a:prstGeom prst="rect">
            <a:avLst/>
          </a:prstGeom>
        </p:spPr>
      </p:pic>
      <p:pic>
        <p:nvPicPr>
          <p:cNvPr id="8" name="Picture 7">
            <a:extLst>
              <a:ext uri="{FF2B5EF4-FFF2-40B4-BE49-F238E27FC236}">
                <a16:creationId xmlns:a16="http://schemas.microsoft.com/office/drawing/2014/main" id="{96070B5D-9F41-595B-1333-CC5511F6B414}"/>
              </a:ext>
            </a:extLst>
          </p:cNvPr>
          <p:cNvPicPr>
            <a:picLocks noChangeAspect="1"/>
          </p:cNvPicPr>
          <p:nvPr/>
        </p:nvPicPr>
        <p:blipFill>
          <a:blip r:embed="rId3"/>
          <a:stretch>
            <a:fillRect/>
          </a:stretch>
        </p:blipFill>
        <p:spPr>
          <a:xfrm>
            <a:off x="1991045" y="3780183"/>
            <a:ext cx="5161909" cy="2368597"/>
          </a:xfrm>
          <a:prstGeom prst="rect">
            <a:avLst/>
          </a:prstGeom>
        </p:spPr>
      </p:pic>
    </p:spTree>
    <p:extLst>
      <p:ext uri="{BB962C8B-B14F-4D97-AF65-F5344CB8AC3E}">
        <p14:creationId xmlns:p14="http://schemas.microsoft.com/office/powerpoint/2010/main" val="3526169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030C18-6E5A-B089-45C0-D88ED07F712E}"/>
              </a:ext>
            </a:extLst>
          </p:cNvPr>
          <p:cNvPicPr>
            <a:picLocks noChangeAspect="1"/>
          </p:cNvPicPr>
          <p:nvPr/>
        </p:nvPicPr>
        <p:blipFill>
          <a:blip r:embed="rId2"/>
          <a:stretch>
            <a:fillRect/>
          </a:stretch>
        </p:blipFill>
        <p:spPr>
          <a:xfrm>
            <a:off x="280388" y="1185549"/>
            <a:ext cx="8583223" cy="4486901"/>
          </a:xfrm>
          <a:prstGeom prst="rect">
            <a:avLst/>
          </a:prstGeom>
        </p:spPr>
      </p:pic>
    </p:spTree>
    <p:extLst>
      <p:ext uri="{BB962C8B-B14F-4D97-AF65-F5344CB8AC3E}">
        <p14:creationId xmlns:p14="http://schemas.microsoft.com/office/powerpoint/2010/main" val="3323226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76347-8124-4F4F-90C4-0680186516A5}"/>
              </a:ext>
            </a:extLst>
          </p:cNvPr>
          <p:cNvPicPr>
            <a:picLocks noChangeAspect="1"/>
          </p:cNvPicPr>
          <p:nvPr/>
        </p:nvPicPr>
        <p:blipFill>
          <a:blip r:embed="rId2"/>
          <a:stretch>
            <a:fillRect/>
          </a:stretch>
        </p:blipFill>
        <p:spPr>
          <a:xfrm>
            <a:off x="648995" y="1279199"/>
            <a:ext cx="7236048" cy="4387991"/>
          </a:xfrm>
          <a:prstGeom prst="rect">
            <a:avLst/>
          </a:prstGeom>
        </p:spPr>
      </p:pic>
      <p:sp>
        <p:nvSpPr>
          <p:cNvPr id="5" name="Title 1">
            <a:extLst>
              <a:ext uri="{FF2B5EF4-FFF2-40B4-BE49-F238E27FC236}">
                <a16:creationId xmlns:a16="http://schemas.microsoft.com/office/drawing/2014/main" id="{5EE8B4FA-CB3B-4C85-8053-98B0552C9F3A}"/>
              </a:ext>
            </a:extLst>
          </p:cNvPr>
          <p:cNvSpPr>
            <a:spLocks noGrp="1"/>
          </p:cNvSpPr>
          <p:nvPr>
            <p:ph type="title"/>
          </p:nvPr>
        </p:nvSpPr>
        <p:spPr>
          <a:xfrm>
            <a:off x="169817" y="154849"/>
            <a:ext cx="8621486" cy="713196"/>
          </a:xfrm>
        </p:spPr>
        <p:txBody>
          <a:bodyPr>
            <a:normAutofit/>
          </a:bodyPr>
          <a:lstStyle/>
          <a:p>
            <a:r>
              <a:rPr lang="en-IN" dirty="0"/>
              <a:t>Problem based on ANN:</a:t>
            </a:r>
          </a:p>
        </p:txBody>
      </p:sp>
    </p:spTree>
    <p:extLst>
      <p:ext uri="{BB962C8B-B14F-4D97-AF65-F5344CB8AC3E}">
        <p14:creationId xmlns:p14="http://schemas.microsoft.com/office/powerpoint/2010/main" val="384521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7F72-B271-F26F-9807-585424E49C6C}"/>
              </a:ext>
            </a:extLst>
          </p:cNvPr>
          <p:cNvSpPr>
            <a:spLocks noGrp="1"/>
          </p:cNvSpPr>
          <p:nvPr>
            <p:ph type="title"/>
          </p:nvPr>
        </p:nvSpPr>
        <p:spPr/>
        <p:txBody>
          <a:bodyPr>
            <a:normAutofit fontScale="90000"/>
          </a:bodyPr>
          <a:lstStyle/>
          <a:p>
            <a:r>
              <a:rPr lang="en-US" dirty="0"/>
              <a:t>TYPES OF ACTIVATION FUNCTIONS</a:t>
            </a:r>
          </a:p>
        </p:txBody>
      </p:sp>
      <p:sp>
        <p:nvSpPr>
          <p:cNvPr id="3" name="Content Placeholder 2">
            <a:extLst>
              <a:ext uri="{FF2B5EF4-FFF2-40B4-BE49-F238E27FC236}">
                <a16:creationId xmlns:a16="http://schemas.microsoft.com/office/drawing/2014/main" id="{07C4A2AC-89A9-5C6A-F900-38830F5F0271}"/>
              </a:ext>
            </a:extLst>
          </p:cNvPr>
          <p:cNvSpPr>
            <a:spLocks noGrp="1"/>
          </p:cNvSpPr>
          <p:nvPr>
            <p:ph idx="1"/>
          </p:nvPr>
        </p:nvSpPr>
        <p:spPr/>
        <p:txBody>
          <a:bodyPr>
            <a:normAutofit fontScale="92500" lnSpcReduction="10000"/>
          </a:bodyPr>
          <a:lstStyle/>
          <a:p>
            <a:r>
              <a:rPr lang="en-US" dirty="0"/>
              <a:t>Identity function</a:t>
            </a:r>
          </a:p>
          <a:p>
            <a:r>
              <a:rPr lang="en-US" dirty="0"/>
              <a:t>Threshold/ step function</a:t>
            </a:r>
          </a:p>
          <a:p>
            <a:r>
              <a:rPr lang="en-US" dirty="0"/>
              <a:t>Rectified linear unit function</a:t>
            </a:r>
          </a:p>
          <a:p>
            <a:r>
              <a:rPr lang="en-US" dirty="0"/>
              <a:t>Sigmoid function</a:t>
            </a:r>
          </a:p>
          <a:p>
            <a:pPr lvl="1"/>
            <a:r>
              <a:rPr lang="en-US" dirty="0"/>
              <a:t>Binary sigmoid function</a:t>
            </a:r>
          </a:p>
          <a:p>
            <a:pPr lvl="1"/>
            <a:r>
              <a:rPr lang="en-US" dirty="0"/>
              <a:t>Bipolar sigmoid function</a:t>
            </a:r>
          </a:p>
          <a:p>
            <a:r>
              <a:rPr lang="en-US" dirty="0"/>
              <a:t>Hyperbolic tangent function</a:t>
            </a:r>
          </a:p>
        </p:txBody>
      </p:sp>
      <p:sp>
        <p:nvSpPr>
          <p:cNvPr id="4" name="Title 1">
            <a:extLst>
              <a:ext uri="{FF2B5EF4-FFF2-40B4-BE49-F238E27FC236}">
                <a16:creationId xmlns:a16="http://schemas.microsoft.com/office/drawing/2014/main" id="{63ECD116-F0AB-78DE-0257-B89DB229EB14}"/>
              </a:ext>
            </a:extLst>
          </p:cNvPr>
          <p:cNvSpPr txBox="1">
            <a:spLocks/>
          </p:cNvSpPr>
          <p:nvPr/>
        </p:nvSpPr>
        <p:spPr>
          <a:xfrm>
            <a:off x="169817" y="115092"/>
            <a:ext cx="8621486" cy="713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kern="1200" dirty="0">
                <a:solidFill>
                  <a:srgbClr val="0070C0"/>
                </a:solidFill>
                <a:latin typeface="Times New Roman" panose="02020603050405020304" pitchFamily="18" charset="0"/>
                <a:ea typeface="+mj-ea"/>
                <a:cs typeface="Times New Roman" panose="02020603050405020304" pitchFamily="18" charset="0"/>
              </a:defRPr>
            </a:lvl1pPr>
          </a:lstStyle>
          <a:p>
            <a:endParaRPr lang="en-US"/>
          </a:p>
        </p:txBody>
      </p:sp>
    </p:spTree>
    <p:extLst>
      <p:ext uri="{BB962C8B-B14F-4D97-AF65-F5344CB8AC3E}">
        <p14:creationId xmlns:p14="http://schemas.microsoft.com/office/powerpoint/2010/main" val="7706117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E8B4FA-CB3B-4C85-8053-98B0552C9F3A}"/>
              </a:ext>
            </a:extLst>
          </p:cNvPr>
          <p:cNvSpPr>
            <a:spLocks noGrp="1"/>
          </p:cNvSpPr>
          <p:nvPr>
            <p:ph type="title"/>
          </p:nvPr>
        </p:nvSpPr>
        <p:spPr>
          <a:xfrm>
            <a:off x="169817" y="154849"/>
            <a:ext cx="8621486" cy="713196"/>
          </a:xfrm>
        </p:spPr>
        <p:txBody>
          <a:bodyPr>
            <a:normAutofit/>
          </a:bodyPr>
          <a:lstStyle/>
          <a:p>
            <a:r>
              <a:rPr lang="en-IN" dirty="0"/>
              <a:t>Problem based on ANN</a:t>
            </a:r>
          </a:p>
        </p:txBody>
      </p:sp>
      <p:pic>
        <p:nvPicPr>
          <p:cNvPr id="3" name="Picture 2">
            <a:extLst>
              <a:ext uri="{FF2B5EF4-FFF2-40B4-BE49-F238E27FC236}">
                <a16:creationId xmlns:a16="http://schemas.microsoft.com/office/drawing/2014/main" id="{D29E61AC-6217-454D-B4C6-1A1A2087D852}"/>
              </a:ext>
            </a:extLst>
          </p:cNvPr>
          <p:cNvPicPr>
            <a:picLocks noChangeAspect="1"/>
          </p:cNvPicPr>
          <p:nvPr/>
        </p:nvPicPr>
        <p:blipFill>
          <a:blip r:embed="rId2"/>
          <a:stretch>
            <a:fillRect/>
          </a:stretch>
        </p:blipFill>
        <p:spPr>
          <a:xfrm>
            <a:off x="376717" y="1069585"/>
            <a:ext cx="7350853" cy="5039667"/>
          </a:xfrm>
          <a:prstGeom prst="rect">
            <a:avLst/>
          </a:prstGeom>
        </p:spPr>
      </p:pic>
    </p:spTree>
    <p:extLst>
      <p:ext uri="{BB962C8B-B14F-4D97-AF65-F5344CB8AC3E}">
        <p14:creationId xmlns:p14="http://schemas.microsoft.com/office/powerpoint/2010/main" val="12633795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6E677-9ECC-71A9-7CCB-9D02E95C35D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BB9C24B-A00F-E06C-3052-78B5216D2D01}"/>
              </a:ext>
            </a:extLst>
          </p:cNvPr>
          <p:cNvSpPr>
            <a:spLocks noGrp="1"/>
          </p:cNvSpPr>
          <p:nvPr>
            <p:ph type="title"/>
          </p:nvPr>
        </p:nvSpPr>
        <p:spPr>
          <a:xfrm>
            <a:off x="169817" y="154849"/>
            <a:ext cx="8621486" cy="713196"/>
          </a:xfrm>
        </p:spPr>
        <p:txBody>
          <a:bodyPr>
            <a:normAutofit/>
          </a:bodyPr>
          <a:lstStyle/>
          <a:p>
            <a:r>
              <a:rPr lang="en-IN" dirty="0"/>
              <a:t>Problem based on ANN:</a:t>
            </a:r>
          </a:p>
        </p:txBody>
      </p:sp>
      <p:pic>
        <p:nvPicPr>
          <p:cNvPr id="4" name="Picture 3">
            <a:extLst>
              <a:ext uri="{FF2B5EF4-FFF2-40B4-BE49-F238E27FC236}">
                <a16:creationId xmlns:a16="http://schemas.microsoft.com/office/drawing/2014/main" id="{794BF056-BDEC-0C83-B64A-464A39330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95" y="1154686"/>
            <a:ext cx="7923809" cy="4101587"/>
          </a:xfrm>
          <a:prstGeom prst="rect">
            <a:avLst/>
          </a:prstGeom>
        </p:spPr>
      </p:pic>
      <p:pic>
        <p:nvPicPr>
          <p:cNvPr id="7" name="Picture 6">
            <a:extLst>
              <a:ext uri="{FF2B5EF4-FFF2-40B4-BE49-F238E27FC236}">
                <a16:creationId xmlns:a16="http://schemas.microsoft.com/office/drawing/2014/main" id="{44A806CC-30D5-BA9F-B36A-3359C194C5EA}"/>
              </a:ext>
            </a:extLst>
          </p:cNvPr>
          <p:cNvPicPr>
            <a:picLocks noChangeAspect="1"/>
          </p:cNvPicPr>
          <p:nvPr/>
        </p:nvPicPr>
        <p:blipFill>
          <a:blip r:embed="rId3"/>
          <a:stretch>
            <a:fillRect/>
          </a:stretch>
        </p:blipFill>
        <p:spPr>
          <a:xfrm>
            <a:off x="2009417" y="5659394"/>
            <a:ext cx="5125165" cy="619211"/>
          </a:xfrm>
          <a:prstGeom prst="rect">
            <a:avLst/>
          </a:prstGeom>
        </p:spPr>
      </p:pic>
    </p:spTree>
    <p:extLst>
      <p:ext uri="{BB962C8B-B14F-4D97-AF65-F5344CB8AC3E}">
        <p14:creationId xmlns:p14="http://schemas.microsoft.com/office/powerpoint/2010/main" val="23126074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A7A-7E90-9CE0-C3E4-092078799131}"/>
              </a:ext>
            </a:extLst>
          </p:cNvPr>
          <p:cNvSpPr>
            <a:spLocks noGrp="1"/>
          </p:cNvSpPr>
          <p:nvPr>
            <p:ph type="title"/>
          </p:nvPr>
        </p:nvSpPr>
        <p:spPr/>
        <p:txBody>
          <a:bodyPr>
            <a:normAutofit/>
          </a:bodyPr>
          <a:lstStyle/>
          <a:p>
            <a:r>
              <a:rPr lang="en-IN" dirty="0"/>
              <a:t>Strengths</a:t>
            </a:r>
          </a:p>
        </p:txBody>
      </p:sp>
      <p:sp>
        <p:nvSpPr>
          <p:cNvPr id="3" name="Content Placeholder 2">
            <a:extLst>
              <a:ext uri="{FF2B5EF4-FFF2-40B4-BE49-F238E27FC236}">
                <a16:creationId xmlns:a16="http://schemas.microsoft.com/office/drawing/2014/main" id="{FF2C1C6C-A4E3-8ADE-A83A-817A8943F69A}"/>
              </a:ext>
            </a:extLst>
          </p:cNvPr>
          <p:cNvSpPr>
            <a:spLocks noGrp="1"/>
          </p:cNvSpPr>
          <p:nvPr>
            <p:ph idx="1"/>
          </p:nvPr>
        </p:nvSpPr>
        <p:spPr>
          <a:xfrm>
            <a:off x="261257" y="1289285"/>
            <a:ext cx="8621486" cy="4455138"/>
          </a:xfrm>
        </p:spPr>
        <p:txBody>
          <a:bodyPr>
            <a:normAutofit fontScale="92500" lnSpcReduction="20000"/>
          </a:bodyPr>
          <a:lstStyle/>
          <a:p>
            <a:r>
              <a:rPr lang="en-US" dirty="0"/>
              <a:t>High tolerance to noisy data </a:t>
            </a:r>
          </a:p>
          <a:p>
            <a:r>
              <a:rPr lang="en-US" dirty="0"/>
              <a:t>Ability to classify untrained patterns </a:t>
            </a:r>
          </a:p>
          <a:p>
            <a:r>
              <a:rPr lang="en-US" dirty="0"/>
              <a:t>Well-suited for continuous-valued inputs and outputs</a:t>
            </a:r>
          </a:p>
          <a:p>
            <a:r>
              <a:rPr lang="en-US" dirty="0"/>
              <a:t>Successful on a wide array of real-world data</a:t>
            </a:r>
          </a:p>
          <a:p>
            <a:r>
              <a:rPr lang="en-US" dirty="0"/>
              <a:t>Algorithms are inherently parallel</a:t>
            </a:r>
          </a:p>
          <a:p>
            <a:r>
              <a:rPr lang="en-US" dirty="0"/>
              <a:t>Techniques have recently been developed for the extraction of rules from trained neural networks</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A7A-7E90-9CE0-C3E4-092078799131}"/>
              </a:ext>
            </a:extLst>
          </p:cNvPr>
          <p:cNvSpPr>
            <a:spLocks noGrp="1"/>
          </p:cNvSpPr>
          <p:nvPr>
            <p:ph type="title"/>
          </p:nvPr>
        </p:nvSpPr>
        <p:spPr/>
        <p:txBody>
          <a:bodyPr>
            <a:normAutofit/>
          </a:bodyPr>
          <a:lstStyle/>
          <a:p>
            <a:r>
              <a:rPr lang="en-IN" dirty="0"/>
              <a:t>Weaknesses</a:t>
            </a:r>
          </a:p>
        </p:txBody>
      </p:sp>
      <p:sp>
        <p:nvSpPr>
          <p:cNvPr id="3" name="Content Placeholder 2">
            <a:extLst>
              <a:ext uri="{FF2B5EF4-FFF2-40B4-BE49-F238E27FC236}">
                <a16:creationId xmlns:a16="http://schemas.microsoft.com/office/drawing/2014/main" id="{FF2C1C6C-A4E3-8ADE-A83A-817A8943F69A}"/>
              </a:ext>
            </a:extLst>
          </p:cNvPr>
          <p:cNvSpPr>
            <a:spLocks noGrp="1"/>
          </p:cNvSpPr>
          <p:nvPr>
            <p:ph idx="1"/>
          </p:nvPr>
        </p:nvSpPr>
        <p:spPr>
          <a:xfrm>
            <a:off x="261257" y="1289285"/>
            <a:ext cx="8621486" cy="4455138"/>
          </a:xfrm>
        </p:spPr>
        <p:txBody>
          <a:bodyPr>
            <a:normAutofit/>
          </a:bodyPr>
          <a:lstStyle/>
          <a:p>
            <a:pPr marL="914377" marR="0" lvl="1" indent="-457200" algn="l" defTabSz="914354" rtl="0" eaLnBrk="1" fontAlgn="auto" latinLnBrk="0" hangingPunct="1">
              <a:lnSpc>
                <a:spcPct val="90000"/>
              </a:lnSpc>
              <a:spcBef>
                <a:spcPct val="20000"/>
              </a:spcBef>
              <a:spcAft>
                <a:spcPts val="0"/>
              </a:spcAft>
              <a:buClrTx/>
              <a:buSzTx/>
              <a:buFont typeface="Wingdings" panose="05000000000000000000" pitchFamily="2" charset="2"/>
              <a:buChar char="ü"/>
              <a:tabLst/>
              <a:defRPr/>
            </a:pP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Long training time </a:t>
            </a:r>
          </a:p>
          <a:p>
            <a:pPr marL="914377" marR="0" lvl="1" indent="-457200" algn="l" defTabSz="914354" rtl="0" eaLnBrk="1" fontAlgn="auto" latinLnBrk="0" hangingPunct="1">
              <a:lnSpc>
                <a:spcPct val="90000"/>
              </a:lnSpc>
              <a:spcBef>
                <a:spcPct val="20000"/>
              </a:spcBef>
              <a:spcAft>
                <a:spcPts val="0"/>
              </a:spcAft>
              <a:buClrTx/>
              <a:buSzTx/>
              <a:buFont typeface="Wingdings" panose="05000000000000000000" pitchFamily="2" charset="2"/>
              <a:buChar char="ü"/>
              <a:tabLst/>
              <a:defRPr/>
            </a:pPr>
            <a:r>
              <a:rPr lang="en-US" sz="2800" dirty="0">
                <a:latin typeface="Candara" panose="020E0502030303020204" pitchFamily="34" charset="0"/>
                <a:cs typeface="Arial" pitchFamily="34" charset="0"/>
              </a:rPr>
              <a:t>R</a:t>
            </a:r>
            <a:r>
              <a:rPr kumimoji="0" lang="en-US" sz="2800" b="0" i="0" u="none" strike="noStrike" kern="1200" cap="none" spc="0" normalizeH="0" baseline="0" noProof="0" dirty="0" err="1">
                <a:ln>
                  <a:noFill/>
                </a:ln>
                <a:solidFill>
                  <a:schemeClr val="tx1"/>
                </a:solidFill>
                <a:effectLst/>
                <a:uLnTx/>
                <a:uFillTx/>
                <a:latin typeface="Candara" panose="020E0502030303020204" pitchFamily="34" charset="0"/>
                <a:cs typeface="Arial" pitchFamily="34" charset="0"/>
              </a:rPr>
              <a:t>equire</a:t>
            </a: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 a number of parameters typically best determined empirically, e.g., the network topology or ``structure." </a:t>
            </a:r>
          </a:p>
          <a:p>
            <a:pPr marL="914377" marR="0" lvl="1" indent="-457200" algn="l" defTabSz="914354" rtl="0" eaLnBrk="1" fontAlgn="auto" latinLnBrk="0" hangingPunct="1">
              <a:lnSpc>
                <a:spcPct val="90000"/>
              </a:lnSpc>
              <a:spcBef>
                <a:spcPct val="20000"/>
              </a:spcBef>
              <a:spcAft>
                <a:spcPts val="0"/>
              </a:spcAft>
              <a:buClrTx/>
              <a:buSzTx/>
              <a:buFont typeface="Wingdings" panose="05000000000000000000" pitchFamily="2" charset="2"/>
              <a:buChar char="ü"/>
              <a:tabLst/>
              <a:defRPr/>
            </a:pPr>
            <a:r>
              <a:rPr lang="en-US" sz="2800" dirty="0">
                <a:latin typeface="Candara" panose="020E0502030303020204" pitchFamily="34" charset="0"/>
                <a:cs typeface="Arial" pitchFamily="34" charset="0"/>
              </a:rPr>
              <a:t>P</a:t>
            </a:r>
            <a:r>
              <a:rPr kumimoji="0" lang="en-US" sz="2800" b="0" i="0" u="none" strike="noStrike" kern="1200" cap="none" spc="0" normalizeH="0" baseline="0" noProof="0" dirty="0" err="1">
                <a:ln>
                  <a:noFill/>
                </a:ln>
                <a:solidFill>
                  <a:schemeClr val="tx1"/>
                </a:solidFill>
                <a:effectLst/>
                <a:uLnTx/>
                <a:uFillTx/>
                <a:latin typeface="Candara" panose="020E0502030303020204" pitchFamily="34" charset="0"/>
                <a:cs typeface="Arial" pitchFamily="34" charset="0"/>
              </a:rPr>
              <a:t>oor</a:t>
            </a:r>
            <a:r>
              <a:rPr kumimoji="0" lang="en-US" sz="2800" b="0" i="0" u="none" strike="noStrike" kern="1200" cap="none" spc="0" normalizeH="0" baseline="0" noProof="0" dirty="0">
                <a:ln>
                  <a:noFill/>
                </a:ln>
                <a:solidFill>
                  <a:schemeClr val="tx1"/>
                </a:solidFill>
                <a:effectLst/>
                <a:uLnTx/>
                <a:uFillTx/>
                <a:latin typeface="Candara" panose="020E0502030303020204" pitchFamily="34" charset="0"/>
                <a:cs typeface="Arial" pitchFamily="34" charset="0"/>
              </a:rPr>
              <a:t> interpretability: Difficult to interpret the symbolic meaning behind the learned weights and of ``hidden units" in the network</a:t>
            </a:r>
          </a:p>
          <a:p>
            <a:endParaRPr lang="en-IN" dirty="0"/>
          </a:p>
        </p:txBody>
      </p:sp>
    </p:spTree>
    <p:extLst>
      <p:ext uri="{BB962C8B-B14F-4D97-AF65-F5344CB8AC3E}">
        <p14:creationId xmlns:p14="http://schemas.microsoft.com/office/powerpoint/2010/main" val="2993896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60B2CF-581D-486D-D9CC-2F2408369831}"/>
              </a:ext>
            </a:extLst>
          </p:cNvPr>
          <p:cNvSpPr txBox="1"/>
          <p:nvPr/>
        </p:nvSpPr>
        <p:spPr>
          <a:xfrm>
            <a:off x="1066800" y="2209801"/>
            <a:ext cx="7239000" cy="369332"/>
          </a:xfrm>
          <a:prstGeom prst="rect">
            <a:avLst/>
          </a:prstGeom>
          <a:noFill/>
        </p:spPr>
        <p:txBody>
          <a:bodyPr wrap="square">
            <a:spAutoFit/>
          </a:bodyPr>
          <a:lstStyle/>
          <a:p>
            <a:r>
              <a:rPr lang="en-US" dirty="0">
                <a:hlinkClick r:id="rId2"/>
              </a:rPr>
              <a:t>What Is Backpropagation? | Training A Neural Network | </a:t>
            </a:r>
            <a:r>
              <a:rPr lang="en-US" dirty="0" err="1">
                <a:hlinkClick r:id="rId2"/>
              </a:rPr>
              <a:t>Edureka</a:t>
            </a:r>
            <a:endParaRPr lang="en-IN" dirty="0"/>
          </a:p>
        </p:txBody>
      </p:sp>
      <p:sp>
        <p:nvSpPr>
          <p:cNvPr id="5" name="TextBox 4">
            <a:extLst>
              <a:ext uri="{FF2B5EF4-FFF2-40B4-BE49-F238E27FC236}">
                <a16:creationId xmlns:a16="http://schemas.microsoft.com/office/drawing/2014/main" id="{384D0B96-5F8A-CAC5-F997-C67B4803A450}"/>
              </a:ext>
            </a:extLst>
          </p:cNvPr>
          <p:cNvSpPr txBox="1"/>
          <p:nvPr/>
        </p:nvSpPr>
        <p:spPr>
          <a:xfrm>
            <a:off x="1905000" y="3244334"/>
            <a:ext cx="5791200" cy="369332"/>
          </a:xfrm>
          <a:prstGeom prst="rect">
            <a:avLst/>
          </a:prstGeom>
          <a:noFill/>
        </p:spPr>
        <p:txBody>
          <a:bodyPr wrap="square">
            <a:spAutoFit/>
          </a:bodyPr>
          <a:lstStyle/>
          <a:p>
            <a:r>
              <a:rPr lang="en-US" dirty="0">
                <a:hlinkClick r:id="rId3"/>
              </a:rPr>
              <a:t>A Step by Step Backpropagation Example – Matt Mazur</a:t>
            </a:r>
            <a:endParaRPr lang="en-IN" dirty="0"/>
          </a:p>
        </p:txBody>
      </p:sp>
    </p:spTree>
    <p:extLst>
      <p:ext uri="{BB962C8B-B14F-4D97-AF65-F5344CB8AC3E}">
        <p14:creationId xmlns:p14="http://schemas.microsoft.com/office/powerpoint/2010/main" val="9194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7F72-B271-F26F-9807-585424E49C6C}"/>
              </a:ext>
            </a:extLst>
          </p:cNvPr>
          <p:cNvSpPr>
            <a:spLocks noGrp="1"/>
          </p:cNvSpPr>
          <p:nvPr>
            <p:ph type="title"/>
          </p:nvPr>
        </p:nvSpPr>
        <p:spPr/>
        <p:txBody>
          <a:bodyPr>
            <a:normAutofit fontScale="90000"/>
          </a:bodyPr>
          <a:lstStyle/>
          <a:p>
            <a:r>
              <a:rPr lang="en-US" dirty="0"/>
              <a:t>TYPES OF ACTIVATION FUNCTIONS</a:t>
            </a:r>
          </a:p>
        </p:txBody>
      </p:sp>
      <p:sp>
        <p:nvSpPr>
          <p:cNvPr id="3" name="Content Placeholder 2">
            <a:extLst>
              <a:ext uri="{FF2B5EF4-FFF2-40B4-BE49-F238E27FC236}">
                <a16:creationId xmlns:a16="http://schemas.microsoft.com/office/drawing/2014/main" id="{07C4A2AC-89A9-5C6A-F900-38830F5F0271}"/>
              </a:ext>
            </a:extLst>
          </p:cNvPr>
          <p:cNvSpPr>
            <a:spLocks noGrp="1"/>
          </p:cNvSpPr>
          <p:nvPr>
            <p:ph idx="1"/>
          </p:nvPr>
        </p:nvSpPr>
        <p:spPr/>
        <p:txBody>
          <a:bodyPr/>
          <a:lstStyle/>
          <a:p>
            <a:r>
              <a:rPr lang="en-US" dirty="0"/>
              <a:t>Identity function</a:t>
            </a:r>
          </a:p>
          <a:p>
            <a:r>
              <a:rPr lang="en-GB" dirty="0"/>
              <a:t>Identity function is used as an activation function for the input layer. It is a linear function having the form</a:t>
            </a:r>
            <a:endParaRPr lang="en-US" dirty="0"/>
          </a:p>
        </p:txBody>
      </p:sp>
      <p:sp>
        <p:nvSpPr>
          <p:cNvPr id="4" name="Title 1">
            <a:extLst>
              <a:ext uri="{FF2B5EF4-FFF2-40B4-BE49-F238E27FC236}">
                <a16:creationId xmlns:a16="http://schemas.microsoft.com/office/drawing/2014/main" id="{63ECD116-F0AB-78DE-0257-B89DB229EB14}"/>
              </a:ext>
            </a:extLst>
          </p:cNvPr>
          <p:cNvSpPr txBox="1">
            <a:spLocks/>
          </p:cNvSpPr>
          <p:nvPr/>
        </p:nvSpPr>
        <p:spPr>
          <a:xfrm>
            <a:off x="169817" y="115092"/>
            <a:ext cx="8621486" cy="7131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kern="1200" dirty="0">
                <a:solidFill>
                  <a:srgbClr val="0070C0"/>
                </a:solidFill>
                <a:latin typeface="Times New Roman" panose="02020603050405020304" pitchFamily="18" charset="0"/>
                <a:ea typeface="+mj-ea"/>
                <a:cs typeface="Times New Roman" panose="02020603050405020304" pitchFamily="18" charset="0"/>
              </a:defRPr>
            </a:lvl1pPr>
          </a:lstStyle>
          <a:p>
            <a:endParaRPr lang="en-US"/>
          </a:p>
        </p:txBody>
      </p:sp>
      <p:pic>
        <p:nvPicPr>
          <p:cNvPr id="6" name="Picture 5">
            <a:extLst>
              <a:ext uri="{FF2B5EF4-FFF2-40B4-BE49-F238E27FC236}">
                <a16:creationId xmlns:a16="http://schemas.microsoft.com/office/drawing/2014/main" id="{DAA8E646-3A9E-11B5-B688-7744003FC67E}"/>
              </a:ext>
            </a:extLst>
          </p:cNvPr>
          <p:cNvPicPr>
            <a:picLocks noChangeAspect="1"/>
          </p:cNvPicPr>
          <p:nvPr/>
        </p:nvPicPr>
        <p:blipFill>
          <a:blip r:embed="rId2"/>
          <a:stretch>
            <a:fillRect/>
          </a:stretch>
        </p:blipFill>
        <p:spPr>
          <a:xfrm>
            <a:off x="2134713" y="3429000"/>
            <a:ext cx="4383763" cy="416334"/>
          </a:xfrm>
          <a:prstGeom prst="rect">
            <a:avLst/>
          </a:prstGeom>
        </p:spPr>
      </p:pic>
    </p:spTree>
    <p:extLst>
      <p:ext uri="{BB962C8B-B14F-4D97-AF65-F5344CB8AC3E}">
        <p14:creationId xmlns:p14="http://schemas.microsoft.com/office/powerpoint/2010/main" val="303395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918C-8B84-FA5F-D447-86208DE8E9A6}"/>
              </a:ext>
            </a:extLst>
          </p:cNvPr>
          <p:cNvSpPr>
            <a:spLocks noGrp="1"/>
          </p:cNvSpPr>
          <p:nvPr>
            <p:ph type="title"/>
          </p:nvPr>
        </p:nvSpPr>
        <p:spPr/>
        <p:txBody>
          <a:bodyPr>
            <a:normAutofit/>
          </a:bodyPr>
          <a:lstStyle/>
          <a:p>
            <a:r>
              <a:rPr lang="en-US" dirty="0"/>
              <a:t>Threshold/step function</a:t>
            </a:r>
          </a:p>
        </p:txBody>
      </p:sp>
      <p:sp>
        <p:nvSpPr>
          <p:cNvPr id="3" name="Content Placeholder 2">
            <a:extLst>
              <a:ext uri="{FF2B5EF4-FFF2-40B4-BE49-F238E27FC236}">
                <a16:creationId xmlns:a16="http://schemas.microsoft.com/office/drawing/2014/main" id="{6966396E-023E-1F14-111D-286921FFAE99}"/>
              </a:ext>
            </a:extLst>
          </p:cNvPr>
          <p:cNvSpPr>
            <a:spLocks noGrp="1"/>
          </p:cNvSpPr>
          <p:nvPr>
            <p:ph idx="1"/>
          </p:nvPr>
        </p:nvSpPr>
        <p:spPr/>
        <p:txBody>
          <a:bodyPr/>
          <a:lstStyle/>
          <a:p>
            <a:r>
              <a:rPr lang="en-GB" dirty="0"/>
              <a:t>Step/threshold function is a commonly used activation function step function gives 1 as output if the input is either 0 or positive. </a:t>
            </a:r>
          </a:p>
          <a:p>
            <a:r>
              <a:rPr lang="en-GB" dirty="0"/>
              <a:t>If the input is negative, the step function gives 0 as output. Expressing mathematically,</a:t>
            </a:r>
            <a:endParaRPr lang="en-US" dirty="0"/>
          </a:p>
        </p:txBody>
      </p:sp>
      <p:pic>
        <p:nvPicPr>
          <p:cNvPr id="5" name="Picture 4">
            <a:extLst>
              <a:ext uri="{FF2B5EF4-FFF2-40B4-BE49-F238E27FC236}">
                <a16:creationId xmlns:a16="http://schemas.microsoft.com/office/drawing/2014/main" id="{1501202A-B782-8974-C93C-128A57EEAAF8}"/>
              </a:ext>
            </a:extLst>
          </p:cNvPr>
          <p:cNvPicPr>
            <a:picLocks noChangeAspect="1"/>
          </p:cNvPicPr>
          <p:nvPr/>
        </p:nvPicPr>
        <p:blipFill>
          <a:blip r:embed="rId2"/>
          <a:stretch>
            <a:fillRect/>
          </a:stretch>
        </p:blipFill>
        <p:spPr>
          <a:xfrm>
            <a:off x="2472627" y="4846252"/>
            <a:ext cx="3533537" cy="758417"/>
          </a:xfrm>
          <a:prstGeom prst="rect">
            <a:avLst/>
          </a:prstGeom>
        </p:spPr>
      </p:pic>
    </p:spTree>
    <p:extLst>
      <p:ext uri="{BB962C8B-B14F-4D97-AF65-F5344CB8AC3E}">
        <p14:creationId xmlns:p14="http://schemas.microsoft.com/office/powerpoint/2010/main" val="3822292130"/>
      </p:ext>
    </p:extLst>
  </p:cSld>
  <p:clrMapOvr>
    <a:masterClrMapping/>
  </p:clrMapOvr>
</p:sld>
</file>

<file path=ppt/theme/theme1.xml><?xml version="1.0" encoding="utf-8"?>
<a:theme xmlns:a="http://schemas.openxmlformats.org/drawingml/2006/main" name="1_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 id="{FED8BD7A-4F83-43A5-B963-19F3AA387B22}" vid="{54D8E60B-A37C-4529-81A5-5D8AB31CE739}"/>
    </a:ext>
  </a:extLst>
</a:theme>
</file>

<file path=docProps/app.xml><?xml version="1.0" encoding="utf-8"?>
<Properties xmlns="http://schemas.openxmlformats.org/officeDocument/2006/extended-properties" xmlns:vt="http://schemas.openxmlformats.org/officeDocument/2006/docPropsVTypes">
  <Template>tem</Template>
  <TotalTime>1623</TotalTime>
  <Words>2660</Words>
  <Application>Microsoft Office PowerPoint</Application>
  <PresentationFormat>On-screen Show (4:3)</PresentationFormat>
  <Paragraphs>196</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Candara</vt:lpstr>
      <vt:lpstr>FontAwesome</vt:lpstr>
      <vt:lpstr>Google Sans</vt:lpstr>
      <vt:lpstr>Times New Roman</vt:lpstr>
      <vt:lpstr>Wingdings</vt:lpstr>
      <vt:lpstr>1_Theme1</vt:lpstr>
      <vt:lpstr>23MT919</vt:lpstr>
      <vt:lpstr>Nervous system</vt:lpstr>
      <vt:lpstr>UNDERSTANDING THE BIOLOGICAL NEURON</vt:lpstr>
      <vt:lpstr>Structure of biological neuron</vt:lpstr>
      <vt:lpstr>Structure of an artificial neuron</vt:lpstr>
      <vt:lpstr>A summation junction</vt:lpstr>
      <vt:lpstr>TYPES OF ACTIVATION FUNCTIONS</vt:lpstr>
      <vt:lpstr>TYPES OF ACTIVATION FUNCTIONS</vt:lpstr>
      <vt:lpstr>Threshold/step function</vt:lpstr>
      <vt:lpstr>Step and threshold functions</vt:lpstr>
      <vt:lpstr>Threshold function</vt:lpstr>
      <vt:lpstr>ReLU (Rectified Linear Unit) function</vt:lpstr>
      <vt:lpstr>Sigmoid function</vt:lpstr>
      <vt:lpstr>Binary sigmoid function</vt:lpstr>
      <vt:lpstr> Sigmoid function</vt:lpstr>
      <vt:lpstr>Bipolar sigmoid function</vt:lpstr>
      <vt:lpstr>Hyperbolic tangent function</vt:lpstr>
      <vt:lpstr>Early Implementations of ANN</vt:lpstr>
      <vt:lpstr>McCulloch–Pitts neuron</vt:lpstr>
      <vt:lpstr>McCulloch–Pitts Model</vt:lpstr>
      <vt:lpstr>McCulloch–Pitts model of neuron</vt:lpstr>
      <vt:lpstr>Example</vt:lpstr>
      <vt:lpstr>PowerPoint Presentation</vt:lpstr>
      <vt:lpstr>Rosenblatt’s Perceptron Model</vt:lpstr>
      <vt:lpstr>PowerPoint Presentation</vt:lpstr>
      <vt:lpstr>Rosenblatt’s Perceptron Model</vt:lpstr>
      <vt:lpstr>Rosenblatt’s Perceptron Model</vt:lpstr>
      <vt:lpstr>Rosenblatt’s Perceptron Model</vt:lpstr>
      <vt:lpstr>Rosenblatt’s Perceptron Model</vt:lpstr>
      <vt:lpstr>PowerPoint Presentation</vt:lpstr>
      <vt:lpstr>Linear Separability</vt:lpstr>
      <vt:lpstr>PowerPoint Presentation</vt:lpstr>
      <vt:lpstr>PowerPoint Presentation</vt:lpstr>
      <vt:lpstr>PowerPoint Presentation</vt:lpstr>
      <vt:lpstr>Multi-layer Perceptron</vt:lpstr>
      <vt:lpstr>Multi-layer Perceptron</vt:lpstr>
      <vt:lpstr>ADALINE Network Model</vt:lpstr>
      <vt:lpstr>PowerPoint Presentation</vt:lpstr>
      <vt:lpstr>PowerPoint Presentation</vt:lpstr>
      <vt:lpstr>PowerPoint Presentation</vt:lpstr>
      <vt:lpstr>Architectures of Neural Network</vt:lpstr>
      <vt:lpstr>ARCHITECTURES OF NEURAL NETWORK</vt:lpstr>
      <vt:lpstr>ARCHITECTURES OF NEURAL NETWORK</vt:lpstr>
      <vt:lpstr>Single-layer feed forward network</vt:lpstr>
      <vt:lpstr>Single-layer feed forward network</vt:lpstr>
      <vt:lpstr>Multi-layer feed forward ANNs</vt:lpstr>
      <vt:lpstr>Multi-layer feed forward ANNs</vt:lpstr>
      <vt:lpstr>Competitive network</vt:lpstr>
      <vt:lpstr>Recurrent network</vt:lpstr>
      <vt:lpstr>LEARNING PROCESS IN ANN</vt:lpstr>
      <vt:lpstr>BACKPROPAGATION</vt:lpstr>
      <vt:lpstr>BACKPROPAGATION</vt:lpstr>
      <vt:lpstr>BACKPROPAGATION</vt:lpstr>
      <vt:lpstr>BACKPROPAGATION</vt:lpstr>
      <vt:lpstr>BACKPROPAGATION</vt:lpstr>
      <vt:lpstr>BACKPROPAGATION</vt:lpstr>
      <vt:lpstr>PowerPoint Presentation</vt:lpstr>
      <vt:lpstr>Backpropagation Algorithm</vt:lpstr>
      <vt:lpstr>PowerPoint Presentation</vt:lpstr>
      <vt:lpstr>Cost Function</vt:lpstr>
      <vt:lpstr>PowerPoint Presentation</vt:lpstr>
      <vt:lpstr>PowerPoint Presentation</vt:lpstr>
      <vt:lpstr>PowerPoint Presentation</vt:lpstr>
      <vt:lpstr>Two phases: Propagation and Weight update. </vt:lpstr>
      <vt:lpstr>Phase 2: Weight Update</vt:lpstr>
      <vt:lpstr>Weight updation in Backpropagation</vt:lpstr>
      <vt:lpstr>PowerPoint Presentation</vt:lpstr>
      <vt:lpstr>PowerPoint Presentation</vt:lpstr>
      <vt:lpstr>Problem based on ANN:</vt:lpstr>
      <vt:lpstr>Problem based on ANN</vt:lpstr>
      <vt:lpstr>Problem based on ANN:</vt:lpstr>
      <vt:lpstr>Strengths</vt:lpstr>
      <vt:lpstr>Weaknesses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20MT913 </dc:title>
  <dc:creator>HP</dc:creator>
  <cp:lastModifiedBy>Lydia Edwin</cp:lastModifiedBy>
  <cp:revision>36</cp:revision>
  <dcterms:created xsi:type="dcterms:W3CDTF">2022-12-28T14:41:39Z</dcterms:created>
  <dcterms:modified xsi:type="dcterms:W3CDTF">2025-07-23T00:05:47Z</dcterms:modified>
</cp:coreProperties>
</file>