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6" r:id="rId4"/>
    <p:sldId id="269" r:id="rId5"/>
    <p:sldId id="270" r:id="rId6"/>
    <p:sldId id="271" r:id="rId7"/>
    <p:sldId id="292" r:id="rId8"/>
    <p:sldId id="293" r:id="rId9"/>
    <p:sldId id="291" r:id="rId10"/>
    <p:sldId id="272" r:id="rId11"/>
    <p:sldId id="277" r:id="rId12"/>
    <p:sldId id="273" r:id="rId13"/>
    <p:sldId id="275" r:id="rId14"/>
    <p:sldId id="280" r:id="rId15"/>
    <p:sldId id="281" r:id="rId16"/>
    <p:sldId id="290" r:id="rId17"/>
    <p:sldId id="282" r:id="rId18"/>
    <p:sldId id="287" r:id="rId19"/>
    <p:sldId id="288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58" d="100"/>
          <a:sy n="58" d="100"/>
        </p:scale>
        <p:origin x="153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4EF208D-A6B1-4031-8306-F6F05A4F084A}" type="datetimeFigureOut">
              <a:rPr lang="en-CA" smtClean="0"/>
              <a:pPr/>
              <a:t>2021-05-14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F0C8ECD-96A6-4644-8DFC-CEA72A5B22A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208D-A6B1-4031-8306-F6F05A4F084A}" type="datetimeFigureOut">
              <a:rPr lang="en-CA" smtClean="0"/>
              <a:pPr/>
              <a:t>2021-05-14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8ECD-96A6-4644-8DFC-CEA72A5B22A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208D-A6B1-4031-8306-F6F05A4F084A}" type="datetimeFigureOut">
              <a:rPr lang="en-CA" smtClean="0"/>
              <a:pPr/>
              <a:t>2021-05-14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8ECD-96A6-4644-8DFC-CEA72A5B22A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208D-A6B1-4031-8306-F6F05A4F084A}" type="datetimeFigureOut">
              <a:rPr lang="en-CA" smtClean="0"/>
              <a:pPr/>
              <a:t>2021-05-14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8ECD-96A6-4644-8DFC-CEA72A5B22A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208D-A6B1-4031-8306-F6F05A4F084A}" type="datetimeFigureOut">
              <a:rPr lang="en-CA" smtClean="0"/>
              <a:pPr/>
              <a:t>2021-05-14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8ECD-96A6-4644-8DFC-CEA72A5B22A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208D-A6B1-4031-8306-F6F05A4F084A}" type="datetimeFigureOut">
              <a:rPr lang="en-CA" smtClean="0"/>
              <a:pPr/>
              <a:t>2021-05-14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8ECD-96A6-4644-8DFC-CEA72A5B22A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EF208D-A6B1-4031-8306-F6F05A4F084A}" type="datetimeFigureOut">
              <a:rPr lang="en-CA" smtClean="0"/>
              <a:pPr/>
              <a:t>2021-05-14</a:t>
            </a:fld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0C8ECD-96A6-4644-8DFC-CEA72A5B22A0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4EF208D-A6B1-4031-8306-F6F05A4F084A}" type="datetimeFigureOut">
              <a:rPr lang="en-CA" smtClean="0"/>
              <a:pPr/>
              <a:t>2021-05-14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F0C8ECD-96A6-4644-8DFC-CEA72A5B22A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208D-A6B1-4031-8306-F6F05A4F084A}" type="datetimeFigureOut">
              <a:rPr lang="en-CA" smtClean="0"/>
              <a:pPr/>
              <a:t>2021-05-14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8ECD-96A6-4644-8DFC-CEA72A5B22A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208D-A6B1-4031-8306-F6F05A4F084A}" type="datetimeFigureOut">
              <a:rPr lang="en-CA" smtClean="0"/>
              <a:pPr/>
              <a:t>2021-05-14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8ECD-96A6-4644-8DFC-CEA72A5B22A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208D-A6B1-4031-8306-F6F05A4F084A}" type="datetimeFigureOut">
              <a:rPr lang="en-CA" smtClean="0"/>
              <a:pPr/>
              <a:t>2021-05-14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8ECD-96A6-4644-8DFC-CEA72A5B22A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4EF208D-A6B1-4031-8306-F6F05A4F084A}" type="datetimeFigureOut">
              <a:rPr lang="en-CA" smtClean="0"/>
              <a:pPr/>
              <a:t>2021-05-14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C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F0C8ECD-96A6-4644-8DFC-CEA72A5B22A0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google.ca/url?sa=i&amp;rct=j&amp;q=&amp;esrc=s&amp;frm=1&amp;source=images&amp;cd=&amp;cad=rja&amp;docid=V-_uHwdO9hJJrM&amp;tbnid=luFWrCgfuAdRVM:&amp;ved=0CAUQjRw&amp;url=http://commons.wikimedia.org/wiki/File:Peracetic_acid_structure.png&amp;ei=UkNyUvCQFYrA2AXOmYGwBA&amp;bvm=bv.55819444,d.b2I&amp;psig=AFQjCNFr1Ff1gqHPioSfxnbWYuWpdPreiw&amp;ust=138330644497770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www.google.ca/url?sa=i&amp;rct=j&amp;q=&amp;esrc=s&amp;frm=1&amp;source=images&amp;cd=&amp;cad=rja&amp;docid=9YDbl0JFomLPMM&amp;tbnid=ohz5nShCrF_enM:&amp;ved=0CAUQjRw&amp;url=http://www.liquidrubberpei.com/cfia-approval/&amp;ei=EEVyUrXuDILz2QXWsYHoBA&amp;bvm=bv.55819444,d.b2I&amp;psig=AFQjCNFZafY8fnZ-h0NkNN1KITW42fNRog&amp;ust=138330688342840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google.ca/url?sa=i&amp;rct=j&amp;q=&amp;esrc=s&amp;source=images&amp;cd=&amp;cad=rja&amp;uact=8&amp;ved=0CAcQjRw&amp;url=http://www.cleanuniform.com/healthcare-laundry-programs/&amp;ei=QxmPVKzMIsWOyASw8oGoDA&amp;bvm=bv.81828268,d.aWw&amp;psig=AFQjCNFbkBObIK7UeP-3BNv3KN8rqjk7Lw&amp;ust=141875064397879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3.jpeg"/><Relationship Id="rId4" Type="http://schemas.openxmlformats.org/officeDocument/2006/relationships/hyperlink" Target="http://www.google.ca/url?sa=i&amp;rct=j&amp;q=&amp;esrc=s&amp;frm=1&amp;source=images&amp;cd=&amp;cad=rja&amp;docid=9YDbl0JFomLPMM&amp;tbnid=ohz5nShCrF_enM:&amp;ved=0CAUQjRw&amp;url=http://www.liquidrubberpei.com/cfia-approval/&amp;ei=EEVyUrXuDILz2QXWsYHoBA&amp;bvm=bv.55819444,d.b2I&amp;psig=AFQjCNFZafY8fnZ-h0NkNN1KITW42fNRog&amp;ust=138330688342840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google.ca/url?sa=i&amp;rct=j&amp;q=&amp;esrc=s&amp;frm=1&amp;source=images&amp;cd=&amp;cad=rja&amp;docid=bv1YVLDz2XteIM&amp;tbnid=0Z1L80_XQjuWgM:&amp;ved=0CAUQjRw&amp;url=http://www.fsa-lab.com/?page_id=359&amp;ei=tkFyUuWoOsrm2gWS-4G4Aw&amp;bvm=bv.55819444,d.b2I&amp;psig=AFQjCNFL8fIaTStp0SWhdJXOAp683xvVPQ&amp;ust=1383306018742676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google.ca/url?sa=i&amp;rct=j&amp;q=&amp;esrc=s&amp;frm=1&amp;source=images&amp;cd=&amp;cad=rja&amp;docid=mNqy6XSepez6QM&amp;tbnid=f1DFzF9nAYPleM:&amp;ved=0CAUQjRw&amp;url=http://gxpperspectives.com/2011/04/&amp;ei=KUJyUpqjNYnM2QWUs4CgBQ&amp;bvm=bv.55819444,d.b2I&amp;psig=AFQjCNFL8fIaTStp0SWhdJXOAp683xvVPQ&amp;ust=1383306018742676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hyperlink" Target="http://www.google.ca/url?sa=i&amp;rct=j&amp;q=&amp;esrc=s&amp;frm=1&amp;source=images&amp;cd=&amp;cad=rja&amp;docid=O0WGb7T9sUq5nM&amp;tbnid=jbbfL8NJ6Vt5iM:&amp;ved=0CAUQjRw&amp;url=http://www.marcwayshak.com/not-all-questions-are-created-equal/&amp;ei=2EByUrGsI4HL2QWvmIDIAw&amp;bvm=bv.55819444,d.b2I&amp;psig=AFQjCNHcjsmtp8Ggw1c30Xx22XO_g1KjXg&amp;ust=138330581231317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hyperlink" Target="http://www.google.ca/url?sa=i&amp;rct=j&amp;q=&amp;esrc=s&amp;frm=1&amp;source=images&amp;cd=&amp;cad=rja&amp;docid=llb9VrV81KUL2M&amp;tbnid=zUEqvJFV1Q2ipM:&amp;ved=0CAUQjRw&amp;url=http://www.hedgeco.net/news/07/2012/administrators-and-auditors-identified-as-most-important-hedge-fund-service-providers.html&amp;ei=L0FyUv6SIsW92wWZoICoBA&amp;bvm=bv.55819444,d.b2I&amp;psig=AFQjCNG8TW2BbEi3D5dNnde1DDFkQ-y_DQ&amp;ust=1383305892113556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hyperlink" Target="http://www.google.ca/url?sa=i&amp;rct=j&amp;q=&amp;esrc=s&amp;frm=1&amp;source=images&amp;cd=&amp;cad=rja&amp;docid=m54lUoWADQw3QM&amp;tbnid=S5TOPeemoh7BEM:&amp;ved=0CAUQjRw&amp;url=http://www.hubert.com/Kitchen-Baking-Supplies-0307/Collections-03072386.html&amp;ei=2fZXUsauOo62qAHqxoGACg&amp;bvm=bv.53899372,d.aWc&amp;psig=AFQjCNGRU3WgGSv5Os83fhaoi_w6JKsc1w&amp;ust=13815828888221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images.google.ca/imgres?imgurl=http://www.sbac.edu/~tpl/clipart/Animals%20and%20Insects/bug%20cartoon%2002.jpg&amp;imgrefurl=http://www.sbac.edu/~tpl/clipart/cliparthumbs.htm&amp;h=604&amp;w=604&amp;sz=49&amp;tbnid=wKEkAxYwkYJgEM:&amp;tbnh=133&amp;tbnw=133&amp;hl=en&amp;start=1&amp;prev=/images?q=cartoon+bug&amp;svnum=10&amp;hl=en&amp;lr=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48680"/>
            <a:ext cx="8458200" cy="2592289"/>
          </a:xfrm>
        </p:spPr>
        <p:txBody>
          <a:bodyPr>
            <a:noAutofit/>
          </a:bodyPr>
          <a:lstStyle/>
          <a:p>
            <a:pPr algn="ctr"/>
            <a:r>
              <a:rPr lang="en-CA" sz="2800" b="1" dirty="0"/>
              <a:t>ROCKWATER</a:t>
            </a:r>
            <a:br>
              <a:rPr lang="en-CA" sz="2800" b="1" dirty="0"/>
            </a:br>
            <a:br>
              <a:rPr lang="en-CA" sz="3200" b="1" dirty="0"/>
            </a:br>
            <a:r>
              <a:rPr lang="en-CA" sz="2800" b="1" dirty="0"/>
              <a:t>CHEMICAL AND FOOD SAFETY BROCHURE</a:t>
            </a:r>
            <a:br>
              <a:rPr lang="en-CA" sz="2800" b="1" dirty="0"/>
            </a:br>
            <a:br>
              <a:rPr lang="en-CA" sz="3200" b="1" dirty="0"/>
            </a:br>
            <a:endParaRPr lang="en-CA" sz="32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5" t="-17089" r="-20145" b="17089"/>
          <a:stretch/>
        </p:blipFill>
        <p:spPr bwMode="auto">
          <a:xfrm>
            <a:off x="2375756" y="4221088"/>
            <a:ext cx="4392488" cy="226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51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288700"/>
              </p:ext>
            </p:extLst>
          </p:nvPr>
        </p:nvGraphicFramePr>
        <p:xfrm>
          <a:off x="3779912" y="1484784"/>
          <a:ext cx="5040560" cy="44098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327">
                <a:tc gridSpan="2">
                  <a:txBody>
                    <a:bodyPr/>
                    <a:lstStyle/>
                    <a:p>
                      <a:r>
                        <a:rPr lang="en-CA" sz="4000" dirty="0" err="1"/>
                        <a:t>Percid</a:t>
                      </a:r>
                      <a:endParaRPr lang="en-CA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37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Peroxyacetic Acid Disinfectant/Sanitizer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2705">
                <a:tc>
                  <a:txBody>
                    <a:bodyPr/>
                    <a:lstStyle/>
                    <a:p>
                      <a:r>
                        <a:rPr lang="en-CA" dirty="0"/>
                        <a:t>Area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Spike Sanitization of Plant (Weekly)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926">
                <a:tc>
                  <a:txBody>
                    <a:bodyPr/>
                    <a:lstStyle/>
                    <a:p>
                      <a:r>
                        <a:rPr lang="en-CA" dirty="0"/>
                        <a:t>Extra</a:t>
                      </a:r>
                      <a:r>
                        <a:rPr lang="en-CA" baseline="0" dirty="0"/>
                        <a:t> 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Broad Spectrum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37">
                <a:tc>
                  <a:txBody>
                    <a:bodyPr/>
                    <a:lstStyle/>
                    <a:p>
                      <a:r>
                        <a:rPr lang="en-CA" dirty="0"/>
                        <a:t>Dispensing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Wall-mount proportioners/Foggers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31" descr="http://upload.wikimedia.org/wikipedia/commons/a/a8/Peracetic_acid_structur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31" y="4581128"/>
            <a:ext cx="161352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49661C6-533B-4EA2-8DB0-A2EB492BF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88" y="2734543"/>
            <a:ext cx="1056153" cy="1388914"/>
          </a:xfrm>
          <a:prstGeom prst="rect">
            <a:avLst/>
          </a:prstGeom>
        </p:spPr>
      </p:pic>
      <p:pic>
        <p:nvPicPr>
          <p:cNvPr id="7" name="Picture 6" descr="A picture containing blue, bin, container&#10;&#10;Description automatically generated">
            <a:extLst>
              <a:ext uri="{FF2B5EF4-FFF2-40B4-BE49-F238E27FC236}">
                <a16:creationId xmlns:a16="http://schemas.microsoft.com/office/drawing/2014/main" id="{A3ABDCDF-8EDF-4A94-BF51-1EE78E4059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59" y="1484784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1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751145"/>
              </p:ext>
            </p:extLst>
          </p:nvPr>
        </p:nvGraphicFramePr>
        <p:xfrm>
          <a:off x="467544" y="1628800"/>
          <a:ext cx="4032448" cy="44935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828">
                <a:tc gridSpan="2">
                  <a:txBody>
                    <a:bodyPr/>
                    <a:lstStyle/>
                    <a:p>
                      <a:r>
                        <a:rPr lang="en-CA" sz="4000" dirty="0"/>
                        <a:t>RSH-12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05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12% Liquid</a:t>
                      </a:r>
                      <a:r>
                        <a:rPr lang="en-CA" baseline="0" dirty="0"/>
                        <a:t> Chlorine </a:t>
                      </a:r>
                      <a:r>
                        <a:rPr lang="en-CA" b="0" baseline="0" dirty="0"/>
                        <a:t>Sanitizer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7657">
                <a:tc>
                  <a:txBody>
                    <a:bodyPr/>
                    <a:lstStyle/>
                    <a:p>
                      <a:r>
                        <a:rPr lang="en-CA" dirty="0"/>
                        <a:t>Area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Belt Whitening </a:t>
                      </a:r>
                    </a:p>
                    <a:p>
                      <a:endParaRPr lang="en-CA" dirty="0"/>
                    </a:p>
                    <a:p>
                      <a:r>
                        <a:rPr lang="en-CA" dirty="0"/>
                        <a:t>Water Chlorination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505">
                <a:tc>
                  <a:txBody>
                    <a:bodyPr/>
                    <a:lstStyle/>
                    <a:p>
                      <a:r>
                        <a:rPr lang="en-CA" dirty="0"/>
                        <a:t>Extra</a:t>
                      </a:r>
                      <a:r>
                        <a:rPr lang="en-CA" baseline="0" dirty="0"/>
                        <a:t> 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Drain cleaning, water chlorination, heavy</a:t>
                      </a:r>
                      <a:r>
                        <a:rPr lang="en-CA" baseline="0" dirty="0"/>
                        <a:t> protein removal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05">
                <a:tc>
                  <a:txBody>
                    <a:bodyPr/>
                    <a:lstStyle/>
                    <a:p>
                      <a:r>
                        <a:rPr lang="en-CA" dirty="0"/>
                        <a:t>Dispensing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Chlorinator pump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blue, bin, container&#10;&#10;Description automatically generated">
            <a:extLst>
              <a:ext uri="{FF2B5EF4-FFF2-40B4-BE49-F238E27FC236}">
                <a16:creationId xmlns:a16="http://schemas.microsoft.com/office/drawing/2014/main" id="{AA6A53A5-96B0-45A8-AE12-0F65F4C5F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420888"/>
            <a:ext cx="2835191" cy="283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4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244949"/>
              </p:ext>
            </p:extLst>
          </p:nvPr>
        </p:nvGraphicFramePr>
        <p:xfrm>
          <a:off x="4499992" y="1052736"/>
          <a:ext cx="4032448" cy="47039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828">
                <a:tc gridSpan="2">
                  <a:txBody>
                    <a:bodyPr/>
                    <a:lstStyle/>
                    <a:p>
                      <a:r>
                        <a:rPr lang="en-CA" sz="3600" dirty="0"/>
                        <a:t>ORA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05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Solvent</a:t>
                      </a:r>
                      <a:r>
                        <a:rPr lang="en-CA" baseline="0" dirty="0"/>
                        <a:t> based </a:t>
                      </a:r>
                      <a:r>
                        <a:rPr lang="en-CA" dirty="0"/>
                        <a:t>Foaming Degreaser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064">
                <a:tc>
                  <a:txBody>
                    <a:bodyPr/>
                    <a:lstStyle/>
                    <a:p>
                      <a:r>
                        <a:rPr lang="en-CA" dirty="0"/>
                        <a:t>Area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aseline="0" dirty="0"/>
                        <a:t>Normal/heavy duty cleaning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505">
                <a:tc>
                  <a:txBody>
                    <a:bodyPr/>
                    <a:lstStyle/>
                    <a:p>
                      <a:r>
                        <a:rPr lang="en-CA" dirty="0"/>
                        <a:t>Extra</a:t>
                      </a:r>
                      <a:r>
                        <a:rPr lang="en-CA" baseline="0" dirty="0"/>
                        <a:t> 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CFIA Approved</a:t>
                      </a:r>
                      <a:r>
                        <a:rPr lang="en-CA" baseline="0" dirty="0"/>
                        <a:t> L</a:t>
                      </a:r>
                      <a:r>
                        <a:rPr lang="en-CA" dirty="0"/>
                        <a:t>ower concentrations for general cleaning of lunch rooms, kitchens, bathrooms,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05">
                <a:tc>
                  <a:txBody>
                    <a:bodyPr/>
                    <a:lstStyle/>
                    <a:p>
                      <a:r>
                        <a:rPr lang="en-CA" dirty="0"/>
                        <a:t>Dispensing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24" descr="http://www.liquidrubberpei.com/wp-content/uploads/Data%20Sheets/CFIA%20Approved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367" y="5320734"/>
            <a:ext cx="1160771" cy="56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62F089-53E1-4D49-A2A6-4215997092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88" y="1043114"/>
            <a:ext cx="667130" cy="1286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962B4-E6AC-4BA2-BE21-FB09BEE5F5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6912"/>
            <a:ext cx="357332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3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1806755"/>
              </p:ext>
            </p:extLst>
          </p:nvPr>
        </p:nvGraphicFramePr>
        <p:xfrm>
          <a:off x="4644008" y="1700808"/>
          <a:ext cx="4032448" cy="44296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828">
                <a:tc gridSpan="2">
                  <a:txBody>
                    <a:bodyPr/>
                    <a:lstStyle/>
                    <a:p>
                      <a:r>
                        <a:rPr lang="en-CA" sz="3600" dirty="0"/>
                        <a:t>Mistral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05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Dye &amp; Fragrance Free Detergent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064">
                <a:tc>
                  <a:txBody>
                    <a:bodyPr/>
                    <a:lstStyle/>
                    <a:p>
                      <a:r>
                        <a:rPr lang="en-CA" dirty="0"/>
                        <a:t>Area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Laundry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505">
                <a:tc>
                  <a:txBody>
                    <a:bodyPr/>
                    <a:lstStyle/>
                    <a:p>
                      <a:r>
                        <a:rPr lang="en-CA" dirty="0"/>
                        <a:t>Extra</a:t>
                      </a:r>
                      <a:r>
                        <a:rPr lang="en-CA" baseline="0" dirty="0"/>
                        <a:t> 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CFIA Approved</a:t>
                      </a:r>
                    </a:p>
                    <a:p>
                      <a:r>
                        <a:rPr lang="en-CA" dirty="0"/>
                        <a:t>Hot or cold water</a:t>
                      </a:r>
                    </a:p>
                    <a:p>
                      <a:r>
                        <a:rPr lang="en-CA" dirty="0"/>
                        <a:t>Combination of biodegradable cleaners, grease cutters, and water softeners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05">
                <a:tc>
                  <a:txBody>
                    <a:bodyPr/>
                    <a:lstStyle/>
                    <a:p>
                      <a:r>
                        <a:rPr lang="en-CA" dirty="0"/>
                        <a:t>Dispensing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Ounce</a:t>
                      </a:r>
                      <a:r>
                        <a:rPr lang="en-CA" baseline="0" dirty="0"/>
                        <a:t> pump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AutoShape 2" descr="data:image/jpeg;base64,/9j/4AAQSkZJRgABAQAAAQABAAD/2wCEAAkGBw8SEA8SDw0NDw8QEBAODw8PDA8NDQ8PFBEWFhQRFBQYHCggGBolHBQVITEhJSkrLi4uFx8zODMsNygtLisBCgoKDAwODwwODysZFBkrKyssNywrKysrLCsrKysrKysrKysrKysrKysrKysrKysrKysrKysrKysrKysrKysrK//AABEIAOEA4QMBIgACEQEDEQH/xAAbAAEAAwEBAQEAAAAAAAAAAAAAAgMEAQUGB//EADsQAAIBAgMECAMFCAMBAAAAAAABAgMRBCExBUFhcRIiMlFygZGxI6HBM1JigtETJEKSsuHw8QZDohX/xAAVAQEBAAAAAAAAAAAAAAAAAAAAAf/EABQRAQAAAAAAAAAAAAAAAAAAAAD/2gAMAwEAAhEDEQA/AP3EAAAAAAAAAAAAABxvvMtbHwWnWfDT1AuxNdQi5PyW9njT2zUu7RgluybYx9duM5S3KyXdc+drYiV9begH0C2xU74/ykf/ALdRfdf5T5uVeX3mRjVlleT/ALkH3ezMeqsVdJS3rc+KNp8vsuT/AGaaumndM9WltJrtxvxjl8ij0wU0cTCXZkr92j9C4AAAAAAAAAAAAAAAAAAAAAAAEK1RRi5PRK4Ea9eMFeT5LVvkYKu0pPsRtxlm/Qwyquc7y3vJbku4uaAjOpKWcm3z09CNJXd+7TmSsQ6yuk0l32vK5BbUo9KEo6XWp8piW02nqm0+aPsKEHGObcm822eB/wAiwtpqa0nrwkv7ezA8e51N3SWbeS5kWj0v+P4Xp1ek9Ka6Xnu/XyA+hweG6FOMd6WfPf8AMjOGRr6JlrwafVqSXesnb1ArRdSxdWOkrruln89SpIlFAehhtoqWUl0HzvF+ZuPn5I9jA1OlBX1XVfkUaAAAAAAAAAAAAAAAAAAAPN2zVyUV4ny3f5wPSPCxdTpSm+NlyWgGelqnxNc1qYajt0PEb3oQVI7Y5Y6gORquGt3Hv3o7tDDqrRklndXi/wAS0LYq6sypXg/wPXhxA+PUT6vYOG6FJPfPrvlu+XuePj8H+8OK0qSTj+Z5/O59TZRXckreSArxFVRjffol3sxUYvNyebzZfVjdpvyXcjjAgyUCLJwQEKjzSNuy55yXek/T/Ziqdpci3BztUhxfR9UB7QAKAAAAAAAAAAAAAAAAKsTO0XysvM8Ocbcj1cfPReZ59RAYsb2VwdzfB5Hn7S+zZtoyyIOtESxlbAupPInKKasVUtS1MDHSw3Sq0pP/AK4zi3xTXR+Un6Gxy6T/AAr5sgnbpWvebvySyJQjZJIohUeZXJkpPNkJEHC2BVEtiBVU7XkRnK1n3NP0Oz7XkcrLcB9BF3V+/M6U4OV6cPCl6ZFxQAAAAAAAAAAAAAAAB5uKleb4ZGZl1R5vm/cqYGHaK6pfhH1Y+FexVtLs3JYB/Dh4V+hBqZFokcQCLLZ6MqsWN9V8gLIxy8iL0ZPd5IrqaFFIaOpAggixEETAoqPrcyUyiu+sjRFaAensx/DXBv8AX6msx7MfVkvxfRGwoAAAAAAAAAAAAAAAA8hoiyyqus+bIgYdoRvBleypfCjwcl/6Zoxq6rMWw53jUj92p8ml+jIPUQaCOgcJxXVfmRJU3qUWKSvbfZFdZl608kUVdwEAGLAcsSOM6yDBiO36e7NVPQy4nVM1UdAN+zHnP8v1N552zH1p8l7s9EoAAAAAAAAAAAAAAAA8/GRtK/erlBux1O8brWOflv8A84GBO4EK9PpRa4Hzuw5uGLr0pJpypxqRvvSk1dep9K0ZsVQTcZ269O7i9/Rfajya+aRBoSOlNOsnYvKIs7DfyZxnYb+TA0LRckUz1Lr7uBTUArZ04yQHGGdZyQHl4uXxEu5I9GisjzK+da3CJ6sNCC/Zr68vD9UemeVs77R+F+6PVKAAAAAAAAAAAAAAAAB5GIp9CVv4XnHl3HrmbH0OlB27SzX6AYbnGZ6dQ0U3fQDx8VJ058HmuR6OGr9KNyjbNCLjlJdOGdt9t6/zuMuz5u1iD1yUGUwZZD9QNKW/K9kU1C+Oi5IoqFFZJESQHSMiRGQHl1H8e3CNz1Nx50IfvEnwj7HpSIJ7P+08meqeTgPtFyfsesUAAAAAAAAAAAAAAAAAAB4uOodGbtpLNfVFU6yh1U+s1r3HrY6j0o5axd1xW9Hz9ZNu9nrqQZatZK+d3u73LcjRgKDSTep59LDt128+hFWin3t5s96ksgOpFlP6MhclBlGlNWtdXte2+xRUL4xVk99kiioBCKJEUdQEiMjqOMDJTXxXyXsjZPQy0l8Sfl7I0yIJ7O7a5P2PWPMwC6/kz0ygAAAAAAAAAAAAAAAAAAB83iO3U8cvdn0h81iO3U8cvdgQpxVzZAyUzVAgkkTTIgo1xeS5Iz1S5NWS4acCiqwIIkiKJAdQYRyegGjB4VNdK+t8rdzsXvC+H0GzX8Nc5e5qAzUcO4yvlv01NIAAAAAAAAAAAAAAAAAAAAD5nEdup45e7Ppj5jEdup45e7A7TNECiBdBkFh2wQb9mUaVFZPfaxRVL46LkjPWAiiRFEiDqIzJEahRu2W+p+Z/Q2GLZPYfifsjaAAAAAAAAAAAAAAAAAAAAAAD5mv26njl/Uz6Y+Zr/aVPHL+pgdplsSqmWogncSeT5BldV5Ab1ouSKKpfuXIoqvMoijpxHQJEKpJMhU0A3bI7EvF9EbjDsnsS8X0RuAAAAAAAAAAAAAAAAAAAAAAB81iPtKnjl/Uz6U+bxP2lTxy9wORLIMqRJMgtOVFodRyp9QNxRV18i4oqalHEdOIASITJEZkG7ZHYl4vojcYdkdmXi+iNxQAAAAAAAAAAAAAAAAAAAAAD53FL4tTxM+iPPxGzrylJSXWzs+8DyDqZuls6e5fNFUsBP7r9GQV02TkvdHI4aon2Xbwv9Cf7CeWT1X8L7wNDZRPU0/sXx9GQeHd8vZgUC5esLLj/ACsLCS4/ysClsjLQ1LBy7mTWBf8AtlEtk9iXjfsjcU4agoK2t3cuAAAAAAAAAAAAAAAAAAAAAAAAAAADh0AAAAAAAAAAAAAAAAAAAAAAA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27432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9" y="2204865"/>
            <a:ext cx="2346244" cy="234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4" descr="http://www.liquidrubberpei.com/wp-content/uploads/Data%20Sheets/CFIA%20Approved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37" y="5206492"/>
            <a:ext cx="190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, toiletry, skin cream, powder&#10;&#10;Description automatically generated">
            <a:extLst>
              <a:ext uri="{FF2B5EF4-FFF2-40B4-BE49-F238E27FC236}">
                <a16:creationId xmlns:a16="http://schemas.microsoft.com/office/drawing/2014/main" id="{F9C2B29A-64E7-4432-AF73-513410A94F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32" y="1700808"/>
            <a:ext cx="77143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Technical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SOP/SSOP Development, Implementation &amp; Training</a:t>
            </a:r>
          </a:p>
          <a:p>
            <a:r>
              <a:rPr lang="en-CA" dirty="0"/>
              <a:t>Food Safety Training</a:t>
            </a:r>
          </a:p>
          <a:p>
            <a:r>
              <a:rPr lang="en-CA" dirty="0"/>
              <a:t>WHMIS Training</a:t>
            </a:r>
          </a:p>
          <a:p>
            <a:r>
              <a:rPr lang="en-CA" dirty="0"/>
              <a:t>On-site Visits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Chemical Checks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Clean-up Monitoring/Inspecting</a:t>
            </a:r>
          </a:p>
          <a:p>
            <a:r>
              <a:rPr lang="en-CA" dirty="0"/>
              <a:t>HACCP/QMP Consultation</a:t>
            </a:r>
          </a:p>
          <a:p>
            <a:pPr marL="109728" indent="0">
              <a:buNone/>
            </a:pPr>
            <a:endParaRPr lang="en-CA" dirty="0"/>
          </a:p>
        </p:txBody>
      </p:sp>
      <p:pic>
        <p:nvPicPr>
          <p:cNvPr id="5" name="Picture 2" descr="http://www.fsa-lab.com/wp-content/uploads/2011/04/haccp2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764704"/>
            <a:ext cx="1358402" cy="159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7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SOP/SSOP Development/Training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developing the SOP/SSOP manual, we will provide training to each member of the clean-up crew on areas/equipment which they are responsible for. </a:t>
            </a:r>
          </a:p>
          <a:p>
            <a:r>
              <a:rPr lang="en-CA" dirty="0"/>
              <a:t>Yearly training update/new employee training provided as part of Sanitation Program</a:t>
            </a:r>
          </a:p>
          <a:p>
            <a:pPr marL="109728" indent="0">
              <a:buNone/>
            </a:pPr>
            <a:endParaRPr lang="en-CA" dirty="0"/>
          </a:p>
        </p:txBody>
      </p:sp>
      <p:pic>
        <p:nvPicPr>
          <p:cNvPr id="4" name="Picture 2" descr="http://carl1anderson.files.wordpress.com/2011/04/standard-operating-procedures-lss-_i_lbd2681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25144"/>
            <a:ext cx="1568572" cy="240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47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SOP/SSOP Training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Manual will be developed for every area and piece of equipment</a:t>
            </a:r>
          </a:p>
          <a:p>
            <a:r>
              <a:rPr lang="en-CA" dirty="0"/>
              <a:t>Chemical concentrations, safety equipment, dismantling instructions, and any special considerations for clean up will be outlined on each SOP/SSOP</a:t>
            </a:r>
          </a:p>
        </p:txBody>
      </p:sp>
    </p:spTree>
    <p:extLst>
      <p:ext uri="{BB962C8B-B14F-4D97-AF65-F5344CB8AC3E}">
        <p14:creationId xmlns:p14="http://schemas.microsoft.com/office/powerpoint/2010/main" val="233624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/>
          <a:lstStyle/>
          <a:p>
            <a:r>
              <a:rPr lang="en-CA" dirty="0"/>
              <a:t>Sanitation/Food Safety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4327"/>
            <a:ext cx="8229600" cy="4325112"/>
          </a:xfrm>
        </p:spPr>
        <p:txBody>
          <a:bodyPr/>
          <a:lstStyle/>
          <a:p>
            <a:r>
              <a:rPr lang="en-CA" sz="2400" dirty="0"/>
              <a:t>Provide insight and technical support on any food safety/sanitation issues that may arise. Some examples of this service include</a:t>
            </a:r>
          </a:p>
          <a:p>
            <a:pPr marL="109728" indent="0">
              <a:buNone/>
            </a:pPr>
            <a:endParaRPr lang="en-CA" sz="2400" dirty="0"/>
          </a:p>
          <a:p>
            <a:pPr lvl="1"/>
            <a:r>
              <a:rPr lang="en-CA" sz="2400" dirty="0">
                <a:solidFill>
                  <a:schemeClr val="tx1"/>
                </a:solidFill>
              </a:rPr>
              <a:t>Action plans for high bacteria count/spikes</a:t>
            </a:r>
          </a:p>
          <a:p>
            <a:pPr lvl="1"/>
            <a:r>
              <a:rPr lang="en-CA" sz="2400" dirty="0">
                <a:solidFill>
                  <a:schemeClr val="tx1"/>
                </a:solidFill>
              </a:rPr>
              <a:t>Proper procedures for cleaning/sanitizing new equipment </a:t>
            </a:r>
          </a:p>
          <a:p>
            <a:pPr lvl="1"/>
            <a:r>
              <a:rPr lang="en-CA" sz="2400" dirty="0">
                <a:solidFill>
                  <a:schemeClr val="tx1"/>
                </a:solidFill>
              </a:rPr>
              <a:t>Input on issues, questions, and concerns raised by customers and auditors.</a:t>
            </a:r>
          </a:p>
          <a:p>
            <a:endParaRPr lang="en-CA" dirty="0"/>
          </a:p>
        </p:txBody>
      </p:sp>
      <p:pic>
        <p:nvPicPr>
          <p:cNvPr id="4" name="Picture 2" descr="http://www.marcwayshak.com/wp-content/uploads/2013/08/not-all-questions-created-equal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261" y="5477172"/>
            <a:ext cx="1584176" cy="135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hedgeco.net/news/wp-content/uploads/2012/07/Auditor_at_work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371129"/>
            <a:ext cx="1728192" cy="145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38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620" y="764704"/>
            <a:ext cx="7024744" cy="961176"/>
          </a:xfrm>
        </p:spPr>
        <p:txBody>
          <a:bodyPr/>
          <a:lstStyle/>
          <a:p>
            <a:r>
              <a:rPr lang="en-CA" dirty="0"/>
              <a:t>Food Safety Items</a:t>
            </a:r>
          </a:p>
        </p:txBody>
      </p:sp>
      <p:pic>
        <p:nvPicPr>
          <p:cNvPr id="11266" name="Picture 2" descr="http://www.hubert.com/is-bin/intershop.static/WFS/Hubert-HubertUS-Site/Hubert/en_US/images/us/40201-40400/40301_60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47" y="764704"/>
            <a:ext cx="2990875" cy="29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Shovel- 14&quot;, Purp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92" y="4511663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Shovel- 11&quot;, Blu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714" y="3755579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products.remcoproducts.com/img/product/56864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91" y="3483532"/>
            <a:ext cx="1201316" cy="120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://products.remcoproducts.com/img/product/56867_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46" y="2852897"/>
            <a:ext cx="1261269" cy="126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20&quot; Swivel Neck Squeegee Double blade with closed white cell foam cassette Whit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16644" y="5013176"/>
            <a:ext cx="781323" cy="78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DCFCC9-9CAD-4377-9FE3-55A64EB65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5" y="2234740"/>
            <a:ext cx="4005419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10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13326"/>
            <a:ext cx="6777317" cy="4819303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>
                <a:solidFill>
                  <a:srgbClr val="00B0F0"/>
                </a:solidFill>
              </a:rPr>
              <a:t>Hygiene Monitoring Systems</a:t>
            </a:r>
          </a:p>
          <a:p>
            <a:pPr marL="68580" indent="0">
              <a:buNone/>
            </a:pPr>
            <a:endParaRPr lang="en-CA" dirty="0"/>
          </a:p>
        </p:txBody>
      </p:sp>
      <p:pic>
        <p:nvPicPr>
          <p:cNvPr id="4" name="Picture 3" descr="http://www.hygienausa.com/images/SS_plus_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74316"/>
            <a:ext cx="1662232" cy="357035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843808" y="2204864"/>
            <a:ext cx="51480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System Sure Plus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Measures ATP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ATP=Food Soil Residue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More ATP = More potential bacteria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Bacteria=Re-clean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Allows for Quick action re-cleaning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Reduce chances of contamination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5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Food Sanitation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50000"/>
              </a:lnSpc>
            </a:pPr>
            <a:r>
              <a:rPr lang="en-CA" b="1" dirty="0">
                <a:solidFill>
                  <a:srgbClr val="0070C0"/>
                </a:solidFill>
              </a:rPr>
              <a:t>Dispensing Equipment</a:t>
            </a:r>
          </a:p>
          <a:p>
            <a:pPr lvl="1">
              <a:lnSpc>
                <a:spcPct val="200000"/>
              </a:lnSpc>
            </a:pPr>
            <a:r>
              <a:rPr lang="en-CA" b="1" dirty="0">
                <a:solidFill>
                  <a:srgbClr val="0070C0"/>
                </a:solidFill>
              </a:rPr>
              <a:t>CFIA Approved Cleaning Chemicals</a:t>
            </a:r>
          </a:p>
          <a:p>
            <a:pPr lvl="1">
              <a:lnSpc>
                <a:spcPct val="250000"/>
              </a:lnSpc>
            </a:pPr>
            <a:r>
              <a:rPr lang="en-CA" b="1" dirty="0">
                <a:solidFill>
                  <a:srgbClr val="0070C0"/>
                </a:solidFill>
              </a:rPr>
              <a:t>Technical Services</a:t>
            </a:r>
          </a:p>
          <a:p>
            <a:pPr lvl="1">
              <a:lnSpc>
                <a:spcPct val="250000"/>
              </a:lnSpc>
            </a:pPr>
            <a:r>
              <a:rPr lang="en-CA" b="1" dirty="0">
                <a:solidFill>
                  <a:srgbClr val="0070C0"/>
                </a:solidFill>
              </a:rPr>
              <a:t>Food Safety Items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56A48-2DD3-4D85-9871-17747BCDD7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293096"/>
            <a:ext cx="2795805" cy="1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8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28" y="1041698"/>
            <a:ext cx="8331752" cy="4096079"/>
          </a:xfrm>
        </p:spPr>
        <p:txBody>
          <a:bodyPr/>
          <a:lstStyle/>
          <a:p>
            <a:pPr marL="109728" indent="0">
              <a:buNone/>
            </a:pPr>
            <a:r>
              <a:rPr lang="en-US" b="1" dirty="0">
                <a:solidFill>
                  <a:srgbClr val="00B0F0"/>
                </a:solidFill>
              </a:rPr>
              <a:t>Hygiene Monitoring Systems Continued…</a:t>
            </a:r>
          </a:p>
          <a:p>
            <a:pPr marL="68580" indent="0">
              <a:buNone/>
            </a:pPr>
            <a:endParaRPr lang="en-CA" dirty="0"/>
          </a:p>
        </p:txBody>
      </p:sp>
      <p:pic>
        <p:nvPicPr>
          <p:cNvPr id="4" name="Picture 2" descr="http://www.hygienausa.com/images/pro-cle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132856"/>
            <a:ext cx="373478" cy="428401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030544" y="2276872"/>
            <a:ext cx="65527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Pro-Clean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Semi-quantitative test for protein soils only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Swab and read a color change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Faster Color change = MORE protein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No devices necessary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Listeria swabs also available!</a:t>
            </a:r>
          </a:p>
        </p:txBody>
      </p:sp>
    </p:spTree>
    <p:extLst>
      <p:ext uri="{BB962C8B-B14F-4D97-AF65-F5344CB8AC3E}">
        <p14:creationId xmlns:p14="http://schemas.microsoft.com/office/powerpoint/2010/main" val="302054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dosatronusa.com/userfiles/images/Markets%20Served/Installations/Hort/standard-bypas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98334"/>
            <a:ext cx="312862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26EC850-67F8-485F-80F0-A84DC4373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34" y="2276872"/>
            <a:ext cx="3817404" cy="2056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24B1CB-577F-4EDD-9901-113FA1784E97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1755" y="4941168"/>
            <a:ext cx="2520280" cy="120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C28DC6-6D41-473A-8060-5B653AB950B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632" y="4941169"/>
            <a:ext cx="2029720" cy="12216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91A7D56-7846-452E-B2C0-FF8A8D86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550" y="757405"/>
            <a:ext cx="5626968" cy="1066800"/>
          </a:xfrm>
        </p:spPr>
        <p:txBody>
          <a:bodyPr/>
          <a:lstStyle/>
          <a:p>
            <a:r>
              <a:rPr lang="en-CA" b="1" dirty="0"/>
              <a:t>Dispensing Equipment </a:t>
            </a:r>
          </a:p>
        </p:txBody>
      </p:sp>
    </p:spTree>
    <p:extLst>
      <p:ext uri="{BB962C8B-B14F-4D97-AF65-F5344CB8AC3E}">
        <p14:creationId xmlns:p14="http://schemas.microsoft.com/office/powerpoint/2010/main" val="204250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CFIA Approved Chemicals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05315"/>
              </p:ext>
            </p:extLst>
          </p:nvPr>
        </p:nvGraphicFramePr>
        <p:xfrm>
          <a:off x="539552" y="2420888"/>
          <a:ext cx="4104456" cy="31740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350">
                <a:tc gridSpan="2">
                  <a:txBody>
                    <a:bodyPr/>
                    <a:lstStyle/>
                    <a:p>
                      <a:r>
                        <a:rPr lang="en-CA" sz="3200" dirty="0"/>
                        <a:t>POWR-FOAM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818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High-Foaming Chlorinated Alkaline Cleaner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CA" dirty="0"/>
                        <a:t>Area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General</a:t>
                      </a:r>
                      <a:r>
                        <a:rPr lang="en-CA" baseline="0" dirty="0"/>
                        <a:t> Plant Cleaning (Daily)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en-CA" dirty="0"/>
                        <a:t>Dispensing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Wall</a:t>
                      </a:r>
                      <a:r>
                        <a:rPr lang="en-CA" baseline="0" dirty="0"/>
                        <a:t>-mount and/or Pump-up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A picture containing text, cup&#10;&#10;Description automatically generated">
            <a:extLst>
              <a:ext uri="{FF2B5EF4-FFF2-40B4-BE49-F238E27FC236}">
                <a16:creationId xmlns:a16="http://schemas.microsoft.com/office/drawing/2014/main" id="{1819F9DC-54C3-440E-B5CD-F9782042B1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4212454"/>
            <a:ext cx="1664818" cy="16648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BC8A0-2A9F-48CC-81F1-AD1C73946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397461"/>
            <a:ext cx="185163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75180"/>
              </p:ext>
            </p:extLst>
          </p:nvPr>
        </p:nvGraphicFramePr>
        <p:xfrm>
          <a:off x="3995936" y="1484784"/>
          <a:ext cx="4608512" cy="41769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277">
                <a:tc gridSpan="2">
                  <a:txBody>
                    <a:bodyPr/>
                    <a:lstStyle/>
                    <a:p>
                      <a:r>
                        <a:rPr lang="en-CA" sz="3200" dirty="0"/>
                        <a:t>NEUTRA-QUAT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Quaternary Ammonium Based</a:t>
                      </a:r>
                      <a:r>
                        <a:rPr lang="en-CA" baseline="0" dirty="0"/>
                        <a:t> Neutral pH Sanitizer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r>
                        <a:rPr lang="en-CA" dirty="0"/>
                        <a:t>Area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Sanitization</a:t>
                      </a:r>
                      <a:r>
                        <a:rPr lang="en-CA" baseline="0" dirty="0"/>
                        <a:t> of Plant (Daily)/Foot Dips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r>
                        <a:rPr lang="en-CA" dirty="0"/>
                        <a:t>Extra</a:t>
                      </a:r>
                      <a:r>
                        <a:rPr lang="en-CA" baseline="0" dirty="0"/>
                        <a:t> 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Virucide – Bactericide – Fungicide –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Algicide –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r>
                        <a:rPr lang="en-CA" dirty="0"/>
                        <a:t>Dispensing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Wall-mount proportioners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 descr="bug%2520cartoon%25200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5871" y="1772816"/>
            <a:ext cx="897062" cy="89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9B66912D-8330-4BDB-81E3-7F217760E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0" y="2348880"/>
            <a:ext cx="1903069" cy="2664296"/>
          </a:xfrm>
          <a:prstGeom prst="rect">
            <a:avLst/>
          </a:prstGeom>
        </p:spPr>
      </p:pic>
      <p:pic>
        <p:nvPicPr>
          <p:cNvPr id="11" name="Picture 10" descr="A picture containing text, cup, powder&#10;&#10;Description automatically generated">
            <a:extLst>
              <a:ext uri="{FF2B5EF4-FFF2-40B4-BE49-F238E27FC236}">
                <a16:creationId xmlns:a16="http://schemas.microsoft.com/office/drawing/2014/main" id="{08A98A2B-02DB-4145-A45E-67670545A3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67" y="3713829"/>
            <a:ext cx="1903069" cy="19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0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85788"/>
              </p:ext>
            </p:extLst>
          </p:nvPr>
        </p:nvGraphicFramePr>
        <p:xfrm>
          <a:off x="971600" y="1556792"/>
          <a:ext cx="4824536" cy="37964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336">
                <a:tc gridSpan="2">
                  <a:txBody>
                    <a:bodyPr/>
                    <a:lstStyle/>
                    <a:p>
                      <a:r>
                        <a:rPr lang="en-CA" sz="4000" dirty="0"/>
                        <a:t>ATO ACID HF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Phosphoric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Acid Based Foaming Cleaner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840">
                <a:tc>
                  <a:txBody>
                    <a:bodyPr/>
                    <a:lstStyle/>
                    <a:p>
                      <a:r>
                        <a:rPr lang="en-CA" dirty="0"/>
                        <a:t>Area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General Plant Acid Cleaning (Weekly)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r>
                        <a:rPr lang="en-CA" dirty="0"/>
                        <a:t>Extra</a:t>
                      </a:r>
                      <a:r>
                        <a:rPr lang="en-CA" baseline="0" dirty="0"/>
                        <a:t> 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Foaming Cleaner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= More Contact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r>
                        <a:rPr lang="en-CA" dirty="0"/>
                        <a:t>Dispensing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Wall-mount Foamer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04AC6D4-2002-488C-A9CB-80259AD06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060848"/>
            <a:ext cx="2162437" cy="302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5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69994"/>
              </p:ext>
            </p:extLst>
          </p:nvPr>
        </p:nvGraphicFramePr>
        <p:xfrm>
          <a:off x="971600" y="1556792"/>
          <a:ext cx="4824536" cy="3800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336">
                <a:tc gridSpan="2">
                  <a:txBody>
                    <a:bodyPr/>
                    <a:lstStyle/>
                    <a:p>
                      <a:r>
                        <a:rPr lang="en-CA" sz="4000" dirty="0"/>
                        <a:t>FORMUL-A-CID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Phosphoric</a:t>
                      </a:r>
                      <a:r>
                        <a:rPr lang="en-CA" baseline="0" dirty="0"/>
                        <a:t> &amp; Nitric </a:t>
                      </a:r>
                      <a:r>
                        <a:rPr lang="en-CA" dirty="0"/>
                        <a:t>Acid Blend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840">
                <a:tc>
                  <a:txBody>
                    <a:bodyPr/>
                    <a:lstStyle/>
                    <a:p>
                      <a:r>
                        <a:rPr lang="en-CA" dirty="0"/>
                        <a:t>Area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Cooker cleaning</a:t>
                      </a:r>
                    </a:p>
                    <a:p>
                      <a:r>
                        <a:rPr lang="en-CA" dirty="0"/>
                        <a:t>Acid boil-off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r>
                        <a:rPr lang="en-CA" dirty="0"/>
                        <a:t>Extra</a:t>
                      </a:r>
                      <a:r>
                        <a:rPr lang="en-CA" baseline="0" dirty="0"/>
                        <a:t> 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Non-foaming</a:t>
                      </a:r>
                    </a:p>
                    <a:p>
                      <a:r>
                        <a:rPr lang="en-CA" dirty="0" err="1"/>
                        <a:t>Descaler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r>
                        <a:rPr lang="en-CA" dirty="0"/>
                        <a:t>Dispensing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Wall-mount proportioners / Manual dilution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container, can&#10;&#10;Description automatically generated">
            <a:extLst>
              <a:ext uri="{FF2B5EF4-FFF2-40B4-BE49-F238E27FC236}">
                <a16:creationId xmlns:a16="http://schemas.microsoft.com/office/drawing/2014/main" id="{F39A307A-5B64-42CE-9574-2FE03FF17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72816"/>
            <a:ext cx="1954577" cy="195457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5B15575-784F-42F4-96A4-D12680C8EE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45" y="3861048"/>
            <a:ext cx="165618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7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41588"/>
              </p:ext>
            </p:extLst>
          </p:nvPr>
        </p:nvGraphicFramePr>
        <p:xfrm>
          <a:off x="683568" y="1532789"/>
          <a:ext cx="5328592" cy="37924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336">
                <a:tc gridSpan="2">
                  <a:txBody>
                    <a:bodyPr/>
                    <a:lstStyle/>
                    <a:p>
                      <a:r>
                        <a:rPr lang="en-CA" sz="4000" dirty="0"/>
                        <a:t>DEOXYDEX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Acid Cleaner/Restorer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840">
                <a:tc>
                  <a:txBody>
                    <a:bodyPr/>
                    <a:lstStyle/>
                    <a:p>
                      <a:r>
                        <a:rPr lang="en-CA" dirty="0"/>
                        <a:t>Area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Treatment of exterior surfaces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r>
                        <a:rPr lang="en-CA" dirty="0"/>
                        <a:t>Extra</a:t>
                      </a:r>
                      <a:r>
                        <a:rPr lang="en-CA" baseline="0" dirty="0"/>
                        <a:t> 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Surface enhancer</a:t>
                      </a:r>
                    </a:p>
                    <a:p>
                      <a:r>
                        <a:rPr lang="en-CA" dirty="0"/>
                        <a:t>Brightener</a:t>
                      </a:r>
                    </a:p>
                    <a:p>
                      <a:r>
                        <a:rPr lang="en-CA" dirty="0" err="1"/>
                        <a:t>Descaler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r>
                        <a:rPr lang="en-CA" dirty="0"/>
                        <a:t>Dispensing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 dilution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773D4E5-8670-4845-988F-B8F5905F2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780928"/>
            <a:ext cx="244827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9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35328"/>
              </p:ext>
            </p:extLst>
          </p:nvPr>
        </p:nvGraphicFramePr>
        <p:xfrm>
          <a:off x="971600" y="1556792"/>
          <a:ext cx="5256584" cy="37964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336">
                <a:tc gridSpan="2">
                  <a:txBody>
                    <a:bodyPr/>
                    <a:lstStyle/>
                    <a:p>
                      <a:r>
                        <a:rPr lang="en-CA" sz="4000" dirty="0"/>
                        <a:t>ALKA-CAM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Alkaline Cleaner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840">
                <a:tc>
                  <a:txBody>
                    <a:bodyPr/>
                    <a:lstStyle/>
                    <a:p>
                      <a:r>
                        <a:rPr lang="en-CA" dirty="0"/>
                        <a:t>Area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General Plant Cleaning (Weekly)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r>
                        <a:rPr lang="en-CA" dirty="0"/>
                        <a:t>Extra</a:t>
                      </a:r>
                      <a:r>
                        <a:rPr lang="en-CA" baseline="0" dirty="0"/>
                        <a:t> 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Concentrated</a:t>
                      </a:r>
                    </a:p>
                    <a:p>
                      <a:r>
                        <a:rPr lang="en-CA" dirty="0"/>
                        <a:t>Highly alkaline</a:t>
                      </a:r>
                    </a:p>
                    <a:p>
                      <a:r>
                        <a:rPr lang="en-CA" dirty="0"/>
                        <a:t>Non-foaming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071">
                <a:tc>
                  <a:txBody>
                    <a:bodyPr/>
                    <a:lstStyle/>
                    <a:p>
                      <a:r>
                        <a:rPr lang="en-CA" dirty="0"/>
                        <a:t>Dispensing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Manual/CIP/</a:t>
                      </a:r>
                    </a:p>
                    <a:p>
                      <a:r>
                        <a:rPr lang="en-CA" dirty="0"/>
                        <a:t>Proportioners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BCC2D2B-80B7-43F3-AEBB-2F61A4098D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556792"/>
            <a:ext cx="1594462" cy="2232248"/>
          </a:xfrm>
          <a:prstGeom prst="rect">
            <a:avLst/>
          </a:prstGeom>
        </p:spPr>
      </p:pic>
      <p:pic>
        <p:nvPicPr>
          <p:cNvPr id="8" name="Picture 7" descr="A picture containing text, cup&#10;&#10;Description automatically generated">
            <a:extLst>
              <a:ext uri="{FF2B5EF4-FFF2-40B4-BE49-F238E27FC236}">
                <a16:creationId xmlns:a16="http://schemas.microsoft.com/office/drawing/2014/main" id="{620D6B48-4DBB-40AA-ABB0-7D5FB366E3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42" y="4005064"/>
            <a:ext cx="1447532" cy="14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16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4">
      <a:dk1>
        <a:sysClr val="windowText" lastClr="000000"/>
      </a:dk1>
      <a:lt1>
        <a:sysClr val="window" lastClr="FFFFFF"/>
      </a:lt1>
      <a:dk2>
        <a:srgbClr val="005390"/>
      </a:dk2>
      <a:lt2>
        <a:srgbClr val="E7ECED"/>
      </a:lt2>
      <a:accent1>
        <a:srgbClr val="98C723"/>
      </a:accent1>
      <a:accent2>
        <a:srgbClr val="00B05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689</TotalTime>
  <Words>544</Words>
  <Application>Microsoft Office PowerPoint</Application>
  <PresentationFormat>On-screen Show (4:3)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Georgia</vt:lpstr>
      <vt:lpstr>Trebuchet MS</vt:lpstr>
      <vt:lpstr>Wingdings 2</vt:lpstr>
      <vt:lpstr>Urban</vt:lpstr>
      <vt:lpstr>ROCKWATER  CHEMICAL AND FOOD SAFETY BROCHURE  </vt:lpstr>
      <vt:lpstr>Food Sanitation Program</vt:lpstr>
      <vt:lpstr>Dispensing Equipment </vt:lpstr>
      <vt:lpstr>CFIA Approved Chemicals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Technical Services</vt:lpstr>
      <vt:lpstr>SOP/SSOP Development/Training</vt:lpstr>
      <vt:lpstr>SOP/SSOP Training Continued…</vt:lpstr>
      <vt:lpstr>Sanitation/Food Safety Support</vt:lpstr>
      <vt:lpstr>Food Safety Items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ROCKWATER PROFESSIONAL PRODUCTS</dc:title>
  <dc:creator>rockwater</dc:creator>
  <cp:lastModifiedBy>Andrew Caines</cp:lastModifiedBy>
  <cp:revision>96</cp:revision>
  <dcterms:created xsi:type="dcterms:W3CDTF">2014-12-15T12:45:46Z</dcterms:created>
  <dcterms:modified xsi:type="dcterms:W3CDTF">2021-05-14T12:58:31Z</dcterms:modified>
</cp:coreProperties>
</file>