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12" r:id="rId1"/>
  </p:sldMasterIdLst>
  <p:notesMasterIdLst>
    <p:notesMasterId r:id="rId17"/>
  </p:notesMasterIdLst>
  <p:sldIdLst>
    <p:sldId id="256" r:id="rId2"/>
    <p:sldId id="257" r:id="rId3"/>
    <p:sldId id="258" r:id="rId4"/>
    <p:sldId id="259" r:id="rId5"/>
    <p:sldId id="260" r:id="rId6"/>
    <p:sldId id="261" r:id="rId7"/>
    <p:sldId id="270" r:id="rId8"/>
    <p:sldId id="269" r:id="rId9"/>
    <p:sldId id="263" r:id="rId10"/>
    <p:sldId id="264" r:id="rId11"/>
    <p:sldId id="272" r:id="rId12"/>
    <p:sldId id="273" r:id="rId13"/>
    <p:sldId id="265" r:id="rId14"/>
    <p:sldId id="268" r:id="rId15"/>
    <p:sldId id="271" r:id="rId16"/>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60" autoAdjust="0"/>
    <p:restoredTop sz="94660"/>
  </p:normalViewPr>
  <p:slideViewPr>
    <p:cSldViewPr>
      <p:cViewPr varScale="1">
        <p:scale>
          <a:sx n="78" d="100"/>
          <a:sy n="78" d="100"/>
        </p:scale>
        <p:origin x="806"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firth\Downloads\employee_data%20(2).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(2).csv]Sheet2!PivotTable3</c:name>
    <c:fmtId val="1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Sheet2!$B$3:$B$4</c:f>
              <c:strCache>
                <c:ptCount val="1"/>
                <c:pt idx="0">
                  <c:v>HIGH</c:v>
                </c:pt>
              </c:strCache>
            </c:strRef>
          </c:tx>
          <c:spPr>
            <a:solidFill>
              <a:schemeClr val="accent1"/>
            </a:solidFill>
            <a:ln>
              <a:noFill/>
            </a:ln>
            <a:effectLst/>
            <a:sp3d/>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0-97E6-436E-A1A8-F5373E867F9E}"/>
            </c:ext>
          </c:extLst>
        </c:ser>
        <c:ser>
          <c:idx val="1"/>
          <c:order val="1"/>
          <c:tx>
            <c:strRef>
              <c:f>Sheet2!$C$3:$C$4</c:f>
              <c:strCache>
                <c:ptCount val="1"/>
                <c:pt idx="0">
                  <c:v>LOW</c:v>
                </c:pt>
              </c:strCache>
            </c:strRef>
          </c:tx>
          <c:spPr>
            <a:solidFill>
              <a:schemeClr val="accent2"/>
            </a:solidFill>
            <a:ln>
              <a:noFill/>
            </a:ln>
            <a:effectLst/>
            <a:sp3d/>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1-97E6-436E-A1A8-F5373E867F9E}"/>
            </c:ext>
          </c:extLst>
        </c:ser>
        <c:ser>
          <c:idx val="2"/>
          <c:order val="2"/>
          <c:tx>
            <c:strRef>
              <c:f>Sheet2!$D$3:$D$4</c:f>
              <c:strCache>
                <c:ptCount val="1"/>
                <c:pt idx="0">
                  <c:v>MEDIUM</c:v>
                </c:pt>
              </c:strCache>
            </c:strRef>
          </c:tx>
          <c:spPr>
            <a:solidFill>
              <a:schemeClr val="accent3"/>
            </a:solidFill>
            <a:ln>
              <a:noFill/>
            </a:ln>
            <a:effectLst/>
            <a:sp3d/>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2-97E6-436E-A1A8-F5373E867F9E}"/>
            </c:ext>
          </c:extLst>
        </c:ser>
        <c:ser>
          <c:idx val="3"/>
          <c:order val="3"/>
          <c:tx>
            <c:strRef>
              <c:f>Sheet2!$E$3:$E$4</c:f>
              <c:strCache>
                <c:ptCount val="1"/>
                <c:pt idx="0">
                  <c:v>VERY HIGH</c:v>
                </c:pt>
              </c:strCache>
            </c:strRef>
          </c:tx>
          <c:spPr>
            <a:solidFill>
              <a:schemeClr val="accent4"/>
            </a:solidFill>
            <a:ln>
              <a:noFill/>
            </a:ln>
            <a:effectLst/>
            <a:sp3d/>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3-97E6-436E-A1A8-F5373E867F9E}"/>
            </c:ext>
          </c:extLst>
        </c:ser>
        <c:dLbls>
          <c:showLegendKey val="0"/>
          <c:showVal val="0"/>
          <c:showCatName val="0"/>
          <c:showSerName val="0"/>
          <c:showPercent val="0"/>
          <c:showBubbleSize val="0"/>
        </c:dLbls>
        <c:gapWidth val="150"/>
        <c:shape val="box"/>
        <c:axId val="516791167"/>
        <c:axId val="516788287"/>
        <c:axId val="0"/>
      </c:bar3DChart>
      <c:catAx>
        <c:axId val="51679116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6788287"/>
        <c:crosses val="autoZero"/>
        <c:auto val="1"/>
        <c:lblAlgn val="ctr"/>
        <c:lblOffset val="100"/>
        <c:noMultiLvlLbl val="0"/>
      </c:catAx>
      <c:valAx>
        <c:axId val="5167882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67911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6</a:t>
            </a:fld>
            <a:endParaRPr lang="en-IN"/>
          </a:p>
        </p:txBody>
      </p:sp>
    </p:spTree>
    <p:extLst>
      <p:ext uri="{BB962C8B-B14F-4D97-AF65-F5344CB8AC3E}">
        <p14:creationId xmlns:p14="http://schemas.microsoft.com/office/powerpoint/2010/main" val="3599588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82063D-60F7-45ED-916A-30A527F8644E}" type="datetime1">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6824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84FC2-9D97-4EC1-879A-5549DE763F5D}" type="datetime1">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33257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EAE8BD-C7A6-4D1D-9610-94AF67FD20A2}" type="datetime1">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38286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45119C7-C1DE-4339-81BA-EDF622A548DB}" type="datetime1">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71217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E992F35-410B-4569-8233-CC811487E437}" type="datetime1">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01894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E245448-86FA-49AB-B4C1-53DE71B18417}" type="datetime1">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50625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6FE40-0F62-460A-8EE1-13C087293F21}" type="datetime1">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46107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19617C-1761-4F79-9519-0246C5A8D161}" type="datetime1">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734115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4BD8C38-FE1C-4AC6-B0DE-698E0B490149}" type="datetime1">
              <a:rPr lang="en-US" smtClean="0"/>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610424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EB6B12-0DDC-441E-8A5E-2FE8B51CBC40}" type="datetime1">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53254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2AC96-61E7-40D8-A37C-3D042125FE36}" type="datetime1">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23153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583B07-6905-4BC3-8759-3C45B601DE81}" type="datetime1">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62002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99D5E0-3B5F-4F4F-9CBE-D7D53E5B2241}" type="datetime1">
              <a:rPr lang="en-US" smtClean="0"/>
              <a:t>8/30/2024</a:t>
            </a:fld>
            <a:endParaRPr lang="en-US"/>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41255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4AA38E-A4B2-4725-8700-2B8FD3E17A13}" type="datetime1">
              <a:rPr lang="en-US" smtClean="0"/>
              <a:t>8/30/2024</a:t>
            </a:fld>
            <a:endParaRPr lang="en-US"/>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29791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2EFDC2-81F0-4968-A86E-4026EED57190}" type="datetime1">
              <a:rPr lang="en-US" smtClean="0"/>
              <a:t>8/30/2024</a:t>
            </a:fld>
            <a:endParaRPr lang="en-US"/>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67347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4E0D83-4765-4E8A-ADAC-22AA925274FF}" type="datetime1">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82297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665204-EA2B-4F49-B1FB-B1E389C2DB01}" type="datetime1">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4979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BCBCA24-EB3B-4499-A39B-F54F9A8C0AAE}" type="datetime1">
              <a:rPr lang="en-US" smtClean="0"/>
              <a:t>8/30/2024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73742670"/>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914400" y="19665"/>
            <a:ext cx="11353800" cy="1493999"/>
          </a:xfrm>
          <a:prstGeom prst="rect">
            <a:avLst/>
          </a:prstGeom>
        </p:spPr>
        <p:txBody>
          <a:bodyPr vert="horz" wrap="square" lIns="0" tIns="16510" rIns="0" bIns="0" rtlCol="0">
            <a:spAutoFit/>
          </a:bodyPr>
          <a:lstStyle/>
          <a:p>
            <a:pPr marL="3213735" algn="ctr">
              <a:spcBef>
                <a:spcPts val="130"/>
              </a:spcBef>
            </a:pPr>
            <a:br>
              <a:rPr lang="en-US" b="1" i="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Roboto" panose="020F0502020204030204" pitchFamily="2" charset="0"/>
              </a:rPr>
            </a:br>
            <a:r>
              <a:rPr lang="en-US"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Employee Data Analysis using Excel </a:t>
            </a:r>
            <a:br>
              <a:rPr lang="en-IN"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br>
            <a:endParaRPr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3" name="TextBox 12">
            <a:extLst>
              <a:ext uri="{FF2B5EF4-FFF2-40B4-BE49-F238E27FC236}">
                <a16:creationId xmlns:a16="http://schemas.microsoft.com/office/drawing/2014/main" id="{D55ADE35-C35B-07C1-F5AA-C33B3DDB802E}"/>
              </a:ext>
            </a:extLst>
          </p:cNvPr>
          <p:cNvSpPr txBox="1"/>
          <p:nvPr/>
        </p:nvSpPr>
        <p:spPr>
          <a:xfrm>
            <a:off x="2133600" y="3276600"/>
            <a:ext cx="8610600" cy="2308324"/>
          </a:xfrm>
          <a:prstGeom prst="rect">
            <a:avLst/>
          </a:prstGeom>
          <a:noFill/>
        </p:spPr>
        <p:txBody>
          <a:bodyPr wrap="square" rtlCol="0">
            <a:spAutoFit/>
          </a:bodyPr>
          <a:lstStyle/>
          <a:p>
            <a:r>
              <a:rPr lang="en-US" sz="2400" dirty="0">
                <a:latin typeface="Bell MT" panose="02020503060305020303" pitchFamily="18" charset="0"/>
              </a:rPr>
              <a:t>STUDENT NAME :  AABITHA BEGAM.A</a:t>
            </a:r>
          </a:p>
          <a:p>
            <a:r>
              <a:rPr lang="en-US" sz="2400" dirty="0">
                <a:latin typeface="Bell MT" panose="02020503060305020303" pitchFamily="18" charset="0"/>
              </a:rPr>
              <a:t>REGISTER NO	   :  312206297				</a:t>
            </a:r>
          </a:p>
          <a:p>
            <a:r>
              <a:rPr lang="en-US" sz="2400" dirty="0">
                <a:latin typeface="Bell MT" panose="02020503060305020303" pitchFamily="18" charset="0"/>
              </a:rPr>
              <a:t>DEPARTMENT	   :  B.COM (ACCOUNTING &amp; FINANCE) </a:t>
            </a:r>
          </a:p>
          <a:p>
            <a:r>
              <a:rPr lang="en-US" sz="2400" dirty="0">
                <a:latin typeface="Bell MT" panose="02020503060305020303" pitchFamily="18" charset="0"/>
              </a:rPr>
              <a:t>COLLEGE	        :   S.S.K.V COLLEGE OF ARTS &amp; SCIENCE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p:nvPr/>
        </p:nvSpPr>
        <p:spPr>
          <a:xfrm>
            <a:off x="2589212" y="567683"/>
            <a:ext cx="3303904" cy="75212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Content Placeholder 3">
            <a:extLst>
              <a:ext uri="{FF2B5EF4-FFF2-40B4-BE49-F238E27FC236}">
                <a16:creationId xmlns:a16="http://schemas.microsoft.com/office/drawing/2014/main" id="{0206D5AF-5469-C0E8-B2C6-3D51B3084108}"/>
              </a:ext>
            </a:extLst>
          </p:cNvPr>
          <p:cNvSpPr>
            <a:spLocks noGrp="1"/>
          </p:cNvSpPr>
          <p:nvPr>
            <p:ph idx="1"/>
          </p:nvPr>
        </p:nvSpPr>
        <p:spPr>
          <a:xfrm>
            <a:off x="2589212" y="1524000"/>
            <a:ext cx="8915400" cy="5257800"/>
          </a:xfrm>
        </p:spPr>
        <p:txBody>
          <a:bodyPr>
            <a:noAutofit/>
          </a:bodyPr>
          <a:lstStyle/>
          <a:p>
            <a:pPr algn="just">
              <a:buFont typeface="Wingdings" panose="05000000000000000000" pitchFamily="2" charset="2"/>
              <a:buChar char="§"/>
            </a:pPr>
            <a:r>
              <a:rPr lang="en-IN" sz="1600" dirty="0">
                <a:latin typeface="Kristen ITC" panose="03050502040202030202" pitchFamily="66" charset="0"/>
              </a:rPr>
              <a:t>COLLECTION OF DATA</a:t>
            </a:r>
          </a:p>
          <a:p>
            <a:pPr lvl="2" indent="-342900" algn="just">
              <a:buFont typeface="+mj-lt"/>
              <a:buAutoNum type="arabicPeriod"/>
            </a:pPr>
            <a:r>
              <a:rPr lang="en-IN" sz="1600" dirty="0">
                <a:latin typeface="Kristen ITC" panose="03050502040202030202" pitchFamily="66" charset="0"/>
              </a:rPr>
              <a:t>The data is collected from the </a:t>
            </a:r>
            <a:r>
              <a:rPr lang="en-IN" sz="1600" dirty="0" err="1">
                <a:latin typeface="Kristen ITC" panose="03050502040202030202" pitchFamily="66" charset="0"/>
              </a:rPr>
              <a:t>Edunet</a:t>
            </a:r>
            <a:r>
              <a:rPr lang="en-IN" sz="1600" dirty="0">
                <a:latin typeface="Kristen ITC" panose="03050502040202030202" pitchFamily="66" charset="0"/>
              </a:rPr>
              <a:t> dashboard to analyse the performance of the employees in the organization.</a:t>
            </a:r>
          </a:p>
          <a:p>
            <a:pPr algn="just">
              <a:buFont typeface="Wingdings" panose="05000000000000000000" pitchFamily="2" charset="2"/>
              <a:buChar char="§"/>
            </a:pPr>
            <a:r>
              <a:rPr lang="en-IN" sz="1600" dirty="0">
                <a:latin typeface="Kristen ITC" panose="03050502040202030202" pitchFamily="66" charset="0"/>
              </a:rPr>
              <a:t>CONDITIONAL FORMATTING</a:t>
            </a:r>
          </a:p>
          <a:p>
            <a:pPr lvl="2" indent="-342900" algn="just">
              <a:buFont typeface="+mj-lt"/>
              <a:buAutoNum type="arabicPeriod"/>
            </a:pPr>
            <a:r>
              <a:rPr lang="en-IN" sz="1600" dirty="0">
                <a:latin typeface="Kristen ITC" panose="03050502040202030202" pitchFamily="66" charset="0"/>
              </a:rPr>
              <a:t>Conditional formatting is used to identify how much null values or empty values in the data set.</a:t>
            </a:r>
          </a:p>
          <a:p>
            <a:pPr lvl="2" indent="-342900" algn="just">
              <a:buFont typeface="+mj-lt"/>
              <a:buAutoNum type="arabicPeriod"/>
            </a:pPr>
            <a:r>
              <a:rPr lang="en-IN" sz="1600" dirty="0">
                <a:latin typeface="Kristen ITC" panose="03050502040202030202" pitchFamily="66" charset="0"/>
              </a:rPr>
              <a:t>Here are some steps for using conditional formatting in Excel</a:t>
            </a:r>
          </a:p>
          <a:p>
            <a:pPr marL="1885950" lvl="4" indent="-171450" algn="just">
              <a:buFont typeface="Wingdings" panose="05000000000000000000" pitchFamily="2" charset="2"/>
              <a:buChar char="v"/>
            </a:pPr>
            <a:r>
              <a:rPr lang="en-IN" sz="1600" dirty="0">
                <a:latin typeface="Kristen ITC" panose="03050502040202030202" pitchFamily="66" charset="0"/>
              </a:rPr>
              <a:t> Select the random of cells, table, or sheets you want to format</a:t>
            </a:r>
          </a:p>
          <a:p>
            <a:pPr marL="1885950" lvl="4" indent="-171450" algn="just">
              <a:buFont typeface="Wingdings" panose="05000000000000000000" pitchFamily="2" charset="2"/>
              <a:buChar char="v"/>
            </a:pPr>
            <a:r>
              <a:rPr lang="en-IN" sz="1600" dirty="0">
                <a:latin typeface="Kristen ITC" panose="03050502040202030202" pitchFamily="66" charset="0"/>
              </a:rPr>
              <a:t> click the home tab</a:t>
            </a:r>
          </a:p>
          <a:p>
            <a:pPr marL="1885950" lvl="4" indent="-171450" algn="just">
              <a:buFont typeface="Wingdings" panose="05000000000000000000" pitchFamily="2" charset="2"/>
              <a:buChar char="v"/>
            </a:pPr>
            <a:r>
              <a:rPr lang="en-IN" sz="1600" dirty="0">
                <a:latin typeface="Kristen ITC" panose="03050502040202030202" pitchFamily="66" charset="0"/>
              </a:rPr>
              <a:t> click conditional formatting</a:t>
            </a:r>
          </a:p>
          <a:p>
            <a:pPr marL="1885950" lvl="4" indent="-171450" algn="just">
              <a:buFont typeface="Wingdings" panose="05000000000000000000" pitchFamily="2" charset="2"/>
              <a:buChar char="v"/>
            </a:pPr>
            <a:r>
              <a:rPr lang="en-IN" sz="1600" dirty="0">
                <a:latin typeface="Kristen ITC" panose="03050502040202030202" pitchFamily="66" charset="0"/>
              </a:rPr>
              <a:t> select manage rules</a:t>
            </a:r>
          </a:p>
          <a:p>
            <a:pPr marL="1885950" lvl="4" indent="-171450" algn="just">
              <a:buFont typeface="Wingdings" panose="05000000000000000000" pitchFamily="2" charset="2"/>
              <a:buChar char="v"/>
            </a:pPr>
            <a:r>
              <a:rPr lang="en-IN" sz="1600" dirty="0">
                <a:latin typeface="Kristen ITC" panose="03050502040202030202" pitchFamily="66" charset="0"/>
              </a:rPr>
              <a:t> click the new rule icon, which looks like a plus sign (+)</a:t>
            </a:r>
          </a:p>
          <a:p>
            <a:pPr marL="1885950" lvl="4" indent="-171450" algn="just">
              <a:buFont typeface="Wingdings" panose="05000000000000000000" pitchFamily="2" charset="2"/>
              <a:buChar char="v"/>
            </a:pPr>
            <a:r>
              <a:rPr lang="en-IN" sz="1600" dirty="0">
                <a:latin typeface="Kristen ITC" panose="03050502040202030202" pitchFamily="66" charset="0"/>
              </a:rPr>
              <a:t> select the rule type and customize the condition if needed</a:t>
            </a:r>
          </a:p>
          <a:p>
            <a:pPr marL="1885950" lvl="4" indent="-171450" algn="just">
              <a:buFont typeface="Wingdings" panose="05000000000000000000" pitchFamily="2" charset="2"/>
              <a:buChar char="v"/>
            </a:pPr>
            <a:r>
              <a:rPr lang="en-IN" sz="1600" dirty="0">
                <a:latin typeface="Kristen ITC" panose="03050502040202030202" pitchFamily="66" charset="0"/>
              </a:rPr>
              <a:t> select the formatting style</a:t>
            </a:r>
          </a:p>
          <a:p>
            <a:pPr marL="1885950" lvl="4" indent="-171450" algn="just">
              <a:buFont typeface="Wingdings" panose="05000000000000000000" pitchFamily="2" charset="2"/>
              <a:buChar char="v"/>
            </a:pPr>
            <a:r>
              <a:rPr lang="en-IN" sz="1600" dirty="0">
                <a:latin typeface="Kristen ITC" panose="03050502040202030202" pitchFamily="66" charset="0"/>
              </a:rPr>
              <a:t> click done</a:t>
            </a:r>
          </a:p>
        </p:txBody>
      </p:sp>
      <p:sp>
        <p:nvSpPr>
          <p:cNvPr id="2" name="Slide Number Placeholder 1">
            <a:extLst>
              <a:ext uri="{FF2B5EF4-FFF2-40B4-BE49-F238E27FC236}">
                <a16:creationId xmlns:a16="http://schemas.microsoft.com/office/drawing/2014/main" id="{E4AA2DAC-AD93-B300-3B50-F2DAF26A80D0}"/>
              </a:ext>
            </a:extLst>
          </p:cNvPr>
          <p:cNvSpPr>
            <a:spLocks noGrp="1"/>
          </p:cNvSpPr>
          <p:nvPr>
            <p:ph type="sldNum" sz="quarter" idx="12"/>
          </p:nvPr>
        </p:nvSpPr>
        <p:spPr/>
        <p:txBody>
          <a:bodyPr/>
          <a:lstStyle/>
          <a:p>
            <a:pPr marL="38100">
              <a:lnSpc>
                <a:spcPct val="100000"/>
              </a:lnSpc>
              <a:spcBef>
                <a:spcPts val="55"/>
              </a:spcBef>
            </a:pPr>
            <a:r>
              <a:rPr lang="en-IN" sz="1800" spc="10" dirty="0">
                <a:solidFill>
                  <a:schemeClr val="tx1">
                    <a:lumMod val="85000"/>
                    <a:lumOff val="15000"/>
                  </a:schemeClr>
                </a:solidFill>
              </a:rPr>
              <a:t>10</a:t>
            </a:r>
            <a:endParaRPr lang="en-IN" sz="1800" spc="10" dirty="0">
              <a:solidFill>
                <a:schemeClr val="bg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603DD-B483-0441-18BC-838B51DCA1F1}"/>
              </a:ext>
            </a:extLst>
          </p:cNvPr>
          <p:cNvSpPr>
            <a:spLocks noGrp="1"/>
          </p:cNvSpPr>
          <p:nvPr>
            <p:ph type="title"/>
          </p:nvPr>
        </p:nvSpPr>
        <p:spPr>
          <a:xfrm>
            <a:off x="2667000" y="705945"/>
            <a:ext cx="2438400" cy="528797"/>
          </a:xfrm>
        </p:spPr>
        <p:style>
          <a:lnRef idx="2">
            <a:schemeClr val="accent3">
              <a:shade val="15000"/>
            </a:schemeClr>
          </a:lnRef>
          <a:fillRef idx="1">
            <a:schemeClr val="accent3"/>
          </a:fillRef>
          <a:effectRef idx="0">
            <a:schemeClr val="accent3"/>
          </a:effectRef>
          <a:fontRef idx="minor">
            <a:schemeClr val="lt1"/>
          </a:fontRef>
        </p:style>
        <p:txBody>
          <a:bodyPr>
            <a:normAutofit fontScale="90000"/>
          </a:bodyPr>
          <a:lstStyle/>
          <a:p>
            <a:r>
              <a:rPr lang="en-IN" sz="3600" b="1" spc="15" dirty="0">
                <a:latin typeface="Trebuchet MS"/>
                <a:cs typeface="Trebuchet MS"/>
              </a:rPr>
              <a:t>M</a:t>
            </a:r>
            <a:r>
              <a:rPr lang="en-IN" sz="3600" b="1" dirty="0">
                <a:latin typeface="Trebuchet MS"/>
                <a:cs typeface="Trebuchet MS"/>
              </a:rPr>
              <a:t>O</a:t>
            </a:r>
            <a:r>
              <a:rPr lang="en-IN" sz="3600" b="1" spc="-15" dirty="0">
                <a:latin typeface="Trebuchet MS"/>
                <a:cs typeface="Trebuchet MS"/>
              </a:rPr>
              <a:t>D</a:t>
            </a:r>
            <a:r>
              <a:rPr lang="en-IN" sz="3600" b="1" spc="-35" dirty="0">
                <a:latin typeface="Trebuchet MS"/>
                <a:cs typeface="Trebuchet MS"/>
              </a:rPr>
              <a:t>E</a:t>
            </a:r>
            <a:r>
              <a:rPr lang="en-IN" sz="3600" b="1" spc="-30" dirty="0">
                <a:latin typeface="Trebuchet MS"/>
                <a:cs typeface="Trebuchet MS"/>
              </a:rPr>
              <a:t>LL</a:t>
            </a:r>
            <a:r>
              <a:rPr lang="en-IN" sz="3600" b="1" spc="-5" dirty="0">
                <a:latin typeface="Trebuchet MS"/>
                <a:cs typeface="Trebuchet MS"/>
              </a:rPr>
              <a:t>I</a:t>
            </a:r>
            <a:r>
              <a:rPr lang="en-IN" sz="3600" b="1" spc="30" dirty="0">
                <a:latin typeface="Trebuchet MS"/>
                <a:cs typeface="Trebuchet MS"/>
              </a:rPr>
              <a:t>N</a:t>
            </a:r>
            <a:r>
              <a:rPr lang="en-IN" sz="3600" b="1" spc="5" dirty="0">
                <a:latin typeface="Trebuchet MS"/>
                <a:cs typeface="Trebuchet MS"/>
              </a:rPr>
              <a:t>G</a:t>
            </a:r>
            <a:endParaRPr lang="en-IN" dirty="0"/>
          </a:p>
        </p:txBody>
      </p:sp>
      <p:sp>
        <p:nvSpPr>
          <p:cNvPr id="3" name="Content Placeholder 2">
            <a:extLst>
              <a:ext uri="{FF2B5EF4-FFF2-40B4-BE49-F238E27FC236}">
                <a16:creationId xmlns:a16="http://schemas.microsoft.com/office/drawing/2014/main" id="{CE28C2CC-1661-4829-7F42-0367526F3236}"/>
              </a:ext>
            </a:extLst>
          </p:cNvPr>
          <p:cNvSpPr>
            <a:spLocks noGrp="1"/>
          </p:cNvSpPr>
          <p:nvPr>
            <p:ph idx="1"/>
          </p:nvPr>
        </p:nvSpPr>
        <p:spPr>
          <a:xfrm>
            <a:off x="2438400" y="1371600"/>
            <a:ext cx="8915400" cy="5410200"/>
          </a:xfrm>
        </p:spPr>
        <p:txBody>
          <a:bodyPr>
            <a:noAutofit/>
          </a:bodyPr>
          <a:lstStyle/>
          <a:p>
            <a:pPr algn="just">
              <a:buFont typeface="Wingdings" panose="05000000000000000000" pitchFamily="2" charset="2"/>
              <a:buChar char="Ø"/>
            </a:pPr>
            <a:r>
              <a:rPr lang="en-IN" sz="1400" dirty="0">
                <a:latin typeface="Kristen ITC" panose="03050502040202030202" pitchFamily="66" charset="0"/>
              </a:rPr>
              <a:t>FILTER</a:t>
            </a:r>
          </a:p>
          <a:p>
            <a:pPr lvl="2" indent="-342900" algn="just">
              <a:buFont typeface="+mj-lt"/>
              <a:buAutoNum type="arabicPeriod"/>
            </a:pPr>
            <a:r>
              <a:rPr lang="en-IN" dirty="0">
                <a:latin typeface="Kristen ITC" panose="03050502040202030202" pitchFamily="66" charset="0"/>
              </a:rPr>
              <a:t>Filtering option in excel used to remove the missing values in the data set to analyse the performance level of employees better.</a:t>
            </a:r>
          </a:p>
          <a:p>
            <a:pPr lvl="2" indent="-342900" algn="just">
              <a:buFont typeface="+mj-lt"/>
              <a:buAutoNum type="arabicPeriod"/>
            </a:pPr>
            <a:r>
              <a:rPr lang="en-IN" dirty="0">
                <a:latin typeface="Kristen ITC" panose="03050502040202030202" pitchFamily="66" charset="0"/>
              </a:rPr>
              <a:t>Here are some steps for using filter option in excel</a:t>
            </a:r>
          </a:p>
          <a:p>
            <a:pPr marL="1428750" lvl="3" indent="-171450" algn="just">
              <a:buFont typeface="Arial" panose="020B0604020202020204" pitchFamily="34" charset="0"/>
              <a:buChar char="•"/>
            </a:pPr>
            <a:r>
              <a:rPr lang="en-IN" sz="1400" dirty="0">
                <a:latin typeface="Kristen ITC" panose="03050502040202030202" pitchFamily="66" charset="0"/>
              </a:rPr>
              <a:t> select the cells that you want to remove the missing values</a:t>
            </a:r>
          </a:p>
          <a:p>
            <a:pPr marL="1428750" lvl="3" indent="-171450" algn="just">
              <a:buFont typeface="Arial" panose="020B0604020202020204" pitchFamily="34" charset="0"/>
              <a:buChar char="•"/>
            </a:pPr>
            <a:r>
              <a:rPr lang="en-IN" sz="1400" dirty="0">
                <a:latin typeface="Kristen ITC" panose="03050502040202030202" pitchFamily="66" charset="0"/>
              </a:rPr>
              <a:t> on the home tab, select the sort and filter option on the right corner</a:t>
            </a:r>
          </a:p>
          <a:p>
            <a:pPr marL="1428750" lvl="3" indent="-171450" algn="just">
              <a:buFont typeface="Arial" panose="020B0604020202020204" pitchFamily="34" charset="0"/>
              <a:buChar char="•"/>
            </a:pPr>
            <a:r>
              <a:rPr lang="en-IN" sz="1400" dirty="0">
                <a:latin typeface="Kristen ITC" panose="03050502040202030202" pitchFamily="66" charset="0"/>
              </a:rPr>
              <a:t>Then select the option filter by colour and then click on no fill option in the selected cell</a:t>
            </a:r>
          </a:p>
          <a:p>
            <a:pPr marL="1257300" lvl="3" indent="0" algn="just">
              <a:buNone/>
            </a:pPr>
            <a:r>
              <a:rPr lang="en-IN" sz="1400" dirty="0">
                <a:latin typeface="Kristen ITC" panose="03050502040202030202" pitchFamily="66" charset="0"/>
              </a:rPr>
              <a:t>     to filter out the missing values in the data set.</a:t>
            </a:r>
          </a:p>
          <a:p>
            <a:pPr algn="just">
              <a:buFont typeface="Wingdings" panose="05000000000000000000" pitchFamily="2" charset="2"/>
              <a:buChar char="Ø"/>
            </a:pPr>
            <a:r>
              <a:rPr lang="en-IN" sz="1400" dirty="0">
                <a:latin typeface="Kristen ITC" panose="03050502040202030202" pitchFamily="66" charset="0"/>
              </a:rPr>
              <a:t>PIVOT TABLE</a:t>
            </a:r>
          </a:p>
          <a:p>
            <a:pPr lvl="2" indent="-342900" algn="just">
              <a:buFont typeface="+mj-lt"/>
              <a:buAutoNum type="arabicPeriod"/>
            </a:pPr>
            <a:r>
              <a:rPr lang="en-IN" dirty="0">
                <a:latin typeface="Kristen ITC" panose="03050502040202030202" pitchFamily="66" charset="0"/>
              </a:rPr>
              <a:t>Pivot table are useful tool for analysing employee performance data because they can help with summarizing large data set and managing employee data.</a:t>
            </a:r>
          </a:p>
          <a:p>
            <a:pPr lvl="2" indent="-342900" algn="just">
              <a:buFont typeface="+mj-lt"/>
              <a:buAutoNum type="arabicPeriod"/>
            </a:pPr>
            <a:r>
              <a:rPr lang="en-IN" dirty="0">
                <a:latin typeface="Kristen ITC" panose="03050502040202030202" pitchFamily="66" charset="0"/>
              </a:rPr>
              <a:t>Here are some steps for using pivot table in excel</a:t>
            </a:r>
          </a:p>
          <a:p>
            <a:pPr marL="1428750" lvl="3" indent="-171450" algn="just">
              <a:buFont typeface="Courier New" panose="02070309020205020404" pitchFamily="49" charset="0"/>
              <a:buChar char="o"/>
            </a:pPr>
            <a:r>
              <a:rPr lang="en-IN" sz="1400" dirty="0">
                <a:latin typeface="Kristen ITC" panose="03050502040202030202" pitchFamily="66" charset="0"/>
              </a:rPr>
              <a:t> Select a table or range of data in the sheet</a:t>
            </a:r>
          </a:p>
          <a:p>
            <a:pPr marL="1428750" lvl="3" indent="-171450" algn="just">
              <a:buFont typeface="Courier New" panose="02070309020205020404" pitchFamily="49" charset="0"/>
              <a:buChar char="o"/>
            </a:pPr>
            <a:r>
              <a:rPr lang="en-IN" sz="1400" dirty="0">
                <a:latin typeface="Kristen ITC" panose="03050502040202030202" pitchFamily="66" charset="0"/>
              </a:rPr>
              <a:t> Select Insert &gt; Pivot table </a:t>
            </a:r>
          </a:p>
          <a:p>
            <a:pPr marL="1428750" lvl="3" indent="-171450" algn="just">
              <a:buFont typeface="Courier New" panose="02070309020205020404" pitchFamily="49" charset="0"/>
              <a:buChar char="o"/>
            </a:pPr>
            <a:r>
              <a:rPr lang="en-IN" sz="1400" dirty="0">
                <a:latin typeface="Kristen ITC" panose="03050502040202030202" pitchFamily="66" charset="0"/>
              </a:rPr>
              <a:t> Drag the item into the values section twice</a:t>
            </a:r>
          </a:p>
          <a:p>
            <a:pPr marL="1428750" lvl="3" indent="-171450" algn="just">
              <a:buFont typeface="Courier New" panose="02070309020205020404" pitchFamily="49" charset="0"/>
              <a:buChar char="o"/>
            </a:pPr>
            <a:r>
              <a:rPr lang="en-IN" sz="1400" dirty="0">
                <a:latin typeface="Kristen ITC" panose="03050502040202030202" pitchFamily="66" charset="0"/>
              </a:rPr>
              <a:t> Set the summarize values by and show values as options for each one.</a:t>
            </a:r>
          </a:p>
        </p:txBody>
      </p:sp>
      <p:sp>
        <p:nvSpPr>
          <p:cNvPr id="4" name="Slide Number Placeholder 3">
            <a:extLst>
              <a:ext uri="{FF2B5EF4-FFF2-40B4-BE49-F238E27FC236}">
                <a16:creationId xmlns:a16="http://schemas.microsoft.com/office/drawing/2014/main" id="{DBFEEA09-5616-D65D-9C32-9A075A3A55C0}"/>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11</a:t>
            </a:fld>
            <a:endParaRPr lang="en-IN" spc="10" dirty="0"/>
          </a:p>
        </p:txBody>
      </p:sp>
    </p:spTree>
    <p:extLst>
      <p:ext uri="{BB962C8B-B14F-4D97-AF65-F5344CB8AC3E}">
        <p14:creationId xmlns:p14="http://schemas.microsoft.com/office/powerpoint/2010/main" val="2351286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A42A-A477-28A1-1E70-29EA525F6022}"/>
              </a:ext>
            </a:extLst>
          </p:cNvPr>
          <p:cNvSpPr>
            <a:spLocks noGrp="1"/>
          </p:cNvSpPr>
          <p:nvPr>
            <p:ph type="title"/>
          </p:nvPr>
        </p:nvSpPr>
        <p:spPr>
          <a:xfrm>
            <a:off x="2514600" y="634699"/>
            <a:ext cx="2588675" cy="671290"/>
          </a:xfrm>
        </p:spPr>
        <p:style>
          <a:lnRef idx="2">
            <a:schemeClr val="accent3">
              <a:shade val="15000"/>
            </a:schemeClr>
          </a:lnRef>
          <a:fillRef idx="1">
            <a:schemeClr val="accent3"/>
          </a:fillRef>
          <a:effectRef idx="0">
            <a:schemeClr val="accent3"/>
          </a:effectRef>
          <a:fontRef idx="minor">
            <a:schemeClr val="lt1"/>
          </a:fontRef>
        </p:style>
        <p:txBody>
          <a:bodyPr>
            <a:normAutofit fontScale="90000"/>
          </a:bodyPr>
          <a:lstStyle/>
          <a:p>
            <a:r>
              <a:rPr lang="en-IN" dirty="0"/>
              <a:t>MODELLING</a:t>
            </a:r>
          </a:p>
        </p:txBody>
      </p:sp>
      <p:sp>
        <p:nvSpPr>
          <p:cNvPr id="3" name="Content Placeholder 2">
            <a:extLst>
              <a:ext uri="{FF2B5EF4-FFF2-40B4-BE49-F238E27FC236}">
                <a16:creationId xmlns:a16="http://schemas.microsoft.com/office/drawing/2014/main" id="{D9882282-81BF-2350-C830-08888C7287B4}"/>
              </a:ext>
            </a:extLst>
          </p:cNvPr>
          <p:cNvSpPr>
            <a:spLocks noGrp="1"/>
          </p:cNvSpPr>
          <p:nvPr>
            <p:ph idx="1"/>
          </p:nvPr>
        </p:nvSpPr>
        <p:spPr>
          <a:xfrm>
            <a:off x="2057400" y="1676400"/>
            <a:ext cx="8915400" cy="4234822"/>
          </a:xfrm>
        </p:spPr>
        <p:txBody>
          <a:bodyPr>
            <a:normAutofit/>
          </a:bodyPr>
          <a:lstStyle/>
          <a:p>
            <a:pPr algn="just"/>
            <a:r>
              <a:rPr lang="en-IN" dirty="0">
                <a:latin typeface="Kristen ITC" panose="03050502040202030202" pitchFamily="66" charset="0"/>
              </a:rPr>
              <a:t>GRAPH</a:t>
            </a:r>
          </a:p>
          <a:p>
            <a:pPr marL="1657350" lvl="3" indent="-342900" algn="just">
              <a:buFont typeface="+mj-lt"/>
              <a:buAutoNum type="arabicPeriod"/>
            </a:pPr>
            <a:r>
              <a:rPr lang="en-IN" sz="1800" dirty="0">
                <a:latin typeface="Kristen ITC" panose="03050502040202030202" pitchFamily="66" charset="0"/>
              </a:rPr>
              <a:t>Using graph in excel makes the data more presentable and easy to understand. By looking at the chart itself one can draw certain inferences or analysis.</a:t>
            </a:r>
          </a:p>
          <a:p>
            <a:pPr marL="1657350" lvl="3" indent="-342900" algn="just">
              <a:buFont typeface="+mj-lt"/>
              <a:buAutoNum type="arabicPeriod"/>
            </a:pPr>
            <a:r>
              <a:rPr lang="en-IN" sz="1800" dirty="0">
                <a:latin typeface="Kristen ITC" panose="03050502040202030202" pitchFamily="66" charset="0"/>
              </a:rPr>
              <a:t>It helps in summarizing a very large data in a very crisp and easy manner.</a:t>
            </a:r>
          </a:p>
          <a:p>
            <a:pPr marL="1657350" lvl="3" indent="-342900" algn="just">
              <a:buFont typeface="+mj-lt"/>
              <a:buAutoNum type="arabicPeriod"/>
            </a:pPr>
            <a:r>
              <a:rPr lang="en-IN" sz="1800" dirty="0">
                <a:latin typeface="Kristen ITC" panose="03050502040202030202" pitchFamily="66" charset="0"/>
              </a:rPr>
              <a:t>Here are some steps for using graph in excel</a:t>
            </a:r>
          </a:p>
          <a:p>
            <a:pPr marL="1943100" lvl="4" indent="-171450" algn="just">
              <a:buFont typeface="Wingdings" panose="05000000000000000000" pitchFamily="2" charset="2"/>
              <a:buChar char="q"/>
            </a:pPr>
            <a:r>
              <a:rPr lang="en-IN" sz="1800" dirty="0">
                <a:latin typeface="Kristen ITC" panose="03050502040202030202" pitchFamily="66" charset="0"/>
              </a:rPr>
              <a:t> Select the pivot table that you want to insert graph</a:t>
            </a:r>
          </a:p>
          <a:p>
            <a:pPr marL="1943100" lvl="4" indent="-171450" algn="just">
              <a:buFont typeface="Wingdings" panose="05000000000000000000" pitchFamily="2" charset="2"/>
              <a:buChar char="q"/>
            </a:pPr>
            <a:r>
              <a:rPr lang="en-IN" sz="1800" dirty="0">
                <a:latin typeface="Kristen ITC" panose="03050502040202030202" pitchFamily="66" charset="0"/>
              </a:rPr>
              <a:t>Then click on insert tab and choose a graph type that you want to insert </a:t>
            </a:r>
          </a:p>
          <a:p>
            <a:pPr marL="1943100" lvl="4" indent="-171450" algn="just">
              <a:buFont typeface="Wingdings" panose="05000000000000000000" pitchFamily="2" charset="2"/>
              <a:buChar char="q"/>
            </a:pPr>
            <a:r>
              <a:rPr lang="en-IN" sz="1800" dirty="0">
                <a:latin typeface="Kristen ITC" panose="03050502040202030202" pitchFamily="66" charset="0"/>
              </a:rPr>
              <a:t>The graph will arrive on the desired excel sheet to analyse the performance of the employees in the organization.</a:t>
            </a:r>
          </a:p>
        </p:txBody>
      </p:sp>
      <p:sp>
        <p:nvSpPr>
          <p:cNvPr id="4" name="Slide Number Placeholder 3">
            <a:extLst>
              <a:ext uri="{FF2B5EF4-FFF2-40B4-BE49-F238E27FC236}">
                <a16:creationId xmlns:a16="http://schemas.microsoft.com/office/drawing/2014/main" id="{559807E3-5ECC-B26A-6409-964C5B475FD0}"/>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12</a:t>
            </a:fld>
            <a:endParaRPr lang="en-IN" spc="10" dirty="0"/>
          </a:p>
        </p:txBody>
      </p:sp>
    </p:spTree>
    <p:extLst>
      <p:ext uri="{BB962C8B-B14F-4D97-AF65-F5344CB8AC3E}">
        <p14:creationId xmlns:p14="http://schemas.microsoft.com/office/powerpoint/2010/main" val="2152113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2589212" y="663046"/>
            <a:ext cx="1764348" cy="56746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Slide Number Placeholder 1">
            <a:extLst>
              <a:ext uri="{FF2B5EF4-FFF2-40B4-BE49-F238E27FC236}">
                <a16:creationId xmlns:a16="http://schemas.microsoft.com/office/drawing/2014/main" id="{1586E0FF-002C-32B2-C257-2A7E845E72B9}"/>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13</a:t>
            </a:fld>
            <a:endParaRPr lang="en-IN" spc="1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3" name="Content Placeholder 2">
            <a:extLst>
              <a:ext uri="{FF2B5EF4-FFF2-40B4-BE49-F238E27FC236}">
                <a16:creationId xmlns:a16="http://schemas.microsoft.com/office/drawing/2014/main" id="{311BA1D1-1A31-1CA1-BAC0-B7D5C8EFB5A4}"/>
              </a:ext>
            </a:extLst>
          </p:cNvPr>
          <p:cNvGraphicFramePr>
            <a:graphicFrameLocks noGrp="1"/>
          </p:cNvGraphicFramePr>
          <p:nvPr>
            <p:ph idx="1"/>
            <p:extLst>
              <p:ext uri="{D42A27DB-BD31-4B8C-83A1-F6EECF244321}">
                <p14:modId xmlns:p14="http://schemas.microsoft.com/office/powerpoint/2010/main" val="2867387018"/>
              </p:ext>
            </p:extLst>
          </p:nvPr>
        </p:nvGraphicFramePr>
        <p:xfrm>
          <a:off x="2362200" y="1447800"/>
          <a:ext cx="9525000" cy="44640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2589212" y="685800"/>
            <a:ext cx="3731675" cy="671290"/>
          </a:xfrm>
        </p:spPr>
        <p:style>
          <a:lnRef idx="3">
            <a:schemeClr val="lt1"/>
          </a:lnRef>
          <a:fillRef idx="1">
            <a:schemeClr val="accent2"/>
          </a:fillRef>
          <a:effectRef idx="1">
            <a:schemeClr val="accent2"/>
          </a:effectRef>
          <a:fontRef idx="minor">
            <a:schemeClr val="lt1"/>
          </a:fontRef>
        </p:style>
        <p:txBody>
          <a:bodyPr>
            <a:normAutofit fontScale="90000"/>
          </a:bodyPr>
          <a:lstStyle/>
          <a:p>
            <a:r>
              <a:rPr lang="en-US" sz="4000" b="1" dirty="0">
                <a:latin typeface="Times New Roman" panose="02020603050405020304" pitchFamily="18" charset="0"/>
                <a:cs typeface="Times New Roman" panose="02020603050405020304" pitchFamily="18" charset="0"/>
              </a:rPr>
              <a:t>CONCLUSION</a:t>
            </a:r>
            <a:endParaRPr lang="en-IN" sz="40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C3F468D-7943-7761-91F2-D9326EA01D07}"/>
              </a:ext>
            </a:extLst>
          </p:cNvPr>
          <p:cNvSpPr>
            <a:spLocks noGrp="1"/>
          </p:cNvSpPr>
          <p:nvPr>
            <p:ph idx="1"/>
          </p:nvPr>
        </p:nvSpPr>
        <p:spPr>
          <a:xfrm>
            <a:off x="2514600" y="2057400"/>
            <a:ext cx="8915400" cy="5181600"/>
          </a:xfrm>
        </p:spPr>
        <p:txBody>
          <a:bodyPr>
            <a:normAutofit/>
          </a:bodyPr>
          <a:lstStyle/>
          <a:p>
            <a:pPr algn="just"/>
            <a:r>
              <a:rPr lang="en-IN" sz="2000" dirty="0">
                <a:latin typeface="Eras Medium ITC" panose="020B0602030504020804" pitchFamily="34" charset="0"/>
              </a:rPr>
              <a:t>Employee performance analysis using excel has been implemented to cater the needs of company employees and administrative people of the company in submitting appraisals, evaluating the appraisals, calculating the average ratings of the employees and finally generating the consolidated ranks effectively with role based access.</a:t>
            </a:r>
          </a:p>
          <a:p>
            <a:pPr algn="just"/>
            <a:r>
              <a:rPr lang="en-IN" sz="2000" dirty="0">
                <a:latin typeface="Eras Medium ITC" panose="020B0602030504020804" pitchFamily="34" charset="0"/>
              </a:rPr>
              <a:t>The resultant data will be used by our model to analyse and predict the performance levels of new individuals thus making the recruitment process simpler.</a:t>
            </a:r>
          </a:p>
          <a:p>
            <a:pPr algn="just"/>
            <a:r>
              <a:rPr lang="en-IN" sz="2000" dirty="0">
                <a:latin typeface="Eras Medium ITC" panose="020B0602030504020804" pitchFamily="34" charset="0"/>
              </a:rPr>
              <a:t>An excel based employee performance rating card and dashboard is very useful and adaptable tool.</a:t>
            </a:r>
          </a:p>
          <a:p>
            <a:pPr algn="just"/>
            <a:r>
              <a:rPr lang="en-IN" sz="2000" dirty="0">
                <a:latin typeface="Eras Medium ITC" panose="020B0602030504020804" pitchFamily="34" charset="0"/>
              </a:rPr>
              <a:t>It can significantly enhance your performance management process.</a:t>
            </a:r>
          </a:p>
        </p:txBody>
      </p:sp>
      <p:sp>
        <p:nvSpPr>
          <p:cNvPr id="3" name="Slide Number Placeholder 2">
            <a:extLst>
              <a:ext uri="{FF2B5EF4-FFF2-40B4-BE49-F238E27FC236}">
                <a16:creationId xmlns:a16="http://schemas.microsoft.com/office/drawing/2014/main" id="{248CCF15-835C-3C4C-6ABE-E1BACF9280D0}"/>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14</a:t>
            </a:fld>
            <a:endParaRPr lang="en-IN" spc="10" dirty="0"/>
          </a:p>
        </p:txBody>
      </p:sp>
    </p:spTree>
    <p:extLst>
      <p:ext uri="{BB962C8B-B14F-4D97-AF65-F5344CB8AC3E}">
        <p14:creationId xmlns:p14="http://schemas.microsoft.com/office/powerpoint/2010/main" val="298644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BA36124-797D-AD95-0BA4-3B8DC9DB3C51}"/>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15</a:t>
            </a:fld>
            <a:endParaRPr lang="en-IN" spc="10" dirty="0"/>
          </a:p>
        </p:txBody>
      </p:sp>
      <p:sp>
        <p:nvSpPr>
          <p:cNvPr id="9" name="Rectangle 8">
            <a:extLst>
              <a:ext uri="{FF2B5EF4-FFF2-40B4-BE49-F238E27FC236}">
                <a16:creationId xmlns:a16="http://schemas.microsoft.com/office/drawing/2014/main" id="{13ABC1AD-C46C-56FD-1BE4-352D46288045}"/>
              </a:ext>
            </a:extLst>
          </p:cNvPr>
          <p:cNvSpPr/>
          <p:nvPr/>
        </p:nvSpPr>
        <p:spPr>
          <a:xfrm>
            <a:off x="4070445" y="2967335"/>
            <a:ext cx="4051109" cy="923330"/>
          </a:xfrm>
          <a:prstGeom prst="rect">
            <a:avLst/>
          </a:prstGeom>
          <a:noFill/>
          <a:effectLst>
            <a:outerShdw blurRad="50800" dist="38100" dir="2700000" algn="tl" rotWithShape="0">
              <a:prstClr val="black">
                <a:alpha val="40000"/>
              </a:prstClr>
            </a:outerShdw>
            <a:softEdge rad="12700"/>
          </a:effectLst>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5400" dirty="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835837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txBox="1">
            <a:spLocks noGrp="1"/>
          </p:cNvSpPr>
          <p:nvPr>
            <p:ph type="title"/>
          </p:nvPr>
        </p:nvSpPr>
        <p:spPr>
          <a:xfrm>
            <a:off x="1981200" y="577114"/>
            <a:ext cx="3909695" cy="67818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12"/>
          </p:nvPr>
        </p:nvSpPr>
        <p:spPr>
          <a:xfrm>
            <a:off x="304801" y="744762"/>
            <a:ext cx="1151242" cy="3148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latin typeface="Tw Cen MT" panose="020B0602020104020603" pitchFamily="34" charset="0"/>
                <a:cs typeface="Times New Roman" panose="02020603050405020304" pitchFamily="18" charset="0"/>
              </a:rPr>
              <a:t>Employee Performance Analysis using Excel</a:t>
            </a:r>
            <a:endParaRPr lang="en-IN" sz="2800" dirty="0">
              <a:latin typeface="Tw Cen MT" panose="020B0602020104020603"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5" name="object 5"/>
          <p:cNvSpPr/>
          <p:nvPr/>
        </p:nvSpPr>
        <p:spPr>
          <a:xfrm>
            <a:off x="10458859" y="5544579"/>
            <a:ext cx="1733424" cy="1313886"/>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19" name="object 19"/>
          <p:cNvPicPr/>
          <p:nvPr/>
        </p:nvPicPr>
        <p:blipFill>
          <a:blip r:embed="rId2" cstate="print"/>
          <a:stretch>
            <a:fillRect/>
          </a:stretch>
        </p:blipFill>
        <p:spPr>
          <a:xfrm>
            <a:off x="466725" y="6410325"/>
            <a:ext cx="3705225" cy="295275"/>
          </a:xfrm>
          <a:prstGeom prst="rect">
            <a:avLst/>
          </a:prstGeom>
        </p:spPr>
      </p:pic>
      <p:sp>
        <p:nvSpPr>
          <p:cNvPr id="21" name="object 21"/>
          <p:cNvSpPr txBox="1">
            <a:spLocks noGrp="1"/>
          </p:cNvSpPr>
          <p:nvPr>
            <p:ph type="title"/>
          </p:nvPr>
        </p:nvSpPr>
        <p:spPr>
          <a:xfrm>
            <a:off x="2110740" y="623078"/>
            <a:ext cx="2057400" cy="567463"/>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787650" y="1228397"/>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w Cen MT" panose="020B0602020104020603" pitchFamily="34"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w Cen MT" panose="020B0602020104020603" pitchFamily="34"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w Cen MT" panose="020B0602020104020603" pitchFamily="34"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w Cen MT" panose="020B0602020104020603" pitchFamily="34"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w Cen MT" panose="020B0602020104020603" pitchFamily="34" charset="0"/>
                <a:cs typeface="Times New Roman" panose="02020603050405020304" pitchFamily="18" charset="0"/>
              </a:rPr>
              <a:t>Dataset Description</a:t>
            </a:r>
            <a:endParaRPr lang="en-US" sz="2800" b="0" i="0" dirty="0">
              <a:solidFill>
                <a:srgbClr val="0D0D0D"/>
              </a:solidFill>
              <a:effectLst/>
              <a:latin typeface="Tw Cen MT" panose="020B0602020104020603" pitchFamily="34" charset="0"/>
              <a:cs typeface="Times New Roman" panose="02020603050405020304" pitchFamily="18" charset="0"/>
            </a:endParaRPr>
          </a:p>
          <a:p>
            <a:pPr algn="l">
              <a:buFont typeface="+mj-lt"/>
              <a:buAutoNum type="arabicPeriod"/>
            </a:pPr>
            <a:r>
              <a:rPr lang="en-US" sz="2800" b="0" i="0" dirty="0">
                <a:solidFill>
                  <a:srgbClr val="0D0D0D"/>
                </a:solidFill>
                <a:effectLst/>
                <a:latin typeface="Tw Cen MT" panose="020B0602020104020603" pitchFamily="34"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w Cen MT" panose="020B0602020104020603" pitchFamily="34" charset="0"/>
                <a:cs typeface="Times New Roman" panose="02020603050405020304" pitchFamily="18" charset="0"/>
              </a:rPr>
              <a:t>Results and </a:t>
            </a:r>
            <a:r>
              <a:rPr lang="en-US" sz="2800" dirty="0">
                <a:solidFill>
                  <a:srgbClr val="0D0D0D"/>
                </a:solidFill>
                <a:latin typeface="Tw Cen MT" panose="020B0602020104020603" pitchFamily="34" charset="0"/>
                <a:cs typeface="Times New Roman" panose="02020603050405020304" pitchFamily="18" charset="0"/>
              </a:rPr>
              <a:t>Discussion</a:t>
            </a:r>
            <a:endParaRPr lang="en-US" sz="2800" b="0" i="0" dirty="0">
              <a:solidFill>
                <a:srgbClr val="0D0D0D"/>
              </a:solidFill>
              <a:effectLst/>
              <a:latin typeface="Tw Cen MT" panose="020B0602020104020603" pitchFamily="34" charset="0"/>
              <a:cs typeface="Times New Roman" panose="02020603050405020304" pitchFamily="18" charset="0"/>
            </a:endParaRPr>
          </a:p>
          <a:p>
            <a:pPr algn="l">
              <a:buFont typeface="+mj-lt"/>
              <a:buAutoNum type="arabicPeriod"/>
            </a:pPr>
            <a:r>
              <a:rPr lang="en-US" sz="2800" b="0" i="0" dirty="0">
                <a:solidFill>
                  <a:srgbClr val="0D0D0D"/>
                </a:solidFill>
                <a:effectLst/>
                <a:latin typeface="Tw Cen MT" panose="020B0602020104020603" pitchFamily="34"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589212" y="634996"/>
            <a:ext cx="5716588" cy="67069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Content Placeholder 10">
            <a:extLst>
              <a:ext uri="{FF2B5EF4-FFF2-40B4-BE49-F238E27FC236}">
                <a16:creationId xmlns:a16="http://schemas.microsoft.com/office/drawing/2014/main" id="{62322414-D9B9-208D-373A-6348D95B03D2}"/>
              </a:ext>
            </a:extLst>
          </p:cNvPr>
          <p:cNvSpPr>
            <a:spLocks noGrp="1"/>
          </p:cNvSpPr>
          <p:nvPr>
            <p:ph idx="1"/>
          </p:nvPr>
        </p:nvSpPr>
        <p:spPr/>
        <p:txBody>
          <a:bodyPr>
            <a:normAutofit/>
          </a:bodyPr>
          <a:lstStyle/>
          <a:p>
            <a:r>
              <a:rPr lang="en-IN" sz="2400" dirty="0"/>
              <a:t>Identifying areas of improvement</a:t>
            </a:r>
          </a:p>
          <a:p>
            <a:r>
              <a:rPr lang="en-IN" sz="2400" dirty="0"/>
              <a:t>Providing feedback</a:t>
            </a:r>
          </a:p>
          <a:p>
            <a:r>
              <a:rPr lang="en-IN" sz="2400" dirty="0"/>
              <a:t>Planning for career development</a:t>
            </a:r>
          </a:p>
          <a:p>
            <a:r>
              <a:rPr lang="en-IN" sz="2400" dirty="0"/>
              <a:t>Increasing productivity</a:t>
            </a:r>
          </a:p>
          <a:p>
            <a:r>
              <a:rPr lang="en-IN" sz="2400" dirty="0"/>
              <a:t>Improving communication</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6600348-8038-541E-B817-83FC10EE70CA}"/>
              </a:ext>
            </a:extLst>
          </p:cNvPr>
          <p:cNvSpPr>
            <a:spLocks noGrp="1"/>
          </p:cNvSpPr>
          <p:nvPr>
            <p:ph type="title"/>
          </p:nvPr>
        </p:nvSpPr>
        <p:spPr>
          <a:xfrm>
            <a:off x="2592925" y="624110"/>
            <a:ext cx="4265075" cy="671290"/>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IN" dirty="0"/>
              <a:t>PROJECT OVERVIEW</a:t>
            </a:r>
            <a:br>
              <a:rPr lang="en-IN" dirty="0"/>
            </a:br>
            <a:br>
              <a:rPr lang="en-IN" dirty="0"/>
            </a:br>
            <a:br>
              <a:rPr lang="en-IN" dirty="0"/>
            </a:br>
            <a:br>
              <a:rPr lang="en-IN" dirty="0"/>
            </a:br>
            <a:br>
              <a:rPr lang="en-IN" dirty="0"/>
            </a:br>
            <a:br>
              <a:rPr lang="en-IN" dirty="0"/>
            </a:br>
            <a:br>
              <a:rPr lang="en-IN" dirty="0"/>
            </a:br>
            <a:r>
              <a:rPr lang="en-IN" dirty="0"/>
              <a:t>	</a:t>
            </a:r>
          </a:p>
        </p:txBody>
      </p:sp>
      <p:sp>
        <p:nvSpPr>
          <p:cNvPr id="14" name="Content Placeholder 13">
            <a:extLst>
              <a:ext uri="{FF2B5EF4-FFF2-40B4-BE49-F238E27FC236}">
                <a16:creationId xmlns:a16="http://schemas.microsoft.com/office/drawing/2014/main" id="{54C8D37B-DAD1-6023-A36A-582FE9FBCF44}"/>
              </a:ext>
            </a:extLst>
          </p:cNvPr>
          <p:cNvSpPr>
            <a:spLocks noGrp="1"/>
          </p:cNvSpPr>
          <p:nvPr>
            <p:ph idx="1"/>
          </p:nvPr>
        </p:nvSpPr>
        <p:spPr/>
        <p:txBody>
          <a:bodyPr/>
          <a:lstStyle/>
          <a:p>
            <a:r>
              <a:rPr lang="en-IN" dirty="0"/>
              <a:t>Employee performance analysis involves evaluating various metrics such as productivity, efficiency, and output quality to assess individual and team performance.</a:t>
            </a:r>
          </a:p>
          <a:p>
            <a:r>
              <a:rPr lang="en-IN" dirty="0"/>
              <a:t>By leveraging data analytics, organizations can identify top performers, areas for improvement, and potential training needs.</a:t>
            </a:r>
          </a:p>
        </p:txBody>
      </p:sp>
      <p:sp>
        <p:nvSpPr>
          <p:cNvPr id="13" name="Slide Number Placeholder 12">
            <a:extLst>
              <a:ext uri="{FF2B5EF4-FFF2-40B4-BE49-F238E27FC236}">
                <a16:creationId xmlns:a16="http://schemas.microsoft.com/office/drawing/2014/main" id="{61559270-786D-B6CD-01BE-53A105D5B937}"/>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5</a:t>
            </a:fld>
            <a:endParaRPr lang="en-IN"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594292" y="762382"/>
            <a:ext cx="5027075" cy="50911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lang="en-IN" sz="3200" spc="-10" dirty="0"/>
              <a:t>RS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6" name="Content Placeholder 5">
            <a:extLst>
              <a:ext uri="{FF2B5EF4-FFF2-40B4-BE49-F238E27FC236}">
                <a16:creationId xmlns:a16="http://schemas.microsoft.com/office/drawing/2014/main" id="{9C697A61-6E51-D3C1-A22F-D06C03FD08CC}"/>
              </a:ext>
            </a:extLst>
          </p:cNvPr>
          <p:cNvSpPr>
            <a:spLocks noGrp="1"/>
          </p:cNvSpPr>
          <p:nvPr>
            <p:ph idx="1"/>
          </p:nvPr>
        </p:nvSpPr>
        <p:spPr/>
        <p:txBody>
          <a:bodyPr/>
          <a:lstStyle/>
          <a:p>
            <a:r>
              <a:rPr lang="en-IN" dirty="0"/>
              <a:t> </a:t>
            </a:r>
          </a:p>
        </p:txBody>
      </p:sp>
      <p:pic>
        <p:nvPicPr>
          <p:cNvPr id="2" name="Picture 1">
            <a:extLst>
              <a:ext uri="{FF2B5EF4-FFF2-40B4-BE49-F238E27FC236}">
                <a16:creationId xmlns:a16="http://schemas.microsoft.com/office/drawing/2014/main" id="{68622355-2267-D792-9DF1-D2DBC601EBAA}"/>
              </a:ext>
            </a:extLst>
          </p:cNvPr>
          <p:cNvPicPr>
            <a:picLocks noChangeAspect="1"/>
          </p:cNvPicPr>
          <p:nvPr/>
        </p:nvPicPr>
        <p:blipFill>
          <a:blip r:embed="rId3"/>
          <a:stretch>
            <a:fillRect/>
          </a:stretch>
        </p:blipFill>
        <p:spPr>
          <a:xfrm>
            <a:off x="1636389" y="2113377"/>
            <a:ext cx="8919221" cy="383471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4DF0E-7237-24D7-C474-A46ED9C8D779}"/>
              </a:ext>
            </a:extLst>
          </p:cNvPr>
          <p:cNvSpPr>
            <a:spLocks noGrp="1"/>
          </p:cNvSpPr>
          <p:nvPr>
            <p:ph type="title"/>
          </p:nvPr>
        </p:nvSpPr>
        <p:spPr>
          <a:xfrm>
            <a:off x="1752600" y="626555"/>
            <a:ext cx="9907588" cy="640445"/>
          </a:xfr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a:lstStyle/>
          <a:p>
            <a:r>
              <a:rPr lang="en-IN" dirty="0"/>
              <a:t>OUR SOLUTION AND ITS VALUE PROPOSITION</a:t>
            </a:r>
          </a:p>
        </p:txBody>
      </p:sp>
      <p:sp>
        <p:nvSpPr>
          <p:cNvPr id="4" name="Content Placeholder 3">
            <a:extLst>
              <a:ext uri="{FF2B5EF4-FFF2-40B4-BE49-F238E27FC236}">
                <a16:creationId xmlns:a16="http://schemas.microsoft.com/office/drawing/2014/main" id="{95DCA6A9-9A73-9FAD-66A0-94CD16983FBE}"/>
              </a:ext>
            </a:extLst>
          </p:cNvPr>
          <p:cNvSpPr>
            <a:spLocks noGrp="1"/>
          </p:cNvSpPr>
          <p:nvPr>
            <p:ph idx="1"/>
          </p:nvPr>
        </p:nvSpPr>
        <p:spPr>
          <a:xfrm>
            <a:off x="2589212" y="2133600"/>
            <a:ext cx="8915400" cy="4419600"/>
          </a:xfrm>
        </p:spPr>
        <p:txBody>
          <a:bodyPr/>
          <a:lstStyle/>
          <a:p>
            <a:pPr>
              <a:buFont typeface="Arial" panose="020B0604020202020204" pitchFamily="34" charset="0"/>
              <a:buChar char="•"/>
            </a:pPr>
            <a:r>
              <a:rPr lang="en-IN" dirty="0"/>
              <a:t>CONDITIONAL FORMATTING</a:t>
            </a:r>
          </a:p>
          <a:p>
            <a:pPr marL="0" indent="0">
              <a:buNone/>
            </a:pPr>
            <a:r>
              <a:rPr lang="en-IN" dirty="0"/>
              <a:t>	        To highlight the missing values</a:t>
            </a:r>
          </a:p>
          <a:p>
            <a:pPr>
              <a:buFont typeface="Arial" panose="020B0604020202020204" pitchFamily="34" charset="0"/>
              <a:buChar char="•"/>
            </a:pPr>
            <a:r>
              <a:rPr lang="en-IN" dirty="0"/>
              <a:t> FILTER</a:t>
            </a:r>
          </a:p>
          <a:p>
            <a:pPr marL="0" indent="0">
              <a:buNone/>
            </a:pPr>
            <a:r>
              <a:rPr lang="en-IN" dirty="0"/>
              <a:t>		 To remove the missing values</a:t>
            </a:r>
          </a:p>
          <a:p>
            <a:pPr>
              <a:buFont typeface="Arial" panose="020B0604020202020204" pitchFamily="34" charset="0"/>
              <a:buChar char="•"/>
            </a:pPr>
            <a:r>
              <a:rPr lang="en-IN" dirty="0"/>
              <a:t> FORMULAE</a:t>
            </a:r>
          </a:p>
          <a:p>
            <a:pPr marL="0" indent="0">
              <a:buNone/>
            </a:pPr>
            <a:r>
              <a:rPr lang="en-IN" dirty="0"/>
              <a:t>		 To calculate the employee performance level</a:t>
            </a:r>
          </a:p>
          <a:p>
            <a:pPr>
              <a:buFont typeface="Arial" panose="020B0604020202020204" pitchFamily="34" charset="0"/>
              <a:buChar char="•"/>
            </a:pPr>
            <a:r>
              <a:rPr lang="en-IN" dirty="0"/>
              <a:t>PIVOT TABLE</a:t>
            </a:r>
          </a:p>
          <a:p>
            <a:pPr marL="0" indent="0">
              <a:buNone/>
            </a:pPr>
            <a:r>
              <a:rPr lang="en-IN" dirty="0"/>
              <a:t>		 To give a summary of the employee performance</a:t>
            </a:r>
          </a:p>
          <a:p>
            <a:pPr>
              <a:buFont typeface="Arial" panose="020B0604020202020204" pitchFamily="34" charset="0"/>
              <a:buChar char="•"/>
            </a:pPr>
            <a:r>
              <a:rPr lang="en-IN" dirty="0"/>
              <a:t>GRAPH</a:t>
            </a:r>
          </a:p>
          <a:p>
            <a:pPr marL="0" indent="0">
              <a:buNone/>
            </a:pPr>
            <a:r>
              <a:rPr lang="en-IN" dirty="0"/>
              <a:t>		 For visualize the data of the employee performance</a:t>
            </a:r>
          </a:p>
          <a:p>
            <a:pPr>
              <a:buFont typeface="Arial" panose="020B0604020202020204" pitchFamily="34" charset="0"/>
              <a:buChar char="•"/>
            </a:pPr>
            <a:endParaRPr lang="en-IN" dirty="0"/>
          </a:p>
        </p:txBody>
      </p:sp>
      <p:sp>
        <p:nvSpPr>
          <p:cNvPr id="3" name="Slide Number Placeholder 2">
            <a:extLst>
              <a:ext uri="{FF2B5EF4-FFF2-40B4-BE49-F238E27FC236}">
                <a16:creationId xmlns:a16="http://schemas.microsoft.com/office/drawing/2014/main" id="{9ACF36FD-F23E-F574-A518-12F7D76210D1}"/>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7</a:t>
            </a:fld>
            <a:endParaRPr lang="en-IN" spc="10" dirty="0"/>
          </a:p>
        </p:txBody>
      </p:sp>
    </p:spTree>
    <p:extLst>
      <p:ext uri="{BB962C8B-B14F-4D97-AF65-F5344CB8AC3E}">
        <p14:creationId xmlns:p14="http://schemas.microsoft.com/office/powerpoint/2010/main" val="3033205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589212" y="672799"/>
            <a:ext cx="4569875" cy="595090"/>
          </a:xfr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rmAutofit fontScale="90000"/>
          </a:bodyPr>
          <a:lstStyle/>
          <a:p>
            <a:r>
              <a:rPr lang="en-IN" dirty="0"/>
              <a:t>Dataset Description</a:t>
            </a:r>
          </a:p>
        </p:txBody>
      </p:sp>
      <p:sp>
        <p:nvSpPr>
          <p:cNvPr id="4" name="Content Placeholder 3">
            <a:extLst>
              <a:ext uri="{FF2B5EF4-FFF2-40B4-BE49-F238E27FC236}">
                <a16:creationId xmlns:a16="http://schemas.microsoft.com/office/drawing/2014/main" id="{2E1FF78F-D786-5794-41E4-AB85716E2B28}"/>
              </a:ext>
            </a:extLst>
          </p:cNvPr>
          <p:cNvSpPr>
            <a:spLocks noGrp="1"/>
          </p:cNvSpPr>
          <p:nvPr>
            <p:ph idx="1"/>
          </p:nvPr>
        </p:nvSpPr>
        <p:spPr>
          <a:xfrm>
            <a:off x="2589212" y="1524000"/>
            <a:ext cx="8915400" cy="5257800"/>
          </a:xfrm>
        </p:spPr>
        <p:txBody>
          <a:bodyPr>
            <a:normAutofit fontScale="25000" lnSpcReduction="20000"/>
          </a:bodyPr>
          <a:lstStyle/>
          <a:p>
            <a:pPr algn="just"/>
            <a:r>
              <a:rPr lang="en-IN" sz="8000" dirty="0">
                <a:latin typeface="Aptos" panose="020B0004020202020204" pitchFamily="34" charset="0"/>
              </a:rPr>
              <a:t>This dataset includes important attributes of the various business units, process and the productivity of the employees which had been collected manually and also been validated by the organization experts.</a:t>
            </a:r>
          </a:p>
          <a:p>
            <a:pPr algn="just">
              <a:buFont typeface="Wingdings" panose="05000000000000000000" pitchFamily="2" charset="2"/>
              <a:buChar char="q"/>
            </a:pPr>
            <a:r>
              <a:rPr lang="en-IN" sz="8000" dirty="0">
                <a:latin typeface="Aptos" panose="020B0004020202020204" pitchFamily="34" charset="0"/>
              </a:rPr>
              <a:t>    It has the following contents on the excel sheet to analyse the performance of the employees</a:t>
            </a:r>
          </a:p>
          <a:p>
            <a:pPr marL="0" indent="0" algn="just">
              <a:buNone/>
            </a:pPr>
            <a:r>
              <a:rPr lang="en-IN" sz="8000" dirty="0">
                <a:latin typeface="Aptos" panose="020B0004020202020204" pitchFamily="34" charset="0"/>
              </a:rPr>
              <a:t>				Employee ID</a:t>
            </a:r>
          </a:p>
          <a:p>
            <a:pPr marL="0" indent="0" algn="just">
              <a:buNone/>
            </a:pPr>
            <a:r>
              <a:rPr lang="en-IN" sz="8000" dirty="0">
                <a:latin typeface="Aptos" panose="020B0004020202020204" pitchFamily="34" charset="0"/>
              </a:rPr>
              <a:t>				First name</a:t>
            </a:r>
          </a:p>
          <a:p>
            <a:pPr marL="0" indent="0" algn="just">
              <a:buNone/>
            </a:pPr>
            <a:r>
              <a:rPr lang="en-IN" sz="8000" dirty="0">
                <a:latin typeface="Aptos" panose="020B0004020202020204" pitchFamily="34" charset="0"/>
              </a:rPr>
              <a:t>				Last name</a:t>
            </a:r>
          </a:p>
          <a:p>
            <a:pPr marL="0" indent="0" algn="just">
              <a:buNone/>
            </a:pPr>
            <a:r>
              <a:rPr lang="en-IN" sz="8000" dirty="0">
                <a:latin typeface="Aptos" panose="020B0004020202020204" pitchFamily="34" charset="0"/>
              </a:rPr>
              <a:t>				Employee type</a:t>
            </a:r>
          </a:p>
          <a:p>
            <a:pPr marL="0" indent="0" algn="just">
              <a:buNone/>
            </a:pPr>
            <a:r>
              <a:rPr lang="en-IN" sz="8000" dirty="0">
                <a:latin typeface="Aptos" panose="020B0004020202020204" pitchFamily="34" charset="0"/>
              </a:rPr>
              <a:t>				Pay zone</a:t>
            </a:r>
          </a:p>
          <a:p>
            <a:pPr marL="0" indent="0" algn="just">
              <a:buNone/>
            </a:pPr>
            <a:r>
              <a:rPr lang="en-IN" sz="8000" dirty="0">
                <a:latin typeface="Aptos" panose="020B0004020202020204" pitchFamily="34" charset="0"/>
              </a:rPr>
              <a:t>				Gender</a:t>
            </a:r>
          </a:p>
          <a:p>
            <a:pPr marL="0" indent="0" algn="just">
              <a:buNone/>
            </a:pPr>
            <a:r>
              <a:rPr lang="en-IN" sz="8000" dirty="0">
                <a:latin typeface="Aptos" panose="020B0004020202020204" pitchFamily="34" charset="0"/>
              </a:rPr>
              <a:t>				Employee status</a:t>
            </a:r>
          </a:p>
          <a:p>
            <a:pPr marL="0" indent="0" algn="just">
              <a:buNone/>
            </a:pPr>
            <a:r>
              <a:rPr lang="en-IN" sz="8000" dirty="0">
                <a:latin typeface="Aptos" panose="020B0004020202020204" pitchFamily="34" charset="0"/>
              </a:rPr>
              <a:t>				Employee classification type</a:t>
            </a:r>
          </a:p>
          <a:p>
            <a:pPr marL="0" indent="0" algn="just">
              <a:buNone/>
            </a:pPr>
            <a:r>
              <a:rPr lang="en-IN" sz="8000" dirty="0">
                <a:latin typeface="Aptos" panose="020B0004020202020204" pitchFamily="34" charset="0"/>
              </a:rPr>
              <a:t>				Current employee rating</a:t>
            </a:r>
          </a:p>
          <a:p>
            <a:pPr marL="0" indent="0" algn="just">
              <a:buNone/>
            </a:pPr>
            <a:r>
              <a:rPr lang="en-IN" sz="8000" dirty="0">
                <a:latin typeface="Aptos" panose="020B0004020202020204" pitchFamily="34" charset="0"/>
              </a:rPr>
              <a:t>				Employee performance level</a:t>
            </a:r>
          </a:p>
          <a:p>
            <a:pPr marL="0" indent="0" algn="just">
              <a:buNone/>
            </a:pPr>
            <a:r>
              <a:rPr lang="en-IN" sz="8000" dirty="0">
                <a:latin typeface="Aptos" panose="020B0004020202020204" pitchFamily="34" charset="0"/>
              </a:rPr>
              <a:t>				</a:t>
            </a:r>
          </a:p>
          <a:p>
            <a:pPr marL="0" indent="0" algn="just">
              <a:buNone/>
            </a:pPr>
            <a:r>
              <a:rPr lang="en-IN" sz="6400" dirty="0">
                <a:latin typeface="Aptos" panose="020B0004020202020204" pitchFamily="34" charset="0"/>
              </a:rPr>
              <a:t>			</a:t>
            </a:r>
          </a:p>
          <a:p>
            <a:pPr marL="0" indent="0" algn="just">
              <a:buNone/>
            </a:pPr>
            <a:r>
              <a:rPr lang="en-IN" sz="6400" dirty="0">
                <a:latin typeface="Aptos" panose="020B0004020202020204" pitchFamily="34" charset="0"/>
              </a:rPr>
              <a:t>			</a:t>
            </a:r>
          </a:p>
          <a:p>
            <a:pPr marL="0" indent="0" algn="just">
              <a:buNone/>
            </a:pPr>
            <a:endParaRPr lang="en-IN" dirty="0"/>
          </a:p>
          <a:p>
            <a:pPr marL="0" indent="0" algn="just">
              <a:buNone/>
            </a:pPr>
            <a:r>
              <a:rPr lang="en-IN" dirty="0"/>
              <a:t>		</a:t>
            </a:r>
          </a:p>
          <a:p>
            <a:endParaRPr lang="en-IN" dirty="0"/>
          </a:p>
        </p:txBody>
      </p:sp>
      <p:sp>
        <p:nvSpPr>
          <p:cNvPr id="3" name="Slide Number Placeholder 2">
            <a:extLst>
              <a:ext uri="{FF2B5EF4-FFF2-40B4-BE49-F238E27FC236}">
                <a16:creationId xmlns:a16="http://schemas.microsoft.com/office/drawing/2014/main" id="{A0050686-8B59-CC43-7319-B13423876187}"/>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8</a:t>
            </a:fld>
            <a:endParaRPr lang="en-IN" spc="1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589212" y="634996"/>
            <a:ext cx="7694075" cy="670696"/>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Slide Number Placeholder 9">
            <a:extLst>
              <a:ext uri="{FF2B5EF4-FFF2-40B4-BE49-F238E27FC236}">
                <a16:creationId xmlns:a16="http://schemas.microsoft.com/office/drawing/2014/main" id="{17EDDCA3-33AB-C3BF-7A07-58371AA64B52}"/>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9</a:t>
            </a:fld>
            <a:endParaRPr lang="en-IN" spc="1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75038F8C-CE51-D8D6-E223-AC8258D6AA2F}"/>
              </a:ext>
            </a:extLst>
          </p:cNvPr>
          <p:cNvSpPr>
            <a:spLocks noGrp="1"/>
          </p:cNvSpPr>
          <p:nvPr>
            <p:ph idx="1"/>
          </p:nvPr>
        </p:nvSpPr>
        <p:spPr/>
        <p:txBody>
          <a:bodyPr/>
          <a:lstStyle/>
          <a:p>
            <a:r>
              <a:rPr lang="en-IN" dirty="0"/>
              <a:t>In this project I used the formulae to analyse the performance level of the employees by using current employee rating</a:t>
            </a:r>
          </a:p>
          <a:p>
            <a:pPr marL="1257300" lvl="3" indent="0">
              <a:buNone/>
            </a:pPr>
            <a:endParaRPr lang="en-IN" dirty="0"/>
          </a:p>
        </p:txBody>
      </p:sp>
      <p:sp>
        <p:nvSpPr>
          <p:cNvPr id="2" name="Rectangle 1">
            <a:extLst>
              <a:ext uri="{FF2B5EF4-FFF2-40B4-BE49-F238E27FC236}">
                <a16:creationId xmlns:a16="http://schemas.microsoft.com/office/drawing/2014/main" id="{91C45784-A842-ABB4-2FE7-8F12F71981CE}"/>
              </a:ext>
            </a:extLst>
          </p:cNvPr>
          <p:cNvSpPr/>
          <p:nvPr/>
        </p:nvSpPr>
        <p:spPr>
          <a:xfrm>
            <a:off x="1311579" y="3529913"/>
            <a:ext cx="10423221" cy="461665"/>
          </a:xfrm>
          <a:prstGeom prst="rect">
            <a:avLst/>
          </a:prstGeom>
          <a:noFill/>
        </p:spPr>
        <p:txBody>
          <a:bodyPr wrap="square" lIns="91440" tIns="45720" rIns="91440" bIns="45720">
            <a:spAutoFit/>
          </a:bodyPr>
          <a:lstStyle/>
          <a:p>
            <a:pPr algn="ctr"/>
            <a:r>
              <a:rPr lang="en-US" sz="2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=IFS(Z2&gt;=5,"VERY HIGH",Z2&gt;=4,"HIGH",Z2&gt;=3,"MEDIUM",TRUE,"LOW")</a:t>
            </a:r>
            <a:endParaRPr lang="en-IN" sz="2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160255535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538</TotalTime>
  <Words>916</Words>
  <Application>Microsoft Office PowerPoint</Application>
  <PresentationFormat>Widescreen</PresentationFormat>
  <Paragraphs>126</Paragraphs>
  <Slides>15</Slides>
  <Notes>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15</vt:i4>
      </vt:variant>
    </vt:vector>
  </HeadingPairs>
  <TitlesOfParts>
    <vt:vector size="30" baseType="lpstr">
      <vt:lpstr>Aptos</vt:lpstr>
      <vt:lpstr>Arial</vt:lpstr>
      <vt:lpstr>Bell MT</vt:lpstr>
      <vt:lpstr>Calibri</vt:lpstr>
      <vt:lpstr>Century Gothic</vt:lpstr>
      <vt:lpstr>Courier New</vt:lpstr>
      <vt:lpstr>Eras Medium ITC</vt:lpstr>
      <vt:lpstr>Kristen ITC</vt:lpstr>
      <vt:lpstr>Roboto</vt:lpstr>
      <vt:lpstr>Times New Roman</vt:lpstr>
      <vt:lpstr>Trebuchet MS</vt:lpstr>
      <vt:lpstr>Tw Cen MT</vt:lpstr>
      <vt:lpstr>Wingdings</vt:lpstr>
      <vt:lpstr>Wingdings 3</vt:lpstr>
      <vt:lpstr>Wisp</vt:lpstr>
      <vt:lpstr> Employee Data Analysis using Excel  </vt:lpstr>
      <vt:lpstr>PROJECT TITLE</vt:lpstr>
      <vt:lpstr>AGENDA</vt:lpstr>
      <vt:lpstr>PROBLEM STATEMENT</vt:lpstr>
      <vt:lpstr>PROJECT OVERVIEW        </vt:lpstr>
      <vt:lpstr>WHO ARE THE END USERS</vt:lpstr>
      <vt:lpstr>OUR SOLUTION AND ITS VALUE PROPOSITION</vt:lpstr>
      <vt:lpstr>Dataset Description</vt:lpstr>
      <vt:lpstr>THE "WOW" IN OUR SOLUTION</vt:lpstr>
      <vt:lpstr>PowerPoint Presentation</vt:lpstr>
      <vt:lpstr>MODELLING</vt:lpstr>
      <vt:lpstr>MODELLING</vt:lpstr>
      <vt:lpstr>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Aabitha amithu</cp:lastModifiedBy>
  <cp:revision>19</cp:revision>
  <dcterms:created xsi:type="dcterms:W3CDTF">2024-03-29T15:07:22Z</dcterms:created>
  <dcterms:modified xsi:type="dcterms:W3CDTF">2024-08-30T20:31:02Z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