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Nunito"/>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bold.fntdata"/><Relationship Id="rId14" Type="http://schemas.openxmlformats.org/officeDocument/2006/relationships/slide" Target="slides/slide9.xml"/><Relationship Id="rId36" Type="http://schemas.openxmlformats.org/officeDocument/2006/relationships/font" Target="fonts/Nunito-regular.fntdata"/><Relationship Id="rId17" Type="http://schemas.openxmlformats.org/officeDocument/2006/relationships/slide" Target="slides/slide12.xml"/><Relationship Id="rId39" Type="http://schemas.openxmlformats.org/officeDocument/2006/relationships/font" Target="fonts/Nunito-boldItalic.fntdata"/><Relationship Id="rId16" Type="http://schemas.openxmlformats.org/officeDocument/2006/relationships/slide" Target="slides/slide11.xml"/><Relationship Id="rId38" Type="http://schemas.openxmlformats.org/officeDocument/2006/relationships/font" Target="fonts/Nunito-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7d4c29446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7d4c29446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7d4c294466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7d4c294466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d4c294466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d4c294466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43c2df0c0c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43c2df0c0c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d4c294466_2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7d4c294466_2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7d4c294466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27d4c294466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d4c294466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7d4c294466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7d4c29446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7d4c29446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3d952af786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3d952af78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3d952af786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3d952af786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7d4c29446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7d4c29446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3d952af786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3d952af786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7735157303_4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7735157303_4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3d952af786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3d952af78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3d952af786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3d952af786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3d952af786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3d952af78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3ea2d312ec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3ea2d312e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7d4c294466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7d4c294466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3ea2d312e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3ea2d312e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3d952af786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3d952af786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7735157303_5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7735157303_5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7d4c294466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7d4c29446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3ea2d312ec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3ea2d312e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7d4c29446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7d4c29446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d4c29446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7d4c29446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7d4c294466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7d4c294466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d4c294466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7d4c294466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7d4c29446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7d4c29446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3b20a541c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3b20a54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8.png"/><Relationship Id="rId5"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7.png"/><Relationship Id="rId4"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1.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2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917034" y="1185100"/>
            <a:ext cx="5377500" cy="1646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CSE 428</a:t>
            </a:r>
            <a:endParaRPr sz="4300"/>
          </a:p>
          <a:p>
            <a:pPr indent="0" lvl="0" marL="0" rtl="0" algn="ctr">
              <a:spcBef>
                <a:spcPts val="0"/>
              </a:spcBef>
              <a:spcAft>
                <a:spcPts val="0"/>
              </a:spcAft>
              <a:buNone/>
            </a:pPr>
            <a:r>
              <a:rPr lang="en" sz="4300"/>
              <a:t>Milestone-2</a:t>
            </a:r>
            <a:endParaRPr sz="4300"/>
          </a:p>
        </p:txBody>
      </p:sp>
      <p:sp>
        <p:nvSpPr>
          <p:cNvPr id="129" name="Google Shape;129;p13"/>
          <p:cNvSpPr txBox="1"/>
          <p:nvPr>
            <p:ph idx="4294967295" type="subTitle"/>
          </p:nvPr>
        </p:nvSpPr>
        <p:spPr>
          <a:xfrm>
            <a:off x="1836025" y="2831192"/>
            <a:ext cx="5361300" cy="1104600"/>
          </a:xfrm>
          <a:prstGeom prst="rect">
            <a:avLst/>
          </a:prstGeom>
        </p:spPr>
        <p:txBody>
          <a:bodyPr anchorCtr="0" anchor="t" bIns="91425" lIns="91425" spcFirstLastPara="1" rIns="91425" wrap="square" tIns="91425">
            <a:noAutofit/>
          </a:bodyPr>
          <a:lstStyle/>
          <a:p>
            <a:pPr indent="0" lvl="0" marL="0" rtl="0" algn="l">
              <a:lnSpc>
                <a:spcPct val="80000"/>
              </a:lnSpc>
              <a:spcBef>
                <a:spcPts val="0"/>
              </a:spcBef>
              <a:spcAft>
                <a:spcPts val="0"/>
              </a:spcAft>
              <a:buSzPts val="1018"/>
              <a:buNone/>
            </a:pPr>
            <a:r>
              <a:rPr lang="en" sz="1580"/>
              <a:t>Aabrar Islam - 20101361</a:t>
            </a:r>
            <a:endParaRPr sz="1580"/>
          </a:p>
          <a:p>
            <a:pPr indent="0" lvl="0" marL="0" rtl="0" algn="l">
              <a:lnSpc>
                <a:spcPct val="80000"/>
              </a:lnSpc>
              <a:spcBef>
                <a:spcPts val="1200"/>
              </a:spcBef>
              <a:spcAft>
                <a:spcPts val="0"/>
              </a:spcAft>
              <a:buSzPts val="1018"/>
              <a:buNone/>
            </a:pPr>
            <a:r>
              <a:rPr lang="en" sz="1580"/>
              <a:t>Ayen Aziza Haque - 20301487</a:t>
            </a:r>
            <a:endParaRPr sz="1580"/>
          </a:p>
          <a:p>
            <a:pPr indent="0" lvl="0" marL="0" rtl="0" algn="l">
              <a:lnSpc>
                <a:spcPct val="80000"/>
              </a:lnSpc>
              <a:spcBef>
                <a:spcPts val="1200"/>
              </a:spcBef>
              <a:spcAft>
                <a:spcPts val="0"/>
              </a:spcAft>
              <a:buSzPts val="1018"/>
              <a:buNone/>
            </a:pPr>
            <a:r>
              <a:rPr lang="en" sz="1580"/>
              <a:t>Simin Waliza - 20101401</a:t>
            </a:r>
            <a:endParaRPr sz="1580"/>
          </a:p>
          <a:p>
            <a:pPr indent="0" lvl="0" marL="0" rtl="0" algn="l">
              <a:lnSpc>
                <a:spcPct val="80000"/>
              </a:lnSpc>
              <a:spcBef>
                <a:spcPts val="1200"/>
              </a:spcBef>
              <a:spcAft>
                <a:spcPts val="0"/>
              </a:spcAft>
              <a:buSzPts val="1018"/>
              <a:buNone/>
            </a:pPr>
            <a:r>
              <a:rPr lang="en" sz="1580"/>
              <a:t>Zahin Shabab - 20101165</a:t>
            </a:r>
            <a:endParaRPr sz="1580"/>
          </a:p>
          <a:p>
            <a:pPr indent="0" lvl="0" marL="0" rtl="0" algn="l">
              <a:lnSpc>
                <a:spcPct val="80000"/>
              </a:lnSpc>
              <a:spcBef>
                <a:spcPts val="1200"/>
              </a:spcBef>
              <a:spcAft>
                <a:spcPts val="1200"/>
              </a:spcAft>
              <a:buSzPts val="1018"/>
              <a:buNone/>
            </a:pPr>
            <a:r>
              <a:rPr lang="en" sz="1580"/>
              <a:t>Shahriar Azad Frahim- 20101223</a:t>
            </a:r>
            <a:endParaRPr sz="158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Structure of Inception Net</a:t>
            </a:r>
            <a:endParaRPr/>
          </a:p>
          <a:p>
            <a:pPr indent="0" lvl="0" marL="0" rtl="0" algn="l">
              <a:spcBef>
                <a:spcPts val="0"/>
              </a:spcBef>
              <a:spcAft>
                <a:spcPts val="0"/>
              </a:spcAft>
              <a:buNone/>
            </a:pPr>
            <a:r>
              <a:t/>
            </a:r>
            <a:endParaRPr/>
          </a:p>
        </p:txBody>
      </p:sp>
      <p:pic>
        <p:nvPicPr>
          <p:cNvPr id="188" name="Google Shape;188;p22"/>
          <p:cNvPicPr preferRelativeResize="0"/>
          <p:nvPr/>
        </p:nvPicPr>
        <p:blipFill>
          <a:blip r:embed="rId3">
            <a:alphaModFix/>
          </a:blip>
          <a:stretch>
            <a:fillRect/>
          </a:stretch>
        </p:blipFill>
        <p:spPr>
          <a:xfrm>
            <a:off x="1122612" y="1451225"/>
            <a:ext cx="6898776" cy="3343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819150" y="513375"/>
            <a:ext cx="7505700" cy="509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Custom CNN </a:t>
            </a:r>
            <a:endParaRPr/>
          </a:p>
        </p:txBody>
      </p:sp>
      <p:pic>
        <p:nvPicPr>
          <p:cNvPr id="194" name="Google Shape;194;p23"/>
          <p:cNvPicPr preferRelativeResize="0"/>
          <p:nvPr/>
        </p:nvPicPr>
        <p:blipFill>
          <a:blip r:embed="rId3">
            <a:alphaModFix/>
          </a:blip>
          <a:stretch>
            <a:fillRect/>
          </a:stretch>
        </p:blipFill>
        <p:spPr>
          <a:xfrm>
            <a:off x="942475" y="1179575"/>
            <a:ext cx="6897200" cy="32298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819150" y="366425"/>
            <a:ext cx="7505700" cy="5388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Structure of Custom CNN</a:t>
            </a:r>
            <a:endParaRPr/>
          </a:p>
        </p:txBody>
      </p:sp>
      <p:sp>
        <p:nvSpPr>
          <p:cNvPr id="200" name="Google Shape;200;p24"/>
          <p:cNvSpPr txBox="1"/>
          <p:nvPr>
            <p:ph idx="1" type="body"/>
          </p:nvPr>
        </p:nvSpPr>
        <p:spPr>
          <a:xfrm>
            <a:off x="819150" y="983625"/>
            <a:ext cx="7505700" cy="345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24"/>
          <p:cNvPicPr preferRelativeResize="0"/>
          <p:nvPr/>
        </p:nvPicPr>
        <p:blipFill>
          <a:blip r:embed="rId3">
            <a:alphaModFix/>
          </a:blip>
          <a:stretch>
            <a:fillRect/>
          </a:stretch>
        </p:blipFill>
        <p:spPr>
          <a:xfrm>
            <a:off x="819150" y="983625"/>
            <a:ext cx="2386701" cy="3455100"/>
          </a:xfrm>
          <a:prstGeom prst="rect">
            <a:avLst/>
          </a:prstGeom>
          <a:noFill/>
          <a:ln>
            <a:noFill/>
          </a:ln>
        </p:spPr>
      </p:pic>
      <p:pic>
        <p:nvPicPr>
          <p:cNvPr id="202" name="Google Shape;202;p24"/>
          <p:cNvPicPr preferRelativeResize="0"/>
          <p:nvPr/>
        </p:nvPicPr>
        <p:blipFill>
          <a:blip r:embed="rId4">
            <a:alphaModFix/>
          </a:blip>
          <a:stretch>
            <a:fillRect/>
          </a:stretch>
        </p:blipFill>
        <p:spPr>
          <a:xfrm>
            <a:off x="5171525" y="983625"/>
            <a:ext cx="2386700" cy="345509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5"/>
          <p:cNvSpPr txBox="1"/>
          <p:nvPr>
            <p:ph idx="1" type="body"/>
          </p:nvPr>
        </p:nvSpPr>
        <p:spPr>
          <a:xfrm>
            <a:off x="819150" y="1022825"/>
            <a:ext cx="7505700" cy="3415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8" name="Google Shape;208;p25"/>
          <p:cNvPicPr preferRelativeResize="0"/>
          <p:nvPr/>
        </p:nvPicPr>
        <p:blipFill>
          <a:blip r:embed="rId3">
            <a:alphaModFix/>
          </a:blip>
          <a:stretch>
            <a:fillRect/>
          </a:stretch>
        </p:blipFill>
        <p:spPr>
          <a:xfrm>
            <a:off x="819150" y="924850"/>
            <a:ext cx="3101675" cy="3575949"/>
          </a:xfrm>
          <a:prstGeom prst="rect">
            <a:avLst/>
          </a:prstGeom>
          <a:noFill/>
          <a:ln>
            <a:noFill/>
          </a:ln>
        </p:spPr>
      </p:pic>
      <p:pic>
        <p:nvPicPr>
          <p:cNvPr id="209" name="Google Shape;209;p25"/>
          <p:cNvPicPr preferRelativeResize="0"/>
          <p:nvPr/>
        </p:nvPicPr>
        <p:blipFill>
          <a:blip r:embed="rId4">
            <a:alphaModFix/>
          </a:blip>
          <a:stretch>
            <a:fillRect/>
          </a:stretch>
        </p:blipFill>
        <p:spPr>
          <a:xfrm>
            <a:off x="5045875" y="1005225"/>
            <a:ext cx="2783300" cy="341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Better Model</a:t>
            </a:r>
            <a:endParaRPr/>
          </a:p>
        </p:txBody>
      </p:sp>
      <p:sp>
        <p:nvSpPr>
          <p:cNvPr id="215" name="Google Shape;215;p26"/>
          <p:cNvSpPr txBox="1"/>
          <p:nvPr>
            <p:ph idx="1" type="body"/>
          </p:nvPr>
        </p:nvSpPr>
        <p:spPr>
          <a:xfrm>
            <a:off x="819150" y="1800200"/>
            <a:ext cx="7505700" cy="26385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lang="en" sz="2400"/>
              <a:t>The Resnet-50 model is the better model compared to the Inception Net model in this case.</a:t>
            </a:r>
            <a:endParaRPr sz="2400"/>
          </a:p>
          <a:p>
            <a:pPr indent="-358140" lvl="0" marL="457200" rtl="0" algn="l">
              <a:spcBef>
                <a:spcPts val="1200"/>
              </a:spcBef>
              <a:spcAft>
                <a:spcPts val="0"/>
              </a:spcAft>
              <a:buSzPct val="100000"/>
              <a:buChar char="●"/>
            </a:pPr>
            <a:r>
              <a:rPr lang="en" sz="2400"/>
              <a:t>Resnet-50 accuracy 87.74% and Inception Net accuracy 67%.</a:t>
            </a:r>
            <a:endParaRPr sz="2400"/>
          </a:p>
          <a:p>
            <a:pPr indent="-358140" lvl="0" marL="457200" rtl="0" algn="l">
              <a:spcBef>
                <a:spcPts val="0"/>
              </a:spcBef>
              <a:spcAft>
                <a:spcPts val="0"/>
              </a:spcAft>
              <a:buSzPct val="100000"/>
              <a:buChar char="●"/>
            </a:pPr>
            <a:r>
              <a:rPr lang="en" sz="2400"/>
              <a:t>Easier to train due to less </a:t>
            </a:r>
            <a:r>
              <a:rPr lang="en" sz="2400"/>
              <a:t>complex architecture.</a:t>
            </a:r>
            <a:endParaRPr sz="2400"/>
          </a:p>
          <a:p>
            <a:pPr indent="-358140" lvl="0" marL="457200" rtl="0" algn="l">
              <a:spcBef>
                <a:spcPts val="0"/>
              </a:spcBef>
              <a:spcAft>
                <a:spcPts val="0"/>
              </a:spcAft>
              <a:buSzPct val="100000"/>
              <a:buChar char="●"/>
            </a:pPr>
            <a:r>
              <a:rPr lang="en" sz="2400"/>
              <a:t>Consistency and more deeper layers.</a:t>
            </a:r>
            <a:endParaRPr sz="2400"/>
          </a:p>
          <a:p>
            <a:pPr indent="0" lvl="0" marL="0" rtl="0" algn="l">
              <a:spcBef>
                <a:spcPts val="1200"/>
              </a:spcBef>
              <a:spcAft>
                <a:spcPts val="1200"/>
              </a:spcAft>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27"/>
          <p:cNvSpPr txBox="1"/>
          <p:nvPr>
            <p:ph type="title"/>
          </p:nvPr>
        </p:nvSpPr>
        <p:spPr>
          <a:xfrm>
            <a:off x="819150" y="3012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Train and Test Curve</a:t>
            </a:r>
            <a:endParaRPr/>
          </a:p>
        </p:txBody>
      </p:sp>
      <p:sp>
        <p:nvSpPr>
          <p:cNvPr id="221" name="Google Shape;221;p27"/>
          <p:cNvSpPr txBox="1"/>
          <p:nvPr>
            <p:ph idx="1" type="body"/>
          </p:nvPr>
        </p:nvSpPr>
        <p:spPr>
          <a:xfrm>
            <a:off x="819150" y="1542825"/>
            <a:ext cx="2434500" cy="38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latin typeface="Times New Roman"/>
                <a:ea typeface="Times New Roman"/>
                <a:cs typeface="Times New Roman"/>
                <a:sym typeface="Times New Roman"/>
              </a:rPr>
              <a:t>Inception Model</a:t>
            </a:r>
            <a:endParaRPr b="1">
              <a:latin typeface="Times New Roman"/>
              <a:ea typeface="Times New Roman"/>
              <a:cs typeface="Times New Roman"/>
              <a:sym typeface="Times New Roman"/>
            </a:endParaRPr>
          </a:p>
        </p:txBody>
      </p:sp>
      <p:pic>
        <p:nvPicPr>
          <p:cNvPr id="222" name="Google Shape;222;p27"/>
          <p:cNvPicPr preferRelativeResize="0"/>
          <p:nvPr/>
        </p:nvPicPr>
        <p:blipFill>
          <a:blip r:embed="rId3">
            <a:alphaModFix/>
          </a:blip>
          <a:stretch>
            <a:fillRect/>
          </a:stretch>
        </p:blipFill>
        <p:spPr>
          <a:xfrm>
            <a:off x="195800" y="2013500"/>
            <a:ext cx="4376201" cy="2914900"/>
          </a:xfrm>
          <a:prstGeom prst="rect">
            <a:avLst/>
          </a:prstGeom>
          <a:noFill/>
          <a:ln>
            <a:noFill/>
          </a:ln>
        </p:spPr>
      </p:pic>
      <p:sp>
        <p:nvSpPr>
          <p:cNvPr id="223" name="Google Shape;223;p27"/>
          <p:cNvSpPr txBox="1"/>
          <p:nvPr>
            <p:ph idx="1" type="body"/>
          </p:nvPr>
        </p:nvSpPr>
        <p:spPr>
          <a:xfrm>
            <a:off x="5627350" y="1542825"/>
            <a:ext cx="2434500" cy="3840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
                <a:latin typeface="Times New Roman"/>
                <a:ea typeface="Times New Roman"/>
                <a:cs typeface="Times New Roman"/>
                <a:sym typeface="Times New Roman"/>
              </a:rPr>
              <a:t>Resnet-50 </a:t>
            </a:r>
            <a:r>
              <a:rPr b="1" lang="en">
                <a:latin typeface="Times New Roman"/>
                <a:ea typeface="Times New Roman"/>
                <a:cs typeface="Times New Roman"/>
                <a:sym typeface="Times New Roman"/>
              </a:rPr>
              <a:t>Model</a:t>
            </a:r>
            <a:endParaRPr b="1">
              <a:latin typeface="Times New Roman"/>
              <a:ea typeface="Times New Roman"/>
              <a:cs typeface="Times New Roman"/>
              <a:sym typeface="Times New Roman"/>
            </a:endParaRPr>
          </a:p>
        </p:txBody>
      </p:sp>
      <p:pic>
        <p:nvPicPr>
          <p:cNvPr id="224" name="Google Shape;224;p27"/>
          <p:cNvPicPr preferRelativeResize="0"/>
          <p:nvPr/>
        </p:nvPicPr>
        <p:blipFill>
          <a:blip r:embed="rId4">
            <a:alphaModFix/>
          </a:blip>
          <a:stretch>
            <a:fillRect/>
          </a:stretch>
        </p:blipFill>
        <p:spPr>
          <a:xfrm>
            <a:off x="4631363" y="2013500"/>
            <a:ext cx="2141901" cy="2914900"/>
          </a:xfrm>
          <a:prstGeom prst="rect">
            <a:avLst/>
          </a:prstGeom>
          <a:noFill/>
          <a:ln>
            <a:noFill/>
          </a:ln>
        </p:spPr>
      </p:pic>
      <p:pic>
        <p:nvPicPr>
          <p:cNvPr id="225" name="Google Shape;225;p27"/>
          <p:cNvPicPr preferRelativeResize="0"/>
          <p:nvPr/>
        </p:nvPicPr>
        <p:blipFill>
          <a:blip r:embed="rId5">
            <a:alphaModFix/>
          </a:blip>
          <a:stretch>
            <a:fillRect/>
          </a:stretch>
        </p:blipFill>
        <p:spPr>
          <a:xfrm>
            <a:off x="6832625" y="2013500"/>
            <a:ext cx="2107225" cy="29148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819150" y="4578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Misclassified Test Images</a:t>
            </a:r>
            <a:endParaRPr/>
          </a:p>
        </p:txBody>
      </p:sp>
      <p:pic>
        <p:nvPicPr>
          <p:cNvPr id="231" name="Google Shape;231;p28"/>
          <p:cNvPicPr preferRelativeResize="0"/>
          <p:nvPr/>
        </p:nvPicPr>
        <p:blipFill rotWithShape="1">
          <a:blip r:embed="rId3">
            <a:alphaModFix/>
          </a:blip>
          <a:srcRect b="0" l="0" r="0" t="-1306"/>
          <a:stretch/>
        </p:blipFill>
        <p:spPr>
          <a:xfrm>
            <a:off x="226125" y="1202550"/>
            <a:ext cx="5222249" cy="3686125"/>
          </a:xfrm>
          <a:prstGeom prst="rect">
            <a:avLst/>
          </a:prstGeom>
          <a:noFill/>
          <a:ln>
            <a:noFill/>
          </a:ln>
        </p:spPr>
      </p:pic>
      <p:pic>
        <p:nvPicPr>
          <p:cNvPr id="232" name="Google Shape;232;p28"/>
          <p:cNvPicPr preferRelativeResize="0"/>
          <p:nvPr/>
        </p:nvPicPr>
        <p:blipFill rotWithShape="1">
          <a:blip r:embed="rId4">
            <a:alphaModFix/>
          </a:blip>
          <a:srcRect b="0" l="0" r="0" t="13674"/>
          <a:stretch/>
        </p:blipFill>
        <p:spPr>
          <a:xfrm>
            <a:off x="5544775" y="1293300"/>
            <a:ext cx="3361750" cy="35273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9"/>
          <p:cNvSpPr txBox="1"/>
          <p:nvPr>
            <p:ph type="title"/>
          </p:nvPr>
        </p:nvSpPr>
        <p:spPr>
          <a:xfrm>
            <a:off x="1385850" y="1383850"/>
            <a:ext cx="6372300" cy="1379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300"/>
              <a:t>Updated</a:t>
            </a:r>
            <a:endParaRPr sz="4300"/>
          </a:p>
          <a:p>
            <a:pPr indent="0" lvl="0" marL="0" rtl="0" algn="ctr">
              <a:spcBef>
                <a:spcPts val="0"/>
              </a:spcBef>
              <a:spcAft>
                <a:spcPts val="0"/>
              </a:spcAft>
              <a:buNone/>
            </a:pPr>
            <a:r>
              <a:rPr lang="en" sz="4300"/>
              <a:t>Milestone-1</a:t>
            </a:r>
            <a:endParaRPr sz="4300"/>
          </a:p>
        </p:txBody>
      </p:sp>
      <p:sp>
        <p:nvSpPr>
          <p:cNvPr id="238" name="Google Shape;238;p29"/>
          <p:cNvSpPr txBox="1"/>
          <p:nvPr/>
        </p:nvSpPr>
        <p:spPr>
          <a:xfrm>
            <a:off x="3072000" y="3050950"/>
            <a:ext cx="3000000" cy="1773300"/>
          </a:xfrm>
          <a:prstGeom prst="rect">
            <a:avLst/>
          </a:prstGeom>
          <a:noFill/>
          <a:ln>
            <a:noFill/>
          </a:ln>
        </p:spPr>
        <p:txBody>
          <a:bodyPr anchorCtr="0" anchor="t" bIns="91425" lIns="91425" spcFirstLastPara="1" rIns="91425" wrap="square" tIns="91425">
            <a:spAutoFit/>
          </a:bodyPr>
          <a:lstStyle/>
          <a:p>
            <a:pPr indent="0" lvl="0" marL="0" rtl="0" algn="l">
              <a:lnSpc>
                <a:spcPct val="80000"/>
              </a:lnSpc>
              <a:spcBef>
                <a:spcPts val="0"/>
              </a:spcBef>
              <a:spcAft>
                <a:spcPts val="0"/>
              </a:spcAft>
              <a:buNone/>
            </a:pPr>
            <a:r>
              <a:rPr lang="en" sz="1580">
                <a:solidFill>
                  <a:schemeClr val="dk2"/>
                </a:solidFill>
                <a:latin typeface="Calibri"/>
                <a:ea typeface="Calibri"/>
                <a:cs typeface="Calibri"/>
                <a:sym typeface="Calibri"/>
              </a:rPr>
              <a:t>Aabrar Islam - 20101361</a:t>
            </a:r>
            <a:endParaRPr sz="1580">
              <a:solidFill>
                <a:schemeClr val="dk2"/>
              </a:solidFill>
              <a:latin typeface="Calibri"/>
              <a:ea typeface="Calibri"/>
              <a:cs typeface="Calibri"/>
              <a:sym typeface="Calibri"/>
            </a:endParaRPr>
          </a:p>
          <a:p>
            <a:pPr indent="0" lvl="0" marL="0" rtl="0" algn="l">
              <a:lnSpc>
                <a:spcPct val="80000"/>
              </a:lnSpc>
              <a:spcBef>
                <a:spcPts val="1200"/>
              </a:spcBef>
              <a:spcAft>
                <a:spcPts val="0"/>
              </a:spcAft>
              <a:buNone/>
            </a:pPr>
            <a:r>
              <a:rPr lang="en" sz="1580">
                <a:solidFill>
                  <a:schemeClr val="dk2"/>
                </a:solidFill>
                <a:latin typeface="Calibri"/>
                <a:ea typeface="Calibri"/>
                <a:cs typeface="Calibri"/>
                <a:sym typeface="Calibri"/>
              </a:rPr>
              <a:t>Ayen Aziza Haque - 20301487</a:t>
            </a:r>
            <a:endParaRPr sz="1580">
              <a:solidFill>
                <a:schemeClr val="dk2"/>
              </a:solidFill>
              <a:latin typeface="Calibri"/>
              <a:ea typeface="Calibri"/>
              <a:cs typeface="Calibri"/>
              <a:sym typeface="Calibri"/>
            </a:endParaRPr>
          </a:p>
          <a:p>
            <a:pPr indent="0" lvl="0" marL="0" rtl="0" algn="l">
              <a:lnSpc>
                <a:spcPct val="80000"/>
              </a:lnSpc>
              <a:spcBef>
                <a:spcPts val="1200"/>
              </a:spcBef>
              <a:spcAft>
                <a:spcPts val="0"/>
              </a:spcAft>
              <a:buNone/>
            </a:pPr>
            <a:r>
              <a:rPr lang="en" sz="1580">
                <a:solidFill>
                  <a:schemeClr val="dk2"/>
                </a:solidFill>
                <a:latin typeface="Calibri"/>
                <a:ea typeface="Calibri"/>
                <a:cs typeface="Calibri"/>
                <a:sym typeface="Calibri"/>
              </a:rPr>
              <a:t>Simin Waliza - 20101401</a:t>
            </a:r>
            <a:endParaRPr sz="1580">
              <a:solidFill>
                <a:schemeClr val="dk2"/>
              </a:solidFill>
              <a:latin typeface="Calibri"/>
              <a:ea typeface="Calibri"/>
              <a:cs typeface="Calibri"/>
              <a:sym typeface="Calibri"/>
            </a:endParaRPr>
          </a:p>
          <a:p>
            <a:pPr indent="0" lvl="0" marL="0" rtl="0" algn="l">
              <a:lnSpc>
                <a:spcPct val="80000"/>
              </a:lnSpc>
              <a:spcBef>
                <a:spcPts val="1200"/>
              </a:spcBef>
              <a:spcAft>
                <a:spcPts val="0"/>
              </a:spcAft>
              <a:buNone/>
            </a:pPr>
            <a:r>
              <a:rPr lang="en" sz="1580">
                <a:solidFill>
                  <a:schemeClr val="dk2"/>
                </a:solidFill>
                <a:latin typeface="Calibri"/>
                <a:ea typeface="Calibri"/>
                <a:cs typeface="Calibri"/>
                <a:sym typeface="Calibri"/>
              </a:rPr>
              <a:t>Zahin Shabab - 20101165</a:t>
            </a:r>
            <a:endParaRPr sz="1580">
              <a:solidFill>
                <a:schemeClr val="dk2"/>
              </a:solidFill>
              <a:latin typeface="Calibri"/>
              <a:ea typeface="Calibri"/>
              <a:cs typeface="Calibri"/>
              <a:sym typeface="Calibri"/>
            </a:endParaRPr>
          </a:p>
          <a:p>
            <a:pPr indent="0" lvl="0" marL="0" rtl="0" algn="l">
              <a:lnSpc>
                <a:spcPct val="80000"/>
              </a:lnSpc>
              <a:spcBef>
                <a:spcPts val="1200"/>
              </a:spcBef>
              <a:spcAft>
                <a:spcPts val="1200"/>
              </a:spcAft>
              <a:buNone/>
            </a:pPr>
            <a:r>
              <a:rPr lang="en" sz="1580">
                <a:solidFill>
                  <a:schemeClr val="dk2"/>
                </a:solidFill>
                <a:latin typeface="Calibri"/>
                <a:ea typeface="Calibri"/>
                <a:cs typeface="Calibri"/>
                <a:sym typeface="Calibri"/>
              </a:rPr>
              <a:t>Shahriar Azad Frahim- 20101223</a:t>
            </a:r>
            <a:endParaRPr sz="1580">
              <a:solidFill>
                <a:schemeClr val="dk2"/>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0"/>
          <p:cNvSpPr txBox="1"/>
          <p:nvPr>
            <p:ph type="title"/>
          </p:nvPr>
        </p:nvSpPr>
        <p:spPr>
          <a:xfrm>
            <a:off x="819150" y="8113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3400"/>
              <a:t>Dataset</a:t>
            </a:r>
            <a:endParaRPr sz="3400"/>
          </a:p>
        </p:txBody>
      </p:sp>
      <p:sp>
        <p:nvSpPr>
          <p:cNvPr id="244" name="Google Shape;244;p30"/>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Size of the dataset is 2414</a:t>
            </a:r>
            <a:endParaRPr sz="1800">
              <a:solidFill>
                <a:srgbClr val="000000"/>
              </a:solidFill>
              <a:latin typeface="Times New Roman"/>
              <a:ea typeface="Times New Roman"/>
              <a:cs typeface="Times New Roman"/>
              <a:sym typeface="Times New Roman"/>
            </a:endParaRPr>
          </a:p>
          <a:p>
            <a:pPr indent="-336550" lvl="0" marL="457200" rtl="0" algn="just">
              <a:spcBef>
                <a:spcPts val="0"/>
              </a:spcBef>
              <a:spcAft>
                <a:spcPts val="0"/>
              </a:spcAft>
              <a:buSzPts val="1700"/>
              <a:buChar char="●"/>
            </a:pPr>
            <a:r>
              <a:rPr lang="en" sz="1800">
                <a:solidFill>
                  <a:srgbClr val="000000"/>
                </a:solidFill>
                <a:latin typeface="Times New Roman"/>
                <a:ea typeface="Times New Roman"/>
                <a:cs typeface="Times New Roman"/>
                <a:sym typeface="Times New Roman"/>
              </a:rPr>
              <a:t>Test set = 250</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Train set = 2164</a:t>
            </a:r>
            <a:endParaRPr sz="18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Separate batch for test set</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Separate batch for train set</a:t>
            </a:r>
            <a:endParaRPr sz="1800">
              <a:solidFill>
                <a:srgbClr val="000000"/>
              </a:solidFill>
              <a:latin typeface="Times New Roman"/>
              <a:ea typeface="Times New Roman"/>
              <a:cs typeface="Times New Roman"/>
              <a:sym typeface="Times New Roman"/>
            </a:endParaRPr>
          </a:p>
          <a:p>
            <a:pPr indent="-342900" lvl="0" marL="457200" rtl="0" algn="just">
              <a:spcBef>
                <a:spcPts val="0"/>
              </a:spcBef>
              <a:spcAft>
                <a:spcPts val="0"/>
              </a:spcAft>
              <a:buClr>
                <a:srgbClr val="000000"/>
              </a:buClr>
              <a:buSzPts val="1800"/>
              <a:buFont typeface="Times New Roman"/>
              <a:buChar char="●"/>
            </a:pPr>
            <a:r>
              <a:rPr lang="en" sz="1800">
                <a:solidFill>
                  <a:srgbClr val="000000"/>
                </a:solidFill>
                <a:latin typeface="Times New Roman"/>
                <a:ea typeface="Times New Roman"/>
                <a:cs typeface="Times New Roman"/>
                <a:sym typeface="Times New Roman"/>
              </a:rPr>
              <a:t>Validation part has to be done manually </a:t>
            </a:r>
            <a:endParaRPr sz="1800">
              <a:solidFill>
                <a:srgbClr val="000000"/>
              </a:solidFill>
              <a:latin typeface="Times New Roman"/>
              <a:ea typeface="Times New Roman"/>
              <a:cs typeface="Times New Roman"/>
              <a:sym typeface="Times New Roman"/>
            </a:endParaRPr>
          </a:p>
          <a:p>
            <a:pPr indent="0" lvl="0" marL="457200" rtl="0" algn="just">
              <a:spcBef>
                <a:spcPts val="0"/>
              </a:spcBef>
              <a:spcAft>
                <a:spcPts val="0"/>
              </a:spcAft>
              <a:buNone/>
            </a:pPr>
            <a:r>
              <a:t/>
            </a:r>
            <a:endParaRPr sz="1800">
              <a:solidFill>
                <a:srgbClr val="000000"/>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0"/>
              </a:spcAft>
              <a:buNone/>
            </a:pPr>
            <a:r>
              <a:rPr lang="en" sz="3400"/>
              <a:t>Classes in the dataset</a:t>
            </a:r>
            <a:endParaRPr sz="3400"/>
          </a:p>
        </p:txBody>
      </p:sp>
      <p:sp>
        <p:nvSpPr>
          <p:cNvPr id="250" name="Google Shape;250;p31"/>
          <p:cNvSpPr txBox="1"/>
          <p:nvPr>
            <p:ph idx="1" type="body"/>
          </p:nvPr>
        </p:nvSpPr>
        <p:spPr>
          <a:xfrm>
            <a:off x="819150" y="1571750"/>
            <a:ext cx="4918500" cy="3120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 sz="1900">
                <a:solidFill>
                  <a:srgbClr val="000000"/>
                </a:solidFill>
                <a:latin typeface="Times New Roman"/>
                <a:ea typeface="Times New Roman"/>
                <a:cs typeface="Times New Roman"/>
                <a:sym typeface="Times New Roman"/>
              </a:rPr>
              <a:t> 5 classes for both test and train sets are:</a:t>
            </a:r>
            <a:endParaRPr b="1" sz="19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b="1"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AutoNum type="arabicPeriod"/>
            </a:pPr>
            <a:r>
              <a:rPr lang="en" sz="1900">
                <a:solidFill>
                  <a:srgbClr val="000000"/>
                </a:solidFill>
                <a:latin typeface="Times New Roman"/>
                <a:ea typeface="Times New Roman"/>
                <a:cs typeface="Times New Roman"/>
                <a:sym typeface="Times New Roman"/>
              </a:rPr>
              <a:t>Bighorn</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AutoNum type="arabicPeriod"/>
            </a:pPr>
            <a:r>
              <a:rPr lang="en" sz="1900">
                <a:solidFill>
                  <a:srgbClr val="000000"/>
                </a:solidFill>
                <a:latin typeface="Times New Roman"/>
                <a:ea typeface="Times New Roman"/>
                <a:cs typeface="Times New Roman"/>
                <a:sym typeface="Times New Roman"/>
              </a:rPr>
              <a:t>Butterfly</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AutoNum type="arabicPeriod"/>
            </a:pPr>
            <a:r>
              <a:rPr lang="en" sz="1900">
                <a:solidFill>
                  <a:srgbClr val="000000"/>
                </a:solidFill>
                <a:latin typeface="Times New Roman"/>
                <a:ea typeface="Times New Roman"/>
                <a:cs typeface="Times New Roman"/>
                <a:sym typeface="Times New Roman"/>
              </a:rPr>
              <a:t>Camel</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AutoNum type="arabicPeriod"/>
            </a:pPr>
            <a:r>
              <a:rPr lang="en" sz="1900">
                <a:solidFill>
                  <a:srgbClr val="000000"/>
                </a:solidFill>
                <a:latin typeface="Times New Roman"/>
                <a:ea typeface="Times New Roman"/>
                <a:cs typeface="Times New Roman"/>
                <a:sym typeface="Times New Roman"/>
              </a:rPr>
              <a:t>Chimpanzee</a:t>
            </a:r>
            <a:endParaRPr sz="1900">
              <a:solidFill>
                <a:srgbClr val="000000"/>
              </a:solidFill>
              <a:latin typeface="Times New Roman"/>
              <a:ea typeface="Times New Roman"/>
              <a:cs typeface="Times New Roman"/>
              <a:sym typeface="Times New Roman"/>
            </a:endParaRPr>
          </a:p>
          <a:p>
            <a:pPr indent="-349250" lvl="0" marL="457200" rtl="0" algn="just">
              <a:spcBef>
                <a:spcPts val="0"/>
              </a:spcBef>
              <a:spcAft>
                <a:spcPts val="0"/>
              </a:spcAft>
              <a:buClr>
                <a:srgbClr val="000000"/>
              </a:buClr>
              <a:buSzPts val="1900"/>
              <a:buFont typeface="Times New Roman"/>
              <a:buAutoNum type="arabicPeriod"/>
            </a:pPr>
            <a:r>
              <a:rPr lang="en" sz="1900">
                <a:solidFill>
                  <a:srgbClr val="000000"/>
                </a:solidFill>
                <a:latin typeface="Times New Roman"/>
                <a:ea typeface="Times New Roman"/>
                <a:cs typeface="Times New Roman"/>
                <a:sym typeface="Times New Roman"/>
              </a:rPr>
              <a:t>Pig.</a:t>
            </a:r>
            <a:endParaRPr sz="19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sz="2300"/>
          </a:p>
        </p:txBody>
      </p:sp>
      <p:pic>
        <p:nvPicPr>
          <p:cNvPr id="251" name="Google Shape;251;p31"/>
          <p:cNvPicPr preferRelativeResize="0"/>
          <p:nvPr/>
        </p:nvPicPr>
        <p:blipFill>
          <a:blip r:embed="rId3">
            <a:alphaModFix/>
          </a:blip>
          <a:stretch>
            <a:fillRect/>
          </a:stretch>
        </p:blipFill>
        <p:spPr>
          <a:xfrm>
            <a:off x="2178963" y="4065325"/>
            <a:ext cx="4786080" cy="5408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499375"/>
            <a:ext cx="7505700" cy="8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Augmentation</a:t>
            </a:r>
            <a:endParaRPr/>
          </a:p>
        </p:txBody>
      </p:sp>
      <p:sp>
        <p:nvSpPr>
          <p:cNvPr id="135" name="Google Shape;135;p14"/>
          <p:cNvSpPr txBox="1"/>
          <p:nvPr>
            <p:ph idx="1" type="body"/>
          </p:nvPr>
        </p:nvSpPr>
        <p:spPr>
          <a:xfrm>
            <a:off x="819150" y="1810175"/>
            <a:ext cx="4805100" cy="262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latin typeface="Times New Roman"/>
                <a:ea typeface="Times New Roman"/>
                <a:cs typeface="Times New Roman"/>
                <a:sym typeface="Times New Roman"/>
              </a:rPr>
              <a:t>Types of Augmentations used:</a:t>
            </a:r>
            <a:endParaRPr b="1" sz="1500">
              <a:latin typeface="Times New Roman"/>
              <a:ea typeface="Times New Roman"/>
              <a:cs typeface="Times New Roman"/>
              <a:sym typeface="Times New Roman"/>
            </a:endParaRPr>
          </a:p>
          <a:p>
            <a:pPr indent="-323850" lvl="0" marL="457200" rtl="0" algn="l">
              <a:spcBef>
                <a:spcPts val="1200"/>
              </a:spcBef>
              <a:spcAft>
                <a:spcPts val="0"/>
              </a:spcAft>
              <a:buSzPts val="1500"/>
              <a:buFont typeface="Times New Roman"/>
              <a:buAutoNum type="arabicPeriod"/>
            </a:pPr>
            <a:r>
              <a:rPr lang="en" sz="1500">
                <a:latin typeface="Times New Roman"/>
                <a:ea typeface="Times New Roman"/>
                <a:cs typeface="Times New Roman"/>
                <a:sym typeface="Times New Roman"/>
              </a:rPr>
              <a:t>Rotation(left and right)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Flipping(left and right)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Zooming(in and out)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Changing contrast</a:t>
            </a:r>
            <a:endParaRPr sz="1500">
              <a:latin typeface="Times New Roman"/>
              <a:ea typeface="Times New Roman"/>
              <a:cs typeface="Times New Roman"/>
              <a:sym typeface="Times New Roman"/>
            </a:endParaRPr>
          </a:p>
          <a:p>
            <a:pPr indent="-323850" lvl="0" marL="457200" rtl="0" algn="l">
              <a:spcBef>
                <a:spcPts val="0"/>
              </a:spcBef>
              <a:spcAft>
                <a:spcPts val="0"/>
              </a:spcAft>
              <a:buSzPts val="1500"/>
              <a:buFont typeface="Times New Roman"/>
              <a:buAutoNum type="arabicPeriod"/>
            </a:pPr>
            <a:r>
              <a:rPr lang="en" sz="1500">
                <a:latin typeface="Times New Roman"/>
                <a:ea typeface="Times New Roman"/>
                <a:cs typeface="Times New Roman"/>
                <a:sym typeface="Times New Roman"/>
              </a:rPr>
              <a:t>Skewing</a:t>
            </a:r>
            <a:endParaRPr sz="1500">
              <a:latin typeface="Times New Roman"/>
              <a:ea typeface="Times New Roman"/>
              <a:cs typeface="Times New Roman"/>
              <a:sym typeface="Times New Roman"/>
            </a:endParaRPr>
          </a:p>
        </p:txBody>
      </p:sp>
      <p:pic>
        <p:nvPicPr>
          <p:cNvPr id="136" name="Google Shape;136;p14"/>
          <p:cNvPicPr preferRelativeResize="0"/>
          <p:nvPr/>
        </p:nvPicPr>
        <p:blipFill rotWithShape="1">
          <a:blip r:embed="rId3">
            <a:alphaModFix/>
          </a:blip>
          <a:srcRect b="3260" l="0" r="0" t="0"/>
          <a:stretch/>
        </p:blipFill>
        <p:spPr>
          <a:xfrm>
            <a:off x="5227200" y="1404375"/>
            <a:ext cx="3679350" cy="311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2"/>
          <p:cNvSpPr txBox="1"/>
          <p:nvPr>
            <p:ph type="title"/>
          </p:nvPr>
        </p:nvSpPr>
        <p:spPr>
          <a:xfrm>
            <a:off x="819150" y="845600"/>
            <a:ext cx="31719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a:t>
            </a:r>
            <a:endParaRPr/>
          </a:p>
        </p:txBody>
      </p:sp>
      <p:sp>
        <p:nvSpPr>
          <p:cNvPr id="257" name="Google Shape;257;p32"/>
          <p:cNvSpPr txBox="1"/>
          <p:nvPr>
            <p:ph idx="1" type="body"/>
          </p:nvPr>
        </p:nvSpPr>
        <p:spPr>
          <a:xfrm>
            <a:off x="819150" y="1576850"/>
            <a:ext cx="3387300" cy="2862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5 classes</a:t>
            </a:r>
            <a:endParaRPr sz="1800"/>
          </a:p>
          <a:p>
            <a:pPr indent="-342900" lvl="0" marL="457200" rtl="0" algn="l">
              <a:spcBef>
                <a:spcPts val="0"/>
              </a:spcBef>
              <a:spcAft>
                <a:spcPts val="0"/>
              </a:spcAft>
              <a:buSzPts val="1800"/>
              <a:buChar char="●"/>
            </a:pPr>
            <a:r>
              <a:rPr lang="en" sz="1800"/>
              <a:t>Test(250)</a:t>
            </a:r>
            <a:endParaRPr sz="1800"/>
          </a:p>
          <a:p>
            <a:pPr indent="-342900" lvl="1" marL="914400" rtl="0" algn="l">
              <a:spcBef>
                <a:spcPts val="0"/>
              </a:spcBef>
              <a:spcAft>
                <a:spcPts val="0"/>
              </a:spcAft>
              <a:buSzPts val="1800"/>
              <a:buChar char="○"/>
            </a:pPr>
            <a:r>
              <a:rPr lang="en" sz="1800"/>
              <a:t>Bighorn=50</a:t>
            </a:r>
            <a:endParaRPr sz="1800"/>
          </a:p>
          <a:p>
            <a:pPr indent="-342900" lvl="1" marL="914400" rtl="0" algn="l">
              <a:spcBef>
                <a:spcPts val="0"/>
              </a:spcBef>
              <a:spcAft>
                <a:spcPts val="0"/>
              </a:spcAft>
              <a:buSzPts val="1800"/>
              <a:buChar char="○"/>
            </a:pPr>
            <a:r>
              <a:rPr lang="en" sz="1800"/>
              <a:t>Butterfly=50</a:t>
            </a:r>
            <a:endParaRPr sz="1800"/>
          </a:p>
          <a:p>
            <a:pPr indent="-342900" lvl="1" marL="914400" rtl="0" algn="l">
              <a:spcBef>
                <a:spcPts val="0"/>
              </a:spcBef>
              <a:spcAft>
                <a:spcPts val="0"/>
              </a:spcAft>
              <a:buSzPts val="1800"/>
              <a:buChar char="○"/>
            </a:pPr>
            <a:r>
              <a:rPr lang="en" sz="1800"/>
              <a:t>Camel=50</a:t>
            </a:r>
            <a:endParaRPr sz="1800"/>
          </a:p>
          <a:p>
            <a:pPr indent="-342900" lvl="1" marL="914400" rtl="0" algn="l">
              <a:spcBef>
                <a:spcPts val="0"/>
              </a:spcBef>
              <a:spcAft>
                <a:spcPts val="0"/>
              </a:spcAft>
              <a:buSzPts val="1800"/>
              <a:buChar char="○"/>
            </a:pPr>
            <a:r>
              <a:rPr lang="en" sz="1800"/>
              <a:t>Chimpanzee=50</a:t>
            </a:r>
            <a:endParaRPr sz="1800"/>
          </a:p>
          <a:p>
            <a:pPr indent="-342900" lvl="1" marL="914400" rtl="0" algn="l">
              <a:spcBef>
                <a:spcPts val="0"/>
              </a:spcBef>
              <a:spcAft>
                <a:spcPts val="0"/>
              </a:spcAft>
              <a:buSzPts val="1800"/>
              <a:buChar char="○"/>
            </a:pPr>
            <a:r>
              <a:rPr lang="en" sz="1800"/>
              <a:t>Pig=50</a:t>
            </a:r>
            <a:endParaRPr sz="1800"/>
          </a:p>
        </p:txBody>
      </p:sp>
      <p:pic>
        <p:nvPicPr>
          <p:cNvPr id="258" name="Google Shape;258;p32"/>
          <p:cNvPicPr preferRelativeResize="0"/>
          <p:nvPr/>
        </p:nvPicPr>
        <p:blipFill>
          <a:blip r:embed="rId3">
            <a:alphaModFix/>
          </a:blip>
          <a:stretch>
            <a:fillRect/>
          </a:stretch>
        </p:blipFill>
        <p:spPr>
          <a:xfrm>
            <a:off x="4363875" y="1576850"/>
            <a:ext cx="4243175" cy="31870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819150" y="845600"/>
            <a:ext cx="37530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Distribution</a:t>
            </a:r>
            <a:endParaRPr/>
          </a:p>
        </p:txBody>
      </p:sp>
      <p:sp>
        <p:nvSpPr>
          <p:cNvPr id="264" name="Google Shape;264;p33"/>
          <p:cNvSpPr txBox="1"/>
          <p:nvPr>
            <p:ph idx="1" type="body"/>
          </p:nvPr>
        </p:nvSpPr>
        <p:spPr>
          <a:xfrm>
            <a:off x="819150" y="1593850"/>
            <a:ext cx="3753000" cy="2844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5 classes</a:t>
            </a:r>
            <a:endParaRPr sz="1800"/>
          </a:p>
          <a:p>
            <a:pPr indent="-342900" lvl="0" marL="457200" rtl="0" algn="l">
              <a:spcBef>
                <a:spcPts val="0"/>
              </a:spcBef>
              <a:spcAft>
                <a:spcPts val="0"/>
              </a:spcAft>
              <a:buSzPts val="1800"/>
              <a:buChar char="●"/>
            </a:pPr>
            <a:r>
              <a:rPr lang="en" sz="1800"/>
              <a:t>Train(2164)</a:t>
            </a:r>
            <a:endParaRPr sz="1800"/>
          </a:p>
          <a:p>
            <a:pPr indent="-342900" lvl="1" marL="914400" rtl="0" algn="l">
              <a:spcBef>
                <a:spcPts val="0"/>
              </a:spcBef>
              <a:spcAft>
                <a:spcPts val="0"/>
              </a:spcAft>
              <a:buSzPts val="1800"/>
              <a:buChar char="○"/>
            </a:pPr>
            <a:r>
              <a:rPr lang="en" sz="1800"/>
              <a:t>Bighorn=414</a:t>
            </a:r>
            <a:endParaRPr sz="1800"/>
          </a:p>
          <a:p>
            <a:pPr indent="-342900" lvl="1" marL="914400" rtl="0" algn="l">
              <a:spcBef>
                <a:spcPts val="0"/>
              </a:spcBef>
              <a:spcAft>
                <a:spcPts val="0"/>
              </a:spcAft>
              <a:buSzPts val="1800"/>
              <a:buChar char="○"/>
            </a:pPr>
            <a:r>
              <a:rPr lang="en" sz="1800"/>
              <a:t>Butterfly=500</a:t>
            </a:r>
            <a:endParaRPr sz="1800"/>
          </a:p>
          <a:p>
            <a:pPr indent="-342900" lvl="1" marL="914400" rtl="0" algn="l">
              <a:spcBef>
                <a:spcPts val="0"/>
              </a:spcBef>
              <a:spcAft>
                <a:spcPts val="0"/>
              </a:spcAft>
              <a:buSzPts val="1800"/>
              <a:buChar char="○"/>
            </a:pPr>
            <a:r>
              <a:rPr lang="en" sz="1800"/>
              <a:t>Camel=500</a:t>
            </a:r>
            <a:endParaRPr sz="1800"/>
          </a:p>
          <a:p>
            <a:pPr indent="-342900" lvl="1" marL="914400" rtl="0" algn="l">
              <a:spcBef>
                <a:spcPts val="0"/>
              </a:spcBef>
              <a:spcAft>
                <a:spcPts val="0"/>
              </a:spcAft>
              <a:buSzPts val="1800"/>
              <a:buChar char="○"/>
            </a:pPr>
            <a:r>
              <a:rPr lang="en" sz="1800"/>
              <a:t>Chimpanzee=500</a:t>
            </a:r>
            <a:endParaRPr sz="1800"/>
          </a:p>
          <a:p>
            <a:pPr indent="-342900" lvl="1" marL="914400" rtl="0" algn="l">
              <a:spcBef>
                <a:spcPts val="0"/>
              </a:spcBef>
              <a:spcAft>
                <a:spcPts val="0"/>
              </a:spcAft>
              <a:buSzPts val="1800"/>
              <a:buChar char="○"/>
            </a:pPr>
            <a:r>
              <a:rPr lang="en" sz="1800"/>
              <a:t>Pig=250</a:t>
            </a:r>
            <a:endParaRPr/>
          </a:p>
        </p:txBody>
      </p:sp>
      <p:pic>
        <p:nvPicPr>
          <p:cNvPr id="265" name="Google Shape;265;p33"/>
          <p:cNvPicPr preferRelativeResize="0"/>
          <p:nvPr/>
        </p:nvPicPr>
        <p:blipFill>
          <a:blip r:embed="rId3">
            <a:alphaModFix/>
          </a:blip>
          <a:stretch>
            <a:fillRect/>
          </a:stretch>
        </p:blipFill>
        <p:spPr>
          <a:xfrm>
            <a:off x="4330428" y="1593850"/>
            <a:ext cx="4361671" cy="3175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Issues when dataset is unbalanced</a:t>
            </a:r>
            <a:endParaRPr/>
          </a:p>
        </p:txBody>
      </p:sp>
      <p:sp>
        <p:nvSpPr>
          <p:cNvPr id="271" name="Google Shape;271;p34"/>
          <p:cNvSpPr txBox="1"/>
          <p:nvPr>
            <p:ph idx="1" type="body"/>
          </p:nvPr>
        </p:nvSpPr>
        <p:spPr>
          <a:xfrm>
            <a:off x="819150" y="1560350"/>
            <a:ext cx="7842900" cy="2894700"/>
          </a:xfrm>
          <a:prstGeom prst="rect">
            <a:avLst/>
          </a:prstGeom>
        </p:spPr>
        <p:txBody>
          <a:bodyPr anchorCtr="0" anchor="t" bIns="91425" lIns="91425" spcFirstLastPara="1" rIns="91425" wrap="square" tIns="91425">
            <a:noAutofit/>
          </a:bodyPr>
          <a:lstStyle/>
          <a:p>
            <a:pPr indent="-336550" lvl="0" marL="457200" rtl="0" algn="just">
              <a:lnSpc>
                <a:spcPct val="105000"/>
              </a:lnSpc>
              <a:spcBef>
                <a:spcPts val="0"/>
              </a:spcBef>
              <a:spcAft>
                <a:spcPts val="0"/>
              </a:spcAft>
              <a:buClr>
                <a:srgbClr val="000000"/>
              </a:buClr>
              <a:buSzPts val="1700"/>
              <a:buFont typeface="Times New Roman"/>
              <a:buAutoNum type="arabicPeriod"/>
            </a:pPr>
            <a:r>
              <a:rPr b="1" lang="en" sz="1700">
                <a:solidFill>
                  <a:srgbClr val="000000"/>
                </a:solidFill>
                <a:latin typeface="Times New Roman"/>
                <a:ea typeface="Times New Roman"/>
                <a:cs typeface="Times New Roman"/>
                <a:sym typeface="Times New Roman"/>
              </a:rPr>
              <a:t>Biased Models:</a:t>
            </a:r>
            <a:r>
              <a:rPr lang="en" sz="1700">
                <a:solidFill>
                  <a:srgbClr val="000000"/>
                </a:solidFill>
                <a:latin typeface="Times New Roman"/>
                <a:ea typeface="Times New Roman"/>
                <a:cs typeface="Times New Roman"/>
                <a:sym typeface="Times New Roman"/>
              </a:rPr>
              <a:t> Model may become biased toward the majority class, as it has more examples to learn from. This can result in poor performance on the minority class.</a:t>
            </a:r>
            <a:endParaRPr sz="1700">
              <a:solidFill>
                <a:srgbClr val="000000"/>
              </a:solidFill>
              <a:latin typeface="Times New Roman"/>
              <a:ea typeface="Times New Roman"/>
              <a:cs typeface="Times New Roman"/>
              <a:sym typeface="Times New Roman"/>
            </a:endParaRPr>
          </a:p>
          <a:p>
            <a:pPr indent="-336550" lvl="0" marL="457200" rtl="0" algn="just">
              <a:lnSpc>
                <a:spcPct val="105000"/>
              </a:lnSpc>
              <a:spcBef>
                <a:spcPts val="0"/>
              </a:spcBef>
              <a:spcAft>
                <a:spcPts val="0"/>
              </a:spcAft>
              <a:buClr>
                <a:srgbClr val="000000"/>
              </a:buClr>
              <a:buSzPts val="1700"/>
              <a:buFont typeface="Times New Roman"/>
              <a:buAutoNum type="arabicPeriod"/>
            </a:pPr>
            <a:r>
              <a:rPr b="1" lang="en" sz="1700">
                <a:solidFill>
                  <a:srgbClr val="000000"/>
                </a:solidFill>
                <a:latin typeface="Times New Roman"/>
                <a:ea typeface="Times New Roman"/>
                <a:cs typeface="Times New Roman"/>
                <a:sym typeface="Times New Roman"/>
              </a:rPr>
              <a:t>Poor Generalization:</a:t>
            </a:r>
            <a:r>
              <a:rPr lang="en" sz="1700">
                <a:solidFill>
                  <a:srgbClr val="000000"/>
                </a:solidFill>
                <a:latin typeface="Times New Roman"/>
                <a:ea typeface="Times New Roman"/>
                <a:cs typeface="Times New Roman"/>
                <a:sym typeface="Times New Roman"/>
              </a:rPr>
              <a:t> Unbalanced datasets can lead to poor generalization to new, unseen data, especially for the minority class. The model may simply predict the majority class most of the time, as it's more likely to be correct according to the training data distribution.</a:t>
            </a:r>
            <a:endParaRPr sz="1700">
              <a:solidFill>
                <a:srgbClr val="000000"/>
              </a:solidFill>
              <a:latin typeface="Times New Roman"/>
              <a:ea typeface="Times New Roman"/>
              <a:cs typeface="Times New Roman"/>
              <a:sym typeface="Times New Roman"/>
            </a:endParaRPr>
          </a:p>
          <a:p>
            <a:pPr indent="-336550" lvl="0" marL="457200" rtl="0" algn="just">
              <a:lnSpc>
                <a:spcPct val="105000"/>
              </a:lnSpc>
              <a:spcBef>
                <a:spcPts val="0"/>
              </a:spcBef>
              <a:spcAft>
                <a:spcPts val="0"/>
              </a:spcAft>
              <a:buClr>
                <a:srgbClr val="000000"/>
              </a:buClr>
              <a:buSzPts val="1700"/>
              <a:buFont typeface="Times New Roman"/>
              <a:buAutoNum type="arabicPeriod"/>
            </a:pPr>
            <a:r>
              <a:rPr b="1" lang="en" sz="1700">
                <a:solidFill>
                  <a:srgbClr val="000000"/>
                </a:solidFill>
                <a:latin typeface="Times New Roman"/>
                <a:ea typeface="Times New Roman"/>
                <a:cs typeface="Times New Roman"/>
                <a:sym typeface="Times New Roman"/>
              </a:rPr>
              <a:t>Misleading Evaluation Metrics:</a:t>
            </a:r>
            <a:r>
              <a:rPr lang="en" sz="1700">
                <a:solidFill>
                  <a:srgbClr val="000000"/>
                </a:solidFill>
                <a:latin typeface="Times New Roman"/>
                <a:ea typeface="Times New Roman"/>
                <a:cs typeface="Times New Roman"/>
                <a:sym typeface="Times New Roman"/>
              </a:rPr>
              <a:t> Common evaluation metrics like accuracy can be misleading when dealing with unbalanced datasets. A model that predicts the majority class all the time might have a high accuracy, but it's not useful if the minority class is of interest.</a:t>
            </a:r>
            <a:endParaRPr sz="1700">
              <a:solidFill>
                <a:srgbClr val="000000"/>
              </a:solidFill>
              <a:latin typeface="Times New Roman"/>
              <a:ea typeface="Times New Roman"/>
              <a:cs typeface="Times New Roman"/>
              <a:sym typeface="Times New Roman"/>
            </a:endParaRPr>
          </a:p>
          <a:p>
            <a:pPr indent="0" lvl="0" marL="0" rtl="0" algn="l">
              <a:lnSpc>
                <a:spcPct val="105000"/>
              </a:lnSpc>
              <a:spcBef>
                <a:spcPts val="0"/>
              </a:spcBef>
              <a:spcAft>
                <a:spcPts val="1200"/>
              </a:spcAft>
              <a:buNone/>
            </a:pPr>
            <a:r>
              <a:t/>
            </a:r>
            <a:endParaRPr sz="15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Tackling Unbalanced Dataset</a:t>
            </a:r>
            <a:endParaRPr/>
          </a:p>
        </p:txBody>
      </p:sp>
      <p:sp>
        <p:nvSpPr>
          <p:cNvPr id="277" name="Google Shape;277;p35"/>
          <p:cNvSpPr txBox="1"/>
          <p:nvPr>
            <p:ph idx="1" type="body"/>
          </p:nvPr>
        </p:nvSpPr>
        <p:spPr>
          <a:xfrm>
            <a:off x="819150" y="1800200"/>
            <a:ext cx="7505700" cy="2448000"/>
          </a:xfrm>
          <a:prstGeom prst="rect">
            <a:avLst/>
          </a:prstGeom>
        </p:spPr>
        <p:txBody>
          <a:bodyPr anchorCtr="0" anchor="t" bIns="91425" lIns="91425" spcFirstLastPara="1" rIns="91425" wrap="square" tIns="91425">
            <a:noAutofit/>
          </a:bodyPr>
          <a:lstStyle/>
          <a:p>
            <a:pPr indent="-317182" lvl="0" marL="457200" rtl="0" algn="just">
              <a:lnSpc>
                <a:spcPct val="115000"/>
              </a:lnSpc>
              <a:spcBef>
                <a:spcPts val="0"/>
              </a:spcBef>
              <a:spcAft>
                <a:spcPts val="0"/>
              </a:spcAft>
              <a:buClr>
                <a:srgbClr val="000000"/>
              </a:buClr>
              <a:buSzPts val="1395"/>
              <a:buFont typeface="Times New Roman"/>
              <a:buAutoNum type="arabicPeriod"/>
            </a:pPr>
            <a:r>
              <a:rPr b="1" lang="en" sz="1395">
                <a:solidFill>
                  <a:srgbClr val="000000"/>
                </a:solidFill>
                <a:latin typeface="Times New Roman"/>
                <a:ea typeface="Times New Roman"/>
                <a:cs typeface="Times New Roman"/>
                <a:sym typeface="Times New Roman"/>
              </a:rPr>
              <a:t>Resampling:</a:t>
            </a:r>
            <a:endParaRPr b="1" sz="1395">
              <a:solidFill>
                <a:srgbClr val="000000"/>
              </a:solidFill>
              <a:latin typeface="Times New Roman"/>
              <a:ea typeface="Times New Roman"/>
              <a:cs typeface="Times New Roman"/>
              <a:sym typeface="Times New Roman"/>
            </a:endParaRPr>
          </a:p>
          <a:p>
            <a:pPr indent="-317182" lvl="1" marL="914400" rtl="0" algn="just">
              <a:lnSpc>
                <a:spcPct val="115000"/>
              </a:lnSpc>
              <a:spcBef>
                <a:spcPts val="0"/>
              </a:spcBef>
              <a:spcAft>
                <a:spcPts val="0"/>
              </a:spcAft>
              <a:buClr>
                <a:srgbClr val="000000"/>
              </a:buClr>
              <a:buSzPts val="1395"/>
              <a:buFont typeface="Times New Roman"/>
              <a:buAutoNum type="alphaLcPeriod"/>
            </a:pPr>
            <a:r>
              <a:rPr lang="en" sz="1395">
                <a:solidFill>
                  <a:srgbClr val="000000"/>
                </a:solidFill>
                <a:latin typeface="Times New Roman"/>
                <a:ea typeface="Times New Roman"/>
                <a:cs typeface="Times New Roman"/>
                <a:sym typeface="Times New Roman"/>
              </a:rPr>
              <a:t>Oversampling: By producing duplicate or fake samples, increase the number of examples in the minority class.</a:t>
            </a:r>
            <a:endParaRPr sz="1395">
              <a:solidFill>
                <a:srgbClr val="000000"/>
              </a:solidFill>
              <a:latin typeface="Times New Roman"/>
              <a:ea typeface="Times New Roman"/>
              <a:cs typeface="Times New Roman"/>
              <a:sym typeface="Times New Roman"/>
            </a:endParaRPr>
          </a:p>
          <a:p>
            <a:pPr indent="-317182" lvl="1" marL="914400" rtl="0" algn="just">
              <a:lnSpc>
                <a:spcPct val="115000"/>
              </a:lnSpc>
              <a:spcBef>
                <a:spcPts val="0"/>
              </a:spcBef>
              <a:spcAft>
                <a:spcPts val="0"/>
              </a:spcAft>
              <a:buClr>
                <a:srgbClr val="000000"/>
              </a:buClr>
              <a:buSzPts val="1395"/>
              <a:buFont typeface="Times New Roman"/>
              <a:buAutoNum type="alphaLcPeriod"/>
            </a:pPr>
            <a:r>
              <a:rPr lang="en" sz="1395">
                <a:solidFill>
                  <a:srgbClr val="000000"/>
                </a:solidFill>
                <a:latin typeface="Times New Roman"/>
                <a:ea typeface="Times New Roman"/>
                <a:cs typeface="Times New Roman"/>
                <a:sym typeface="Times New Roman"/>
              </a:rPr>
              <a:t>Undersampling: Reduce the number of instances in the majority class by deleting samples at random.</a:t>
            </a:r>
            <a:endParaRPr b="1" sz="1395">
              <a:solidFill>
                <a:srgbClr val="000000"/>
              </a:solidFill>
              <a:latin typeface="Times New Roman"/>
              <a:ea typeface="Times New Roman"/>
              <a:cs typeface="Times New Roman"/>
              <a:sym typeface="Times New Roman"/>
            </a:endParaRPr>
          </a:p>
          <a:p>
            <a:pPr indent="-317182" lvl="0" marL="457200" rtl="0" algn="just">
              <a:lnSpc>
                <a:spcPct val="115000"/>
              </a:lnSpc>
              <a:spcBef>
                <a:spcPts val="0"/>
              </a:spcBef>
              <a:spcAft>
                <a:spcPts val="0"/>
              </a:spcAft>
              <a:buClr>
                <a:srgbClr val="000000"/>
              </a:buClr>
              <a:buSzPts val="1395"/>
              <a:buFont typeface="Times New Roman"/>
              <a:buAutoNum type="arabicPeriod"/>
            </a:pPr>
            <a:r>
              <a:rPr b="1" lang="en" sz="1395">
                <a:solidFill>
                  <a:srgbClr val="000000"/>
                </a:solidFill>
                <a:latin typeface="Times New Roman"/>
                <a:ea typeface="Times New Roman"/>
                <a:cs typeface="Times New Roman"/>
                <a:sym typeface="Times New Roman"/>
              </a:rPr>
              <a:t>Data Augmentation:</a:t>
            </a:r>
            <a:r>
              <a:rPr lang="en" sz="1395">
                <a:solidFill>
                  <a:srgbClr val="000000"/>
                </a:solidFill>
                <a:latin typeface="Times New Roman"/>
                <a:ea typeface="Times New Roman"/>
                <a:cs typeface="Times New Roman"/>
                <a:sym typeface="Times New Roman"/>
              </a:rPr>
              <a:t> For image or text data, you can create new training examples by applying transformations or adding noise to existing samples. This can help balance the dataset.</a:t>
            </a:r>
            <a:endParaRPr b="1" sz="1395">
              <a:solidFill>
                <a:srgbClr val="000000"/>
              </a:solidFill>
              <a:latin typeface="Times New Roman"/>
              <a:ea typeface="Times New Roman"/>
              <a:cs typeface="Times New Roman"/>
              <a:sym typeface="Times New Roman"/>
            </a:endParaRPr>
          </a:p>
          <a:p>
            <a:pPr indent="-317182" lvl="0" marL="457200" rtl="0" algn="just">
              <a:lnSpc>
                <a:spcPct val="115000"/>
              </a:lnSpc>
              <a:spcBef>
                <a:spcPts val="0"/>
              </a:spcBef>
              <a:spcAft>
                <a:spcPts val="0"/>
              </a:spcAft>
              <a:buClr>
                <a:srgbClr val="000000"/>
              </a:buClr>
              <a:buSzPts val="1395"/>
              <a:buFont typeface="Times New Roman"/>
              <a:buAutoNum type="arabicPeriod"/>
            </a:pPr>
            <a:r>
              <a:rPr b="1" lang="en" sz="1395">
                <a:solidFill>
                  <a:srgbClr val="000000"/>
                </a:solidFill>
                <a:latin typeface="Times New Roman"/>
                <a:ea typeface="Times New Roman"/>
                <a:cs typeface="Times New Roman"/>
                <a:sym typeface="Times New Roman"/>
              </a:rPr>
              <a:t>Synthetic Data Generation:</a:t>
            </a:r>
            <a:r>
              <a:rPr lang="en" sz="1395">
                <a:solidFill>
                  <a:srgbClr val="000000"/>
                </a:solidFill>
                <a:latin typeface="Times New Roman"/>
                <a:ea typeface="Times New Roman"/>
                <a:cs typeface="Times New Roman"/>
                <a:sym typeface="Times New Roman"/>
              </a:rPr>
              <a:t> Use techniques like Synthetic Minority Over-sampling Technique (SMOTE) to generate synthetic examples for the minority class, based on the existing minority samples.</a:t>
            </a:r>
            <a:endParaRPr b="1" sz="1395">
              <a:solidFill>
                <a:srgbClr val="000000"/>
              </a:solidFill>
              <a:latin typeface="Times New Roman"/>
              <a:ea typeface="Times New Roman"/>
              <a:cs typeface="Times New Roman"/>
              <a:sym typeface="Times New Roman"/>
            </a:endParaRPr>
          </a:p>
          <a:p>
            <a:pPr indent="0" lvl="0" marL="0" rtl="0" algn="just">
              <a:lnSpc>
                <a:spcPct val="115000"/>
              </a:lnSpc>
              <a:spcBef>
                <a:spcPts val="0"/>
              </a:spcBef>
              <a:spcAft>
                <a:spcPts val="0"/>
              </a:spcAft>
              <a:buSzPts val="1018"/>
              <a:buNone/>
            </a:pPr>
            <a:r>
              <a:t/>
            </a:r>
            <a:endParaRPr sz="1395">
              <a:solidFill>
                <a:srgbClr val="000000"/>
              </a:solidFill>
              <a:latin typeface="Times New Roman"/>
              <a:ea typeface="Times New Roman"/>
              <a:cs typeface="Times New Roman"/>
              <a:sym typeface="Times New Roman"/>
            </a:endParaRPr>
          </a:p>
          <a:p>
            <a:pPr indent="0" lvl="0" marL="0" rtl="0" algn="l">
              <a:lnSpc>
                <a:spcPct val="115000"/>
              </a:lnSpc>
              <a:spcBef>
                <a:spcPts val="0"/>
              </a:spcBef>
              <a:spcAft>
                <a:spcPts val="1200"/>
              </a:spcAft>
              <a:buSzPts val="1018"/>
              <a:buNone/>
            </a:pPr>
            <a:r>
              <a:t/>
            </a:r>
            <a:endParaRPr sz="1487"/>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36"/>
          <p:cNvSpPr txBox="1"/>
          <p:nvPr>
            <p:ph idx="1" type="body"/>
          </p:nvPr>
        </p:nvSpPr>
        <p:spPr>
          <a:xfrm>
            <a:off x="819150" y="1118650"/>
            <a:ext cx="7505700" cy="32085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AutoNum type="arabicPeriod" startAt="4"/>
            </a:pPr>
            <a:r>
              <a:rPr b="1" lang="en" sz="1400">
                <a:solidFill>
                  <a:srgbClr val="000000"/>
                </a:solidFill>
                <a:latin typeface="Times New Roman"/>
                <a:ea typeface="Times New Roman"/>
                <a:cs typeface="Times New Roman"/>
                <a:sym typeface="Times New Roman"/>
              </a:rPr>
              <a:t>Cost-sensitive Learning:</a:t>
            </a:r>
            <a:r>
              <a:rPr lang="en" sz="1400">
                <a:solidFill>
                  <a:srgbClr val="000000"/>
                </a:solidFill>
                <a:latin typeface="Times New Roman"/>
                <a:ea typeface="Times New Roman"/>
                <a:cs typeface="Times New Roman"/>
                <a:sym typeface="Times New Roman"/>
              </a:rPr>
              <a:t> Assign different misclassification costs to different classes, emphasizing the importance of correctly classifying the minority class.</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AutoNum type="arabicPeriod" startAt="4"/>
            </a:pPr>
            <a:r>
              <a:rPr b="1" lang="en" sz="1400">
                <a:solidFill>
                  <a:srgbClr val="000000"/>
                </a:solidFill>
                <a:latin typeface="Times New Roman"/>
                <a:ea typeface="Times New Roman"/>
                <a:cs typeface="Times New Roman"/>
                <a:sym typeface="Times New Roman"/>
              </a:rPr>
              <a:t>Algorithm Selection:</a:t>
            </a:r>
            <a:r>
              <a:rPr lang="en" sz="1400">
                <a:solidFill>
                  <a:srgbClr val="000000"/>
                </a:solidFill>
                <a:latin typeface="Times New Roman"/>
                <a:ea typeface="Times New Roman"/>
                <a:cs typeface="Times New Roman"/>
                <a:sym typeface="Times New Roman"/>
              </a:rPr>
              <a:t> Select techniques that are less sensitive to class imbalances, such as gradient boosting or support vector machines, which may be adjusted to place greater weight on minority class data.</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AutoNum type="arabicPeriod" startAt="4"/>
            </a:pPr>
            <a:r>
              <a:rPr b="1" lang="en" sz="1400">
                <a:solidFill>
                  <a:srgbClr val="000000"/>
                </a:solidFill>
                <a:latin typeface="Times New Roman"/>
                <a:ea typeface="Times New Roman"/>
                <a:cs typeface="Times New Roman"/>
                <a:sym typeface="Times New Roman"/>
              </a:rPr>
              <a:t>Change the Decision Threshold:</a:t>
            </a:r>
            <a:r>
              <a:rPr lang="en" sz="1400">
                <a:solidFill>
                  <a:srgbClr val="000000"/>
                </a:solidFill>
                <a:latin typeface="Times New Roman"/>
                <a:ea typeface="Times New Roman"/>
                <a:cs typeface="Times New Roman"/>
                <a:sym typeface="Times New Roman"/>
              </a:rPr>
              <a:t> Adjust the categorization threshold to strike a balance between recall and precision based on your particular scenario. If the cost of false positives and false negatives differs, this can be especially helpful.</a:t>
            </a:r>
            <a:endParaRPr sz="1400">
              <a:solidFill>
                <a:srgbClr val="000000"/>
              </a:solidFill>
              <a:latin typeface="Times New Roman"/>
              <a:ea typeface="Times New Roman"/>
              <a:cs typeface="Times New Roman"/>
              <a:sym typeface="Times New Roman"/>
            </a:endParaRPr>
          </a:p>
          <a:p>
            <a:pPr indent="-317500" lvl="0" marL="457200" rtl="0" algn="just">
              <a:spcBef>
                <a:spcPts val="0"/>
              </a:spcBef>
              <a:spcAft>
                <a:spcPts val="0"/>
              </a:spcAft>
              <a:buClr>
                <a:srgbClr val="000000"/>
              </a:buClr>
              <a:buSzPts val="1400"/>
              <a:buFont typeface="Times New Roman"/>
              <a:buAutoNum type="arabicPeriod" startAt="4"/>
            </a:pPr>
            <a:r>
              <a:rPr b="1" lang="en" sz="1400">
                <a:solidFill>
                  <a:srgbClr val="000000"/>
                </a:solidFill>
                <a:latin typeface="Times New Roman"/>
                <a:ea typeface="Times New Roman"/>
                <a:cs typeface="Times New Roman"/>
                <a:sym typeface="Times New Roman"/>
              </a:rPr>
              <a:t>Collect More Data:</a:t>
            </a:r>
            <a:r>
              <a:rPr lang="en" sz="1400">
                <a:solidFill>
                  <a:srgbClr val="000000"/>
                </a:solidFill>
                <a:latin typeface="Times New Roman"/>
                <a:ea typeface="Times New Roman"/>
                <a:cs typeface="Times New Roman"/>
                <a:sym typeface="Times New Roman"/>
              </a:rPr>
              <a:t> In some cases, collecting more data for the minority class can be a solution if it's feasible.</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7"/>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Technique used to tackle unbalanced dataset</a:t>
            </a:r>
            <a:endParaRPr/>
          </a:p>
        </p:txBody>
      </p:sp>
      <p:sp>
        <p:nvSpPr>
          <p:cNvPr id="288" name="Google Shape;288;p3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solidFill>
                  <a:srgbClr val="000000"/>
                </a:solidFill>
                <a:latin typeface="Times New Roman"/>
                <a:ea typeface="Times New Roman"/>
                <a:cs typeface="Times New Roman"/>
                <a:sym typeface="Times New Roman"/>
              </a:rPr>
              <a:t>We chose the algorithm </a:t>
            </a:r>
            <a:r>
              <a:rPr lang="en" sz="1400">
                <a:solidFill>
                  <a:srgbClr val="000000"/>
                </a:solidFill>
                <a:latin typeface="Times New Roman"/>
                <a:ea typeface="Times New Roman"/>
                <a:cs typeface="Times New Roman"/>
                <a:sym typeface="Times New Roman"/>
              </a:rPr>
              <a:t>selection</a:t>
            </a:r>
            <a:r>
              <a:rPr lang="en" sz="1400">
                <a:solidFill>
                  <a:srgbClr val="000000"/>
                </a:solidFill>
                <a:latin typeface="Times New Roman"/>
                <a:ea typeface="Times New Roman"/>
                <a:cs typeface="Times New Roman"/>
                <a:sym typeface="Times New Roman"/>
              </a:rPr>
              <a:t> method to avoid or tackle the unbalanced dataset. Tree based algorithms are also performed in these scenarios and can also be boosted for unbalanced dataset</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t/>
            </a:r>
            <a:endParaRPr sz="1400">
              <a:solidFill>
                <a:srgbClr val="000000"/>
              </a:solidFill>
              <a:latin typeface="Times New Roman"/>
              <a:ea typeface="Times New Roman"/>
              <a:cs typeface="Times New Roman"/>
              <a:sym typeface="Times New Roman"/>
            </a:endParaRPr>
          </a:p>
          <a:p>
            <a:pPr indent="0" lvl="0" marL="0" rtl="0" algn="just">
              <a:spcBef>
                <a:spcPts val="0"/>
              </a:spcBef>
              <a:spcAft>
                <a:spcPts val="0"/>
              </a:spcAft>
              <a:buNone/>
            </a:pPr>
            <a:r>
              <a:rPr b="1" lang="en" sz="1400">
                <a:solidFill>
                  <a:srgbClr val="000000"/>
                </a:solidFill>
                <a:latin typeface="Times New Roman"/>
                <a:ea typeface="Times New Roman"/>
                <a:cs typeface="Times New Roman"/>
                <a:sym typeface="Times New Roman"/>
              </a:rPr>
              <a:t>Algorithm Selection:</a:t>
            </a:r>
            <a:r>
              <a:rPr lang="en" sz="1400">
                <a:solidFill>
                  <a:srgbClr val="000000"/>
                </a:solidFill>
                <a:latin typeface="Times New Roman"/>
                <a:ea typeface="Times New Roman"/>
                <a:cs typeface="Times New Roman"/>
                <a:sym typeface="Times New Roman"/>
              </a:rPr>
              <a:t> Select techniques that are less sensitive to class imbalances, such as gradient boosting or support vector machines, which may be adjusted to place greater weight on minority class data.</a:t>
            </a:r>
            <a:endParaRPr sz="14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Evaluation function</a:t>
            </a:r>
            <a:endParaRPr/>
          </a:p>
        </p:txBody>
      </p:sp>
      <p:pic>
        <p:nvPicPr>
          <p:cNvPr id="294" name="Google Shape;294;p38"/>
          <p:cNvPicPr preferRelativeResize="0"/>
          <p:nvPr/>
        </p:nvPicPr>
        <p:blipFill>
          <a:blip r:embed="rId3">
            <a:alphaModFix/>
          </a:blip>
          <a:stretch>
            <a:fillRect/>
          </a:stretch>
        </p:blipFill>
        <p:spPr>
          <a:xfrm>
            <a:off x="2877025" y="1800200"/>
            <a:ext cx="3389941" cy="3038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819150" y="216125"/>
            <a:ext cx="7505700" cy="9546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sz="3400"/>
              <a:t>Logistic Regression(Train)</a:t>
            </a:r>
            <a:endParaRPr sz="3400"/>
          </a:p>
          <a:p>
            <a:pPr indent="0" lvl="0" marL="0" rtl="0" algn="l">
              <a:spcBef>
                <a:spcPts val="0"/>
              </a:spcBef>
              <a:spcAft>
                <a:spcPts val="0"/>
              </a:spcAft>
              <a:buNone/>
            </a:pPr>
            <a:r>
              <a:t/>
            </a:r>
            <a:endParaRPr/>
          </a:p>
        </p:txBody>
      </p:sp>
      <p:pic>
        <p:nvPicPr>
          <p:cNvPr id="300" name="Google Shape;300;p39"/>
          <p:cNvPicPr preferRelativeResize="0"/>
          <p:nvPr/>
        </p:nvPicPr>
        <p:blipFill rotWithShape="1">
          <a:blip r:embed="rId3">
            <a:alphaModFix/>
          </a:blip>
          <a:srcRect b="0" l="0" r="0" t="2978"/>
          <a:stretch/>
        </p:blipFill>
        <p:spPr>
          <a:xfrm>
            <a:off x="2421888" y="2166775"/>
            <a:ext cx="4300225" cy="2095900"/>
          </a:xfrm>
          <a:prstGeom prst="rect">
            <a:avLst/>
          </a:prstGeom>
          <a:noFill/>
          <a:ln>
            <a:noFill/>
          </a:ln>
        </p:spPr>
      </p:pic>
      <p:pic>
        <p:nvPicPr>
          <p:cNvPr id="301" name="Google Shape;301;p39"/>
          <p:cNvPicPr preferRelativeResize="0"/>
          <p:nvPr/>
        </p:nvPicPr>
        <p:blipFill rotWithShape="1">
          <a:blip r:embed="rId4">
            <a:alphaModFix/>
          </a:blip>
          <a:srcRect b="820" l="0" r="0" t="-820"/>
          <a:stretch/>
        </p:blipFill>
        <p:spPr>
          <a:xfrm>
            <a:off x="1705600" y="919025"/>
            <a:ext cx="5670875" cy="40149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0"/>
          <p:cNvSpPr txBox="1"/>
          <p:nvPr/>
        </p:nvSpPr>
        <p:spPr>
          <a:xfrm>
            <a:off x="1980313" y="216825"/>
            <a:ext cx="5183400" cy="82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chemeClr val="lt1"/>
                </a:solidFill>
                <a:latin typeface="Nunito"/>
                <a:ea typeface="Nunito"/>
                <a:cs typeface="Nunito"/>
                <a:sym typeface="Nunito"/>
              </a:rPr>
              <a:t>Logistic Regression(Test)</a:t>
            </a:r>
            <a:endParaRPr sz="3400">
              <a:solidFill>
                <a:schemeClr val="lt1"/>
              </a:solidFill>
              <a:latin typeface="Nunito"/>
              <a:ea typeface="Nunito"/>
              <a:cs typeface="Nunito"/>
              <a:sym typeface="Nunito"/>
            </a:endParaRPr>
          </a:p>
        </p:txBody>
      </p:sp>
      <p:pic>
        <p:nvPicPr>
          <p:cNvPr id="307" name="Google Shape;307;p40"/>
          <p:cNvPicPr preferRelativeResize="0"/>
          <p:nvPr/>
        </p:nvPicPr>
        <p:blipFill>
          <a:blip r:embed="rId3">
            <a:alphaModFix/>
          </a:blip>
          <a:stretch>
            <a:fillRect/>
          </a:stretch>
        </p:blipFill>
        <p:spPr>
          <a:xfrm>
            <a:off x="2547938" y="1509713"/>
            <a:ext cx="4048125" cy="2124075"/>
          </a:xfrm>
          <a:prstGeom prst="rect">
            <a:avLst/>
          </a:prstGeom>
          <a:noFill/>
          <a:ln>
            <a:noFill/>
          </a:ln>
        </p:spPr>
      </p:pic>
      <p:pic>
        <p:nvPicPr>
          <p:cNvPr id="308" name="Google Shape;308;p40"/>
          <p:cNvPicPr preferRelativeResize="0"/>
          <p:nvPr/>
        </p:nvPicPr>
        <p:blipFill>
          <a:blip r:embed="rId4">
            <a:alphaModFix/>
          </a:blip>
          <a:stretch>
            <a:fillRect/>
          </a:stretch>
        </p:blipFill>
        <p:spPr>
          <a:xfrm>
            <a:off x="1608275" y="1068950"/>
            <a:ext cx="6023400" cy="38564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1"/>
          <p:cNvSpPr txBox="1"/>
          <p:nvPr/>
        </p:nvSpPr>
        <p:spPr>
          <a:xfrm>
            <a:off x="1427263" y="233825"/>
            <a:ext cx="6289500" cy="706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400">
                <a:solidFill>
                  <a:schemeClr val="lt1"/>
                </a:solidFill>
                <a:latin typeface="Nunito"/>
                <a:ea typeface="Nunito"/>
                <a:cs typeface="Nunito"/>
                <a:sym typeface="Nunito"/>
              </a:rPr>
              <a:t>Neural Network</a:t>
            </a:r>
            <a:endParaRPr sz="3400">
              <a:solidFill>
                <a:schemeClr val="lt1"/>
              </a:solidFill>
              <a:latin typeface="Nunito"/>
              <a:ea typeface="Nunito"/>
              <a:cs typeface="Nunito"/>
              <a:sym typeface="Nunito"/>
            </a:endParaRPr>
          </a:p>
        </p:txBody>
      </p:sp>
      <p:pic>
        <p:nvPicPr>
          <p:cNvPr id="314" name="Google Shape;314;p41"/>
          <p:cNvPicPr preferRelativeResize="0"/>
          <p:nvPr/>
        </p:nvPicPr>
        <p:blipFill rotWithShape="1">
          <a:blip r:embed="rId3">
            <a:alphaModFix/>
          </a:blip>
          <a:srcRect b="0" l="0" r="0" t="3157"/>
          <a:stretch/>
        </p:blipFill>
        <p:spPr>
          <a:xfrm>
            <a:off x="1538300" y="1599025"/>
            <a:ext cx="6067425" cy="2010950"/>
          </a:xfrm>
          <a:prstGeom prst="rect">
            <a:avLst/>
          </a:prstGeom>
          <a:noFill/>
          <a:ln>
            <a:noFill/>
          </a:ln>
        </p:spPr>
      </p:pic>
      <p:pic>
        <p:nvPicPr>
          <p:cNvPr id="315" name="Google Shape;315;p41"/>
          <p:cNvPicPr preferRelativeResize="0"/>
          <p:nvPr/>
        </p:nvPicPr>
        <p:blipFill>
          <a:blip r:embed="rId4">
            <a:alphaModFix/>
          </a:blip>
          <a:stretch>
            <a:fillRect/>
          </a:stretch>
        </p:blipFill>
        <p:spPr>
          <a:xfrm>
            <a:off x="1538314" y="865357"/>
            <a:ext cx="6067424" cy="406264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5"/>
          <p:cNvSpPr txBox="1"/>
          <p:nvPr>
            <p:ph type="title"/>
          </p:nvPr>
        </p:nvSpPr>
        <p:spPr>
          <a:xfrm>
            <a:off x="819150" y="33522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Augmented Train Dataset</a:t>
            </a:r>
            <a:endParaRPr/>
          </a:p>
        </p:txBody>
      </p:sp>
      <p:sp>
        <p:nvSpPr>
          <p:cNvPr id="142" name="Google Shape;142;p15"/>
          <p:cNvSpPr txBox="1"/>
          <p:nvPr>
            <p:ph idx="1" type="body"/>
          </p:nvPr>
        </p:nvSpPr>
        <p:spPr>
          <a:xfrm>
            <a:off x="819150" y="1429300"/>
            <a:ext cx="3721800" cy="2909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5 classes</a:t>
            </a:r>
            <a:endParaRPr sz="1800"/>
          </a:p>
          <a:p>
            <a:pPr indent="-342900" lvl="0" marL="457200" rtl="0" algn="l">
              <a:spcBef>
                <a:spcPts val="0"/>
              </a:spcBef>
              <a:spcAft>
                <a:spcPts val="0"/>
              </a:spcAft>
              <a:buSzPts val="1800"/>
              <a:buChar char="●"/>
            </a:pPr>
            <a:r>
              <a:rPr lang="en" sz="1800"/>
              <a:t>Train(5000)</a:t>
            </a:r>
            <a:endParaRPr sz="1800"/>
          </a:p>
          <a:p>
            <a:pPr indent="-342900" lvl="1" marL="914400" rtl="0" algn="l">
              <a:spcBef>
                <a:spcPts val="0"/>
              </a:spcBef>
              <a:spcAft>
                <a:spcPts val="0"/>
              </a:spcAft>
              <a:buSzPts val="1800"/>
              <a:buChar char="○"/>
            </a:pPr>
            <a:r>
              <a:rPr lang="en" sz="1800"/>
              <a:t>Bighorn=1000</a:t>
            </a:r>
            <a:endParaRPr sz="1800"/>
          </a:p>
          <a:p>
            <a:pPr indent="-342900" lvl="1" marL="914400" rtl="0" algn="l">
              <a:spcBef>
                <a:spcPts val="0"/>
              </a:spcBef>
              <a:spcAft>
                <a:spcPts val="0"/>
              </a:spcAft>
              <a:buSzPts val="1800"/>
              <a:buChar char="○"/>
            </a:pPr>
            <a:r>
              <a:rPr lang="en" sz="1800"/>
              <a:t>Butterfly=1000</a:t>
            </a:r>
            <a:endParaRPr sz="1800"/>
          </a:p>
          <a:p>
            <a:pPr indent="-342900" lvl="1" marL="914400" rtl="0" algn="l">
              <a:spcBef>
                <a:spcPts val="0"/>
              </a:spcBef>
              <a:spcAft>
                <a:spcPts val="0"/>
              </a:spcAft>
              <a:buSzPts val="1800"/>
              <a:buChar char="○"/>
            </a:pPr>
            <a:r>
              <a:rPr lang="en" sz="1800"/>
              <a:t>Camel=1000</a:t>
            </a:r>
            <a:endParaRPr sz="1800"/>
          </a:p>
          <a:p>
            <a:pPr indent="-342900" lvl="1" marL="914400" rtl="0" algn="l">
              <a:spcBef>
                <a:spcPts val="0"/>
              </a:spcBef>
              <a:spcAft>
                <a:spcPts val="0"/>
              </a:spcAft>
              <a:buSzPts val="1800"/>
              <a:buChar char="○"/>
            </a:pPr>
            <a:r>
              <a:rPr lang="en" sz="1800"/>
              <a:t>Chimpanzee=1000</a:t>
            </a:r>
            <a:endParaRPr sz="1800"/>
          </a:p>
          <a:p>
            <a:pPr indent="-342900" lvl="1" marL="914400" rtl="0" algn="l">
              <a:spcBef>
                <a:spcPts val="0"/>
              </a:spcBef>
              <a:spcAft>
                <a:spcPts val="0"/>
              </a:spcAft>
              <a:buSzPts val="1800"/>
              <a:buChar char="○"/>
            </a:pPr>
            <a:r>
              <a:rPr lang="en" sz="1800"/>
              <a:t>Pig=1000</a:t>
            </a:r>
            <a:endParaRPr/>
          </a:p>
          <a:p>
            <a:pPr indent="0" lvl="0" marL="0" rtl="0" algn="l">
              <a:spcBef>
                <a:spcPts val="1200"/>
              </a:spcBef>
              <a:spcAft>
                <a:spcPts val="1200"/>
              </a:spcAft>
              <a:buNone/>
            </a:pPr>
            <a:r>
              <a:t/>
            </a:r>
            <a:endParaRPr/>
          </a:p>
        </p:txBody>
      </p:sp>
      <p:pic>
        <p:nvPicPr>
          <p:cNvPr id="143" name="Google Shape;143;p15"/>
          <p:cNvPicPr preferRelativeResize="0"/>
          <p:nvPr/>
        </p:nvPicPr>
        <p:blipFill>
          <a:blip r:embed="rId3">
            <a:alphaModFix/>
          </a:blip>
          <a:stretch>
            <a:fillRect/>
          </a:stretch>
        </p:blipFill>
        <p:spPr>
          <a:xfrm>
            <a:off x="4572000" y="854075"/>
            <a:ext cx="3966226" cy="3971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42"/>
          <p:cNvSpPr txBox="1"/>
          <p:nvPr>
            <p:ph type="title"/>
          </p:nvPr>
        </p:nvSpPr>
        <p:spPr>
          <a:xfrm>
            <a:off x="819150" y="845600"/>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between logistic regression and neural network</a:t>
            </a:r>
            <a:endParaRPr/>
          </a:p>
          <a:p>
            <a:pPr indent="0" lvl="0" marL="0" rtl="0" algn="l">
              <a:spcBef>
                <a:spcPts val="0"/>
              </a:spcBef>
              <a:spcAft>
                <a:spcPts val="0"/>
              </a:spcAft>
              <a:buNone/>
            </a:pPr>
            <a:r>
              <a:t/>
            </a:r>
            <a:endParaRPr/>
          </a:p>
        </p:txBody>
      </p:sp>
      <p:sp>
        <p:nvSpPr>
          <p:cNvPr id="321" name="Google Shape;321;p4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N</a:t>
            </a:r>
            <a:r>
              <a:rPr lang="en" sz="2000"/>
              <a:t>eural network is better than logistic regression in this case.</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6"/>
          <p:cNvSpPr txBox="1"/>
          <p:nvPr>
            <p:ph type="title"/>
          </p:nvPr>
        </p:nvSpPr>
        <p:spPr>
          <a:xfrm>
            <a:off x="819150" y="267175"/>
            <a:ext cx="7505700" cy="954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Augmented Test Dataset</a:t>
            </a:r>
            <a:endParaRPr/>
          </a:p>
        </p:txBody>
      </p:sp>
      <p:pic>
        <p:nvPicPr>
          <p:cNvPr id="149" name="Google Shape;149;p16"/>
          <p:cNvPicPr preferRelativeResize="0"/>
          <p:nvPr/>
        </p:nvPicPr>
        <p:blipFill>
          <a:blip r:embed="rId3">
            <a:alphaModFix/>
          </a:blip>
          <a:stretch>
            <a:fillRect/>
          </a:stretch>
        </p:blipFill>
        <p:spPr>
          <a:xfrm>
            <a:off x="4572001" y="902000"/>
            <a:ext cx="3963200" cy="3991950"/>
          </a:xfrm>
          <a:prstGeom prst="rect">
            <a:avLst/>
          </a:prstGeom>
          <a:noFill/>
          <a:ln>
            <a:noFill/>
          </a:ln>
        </p:spPr>
      </p:pic>
      <p:sp>
        <p:nvSpPr>
          <p:cNvPr id="150" name="Google Shape;150;p16"/>
          <p:cNvSpPr txBox="1"/>
          <p:nvPr/>
        </p:nvSpPr>
        <p:spPr>
          <a:xfrm>
            <a:off x="854950" y="1384050"/>
            <a:ext cx="3130200" cy="3153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5 classes</a:t>
            </a:r>
            <a:endParaRPr sz="1800">
              <a:solidFill>
                <a:schemeClr val="dk2"/>
              </a:solidFill>
              <a:latin typeface="Calibri"/>
              <a:ea typeface="Calibri"/>
              <a:cs typeface="Calibri"/>
              <a:sym typeface="Calibri"/>
            </a:endParaRPr>
          </a:p>
          <a:p>
            <a:pPr indent="-342900" lvl="0" marL="457200" rtl="0" algn="l">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Test(2100)</a:t>
            </a:r>
            <a:endParaRPr sz="1800">
              <a:solidFill>
                <a:schemeClr val="dk2"/>
              </a:solidFill>
              <a:latin typeface="Calibri"/>
              <a:ea typeface="Calibri"/>
              <a:cs typeface="Calibri"/>
              <a:sym typeface="Calibri"/>
            </a:endParaRPr>
          </a:p>
          <a:p>
            <a:pPr indent="-342900" lvl="1" marL="914400" rtl="0" algn="l">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Bighorn=420</a:t>
            </a:r>
            <a:endParaRPr sz="1800">
              <a:solidFill>
                <a:schemeClr val="dk2"/>
              </a:solidFill>
              <a:latin typeface="Calibri"/>
              <a:ea typeface="Calibri"/>
              <a:cs typeface="Calibri"/>
              <a:sym typeface="Calibri"/>
            </a:endParaRPr>
          </a:p>
          <a:p>
            <a:pPr indent="-342900" lvl="1" marL="914400" rtl="0" algn="l">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Butterfly=420</a:t>
            </a:r>
            <a:endParaRPr sz="1800">
              <a:solidFill>
                <a:schemeClr val="dk2"/>
              </a:solidFill>
              <a:latin typeface="Calibri"/>
              <a:ea typeface="Calibri"/>
              <a:cs typeface="Calibri"/>
              <a:sym typeface="Calibri"/>
            </a:endParaRPr>
          </a:p>
          <a:p>
            <a:pPr indent="-342900" lvl="1" marL="914400" rtl="0" algn="l">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Camel=420</a:t>
            </a:r>
            <a:endParaRPr sz="1800">
              <a:solidFill>
                <a:schemeClr val="dk2"/>
              </a:solidFill>
              <a:latin typeface="Calibri"/>
              <a:ea typeface="Calibri"/>
              <a:cs typeface="Calibri"/>
              <a:sym typeface="Calibri"/>
            </a:endParaRPr>
          </a:p>
          <a:p>
            <a:pPr indent="-342900" lvl="1" marL="914400" rtl="0" algn="l">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Chimpanzee=420</a:t>
            </a:r>
            <a:endParaRPr sz="1800">
              <a:solidFill>
                <a:schemeClr val="dk2"/>
              </a:solidFill>
              <a:latin typeface="Calibri"/>
              <a:ea typeface="Calibri"/>
              <a:cs typeface="Calibri"/>
              <a:sym typeface="Calibri"/>
            </a:endParaRPr>
          </a:p>
          <a:p>
            <a:pPr indent="-342900" lvl="1" marL="914400" rtl="0" algn="l">
              <a:lnSpc>
                <a:spcPct val="115000"/>
              </a:lnSpc>
              <a:spcBef>
                <a:spcPts val="0"/>
              </a:spcBef>
              <a:spcAft>
                <a:spcPts val="0"/>
              </a:spcAft>
              <a:buClr>
                <a:schemeClr val="dk2"/>
              </a:buClr>
              <a:buSzPts val="1800"/>
              <a:buFont typeface="Calibri"/>
              <a:buChar char="○"/>
            </a:pPr>
            <a:r>
              <a:rPr lang="en" sz="1800">
                <a:solidFill>
                  <a:schemeClr val="dk2"/>
                </a:solidFill>
                <a:latin typeface="Calibri"/>
                <a:ea typeface="Calibri"/>
                <a:cs typeface="Calibri"/>
                <a:sym typeface="Calibri"/>
              </a:rPr>
              <a:t>Pig=420</a:t>
            </a:r>
            <a:endParaRPr sz="1800">
              <a:solidFill>
                <a:schemeClr val="dk2"/>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Performance Metric Formulae</a:t>
            </a:r>
            <a:endParaRPr/>
          </a:p>
        </p:txBody>
      </p:sp>
      <p:sp>
        <p:nvSpPr>
          <p:cNvPr id="156" name="Google Shape;156;p17"/>
          <p:cNvSpPr txBox="1"/>
          <p:nvPr>
            <p:ph idx="1" type="body"/>
          </p:nvPr>
        </p:nvSpPr>
        <p:spPr>
          <a:xfrm>
            <a:off x="429625" y="1548475"/>
            <a:ext cx="4750500" cy="2890200"/>
          </a:xfrm>
          <a:prstGeom prst="rect">
            <a:avLst/>
          </a:prstGeom>
        </p:spPr>
        <p:txBody>
          <a:bodyPr anchorCtr="0" anchor="t" bIns="91425" lIns="91425" spcFirstLastPara="1" rIns="91425" wrap="square" tIns="91425">
            <a:normAutofit fontScale="77500" lnSpcReduction="20000"/>
          </a:bodyPr>
          <a:lstStyle/>
          <a:p>
            <a:pPr indent="-327025" lvl="0" marL="457200" rtl="0" algn="l">
              <a:lnSpc>
                <a:spcPct val="150000"/>
              </a:lnSpc>
              <a:spcBef>
                <a:spcPts val="1200"/>
              </a:spcBef>
              <a:spcAft>
                <a:spcPts val="0"/>
              </a:spcAft>
              <a:buClr>
                <a:srgbClr val="000000"/>
              </a:buClr>
              <a:buSzPct val="100000"/>
              <a:buFont typeface="Times New Roman"/>
              <a:buAutoNum type="arabicPeriod"/>
            </a:pPr>
            <a:r>
              <a:rPr b="1" lang="en" sz="2000" u="sng">
                <a:solidFill>
                  <a:srgbClr val="000000"/>
                </a:solidFill>
                <a:latin typeface="Times New Roman"/>
                <a:ea typeface="Times New Roman"/>
                <a:cs typeface="Times New Roman"/>
                <a:sym typeface="Times New Roman"/>
              </a:rPr>
              <a:t>Sensitivity:</a:t>
            </a:r>
            <a:r>
              <a:rPr b="1" lang="en" sz="20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True Positive</a:t>
            </a:r>
            <a:r>
              <a:rPr lang="en" sz="20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a:t>
            </a:r>
            <a:r>
              <a:rPr lang="en" sz="20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(True Positive</a:t>
            </a:r>
            <a:r>
              <a:rPr lang="en" sz="20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a:t>
            </a:r>
            <a:r>
              <a:rPr lang="en" sz="20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False Negative)</a:t>
            </a:r>
            <a:endParaRPr sz="2000">
              <a:solidFill>
                <a:srgbClr val="000000"/>
              </a:solidFill>
              <a:latin typeface="Times New Roman"/>
              <a:ea typeface="Times New Roman"/>
              <a:cs typeface="Times New Roman"/>
              <a:sym typeface="Times New Roman"/>
            </a:endParaRPr>
          </a:p>
          <a:p>
            <a:pPr indent="-327025" lvl="0" marL="457200" rtl="0" algn="l">
              <a:lnSpc>
                <a:spcPct val="150000"/>
              </a:lnSpc>
              <a:spcBef>
                <a:spcPts val="0"/>
              </a:spcBef>
              <a:spcAft>
                <a:spcPts val="0"/>
              </a:spcAft>
              <a:buClr>
                <a:srgbClr val="000000"/>
              </a:buClr>
              <a:buSzPct val="100000"/>
              <a:buFont typeface="Times New Roman"/>
              <a:buAutoNum type="arabicPeriod"/>
            </a:pPr>
            <a:r>
              <a:rPr b="1" lang="en" sz="2000" u="sng">
                <a:solidFill>
                  <a:srgbClr val="000000"/>
                </a:solidFill>
                <a:latin typeface="Times New Roman"/>
                <a:ea typeface="Times New Roman"/>
                <a:cs typeface="Times New Roman"/>
                <a:sym typeface="Times New Roman"/>
              </a:rPr>
              <a:t>Specificit</a:t>
            </a:r>
            <a:r>
              <a:rPr b="1" lang="en" sz="2000" u="sng">
                <a:solidFill>
                  <a:srgbClr val="000000"/>
                </a:solidFill>
                <a:latin typeface="Times New Roman"/>
                <a:ea typeface="Times New Roman"/>
                <a:cs typeface="Times New Roman"/>
                <a:sym typeface="Times New Roman"/>
              </a:rPr>
              <a:t>y </a:t>
            </a:r>
            <a:r>
              <a:rPr b="1" lang="en" sz="2000" u="sng">
                <a:solidFill>
                  <a:srgbClr val="000000"/>
                </a:solidFill>
                <a:latin typeface="Times New Roman"/>
                <a:ea typeface="Times New Roman"/>
                <a:cs typeface="Times New Roman"/>
                <a:sym typeface="Times New Roman"/>
              </a:rPr>
              <a:t>:</a:t>
            </a:r>
            <a:r>
              <a:rPr b="1" lang="en" sz="20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True Negative / (True Negative + False  Positive)</a:t>
            </a:r>
            <a:endParaRPr sz="2000">
              <a:solidFill>
                <a:srgbClr val="000000"/>
              </a:solidFill>
              <a:latin typeface="Times New Roman"/>
              <a:ea typeface="Times New Roman"/>
              <a:cs typeface="Times New Roman"/>
              <a:sym typeface="Times New Roman"/>
            </a:endParaRPr>
          </a:p>
          <a:p>
            <a:pPr indent="-327025" lvl="0" marL="457200" rtl="0" algn="l">
              <a:lnSpc>
                <a:spcPct val="150000"/>
              </a:lnSpc>
              <a:spcBef>
                <a:spcPts val="0"/>
              </a:spcBef>
              <a:spcAft>
                <a:spcPts val="0"/>
              </a:spcAft>
              <a:buClr>
                <a:srgbClr val="000000"/>
              </a:buClr>
              <a:buSzPct val="100000"/>
              <a:buFont typeface="Times New Roman"/>
              <a:buAutoNum type="arabicPeriod"/>
            </a:pPr>
            <a:r>
              <a:rPr b="1" lang="en" sz="2000" u="sng">
                <a:solidFill>
                  <a:srgbClr val="000000"/>
                </a:solidFill>
                <a:latin typeface="Times New Roman"/>
                <a:ea typeface="Times New Roman"/>
                <a:cs typeface="Times New Roman"/>
                <a:sym typeface="Times New Roman"/>
              </a:rPr>
              <a:t>Positive Predictive Value(PPV):</a:t>
            </a:r>
            <a:r>
              <a:rPr b="1" lang="en" sz="20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True Positive / (True Positive + False Positive)</a:t>
            </a:r>
            <a:endParaRPr sz="2000">
              <a:solidFill>
                <a:srgbClr val="000000"/>
              </a:solidFill>
              <a:latin typeface="Times New Roman"/>
              <a:ea typeface="Times New Roman"/>
              <a:cs typeface="Times New Roman"/>
              <a:sym typeface="Times New Roman"/>
            </a:endParaRPr>
          </a:p>
          <a:p>
            <a:pPr indent="-327025" lvl="0" marL="457200" rtl="0" algn="l">
              <a:lnSpc>
                <a:spcPct val="150000"/>
              </a:lnSpc>
              <a:spcBef>
                <a:spcPts val="0"/>
              </a:spcBef>
              <a:spcAft>
                <a:spcPts val="0"/>
              </a:spcAft>
              <a:buClr>
                <a:srgbClr val="000000"/>
              </a:buClr>
              <a:buSzPct val="100000"/>
              <a:buFont typeface="Times New Roman"/>
              <a:buAutoNum type="arabicPeriod"/>
            </a:pPr>
            <a:r>
              <a:rPr b="1" lang="en" sz="2000" u="sng">
                <a:solidFill>
                  <a:srgbClr val="000000"/>
                </a:solidFill>
                <a:latin typeface="Times New Roman"/>
                <a:ea typeface="Times New Roman"/>
                <a:cs typeface="Times New Roman"/>
                <a:sym typeface="Times New Roman"/>
              </a:rPr>
              <a:t>Negative Predictive Value(NPV):</a:t>
            </a:r>
            <a:r>
              <a:rPr b="1" lang="en" sz="2000">
                <a:solidFill>
                  <a:srgbClr val="000000"/>
                </a:solidFill>
                <a:latin typeface="Times New Roman"/>
                <a:ea typeface="Times New Roman"/>
                <a:cs typeface="Times New Roman"/>
                <a:sym typeface="Times New Roman"/>
              </a:rPr>
              <a:t> </a:t>
            </a:r>
            <a:r>
              <a:rPr lang="en" sz="2000">
                <a:solidFill>
                  <a:srgbClr val="000000"/>
                </a:solidFill>
                <a:latin typeface="Times New Roman"/>
                <a:ea typeface="Times New Roman"/>
                <a:cs typeface="Times New Roman"/>
                <a:sym typeface="Times New Roman"/>
              </a:rPr>
              <a:t>True Negative / (True Negative + False  Negative)</a:t>
            </a:r>
            <a:endParaRPr sz="2000" u="sng">
              <a:solidFill>
                <a:srgbClr val="000000"/>
              </a:solidFill>
              <a:latin typeface="Times New Roman"/>
              <a:ea typeface="Times New Roman"/>
              <a:cs typeface="Times New Roman"/>
              <a:sym typeface="Times New Roman"/>
            </a:endParaRPr>
          </a:p>
          <a:p>
            <a:pPr indent="-327025" lvl="0" marL="457200" rtl="0" algn="l">
              <a:lnSpc>
                <a:spcPct val="150000"/>
              </a:lnSpc>
              <a:spcBef>
                <a:spcPts val="0"/>
              </a:spcBef>
              <a:spcAft>
                <a:spcPts val="0"/>
              </a:spcAft>
              <a:buClr>
                <a:srgbClr val="000000"/>
              </a:buClr>
              <a:buSzPct val="100000"/>
              <a:buFont typeface="Times New Roman"/>
              <a:buAutoNum type="arabicPeriod"/>
            </a:pPr>
            <a:r>
              <a:rPr b="1" lang="en" sz="2000" u="sng">
                <a:solidFill>
                  <a:srgbClr val="000000"/>
                </a:solidFill>
                <a:latin typeface="Times New Roman"/>
                <a:ea typeface="Times New Roman"/>
                <a:cs typeface="Times New Roman"/>
                <a:sym typeface="Times New Roman"/>
              </a:rPr>
              <a:t>F Score:</a:t>
            </a:r>
            <a:r>
              <a:rPr lang="en" sz="2000">
                <a:solidFill>
                  <a:srgbClr val="000000"/>
                </a:solidFill>
                <a:latin typeface="Times New Roman"/>
                <a:ea typeface="Times New Roman"/>
                <a:cs typeface="Times New Roman"/>
                <a:sym typeface="Times New Roman"/>
              </a:rPr>
              <a:t>(2*Precision*Recall) / (Precision + Recall)</a:t>
            </a:r>
            <a:endParaRPr>
              <a:latin typeface="Times New Roman"/>
              <a:ea typeface="Times New Roman"/>
              <a:cs typeface="Times New Roman"/>
              <a:sym typeface="Times New Roman"/>
            </a:endParaRPr>
          </a:p>
        </p:txBody>
      </p:sp>
      <p:pic>
        <p:nvPicPr>
          <p:cNvPr id="157" name="Google Shape;157;p17"/>
          <p:cNvPicPr preferRelativeResize="0"/>
          <p:nvPr/>
        </p:nvPicPr>
        <p:blipFill>
          <a:blip r:embed="rId3">
            <a:alphaModFix/>
          </a:blip>
          <a:stretch>
            <a:fillRect/>
          </a:stretch>
        </p:blipFill>
        <p:spPr>
          <a:xfrm>
            <a:off x="5180100" y="1376048"/>
            <a:ext cx="3466625" cy="32794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8"/>
          <p:cNvSpPr txBox="1"/>
          <p:nvPr>
            <p:ph type="title"/>
          </p:nvPr>
        </p:nvSpPr>
        <p:spPr>
          <a:xfrm>
            <a:off x="819150" y="845600"/>
            <a:ext cx="7505700" cy="60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Resnet50 </a:t>
            </a:r>
            <a:endParaRPr/>
          </a:p>
        </p:txBody>
      </p:sp>
      <p:pic>
        <p:nvPicPr>
          <p:cNvPr id="163" name="Google Shape;163;p18"/>
          <p:cNvPicPr preferRelativeResize="0"/>
          <p:nvPr/>
        </p:nvPicPr>
        <p:blipFill>
          <a:blip r:embed="rId3">
            <a:alphaModFix/>
          </a:blip>
          <a:stretch>
            <a:fillRect/>
          </a:stretch>
        </p:blipFill>
        <p:spPr>
          <a:xfrm>
            <a:off x="1216800" y="1571450"/>
            <a:ext cx="3355199" cy="2867100"/>
          </a:xfrm>
          <a:prstGeom prst="rect">
            <a:avLst/>
          </a:prstGeom>
          <a:noFill/>
          <a:ln>
            <a:noFill/>
          </a:ln>
        </p:spPr>
      </p:pic>
      <p:pic>
        <p:nvPicPr>
          <p:cNvPr id="164" name="Google Shape;164;p18"/>
          <p:cNvPicPr preferRelativeResize="0"/>
          <p:nvPr/>
        </p:nvPicPr>
        <p:blipFill>
          <a:blip r:embed="rId4">
            <a:alphaModFix/>
          </a:blip>
          <a:stretch>
            <a:fillRect/>
          </a:stretch>
        </p:blipFill>
        <p:spPr>
          <a:xfrm>
            <a:off x="4753575" y="1571450"/>
            <a:ext cx="3291850" cy="2867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19"/>
          <p:cNvPicPr preferRelativeResize="0"/>
          <p:nvPr/>
        </p:nvPicPr>
        <p:blipFill>
          <a:blip r:embed="rId3">
            <a:alphaModFix/>
          </a:blip>
          <a:stretch>
            <a:fillRect/>
          </a:stretch>
        </p:blipFill>
        <p:spPr>
          <a:xfrm>
            <a:off x="1256000" y="1297150"/>
            <a:ext cx="3056700" cy="3141601"/>
          </a:xfrm>
          <a:prstGeom prst="rect">
            <a:avLst/>
          </a:prstGeom>
          <a:noFill/>
          <a:ln>
            <a:noFill/>
          </a:ln>
        </p:spPr>
      </p:pic>
      <p:pic>
        <p:nvPicPr>
          <p:cNvPr id="170" name="Google Shape;170;p19"/>
          <p:cNvPicPr preferRelativeResize="0"/>
          <p:nvPr/>
        </p:nvPicPr>
        <p:blipFill>
          <a:blip r:embed="rId4">
            <a:alphaModFix/>
          </a:blip>
          <a:stretch>
            <a:fillRect/>
          </a:stretch>
        </p:blipFill>
        <p:spPr>
          <a:xfrm>
            <a:off x="4469450" y="1297150"/>
            <a:ext cx="3223276" cy="31416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ph type="title"/>
          </p:nvPr>
        </p:nvSpPr>
        <p:spPr>
          <a:xfrm>
            <a:off x="303775" y="252125"/>
            <a:ext cx="4440000" cy="3269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a:t>Structure of Resnet-50</a:t>
            </a:r>
            <a:endParaRPr/>
          </a:p>
        </p:txBody>
      </p:sp>
      <p:pic>
        <p:nvPicPr>
          <p:cNvPr id="176" name="Google Shape;176;p20"/>
          <p:cNvPicPr preferRelativeResize="0"/>
          <p:nvPr/>
        </p:nvPicPr>
        <p:blipFill>
          <a:blip r:embed="rId3">
            <a:alphaModFix/>
          </a:blip>
          <a:stretch>
            <a:fillRect/>
          </a:stretch>
        </p:blipFill>
        <p:spPr>
          <a:xfrm>
            <a:off x="4658150" y="393375"/>
            <a:ext cx="4201075" cy="4377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819150" y="845600"/>
            <a:ext cx="7505700" cy="608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Inception Net</a:t>
            </a:r>
            <a:endParaRPr/>
          </a:p>
        </p:txBody>
      </p:sp>
      <p:pic>
        <p:nvPicPr>
          <p:cNvPr id="182" name="Google Shape;182;p21"/>
          <p:cNvPicPr preferRelativeResize="0"/>
          <p:nvPr/>
        </p:nvPicPr>
        <p:blipFill>
          <a:blip r:embed="rId3">
            <a:alphaModFix/>
          </a:blip>
          <a:stretch>
            <a:fillRect/>
          </a:stretch>
        </p:blipFill>
        <p:spPr>
          <a:xfrm>
            <a:off x="1219875" y="1571450"/>
            <a:ext cx="6548550" cy="31874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