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chor="ctr"/>
          <a:lstStyle/>
          <a:p>
            <a:pPr algn="ctr"/>
            <a:r>
              <a:rPr lang="en-US" dirty="0"/>
              <a:t>Internship Report</a:t>
            </a:r>
          </a:p>
        </p:txBody>
      </p:sp>
      <p:sp>
        <p:nvSpPr>
          <p:cNvPr id="3" name="Sous-titr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22307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93" y="1369591"/>
            <a:ext cx="5500688" cy="4759746"/>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1" y="1369591"/>
            <a:ext cx="5632781" cy="4874046"/>
          </a:xfrm>
          <a:prstGeom prst="rect">
            <a:avLst/>
          </a:prstGeom>
        </p:spPr>
      </p:pic>
    </p:spTree>
    <p:extLst>
      <p:ext uri="{BB962C8B-B14F-4D97-AF65-F5344CB8AC3E}">
        <p14:creationId xmlns:p14="http://schemas.microsoft.com/office/powerpoint/2010/main" val="643903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32" y="1294508"/>
            <a:ext cx="5477828" cy="4579560"/>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512" y="1237173"/>
            <a:ext cx="5546408" cy="4636895"/>
          </a:xfrm>
          <a:prstGeom prst="rect">
            <a:avLst/>
          </a:prstGeom>
        </p:spPr>
      </p:pic>
    </p:spTree>
    <p:extLst>
      <p:ext uri="{BB962C8B-B14F-4D97-AF65-F5344CB8AC3E}">
        <p14:creationId xmlns:p14="http://schemas.microsoft.com/office/powerpoint/2010/main" val="1391180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492" y="651114"/>
            <a:ext cx="6712268" cy="5611574"/>
          </a:xfrm>
          <a:prstGeom prst="rect">
            <a:avLst/>
          </a:prstGeom>
        </p:spPr>
      </p:pic>
    </p:spTree>
    <p:extLst>
      <p:ext uri="{BB962C8B-B14F-4D97-AF65-F5344CB8AC3E}">
        <p14:creationId xmlns:p14="http://schemas.microsoft.com/office/powerpoint/2010/main" val="2867534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flipV="1">
            <a:off x="1828801" y="0"/>
            <a:ext cx="9675812" cy="127721"/>
          </a:xfrm>
        </p:spPr>
        <p:txBody>
          <a:bodyPr anchor="ctr">
            <a:normAutofit fontScale="90000"/>
          </a:bodyPr>
          <a:lstStyle/>
          <a:p>
            <a:endParaRPr lang="en-US" dirty="0"/>
          </a:p>
        </p:txBody>
      </p:sp>
      <p:sp>
        <p:nvSpPr>
          <p:cNvPr id="3" name="Espace réservé du contenu 2"/>
          <p:cNvSpPr>
            <a:spLocks noGrp="1"/>
          </p:cNvSpPr>
          <p:nvPr>
            <p:ph idx="1"/>
          </p:nvPr>
        </p:nvSpPr>
        <p:spPr>
          <a:xfrm>
            <a:off x="1828800" y="127721"/>
            <a:ext cx="9675812" cy="6429833"/>
          </a:xfrm>
        </p:spPr>
        <p:txBody>
          <a:bodyPr anchor="ctr"/>
          <a:lstStyle/>
          <a:p>
            <a:pPr lvl="1" algn="ctr">
              <a:buClr>
                <a:schemeClr val="accent3">
                  <a:lumMod val="75000"/>
                </a:schemeClr>
              </a:buClr>
              <a:buFont typeface="Wingdings" panose="05000000000000000000" pitchFamily="2" charset="2"/>
              <a:buChar char="v"/>
            </a:pPr>
            <a:r>
              <a:rPr lang="en-US" sz="5400" dirty="0" smtClean="0">
                <a:solidFill>
                  <a:schemeClr val="accent3">
                    <a:lumMod val="75000"/>
                  </a:schemeClr>
                </a:solidFill>
              </a:rPr>
              <a:t>Class diagrams :</a:t>
            </a:r>
          </a:p>
          <a:p>
            <a:pPr marL="914400" lvl="2" indent="0">
              <a:buClr>
                <a:schemeClr val="accent3">
                  <a:lumMod val="75000"/>
                </a:schemeClr>
              </a:buClr>
              <a:buNone/>
            </a:pPr>
            <a:endParaRPr lang="en-US" sz="2000" dirty="0" smtClean="0">
              <a:solidFill>
                <a:srgbClr val="FF0000"/>
              </a:solidFill>
            </a:endParaRPr>
          </a:p>
          <a:p>
            <a:pPr marL="0" indent="0">
              <a:buClr>
                <a:schemeClr val="accent3">
                  <a:lumMod val="75000"/>
                </a:schemeClr>
              </a:buClr>
              <a:buNone/>
            </a:pPr>
            <a:endParaRPr lang="en-US" sz="2000" dirty="0" smtClean="0">
              <a:solidFill>
                <a:srgbClr val="FF0000"/>
              </a:solidFill>
            </a:endParaRPr>
          </a:p>
          <a:p>
            <a:pPr marL="0" indent="0">
              <a:buClr>
                <a:schemeClr val="accent3">
                  <a:lumMod val="75000"/>
                </a:schemeClr>
              </a:buClr>
              <a:buNone/>
            </a:pPr>
            <a:endParaRPr lang="en-US" sz="2600" dirty="0">
              <a:solidFill>
                <a:schemeClr val="accent3">
                  <a:lumMod val="75000"/>
                </a:schemeClr>
              </a:solidFill>
            </a:endParaRPr>
          </a:p>
          <a:p>
            <a:endParaRPr lang="en-US" dirty="0"/>
          </a:p>
        </p:txBody>
      </p:sp>
    </p:spTree>
    <p:extLst>
      <p:ext uri="{BB962C8B-B14F-4D97-AF65-F5344CB8AC3E}">
        <p14:creationId xmlns:p14="http://schemas.microsoft.com/office/powerpoint/2010/main" val="3426493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084" y="142874"/>
            <a:ext cx="9173528" cy="6715126"/>
          </a:xfrm>
          <a:prstGeom prst="rect">
            <a:avLst/>
          </a:prstGeom>
        </p:spPr>
      </p:pic>
    </p:spTree>
    <p:extLst>
      <p:ext uri="{BB962C8B-B14F-4D97-AF65-F5344CB8AC3E}">
        <p14:creationId xmlns:p14="http://schemas.microsoft.com/office/powerpoint/2010/main" val="89833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8800" y="0"/>
            <a:ext cx="9675812" cy="590736"/>
          </a:xfrm>
        </p:spPr>
        <p:txBody>
          <a:bodyPr anchor="ctr">
            <a:normAutofit fontScale="90000"/>
          </a:bodyPr>
          <a:lstStyle/>
          <a:p>
            <a:r>
              <a:rPr lang="en-US" dirty="0" smtClean="0"/>
              <a:t>Used technologies and benchmarking :</a:t>
            </a:r>
            <a:endParaRPr lang="en-US" dirty="0"/>
          </a:p>
        </p:txBody>
      </p:sp>
      <p:sp>
        <p:nvSpPr>
          <p:cNvPr id="3" name="Espace réservé du contenu 2"/>
          <p:cNvSpPr>
            <a:spLocks noGrp="1"/>
          </p:cNvSpPr>
          <p:nvPr>
            <p:ph idx="1"/>
          </p:nvPr>
        </p:nvSpPr>
        <p:spPr>
          <a:xfrm>
            <a:off x="1828800" y="590737"/>
            <a:ext cx="9675812" cy="6267264"/>
          </a:xfrm>
        </p:spPr>
        <p:txBody>
          <a:bodyPr>
            <a:normAutofit fontScale="47500" lnSpcReduction="20000"/>
          </a:bodyPr>
          <a:lstStyle/>
          <a:p>
            <a:pPr lvl="1">
              <a:buClr>
                <a:schemeClr val="accent3">
                  <a:lumMod val="75000"/>
                </a:schemeClr>
              </a:buClr>
              <a:buFont typeface="Wingdings" panose="05000000000000000000" pitchFamily="2" charset="2"/>
              <a:buChar char="v"/>
            </a:pPr>
            <a:r>
              <a:rPr lang="en-US" sz="5900" dirty="0" smtClean="0">
                <a:solidFill>
                  <a:schemeClr val="accent3">
                    <a:lumMod val="75000"/>
                  </a:schemeClr>
                </a:solidFill>
              </a:rPr>
              <a:t>Used technologies :</a:t>
            </a:r>
          </a:p>
          <a:p>
            <a:pPr lvl="2">
              <a:buClr>
                <a:schemeClr val="accent3">
                  <a:lumMod val="75000"/>
                </a:schemeClr>
              </a:buClr>
              <a:buFont typeface="Wingdings" panose="05000000000000000000" pitchFamily="2" charset="2"/>
              <a:buChar char="Ø"/>
            </a:pPr>
            <a:r>
              <a:rPr lang="en-US" sz="5100" dirty="0" smtClean="0">
                <a:solidFill>
                  <a:srgbClr val="FF0000"/>
                </a:solidFill>
              </a:rPr>
              <a:t>React :</a:t>
            </a:r>
          </a:p>
          <a:p>
            <a:pPr marL="914400" lvl="2" indent="0">
              <a:lnSpc>
                <a:spcPct val="120000"/>
              </a:lnSpc>
              <a:buClr>
                <a:schemeClr val="accent3">
                  <a:lumMod val="75000"/>
                </a:schemeClr>
              </a:buClr>
              <a:buNone/>
            </a:pPr>
            <a:r>
              <a:rPr lang="en-US" sz="4200" dirty="0" smtClean="0">
                <a:solidFill>
                  <a:schemeClr val="tx1"/>
                </a:solidFill>
              </a:rPr>
              <a:t>React </a:t>
            </a:r>
            <a:r>
              <a:rPr lang="en-US" sz="4200" dirty="0">
                <a:solidFill>
                  <a:schemeClr val="tx1"/>
                </a:solidFill>
              </a:rPr>
              <a:t>is a popular JavaScript library for building user interfaces. It allows developers to create reusable UI components and efficiently update them when the data changes. React follows a component-based architecture, making it easier to manage complex UIs and build interactive web applications. It is widely used for creating single-page applications, mobile apps, and responsive user interfaces.</a:t>
            </a:r>
          </a:p>
          <a:p>
            <a:pPr lvl="2">
              <a:buClr>
                <a:schemeClr val="accent3">
                  <a:lumMod val="75000"/>
                </a:schemeClr>
              </a:buClr>
              <a:buFont typeface="Wingdings" panose="05000000000000000000" pitchFamily="2" charset="2"/>
              <a:buChar char="Ø"/>
            </a:pPr>
            <a:endParaRPr lang="en-US" sz="3100" dirty="0">
              <a:solidFill>
                <a:srgbClr val="FF0000"/>
              </a:solidFill>
            </a:endParaRPr>
          </a:p>
          <a:p>
            <a:pPr lvl="2">
              <a:buClr>
                <a:schemeClr val="accent3">
                  <a:lumMod val="75000"/>
                </a:schemeClr>
              </a:buClr>
              <a:buFont typeface="Wingdings" panose="05000000000000000000" pitchFamily="2" charset="2"/>
              <a:buChar char="Ø"/>
            </a:pPr>
            <a:r>
              <a:rPr lang="en-US" sz="5100" dirty="0" smtClean="0">
                <a:solidFill>
                  <a:srgbClr val="FF0000"/>
                </a:solidFill>
              </a:rPr>
              <a:t>MongoDB :</a:t>
            </a:r>
          </a:p>
          <a:p>
            <a:pPr marL="914400" lvl="2" indent="0">
              <a:lnSpc>
                <a:spcPct val="120000"/>
              </a:lnSpc>
              <a:buClr>
                <a:schemeClr val="accent3">
                  <a:lumMod val="75000"/>
                </a:schemeClr>
              </a:buClr>
              <a:buNone/>
            </a:pPr>
            <a:r>
              <a:rPr lang="en-US" sz="4200" dirty="0" smtClean="0">
                <a:solidFill>
                  <a:schemeClr val="tx1"/>
                </a:solidFill>
              </a:rPr>
              <a:t>MongoDB </a:t>
            </a:r>
            <a:r>
              <a:rPr lang="en-US" sz="4200" dirty="0">
                <a:solidFill>
                  <a:schemeClr val="tx1"/>
                </a:solidFill>
              </a:rPr>
              <a:t>is a NoSQL database that provides a flexible, scalable, and high-performance solution for managing large volumes of structured and unstructured data. It is a document-oriented database, which means it stores data in JSON-like documents. MongoDB offers features like flexible data models, automatic scaling, high availability, and rich query capabilities. It is widely used in modern web applications, particularly in scenarios where flexibility and scalability are crucial.</a:t>
            </a:r>
            <a:endParaRPr lang="en-US" sz="4200" dirty="0" smtClean="0">
              <a:solidFill>
                <a:schemeClr val="tx1"/>
              </a:solidFill>
            </a:endParaRPr>
          </a:p>
          <a:p>
            <a:pPr marL="0" indent="0">
              <a:buClr>
                <a:schemeClr val="accent3">
                  <a:lumMod val="75000"/>
                </a:schemeClr>
              </a:buClr>
              <a:buNone/>
            </a:pPr>
            <a:endParaRPr lang="en-US" sz="2000" dirty="0" smtClean="0">
              <a:solidFill>
                <a:srgbClr val="FF0000"/>
              </a:solidFill>
            </a:endParaRPr>
          </a:p>
          <a:p>
            <a:pPr marL="0" indent="0">
              <a:buClr>
                <a:schemeClr val="accent3">
                  <a:lumMod val="75000"/>
                </a:schemeClr>
              </a:buClr>
              <a:buNone/>
            </a:pPr>
            <a:endParaRPr lang="en-US" sz="2600" dirty="0">
              <a:solidFill>
                <a:schemeClr val="accent3">
                  <a:lumMod val="75000"/>
                </a:schemeClr>
              </a:solidFill>
            </a:endParaRPr>
          </a:p>
          <a:p>
            <a:endParaRPr lang="en-US" dirty="0"/>
          </a:p>
        </p:txBody>
      </p:sp>
    </p:spTree>
    <p:extLst>
      <p:ext uri="{BB962C8B-B14F-4D97-AF65-F5344CB8AC3E}">
        <p14:creationId xmlns:p14="http://schemas.microsoft.com/office/powerpoint/2010/main" val="537754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802674" y="783771"/>
            <a:ext cx="9797143" cy="5170646"/>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en-US" sz="3200" dirty="0" smtClean="0">
                <a:solidFill>
                  <a:srgbClr val="FF0000"/>
                </a:solidFill>
              </a:rPr>
              <a:t>Node.js :</a:t>
            </a:r>
          </a:p>
          <a:p>
            <a:endParaRPr lang="en-US" dirty="0" smtClean="0">
              <a:solidFill>
                <a:srgbClr val="FF0000"/>
              </a:solidFill>
            </a:endParaRPr>
          </a:p>
          <a:p>
            <a:r>
              <a:rPr lang="en-US" sz="2800" dirty="0" smtClean="0"/>
              <a:t>Node.js </a:t>
            </a:r>
            <a:r>
              <a:rPr lang="en-US" sz="2800" dirty="0"/>
              <a:t>is a JavaScript runtime built on Chrome's V8 engine. It allows developers to run JavaScript on the server-side, enabling them to build scalable and high-performance web applications. Node.js uses an event-driven, non-blocking I/O model, making it efficient for handling concurrent requests. It has a rich ecosystem of modules and packages, making it easy to build web servers, RESTful APIs, real-time applications, and more. Node.js is highly popular for its ability to build fast and efficient server-side applications using JavaScript.</a:t>
            </a:r>
          </a:p>
        </p:txBody>
      </p:sp>
    </p:spTree>
    <p:extLst>
      <p:ext uri="{BB962C8B-B14F-4D97-AF65-F5344CB8AC3E}">
        <p14:creationId xmlns:p14="http://schemas.microsoft.com/office/powerpoint/2010/main" val="466077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531257" y="644434"/>
            <a:ext cx="9927771" cy="7140416"/>
          </a:xfrm>
          <a:prstGeom prst="rect">
            <a:avLst/>
          </a:prstGeom>
          <a:noFill/>
        </p:spPr>
        <p:txBody>
          <a:bodyPr wrap="square" rtlCol="0">
            <a:spAutoFit/>
          </a:bodyPr>
          <a:lstStyle/>
          <a:p>
            <a:pPr lvl="1">
              <a:buClr>
                <a:schemeClr val="accent3">
                  <a:lumMod val="75000"/>
                </a:schemeClr>
              </a:buClr>
              <a:buFont typeface="Wingdings" panose="05000000000000000000" pitchFamily="2" charset="2"/>
              <a:buChar char="v"/>
            </a:pPr>
            <a:r>
              <a:rPr lang="en-US" sz="2800" dirty="0" smtClean="0">
                <a:solidFill>
                  <a:schemeClr val="accent3">
                    <a:lumMod val="75000"/>
                  </a:schemeClr>
                </a:solidFill>
              </a:rPr>
              <a:t>Benchmarking :</a:t>
            </a:r>
          </a:p>
          <a:p>
            <a:pPr marL="1257300" lvl="2" indent="-342900">
              <a:buClr>
                <a:schemeClr val="accent3">
                  <a:lumMod val="75000"/>
                </a:schemeClr>
              </a:buClr>
              <a:buFont typeface="Wingdings" panose="05000000000000000000" pitchFamily="2" charset="2"/>
              <a:buChar char="Ø"/>
            </a:pPr>
            <a:r>
              <a:rPr lang="en-US" sz="2400" dirty="0" smtClean="0">
                <a:solidFill>
                  <a:srgbClr val="FF0000"/>
                </a:solidFill>
              </a:rPr>
              <a:t>React:</a:t>
            </a:r>
            <a:endParaRPr lang="en-US" sz="2000" dirty="0"/>
          </a:p>
          <a:p>
            <a:pPr lvl="3">
              <a:buClr>
                <a:schemeClr val="accent3">
                  <a:lumMod val="75000"/>
                </a:schemeClr>
              </a:buClr>
            </a:pPr>
            <a:r>
              <a:rPr lang="en-US" sz="2200" dirty="0" smtClean="0">
                <a:solidFill>
                  <a:srgbClr val="00B0F0"/>
                </a:solidFill>
              </a:rPr>
              <a:t>Pros :</a:t>
            </a:r>
            <a:endParaRPr lang="en-US" sz="2200" dirty="0">
              <a:solidFill>
                <a:srgbClr val="00B0F0"/>
              </a:solidFill>
            </a:endParaRPr>
          </a:p>
          <a:p>
            <a:pPr marL="1714500" lvl="3" indent="-342900">
              <a:buClr>
                <a:schemeClr val="accent3">
                  <a:lumMod val="75000"/>
                </a:schemeClr>
              </a:buClr>
              <a:buFont typeface="Arial" panose="020B0604020202020204" pitchFamily="34" charset="0"/>
              <a:buChar char="•"/>
            </a:pPr>
            <a:r>
              <a:rPr lang="en-US" sz="2000" dirty="0"/>
              <a:t>Efficient virtual DOM rendering for fast and responsive user interfaces.</a:t>
            </a:r>
          </a:p>
          <a:p>
            <a:pPr marL="1714500" lvl="3" indent="-342900">
              <a:buClr>
                <a:schemeClr val="accent3">
                  <a:lumMod val="75000"/>
                </a:schemeClr>
              </a:buClr>
              <a:buFont typeface="Arial" panose="020B0604020202020204" pitchFamily="34" charset="0"/>
              <a:buChar char="•"/>
            </a:pPr>
            <a:r>
              <a:rPr lang="en-US" sz="2000" dirty="0"/>
              <a:t>Component-based architecture promotes reusability and modularity.</a:t>
            </a:r>
          </a:p>
          <a:p>
            <a:pPr marL="1714500" lvl="3" indent="-342900">
              <a:buClr>
                <a:schemeClr val="accent3">
                  <a:lumMod val="75000"/>
                </a:schemeClr>
              </a:buClr>
              <a:buFont typeface="Arial" panose="020B0604020202020204" pitchFamily="34" charset="0"/>
              <a:buChar char="•"/>
            </a:pPr>
            <a:r>
              <a:rPr lang="en-US" sz="2000" dirty="0"/>
              <a:t>Large and active community with extensive documentation and libraries.</a:t>
            </a:r>
          </a:p>
          <a:p>
            <a:pPr marL="1714500" lvl="3" indent="-342900">
              <a:buClr>
                <a:schemeClr val="accent3">
                  <a:lumMod val="75000"/>
                </a:schemeClr>
              </a:buClr>
              <a:buFont typeface="Arial" panose="020B0604020202020204" pitchFamily="34" charset="0"/>
              <a:buChar char="•"/>
            </a:pPr>
            <a:r>
              <a:rPr lang="en-US" sz="2000" dirty="0"/>
              <a:t>Supports code splitting and lazy loading for improved performance and scalability.</a:t>
            </a:r>
          </a:p>
          <a:p>
            <a:pPr lvl="3">
              <a:buClr>
                <a:schemeClr val="accent3">
                  <a:lumMod val="75000"/>
                </a:schemeClr>
              </a:buClr>
            </a:pPr>
            <a:r>
              <a:rPr lang="en-US" sz="2200" dirty="0">
                <a:solidFill>
                  <a:srgbClr val="00B0F0"/>
                </a:solidFill>
              </a:rPr>
              <a:t>Cons :</a:t>
            </a:r>
            <a:endParaRPr lang="en-US" sz="2200" dirty="0">
              <a:solidFill>
                <a:srgbClr val="00B0F0"/>
              </a:solidFill>
            </a:endParaRPr>
          </a:p>
          <a:p>
            <a:pPr marL="1714500" lvl="3" indent="-342900">
              <a:buClr>
                <a:schemeClr val="accent3">
                  <a:lumMod val="75000"/>
                </a:schemeClr>
              </a:buClr>
              <a:buFont typeface="Arial" panose="020B0604020202020204" pitchFamily="34" charset="0"/>
              <a:buChar char="•"/>
            </a:pPr>
            <a:r>
              <a:rPr lang="en-US" sz="2000" dirty="0"/>
              <a:t>Steep learning curve for beginners due to the introduction of JSX and component-based development.</a:t>
            </a:r>
          </a:p>
          <a:p>
            <a:pPr marL="1714500" lvl="3" indent="-342900">
              <a:buClr>
                <a:schemeClr val="accent3">
                  <a:lumMod val="75000"/>
                </a:schemeClr>
              </a:buClr>
              <a:buFont typeface="Arial" panose="020B0604020202020204" pitchFamily="34" charset="0"/>
              <a:buChar char="•"/>
            </a:pPr>
            <a:r>
              <a:rPr lang="en-US" sz="2000" dirty="0"/>
              <a:t>Requires additional tools and libraries for state management and routing.</a:t>
            </a:r>
          </a:p>
          <a:p>
            <a:pPr marL="1714500" lvl="3" indent="-342900">
              <a:buClr>
                <a:schemeClr val="accent3">
                  <a:lumMod val="75000"/>
                </a:schemeClr>
              </a:buClr>
              <a:buFont typeface="Arial" panose="020B0604020202020204" pitchFamily="34" charset="0"/>
              <a:buChar char="•"/>
            </a:pPr>
            <a:r>
              <a:rPr lang="en-US" sz="2000" dirty="0"/>
              <a:t>Can be resource-intensive for complex applications with frequent UI updates.</a:t>
            </a:r>
            <a:endParaRPr lang="en-US" sz="2000" dirty="0" smtClean="0"/>
          </a:p>
          <a:p>
            <a:pPr lvl="1">
              <a:buClr>
                <a:schemeClr val="accent3">
                  <a:lumMod val="75000"/>
                </a:schemeClr>
              </a:buClr>
            </a:pPr>
            <a:endParaRPr lang="en-US" sz="2400" dirty="0">
              <a:solidFill>
                <a:schemeClr val="accent3">
                  <a:lumMod val="75000"/>
                </a:schemeClr>
              </a:solidFill>
            </a:endParaRPr>
          </a:p>
          <a:p>
            <a:pPr>
              <a:buClr>
                <a:schemeClr val="accent3">
                  <a:lumMod val="75000"/>
                </a:schemeClr>
              </a:buClr>
            </a:pPr>
            <a:endParaRPr lang="en-US" sz="2600" dirty="0">
              <a:solidFill>
                <a:schemeClr val="accent3">
                  <a:lumMod val="75000"/>
                </a:schemeClr>
              </a:solidFill>
            </a:endParaRPr>
          </a:p>
          <a:p>
            <a:endParaRPr lang="en-US" dirty="0"/>
          </a:p>
          <a:p>
            <a:endParaRPr lang="en-US" dirty="0"/>
          </a:p>
        </p:txBody>
      </p:sp>
    </p:spTree>
    <p:extLst>
      <p:ext uri="{BB962C8B-B14F-4D97-AF65-F5344CB8AC3E}">
        <p14:creationId xmlns:p14="http://schemas.microsoft.com/office/powerpoint/2010/main" val="419282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41400" y="589643"/>
            <a:ext cx="10424886" cy="5693866"/>
          </a:xfrm>
          <a:prstGeom prst="rect">
            <a:avLst/>
          </a:prstGeom>
          <a:noFill/>
        </p:spPr>
        <p:txBody>
          <a:bodyPr wrap="square" rtlCol="0">
            <a:spAutoFit/>
          </a:bodyPr>
          <a:lstStyle/>
          <a:p>
            <a:pPr marL="1257300" lvl="2" indent="-342900">
              <a:buClr>
                <a:schemeClr val="accent3">
                  <a:lumMod val="75000"/>
                </a:schemeClr>
              </a:buClr>
              <a:buFont typeface="Wingdings" panose="05000000000000000000" pitchFamily="2" charset="2"/>
              <a:buChar char="Ø"/>
            </a:pPr>
            <a:r>
              <a:rPr lang="en-US" sz="2800" dirty="0" smtClean="0">
                <a:solidFill>
                  <a:srgbClr val="FF0000"/>
                </a:solidFill>
              </a:rPr>
              <a:t>MongoDB :</a:t>
            </a:r>
            <a:endParaRPr lang="en-US" sz="2800" dirty="0">
              <a:solidFill>
                <a:srgbClr val="FF0000"/>
              </a:solidFill>
            </a:endParaRPr>
          </a:p>
          <a:p>
            <a:pPr marL="1028700" lvl="3">
              <a:buClr>
                <a:schemeClr val="accent3">
                  <a:lumMod val="75000"/>
                </a:schemeClr>
              </a:buClr>
            </a:pPr>
            <a:r>
              <a:rPr lang="en-US" sz="2200" dirty="0" smtClean="0">
                <a:solidFill>
                  <a:srgbClr val="00B0F0"/>
                </a:solidFill>
              </a:rPr>
              <a:t>	</a:t>
            </a:r>
            <a:r>
              <a:rPr lang="en-US" sz="2400" dirty="0" smtClean="0">
                <a:solidFill>
                  <a:srgbClr val="00B0F0"/>
                </a:solidFill>
              </a:rPr>
              <a:t>Pros :</a:t>
            </a:r>
            <a:endParaRPr lang="en-US" sz="2400" dirty="0">
              <a:solidFill>
                <a:srgbClr val="00B0F0"/>
              </a:solidFill>
            </a:endParaRPr>
          </a:p>
          <a:p>
            <a:pPr marL="1714500" lvl="3" indent="-342900">
              <a:buClr>
                <a:schemeClr val="accent3">
                  <a:lumMod val="75000"/>
                </a:schemeClr>
              </a:buClr>
              <a:buFont typeface="Arial" panose="020B0604020202020204" pitchFamily="34" charset="0"/>
              <a:buChar char="•"/>
            </a:pPr>
            <a:r>
              <a:rPr lang="en-US" sz="2400" dirty="0"/>
              <a:t>High performance and scalability, designed for handling large volumes of data.</a:t>
            </a:r>
          </a:p>
          <a:p>
            <a:pPr marL="1714500" lvl="3" indent="-342900">
              <a:buClr>
                <a:schemeClr val="accent3">
                  <a:lumMod val="75000"/>
                </a:schemeClr>
              </a:buClr>
              <a:buFont typeface="Arial" panose="020B0604020202020204" pitchFamily="34" charset="0"/>
              <a:buChar char="•"/>
            </a:pPr>
            <a:r>
              <a:rPr lang="en-US" sz="2400" dirty="0"/>
              <a:t>Flexible document-oriented data model for agile and evolving applications.</a:t>
            </a:r>
          </a:p>
          <a:p>
            <a:pPr marL="1714500" lvl="3" indent="-342900">
              <a:buClr>
                <a:schemeClr val="accent3">
                  <a:lumMod val="75000"/>
                </a:schemeClr>
              </a:buClr>
              <a:buFont typeface="Arial" panose="020B0604020202020204" pitchFamily="34" charset="0"/>
              <a:buChar char="•"/>
            </a:pPr>
            <a:r>
              <a:rPr lang="en-US" sz="2400" dirty="0"/>
              <a:t>Distributed architecture with </a:t>
            </a:r>
            <a:r>
              <a:rPr lang="en-US" sz="2400" dirty="0" err="1" smtClean="0"/>
              <a:t>sharding</a:t>
            </a:r>
            <a:r>
              <a:rPr lang="en-US" sz="2400" dirty="0" smtClean="0"/>
              <a:t> </a:t>
            </a:r>
            <a:r>
              <a:rPr lang="en-US" sz="2400" dirty="0"/>
              <a:t>and replica sets for improved performance and fault tolerance.</a:t>
            </a:r>
          </a:p>
          <a:p>
            <a:pPr marL="1714500" lvl="3" indent="-342900">
              <a:buClr>
                <a:schemeClr val="accent3">
                  <a:lumMod val="75000"/>
                </a:schemeClr>
              </a:buClr>
              <a:buFont typeface="Arial" panose="020B0604020202020204" pitchFamily="34" charset="0"/>
              <a:buChar char="•"/>
            </a:pPr>
            <a:r>
              <a:rPr lang="en-US" sz="2400" dirty="0"/>
              <a:t>Rich query capabilities and support for indexing.</a:t>
            </a:r>
          </a:p>
          <a:p>
            <a:pPr marL="1028700" lvl="3">
              <a:buClr>
                <a:schemeClr val="accent3">
                  <a:lumMod val="75000"/>
                </a:schemeClr>
              </a:buClr>
            </a:pPr>
            <a:r>
              <a:rPr lang="en-US" sz="2200" dirty="0" smtClean="0">
                <a:solidFill>
                  <a:srgbClr val="00B0F0"/>
                </a:solidFill>
              </a:rPr>
              <a:t>	</a:t>
            </a:r>
            <a:r>
              <a:rPr lang="en-US" sz="2400" dirty="0" smtClean="0">
                <a:solidFill>
                  <a:srgbClr val="00B0F0"/>
                </a:solidFill>
              </a:rPr>
              <a:t>Cons :</a:t>
            </a:r>
            <a:endParaRPr lang="en-US" sz="2400" dirty="0">
              <a:solidFill>
                <a:srgbClr val="00B0F0"/>
              </a:solidFill>
            </a:endParaRPr>
          </a:p>
          <a:p>
            <a:pPr marL="1714500" lvl="3" indent="-342900">
              <a:buClr>
                <a:schemeClr val="accent3">
                  <a:lumMod val="75000"/>
                </a:schemeClr>
              </a:buClr>
              <a:buFont typeface="Arial" panose="020B0604020202020204" pitchFamily="34" charset="0"/>
              <a:buChar char="•"/>
            </a:pPr>
            <a:r>
              <a:rPr lang="en-US" sz="2400" dirty="0"/>
              <a:t>Lack of ACID (Atomicity, Consistency, Isolation, Durability) transactions, which might be important for certain use cases.</a:t>
            </a:r>
          </a:p>
          <a:p>
            <a:pPr marL="1714500" lvl="3" indent="-342900">
              <a:buClr>
                <a:schemeClr val="accent3">
                  <a:lumMod val="75000"/>
                </a:schemeClr>
              </a:buClr>
              <a:buFont typeface="Arial" panose="020B0604020202020204" pitchFamily="34" charset="0"/>
              <a:buChar char="•"/>
            </a:pPr>
            <a:r>
              <a:rPr lang="en-US" sz="2400" dirty="0"/>
              <a:t>Not suitable for highly structured and relational data.</a:t>
            </a:r>
          </a:p>
          <a:p>
            <a:pPr marL="1714500" lvl="3" indent="-342900">
              <a:buClr>
                <a:schemeClr val="accent3">
                  <a:lumMod val="75000"/>
                </a:schemeClr>
              </a:buClr>
              <a:buFont typeface="Arial" panose="020B0604020202020204" pitchFamily="34" charset="0"/>
              <a:buChar char="•"/>
            </a:pPr>
            <a:r>
              <a:rPr lang="en-US" sz="2400" dirty="0"/>
              <a:t>Limited support for complex joins and aggregations.</a:t>
            </a:r>
          </a:p>
        </p:txBody>
      </p:sp>
    </p:spTree>
    <p:extLst>
      <p:ext uri="{BB962C8B-B14F-4D97-AF65-F5344CB8AC3E}">
        <p14:creationId xmlns:p14="http://schemas.microsoft.com/office/powerpoint/2010/main" val="35718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320800" y="373743"/>
            <a:ext cx="10401300" cy="6432530"/>
          </a:xfrm>
          <a:prstGeom prst="rect">
            <a:avLst/>
          </a:prstGeom>
          <a:noFill/>
        </p:spPr>
        <p:txBody>
          <a:bodyPr wrap="square" rtlCol="0">
            <a:spAutoFit/>
          </a:bodyPr>
          <a:lstStyle/>
          <a:p>
            <a:pPr marL="1257300" lvl="2" indent="-342900">
              <a:buClr>
                <a:schemeClr val="accent3">
                  <a:lumMod val="75000"/>
                </a:schemeClr>
              </a:buClr>
              <a:buFont typeface="Wingdings" panose="05000000000000000000" pitchFamily="2" charset="2"/>
              <a:buChar char="Ø"/>
            </a:pPr>
            <a:r>
              <a:rPr lang="en-US" sz="2800" dirty="0" smtClean="0">
                <a:solidFill>
                  <a:srgbClr val="FF0000"/>
                </a:solidFill>
              </a:rPr>
              <a:t>Node.js :</a:t>
            </a:r>
            <a:endParaRPr lang="en-US" sz="2800" dirty="0">
              <a:solidFill>
                <a:srgbClr val="FF0000"/>
              </a:solidFill>
            </a:endParaRPr>
          </a:p>
          <a:p>
            <a:pPr marL="1028700" lvl="3">
              <a:buClr>
                <a:schemeClr val="accent3">
                  <a:lumMod val="75000"/>
                </a:schemeClr>
              </a:buClr>
            </a:pPr>
            <a:r>
              <a:rPr lang="en-US" sz="2200" dirty="0" smtClean="0">
                <a:solidFill>
                  <a:srgbClr val="00B0F0"/>
                </a:solidFill>
              </a:rPr>
              <a:t>	</a:t>
            </a:r>
            <a:r>
              <a:rPr lang="en-US" sz="2400" dirty="0" smtClean="0">
                <a:solidFill>
                  <a:srgbClr val="00B0F0"/>
                </a:solidFill>
              </a:rPr>
              <a:t>Pros :</a:t>
            </a:r>
            <a:endParaRPr lang="en-US" sz="2400" dirty="0">
              <a:solidFill>
                <a:srgbClr val="00B0F0"/>
              </a:solidFill>
            </a:endParaRPr>
          </a:p>
          <a:p>
            <a:pPr marL="1714500" lvl="3" indent="-342900">
              <a:buClr>
                <a:schemeClr val="accent3">
                  <a:lumMod val="75000"/>
                </a:schemeClr>
              </a:buClr>
              <a:buFont typeface="Arial" panose="020B0604020202020204" pitchFamily="34" charset="0"/>
              <a:buChar char="•"/>
            </a:pPr>
            <a:r>
              <a:rPr lang="en-US" sz="2400" dirty="0"/>
              <a:t>Excellent performance and scalability due to the V8 engine and event-driven, non-blocking I/O model.</a:t>
            </a:r>
          </a:p>
          <a:p>
            <a:pPr marL="1714500" lvl="3" indent="-342900">
              <a:buClr>
                <a:schemeClr val="accent3">
                  <a:lumMod val="75000"/>
                </a:schemeClr>
              </a:buClr>
              <a:buFont typeface="Arial" panose="020B0604020202020204" pitchFamily="34" charset="0"/>
              <a:buChar char="•"/>
            </a:pPr>
            <a:r>
              <a:rPr lang="en-US" sz="2400" dirty="0"/>
              <a:t>Well-suited for real-time applications and handling multiple concurrent connections.</a:t>
            </a:r>
          </a:p>
          <a:p>
            <a:pPr marL="1714500" lvl="3" indent="-342900">
              <a:buClr>
                <a:schemeClr val="accent3">
                  <a:lumMod val="75000"/>
                </a:schemeClr>
              </a:buClr>
              <a:buFont typeface="Arial" panose="020B0604020202020204" pitchFamily="34" charset="0"/>
              <a:buChar char="•"/>
            </a:pPr>
            <a:r>
              <a:rPr lang="en-US" sz="2400" dirty="0"/>
              <a:t>JavaScript as the primary language allows for full-stack development and code sharing.</a:t>
            </a:r>
          </a:p>
          <a:p>
            <a:pPr marL="1714500" lvl="3" indent="-342900">
              <a:buClr>
                <a:schemeClr val="accent3">
                  <a:lumMod val="75000"/>
                </a:schemeClr>
              </a:buClr>
              <a:buFont typeface="Arial" panose="020B0604020202020204" pitchFamily="34" charset="0"/>
              <a:buChar char="•"/>
            </a:pPr>
            <a:r>
              <a:rPr lang="en-US" sz="2400" dirty="0"/>
              <a:t>Vast ecosystem of libraries and modules available through </a:t>
            </a:r>
            <a:r>
              <a:rPr lang="en-US" sz="2400" dirty="0" err="1"/>
              <a:t>npm</a:t>
            </a:r>
            <a:r>
              <a:rPr lang="en-US" sz="2400" dirty="0" smtClean="0"/>
              <a:t>.</a:t>
            </a:r>
          </a:p>
          <a:p>
            <a:pPr lvl="3">
              <a:buClr>
                <a:schemeClr val="accent3">
                  <a:lumMod val="75000"/>
                </a:schemeClr>
              </a:buClr>
            </a:pPr>
            <a:r>
              <a:rPr lang="en-US" sz="2400" dirty="0" smtClean="0">
                <a:solidFill>
                  <a:srgbClr val="00B0F0"/>
                </a:solidFill>
              </a:rPr>
              <a:t>Cons :</a:t>
            </a:r>
            <a:endParaRPr lang="en-US" sz="2400" dirty="0">
              <a:solidFill>
                <a:srgbClr val="00B0F0"/>
              </a:solidFill>
            </a:endParaRPr>
          </a:p>
          <a:p>
            <a:pPr marL="1714500" lvl="3" indent="-342900">
              <a:buClr>
                <a:schemeClr val="accent3">
                  <a:lumMod val="75000"/>
                </a:schemeClr>
              </a:buClr>
              <a:buFont typeface="Arial" panose="020B0604020202020204" pitchFamily="34" charset="0"/>
              <a:buChar char="•"/>
            </a:pPr>
            <a:r>
              <a:rPr lang="en-US" sz="2400" dirty="0"/>
              <a:t>Single-threaded nature can lead to performance bottlenecks for CPU-intensive tasks.</a:t>
            </a:r>
          </a:p>
          <a:p>
            <a:pPr marL="1714500" lvl="3" indent="-342900">
              <a:buClr>
                <a:schemeClr val="accent3">
                  <a:lumMod val="75000"/>
                </a:schemeClr>
              </a:buClr>
              <a:buFont typeface="Arial" panose="020B0604020202020204" pitchFamily="34" charset="0"/>
              <a:buChar char="•"/>
            </a:pPr>
            <a:r>
              <a:rPr lang="en-US" sz="2400" dirty="0"/>
              <a:t>Requires careful handling of asynchronous code and potential callback hell.</a:t>
            </a:r>
          </a:p>
          <a:p>
            <a:pPr marL="1714500" lvl="3" indent="-342900">
              <a:buClr>
                <a:schemeClr val="accent3">
                  <a:lumMod val="75000"/>
                </a:schemeClr>
              </a:buClr>
              <a:buFont typeface="Arial" panose="020B0604020202020204" pitchFamily="34" charset="0"/>
              <a:buChar char="•"/>
            </a:pPr>
            <a:r>
              <a:rPr lang="en-US" sz="2400" dirty="0"/>
              <a:t>Not suitable for applications requiring heavy multi-threading or parallel processing.</a:t>
            </a:r>
            <a:endParaRPr lang="en-US" sz="2400" dirty="0"/>
          </a:p>
        </p:txBody>
      </p:sp>
    </p:spTree>
    <p:extLst>
      <p:ext uri="{BB962C8B-B14F-4D97-AF65-F5344CB8AC3E}">
        <p14:creationId xmlns:p14="http://schemas.microsoft.com/office/powerpoint/2010/main" val="3671603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721364"/>
          </a:xfrm>
        </p:spPr>
        <p:txBody>
          <a:bodyPr anchor="ctr"/>
          <a:lstStyle/>
          <a:p>
            <a:r>
              <a:rPr lang="en-US" dirty="0" smtClean="0"/>
              <a:t>Introduction :</a:t>
            </a:r>
            <a:endParaRPr lang="en-US" dirty="0"/>
          </a:p>
        </p:txBody>
      </p:sp>
      <p:sp>
        <p:nvSpPr>
          <p:cNvPr id="3" name="Espace réservé du contenu 2"/>
          <p:cNvSpPr>
            <a:spLocks noGrp="1"/>
          </p:cNvSpPr>
          <p:nvPr>
            <p:ph idx="1"/>
          </p:nvPr>
        </p:nvSpPr>
        <p:spPr>
          <a:xfrm>
            <a:off x="2589212" y="1345475"/>
            <a:ext cx="8915400" cy="5512526"/>
          </a:xfrm>
        </p:spPr>
        <p:txBody>
          <a:bodyPr>
            <a:normAutofit fontScale="92500" lnSpcReduction="10000"/>
          </a:bodyPr>
          <a:lstStyle/>
          <a:p>
            <a:pPr>
              <a:buClr>
                <a:schemeClr val="accent3">
                  <a:lumMod val="75000"/>
                </a:schemeClr>
              </a:buClr>
              <a:buFont typeface="Wingdings" panose="05000000000000000000" pitchFamily="2" charset="2"/>
              <a:buChar char="v"/>
            </a:pPr>
            <a:r>
              <a:rPr lang="en-US" sz="3000" dirty="0" smtClean="0">
                <a:solidFill>
                  <a:schemeClr val="accent3">
                    <a:lumMod val="75000"/>
                  </a:schemeClr>
                </a:solidFill>
              </a:rPr>
              <a:t>Where I did my internship :</a:t>
            </a:r>
          </a:p>
          <a:p>
            <a:pPr marL="0" indent="0">
              <a:buNone/>
            </a:pPr>
            <a:r>
              <a:rPr lang="en-US" sz="2600" dirty="0" smtClean="0"/>
              <a:t>The </a:t>
            </a:r>
            <a:r>
              <a:rPr lang="en-US" sz="2600" dirty="0" err="1" smtClean="0"/>
              <a:t>Ecole</a:t>
            </a:r>
            <a:r>
              <a:rPr lang="en-US" sz="2600" dirty="0" smtClean="0"/>
              <a:t> </a:t>
            </a:r>
            <a:r>
              <a:rPr lang="en-US" sz="2600" dirty="0" err="1" smtClean="0"/>
              <a:t>Normale</a:t>
            </a:r>
            <a:r>
              <a:rPr lang="en-US" sz="2600" dirty="0" smtClean="0"/>
              <a:t> </a:t>
            </a:r>
            <a:r>
              <a:rPr lang="en-US" sz="2600" dirty="0" err="1" smtClean="0"/>
              <a:t>Supérieure</a:t>
            </a:r>
            <a:r>
              <a:rPr lang="en-US" sz="2600" dirty="0" smtClean="0"/>
              <a:t> </a:t>
            </a:r>
            <a:r>
              <a:rPr lang="en-US" sz="2600" dirty="0" err="1" smtClean="0"/>
              <a:t>Tétouan</a:t>
            </a:r>
            <a:r>
              <a:rPr lang="en-US" sz="2600" dirty="0" smtClean="0"/>
              <a:t> </a:t>
            </a:r>
            <a:r>
              <a:rPr lang="en-US" sz="2600" dirty="0" err="1" smtClean="0"/>
              <a:t>Martil</a:t>
            </a:r>
            <a:r>
              <a:rPr lang="en-US" sz="2600" dirty="0" smtClean="0"/>
              <a:t> is a renowned educational institution in </a:t>
            </a:r>
            <a:r>
              <a:rPr lang="en-US" sz="2600" dirty="0" err="1" smtClean="0"/>
              <a:t>Tétouan</a:t>
            </a:r>
            <a:r>
              <a:rPr lang="en-US" sz="2600" dirty="0" smtClean="0"/>
              <a:t>, Morocco, known for its teacher training programs. With a focus on academic excellence and innovative teaching methods, the school prepares future educators with the necessary knowledge and practical skills for successful careers in education. The institution's committed faculty, interactive teaching approaches, and emphasis on practical training contribute to a dynamic learning environment. Through cultural exchange and community engagement, the </a:t>
            </a:r>
            <a:r>
              <a:rPr lang="en-US" sz="2600" dirty="0" err="1" smtClean="0"/>
              <a:t>Ecole</a:t>
            </a:r>
            <a:r>
              <a:rPr lang="en-US" sz="2600" dirty="0" smtClean="0"/>
              <a:t> </a:t>
            </a:r>
            <a:r>
              <a:rPr lang="en-US" sz="2600" dirty="0" err="1" smtClean="0"/>
              <a:t>Normale</a:t>
            </a:r>
            <a:r>
              <a:rPr lang="en-US" sz="2600" dirty="0" smtClean="0"/>
              <a:t> </a:t>
            </a:r>
            <a:r>
              <a:rPr lang="en-US" sz="2600" dirty="0" err="1" smtClean="0"/>
              <a:t>Supérieure</a:t>
            </a:r>
            <a:r>
              <a:rPr lang="en-US" sz="2600" dirty="0" smtClean="0"/>
              <a:t> </a:t>
            </a:r>
            <a:r>
              <a:rPr lang="en-US" sz="2600" dirty="0" err="1" smtClean="0"/>
              <a:t>Tétouan</a:t>
            </a:r>
            <a:r>
              <a:rPr lang="en-US" sz="2600" dirty="0" smtClean="0"/>
              <a:t> </a:t>
            </a:r>
            <a:r>
              <a:rPr lang="en-US" sz="2600" dirty="0" err="1" smtClean="0"/>
              <a:t>Martil</a:t>
            </a:r>
            <a:r>
              <a:rPr lang="en-US" sz="2600" dirty="0" smtClean="0"/>
              <a:t> fosters the holistic development of its students. It is an ideal choice for individuals aspiring to become competent and compassionate teachers.</a:t>
            </a:r>
            <a:endParaRPr lang="en-US" sz="2600" dirty="0"/>
          </a:p>
        </p:txBody>
      </p:sp>
    </p:spTree>
    <p:extLst>
      <p:ext uri="{BB962C8B-B14F-4D97-AF65-F5344CB8AC3E}">
        <p14:creationId xmlns:p14="http://schemas.microsoft.com/office/powerpoint/2010/main" val="21724700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92826" y="205010"/>
            <a:ext cx="9908073" cy="874490"/>
          </a:xfrm>
        </p:spPr>
        <p:txBody>
          <a:bodyPr anchor="ctr">
            <a:normAutofit/>
          </a:bodyPr>
          <a:lstStyle/>
          <a:p>
            <a:r>
              <a:rPr lang="en-US" sz="4000" dirty="0"/>
              <a:t>User's </a:t>
            </a:r>
            <a:r>
              <a:rPr lang="en-US" sz="4000" dirty="0" smtClean="0"/>
              <a:t>manual :</a:t>
            </a:r>
            <a:endParaRPr lang="en-US" sz="4000" dirty="0"/>
          </a:p>
        </p:txBody>
      </p:sp>
      <p:sp>
        <p:nvSpPr>
          <p:cNvPr id="3" name="Espace réservé du contenu 2"/>
          <p:cNvSpPr>
            <a:spLocks noGrp="1"/>
          </p:cNvSpPr>
          <p:nvPr>
            <p:ph idx="1"/>
          </p:nvPr>
        </p:nvSpPr>
        <p:spPr>
          <a:xfrm>
            <a:off x="1592826" y="1079499"/>
            <a:ext cx="9911786" cy="5778501"/>
          </a:xfrm>
        </p:spPr>
        <p:txBody>
          <a:bodyPr>
            <a:normAutofit/>
          </a:bodyPr>
          <a:lstStyle/>
          <a:p>
            <a:pPr>
              <a:buClr>
                <a:schemeClr val="accent3">
                  <a:lumMod val="75000"/>
                </a:schemeClr>
              </a:buClr>
              <a:buFont typeface="Wingdings" panose="05000000000000000000" pitchFamily="2" charset="2"/>
              <a:buChar char="v"/>
            </a:pPr>
            <a:r>
              <a:rPr lang="en-US" sz="2800" dirty="0" err="1" smtClean="0">
                <a:solidFill>
                  <a:schemeClr val="accent3">
                    <a:lumMod val="75000"/>
                  </a:schemeClr>
                </a:solidFill>
              </a:rPr>
              <a:t>Intructions</a:t>
            </a:r>
            <a:r>
              <a:rPr lang="en-US" sz="2800" dirty="0" smtClean="0">
                <a:solidFill>
                  <a:schemeClr val="accent3">
                    <a:lumMod val="75000"/>
                  </a:schemeClr>
                </a:solidFill>
              </a:rPr>
              <a:t> for use :</a:t>
            </a:r>
          </a:p>
          <a:p>
            <a:pPr marL="0" indent="0">
              <a:buClr>
                <a:schemeClr val="accent3">
                  <a:lumMod val="75000"/>
                </a:schemeClr>
              </a:buClr>
              <a:buNone/>
            </a:pPr>
            <a:r>
              <a:rPr lang="en-US" sz="2400" dirty="0" smtClean="0">
                <a:solidFill>
                  <a:srgbClr val="FF0000"/>
                </a:solidFill>
              </a:rPr>
              <a:t>(Students side)</a:t>
            </a:r>
          </a:p>
          <a:p>
            <a:pPr>
              <a:buClrTx/>
              <a:buFont typeface="Arial" panose="020B0604020202020204" pitchFamily="34" charset="0"/>
              <a:buChar char="•"/>
            </a:pPr>
            <a:r>
              <a:rPr lang="en-US" sz="2000" dirty="0">
                <a:solidFill>
                  <a:schemeClr val="tx1"/>
                </a:solidFill>
              </a:rPr>
              <a:t>When students enter the site for the first time, they are in the authentication window and, if they don't have an account, they can create one in the registration window, in the yellow link.</a:t>
            </a:r>
            <a:endParaRPr lang="en-US" sz="2000" dirty="0" smtClean="0">
              <a:solidFill>
                <a:schemeClr val="tx1"/>
              </a:solidFill>
            </a:endParaRPr>
          </a:p>
          <a:p>
            <a:pPr>
              <a:buClr>
                <a:schemeClr val="accent3">
                  <a:lumMod val="75000"/>
                </a:schemeClr>
              </a:buClr>
              <a:buFont typeface="Arial" panose="020B0604020202020204" pitchFamily="34" charset="0"/>
              <a:buChar char="•"/>
            </a:pPr>
            <a:endParaRPr lang="en-US" sz="2000" dirty="0">
              <a:solidFill>
                <a:srgbClr val="FF0000"/>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207" y="3224174"/>
            <a:ext cx="7138220" cy="3633825"/>
          </a:xfrm>
          <a:prstGeom prst="rect">
            <a:avLst/>
          </a:prstGeom>
        </p:spPr>
      </p:pic>
    </p:spTree>
    <p:extLst>
      <p:ext uri="{BB962C8B-B14F-4D97-AF65-F5344CB8AC3E}">
        <p14:creationId xmlns:p14="http://schemas.microsoft.com/office/powerpoint/2010/main" val="1418490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684" y="650602"/>
            <a:ext cx="6345208" cy="3567437"/>
          </a:xfrm>
          <a:prstGeom prst="rect">
            <a:avLst/>
          </a:prstGeom>
        </p:spPr>
      </p:pic>
      <p:sp>
        <p:nvSpPr>
          <p:cNvPr id="3" name="ZoneTexte 2"/>
          <p:cNvSpPr txBox="1"/>
          <p:nvPr/>
        </p:nvSpPr>
        <p:spPr>
          <a:xfrm>
            <a:off x="2802194" y="4837471"/>
            <a:ext cx="654828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Once the student has created an account and completed authentication, he or she is redirected to the student account home page.</a:t>
            </a:r>
          </a:p>
        </p:txBody>
      </p:sp>
    </p:spTree>
    <p:extLst>
      <p:ext uri="{BB962C8B-B14F-4D97-AF65-F5344CB8AC3E}">
        <p14:creationId xmlns:p14="http://schemas.microsoft.com/office/powerpoint/2010/main" val="3303145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802194" y="4837471"/>
            <a:ext cx="654828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student then has two windows in addition to the logout window: the window where he can borrow/reserve the book he wants, and the window for managing the books currently borrowed for him. In addition, the student cannot borrow the same book twice.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625" y="326137"/>
            <a:ext cx="7595420" cy="4270338"/>
          </a:xfrm>
          <a:prstGeom prst="rect">
            <a:avLst/>
          </a:prstGeom>
        </p:spPr>
      </p:pic>
    </p:spTree>
    <p:extLst>
      <p:ext uri="{BB962C8B-B14F-4D97-AF65-F5344CB8AC3E}">
        <p14:creationId xmlns:p14="http://schemas.microsoft.com/office/powerpoint/2010/main" val="257881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794" y="956452"/>
            <a:ext cx="9409471" cy="5290244"/>
          </a:xfrm>
          <a:prstGeom prst="rect">
            <a:avLst/>
          </a:prstGeom>
        </p:spPr>
      </p:pic>
    </p:spTree>
    <p:extLst>
      <p:ext uri="{BB962C8B-B14F-4D97-AF65-F5344CB8AC3E}">
        <p14:creationId xmlns:p14="http://schemas.microsoft.com/office/powerpoint/2010/main" val="1572970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812" y="792384"/>
            <a:ext cx="9438968" cy="5306828"/>
          </a:xfrm>
          <a:prstGeom prst="rect">
            <a:avLst/>
          </a:prstGeom>
        </p:spPr>
      </p:pic>
    </p:spTree>
    <p:extLst>
      <p:ext uri="{BB962C8B-B14F-4D97-AF65-F5344CB8AC3E}">
        <p14:creationId xmlns:p14="http://schemas.microsoft.com/office/powerpoint/2010/main" val="3738894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97931" y="242148"/>
            <a:ext cx="8288594" cy="1969770"/>
          </a:xfrm>
          <a:prstGeom prst="rect">
            <a:avLst/>
          </a:prstGeom>
          <a:noFill/>
        </p:spPr>
        <p:txBody>
          <a:bodyPr wrap="square" rtlCol="0">
            <a:spAutoFit/>
          </a:bodyPr>
          <a:lstStyle/>
          <a:p>
            <a:pPr>
              <a:buClr>
                <a:schemeClr val="accent3">
                  <a:lumMod val="75000"/>
                </a:schemeClr>
              </a:buClr>
            </a:pPr>
            <a:r>
              <a:rPr lang="en-US" sz="2400" dirty="0" smtClean="0">
                <a:solidFill>
                  <a:srgbClr val="FF0000"/>
                </a:solidFill>
              </a:rPr>
              <a:t>(Admins </a:t>
            </a:r>
            <a:r>
              <a:rPr lang="en-US" sz="2400" dirty="0">
                <a:solidFill>
                  <a:srgbClr val="FF0000"/>
                </a:solidFill>
              </a:rPr>
              <a:t>side</a:t>
            </a:r>
            <a:r>
              <a:rPr lang="en-US" sz="2400" dirty="0" smtClean="0">
                <a:solidFill>
                  <a:srgbClr val="FF0000"/>
                </a:solidFill>
              </a:rPr>
              <a:t>)</a:t>
            </a:r>
          </a:p>
          <a:p>
            <a:pPr marL="342900" indent="-342900">
              <a:buClr>
                <a:schemeClr val="accent3">
                  <a:lumMod val="75000"/>
                </a:schemeClr>
              </a:buClr>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r>
              <a:rPr lang="en-US" sz="2000" dirty="0"/>
              <a:t>On the administration side, as for students, we have our own panel for administrator authentication.</a:t>
            </a:r>
            <a:endParaRPr lang="en-US" sz="2000" dirty="0" smtClean="0"/>
          </a:p>
          <a:p>
            <a:pPr>
              <a:buClr>
                <a:schemeClr val="accent3">
                  <a:lumMod val="75000"/>
                </a:schemeClr>
              </a:buClr>
            </a:pPr>
            <a:endParaRPr lang="en-US" sz="2000" dirty="0">
              <a:solidFill>
                <a:srgbClr val="FF0000"/>
              </a:solidFill>
            </a:endParaRPr>
          </a:p>
          <a:p>
            <a:endParaRPr lang="en-US"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586" y="1696748"/>
            <a:ext cx="7081284" cy="3981278"/>
          </a:xfrm>
          <a:prstGeom prst="rect">
            <a:avLst/>
          </a:prstGeom>
        </p:spPr>
      </p:pic>
      <p:sp>
        <p:nvSpPr>
          <p:cNvPr id="4" name="ZoneTexte 3"/>
          <p:cNvSpPr txBox="1"/>
          <p:nvPr/>
        </p:nvSpPr>
        <p:spPr>
          <a:xfrm>
            <a:off x="1531088" y="5954233"/>
            <a:ext cx="8555437"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And </a:t>
            </a:r>
            <a:r>
              <a:rPr lang="en-US" sz="2000" dirty="0"/>
              <a:t>once in the administrator account, we have the account information window.</a:t>
            </a:r>
          </a:p>
        </p:txBody>
      </p:sp>
    </p:spTree>
    <p:extLst>
      <p:ext uri="{BB962C8B-B14F-4D97-AF65-F5344CB8AC3E}">
        <p14:creationId xmlns:p14="http://schemas.microsoft.com/office/powerpoint/2010/main" val="2884031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398696" y="5343175"/>
            <a:ext cx="10474327"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Now let's take a look at some of the vital functions the administrator can perform. One of these is to delete any desired book from the library's books window, as well as to add a book to the virtual library at any time. In addition, he can manage students as well as student requests to borrow a book.</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982" y="489098"/>
            <a:ext cx="8056751" cy="4529710"/>
          </a:xfrm>
          <a:prstGeom prst="rect">
            <a:avLst/>
          </a:prstGeom>
        </p:spPr>
      </p:pic>
    </p:spTree>
    <p:extLst>
      <p:ext uri="{BB962C8B-B14F-4D97-AF65-F5344CB8AC3E}">
        <p14:creationId xmlns:p14="http://schemas.microsoft.com/office/powerpoint/2010/main" val="255568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269" y="850605"/>
            <a:ext cx="9910082" cy="5571700"/>
          </a:xfrm>
          <a:prstGeom prst="rect">
            <a:avLst/>
          </a:prstGeom>
        </p:spPr>
      </p:pic>
    </p:spTree>
    <p:extLst>
      <p:ext uri="{BB962C8B-B14F-4D97-AF65-F5344CB8AC3E}">
        <p14:creationId xmlns:p14="http://schemas.microsoft.com/office/powerpoint/2010/main" val="1580782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595" y="1087282"/>
            <a:ext cx="9186530" cy="5164901"/>
          </a:xfrm>
          <a:prstGeom prst="rect">
            <a:avLst/>
          </a:prstGeom>
        </p:spPr>
      </p:pic>
    </p:spTree>
    <p:extLst>
      <p:ext uri="{BB962C8B-B14F-4D97-AF65-F5344CB8AC3E}">
        <p14:creationId xmlns:p14="http://schemas.microsoft.com/office/powerpoint/2010/main" val="358612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740" y="772509"/>
            <a:ext cx="9973339" cy="5607265"/>
          </a:xfrm>
          <a:prstGeom prst="rect">
            <a:avLst/>
          </a:prstGeom>
        </p:spPr>
      </p:pic>
    </p:spTree>
    <p:extLst>
      <p:ext uri="{BB962C8B-B14F-4D97-AF65-F5344CB8AC3E}">
        <p14:creationId xmlns:p14="http://schemas.microsoft.com/office/powerpoint/2010/main" val="424935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284476"/>
            <a:ext cx="8911687" cy="642987"/>
          </a:xfrm>
        </p:spPr>
        <p:txBody>
          <a:bodyPr/>
          <a:lstStyle/>
          <a:p>
            <a:r>
              <a:rPr lang="en-US" dirty="0"/>
              <a:t>Requirements :</a:t>
            </a:r>
          </a:p>
        </p:txBody>
      </p:sp>
      <p:sp>
        <p:nvSpPr>
          <p:cNvPr id="3" name="Espace réservé du contenu 2"/>
          <p:cNvSpPr>
            <a:spLocks noGrp="1"/>
          </p:cNvSpPr>
          <p:nvPr>
            <p:ph idx="1"/>
          </p:nvPr>
        </p:nvSpPr>
        <p:spPr>
          <a:xfrm>
            <a:off x="2589212" y="1084217"/>
            <a:ext cx="8915400" cy="5773783"/>
          </a:xfrm>
        </p:spPr>
        <p:txBody>
          <a:bodyPr>
            <a:normAutofit fontScale="92500" lnSpcReduction="10000"/>
          </a:bodyPr>
          <a:lstStyle/>
          <a:p>
            <a:pPr>
              <a:buClr>
                <a:schemeClr val="accent3">
                  <a:lumMod val="75000"/>
                </a:schemeClr>
              </a:buClr>
              <a:buFont typeface="Wingdings" panose="05000000000000000000" pitchFamily="2" charset="2"/>
              <a:buChar char="v"/>
            </a:pPr>
            <a:r>
              <a:rPr lang="en-US" sz="2800" dirty="0" smtClean="0">
                <a:solidFill>
                  <a:schemeClr val="accent3">
                    <a:lumMod val="75000"/>
                  </a:schemeClr>
                </a:solidFill>
              </a:rPr>
              <a:t>Project </a:t>
            </a:r>
            <a:r>
              <a:rPr lang="en-US" sz="2800" dirty="0">
                <a:solidFill>
                  <a:schemeClr val="accent3">
                    <a:lumMod val="75000"/>
                  </a:schemeClr>
                </a:solidFill>
              </a:rPr>
              <a:t>objectives </a:t>
            </a:r>
            <a:r>
              <a:rPr lang="en-US" sz="2800" dirty="0" smtClean="0">
                <a:solidFill>
                  <a:schemeClr val="accent3">
                    <a:lumMod val="75000"/>
                  </a:schemeClr>
                </a:solidFill>
              </a:rPr>
              <a:t>:</a:t>
            </a:r>
          </a:p>
          <a:p>
            <a:pPr>
              <a:buFont typeface="Arial" panose="020B0604020202020204" pitchFamily="34" charset="0"/>
              <a:buChar char="•"/>
            </a:pPr>
            <a:r>
              <a:rPr lang="en-US" sz="2600" dirty="0" smtClean="0"/>
              <a:t>Create </a:t>
            </a:r>
            <a:r>
              <a:rPr lang="en-US" sz="2600" dirty="0"/>
              <a:t>a functional library management website</a:t>
            </a:r>
            <a:r>
              <a:rPr lang="en-US" sz="2600" dirty="0" smtClean="0"/>
              <a:t>.</a:t>
            </a:r>
          </a:p>
          <a:p>
            <a:pPr>
              <a:buFont typeface="Arial" panose="020B0604020202020204" pitchFamily="34" charset="0"/>
              <a:buChar char="•"/>
            </a:pPr>
            <a:r>
              <a:rPr lang="en-US" sz="2600" dirty="0" smtClean="0"/>
              <a:t>Create </a:t>
            </a:r>
            <a:r>
              <a:rPr lang="en-US" sz="2600" dirty="0"/>
              <a:t>two types of user, an administrator/librarian and a student</a:t>
            </a:r>
            <a:r>
              <a:rPr lang="en-US" sz="2600" dirty="0" smtClean="0"/>
              <a:t>.</a:t>
            </a:r>
          </a:p>
          <a:p>
            <a:pPr>
              <a:buFont typeface="Arial" panose="020B0604020202020204" pitchFamily="34" charset="0"/>
              <a:buChar char="•"/>
            </a:pPr>
            <a:r>
              <a:rPr lang="en-US" sz="2600" dirty="0" smtClean="0"/>
              <a:t>A </a:t>
            </a:r>
            <a:r>
              <a:rPr lang="en-US" sz="2600" dirty="0"/>
              <a:t>small-to-medium-sized </a:t>
            </a:r>
            <a:r>
              <a:rPr lang="en-US" sz="2600" dirty="0" smtClean="0"/>
              <a:t>page</a:t>
            </a:r>
          </a:p>
          <a:p>
            <a:pPr>
              <a:buClr>
                <a:schemeClr val="accent3">
                  <a:lumMod val="75000"/>
                </a:schemeClr>
              </a:buClr>
              <a:buFont typeface="Wingdings" panose="05000000000000000000" pitchFamily="2" charset="2"/>
              <a:buChar char="v"/>
            </a:pPr>
            <a:r>
              <a:rPr lang="en-US" sz="2800" dirty="0">
                <a:solidFill>
                  <a:schemeClr val="accent3">
                    <a:lumMod val="75000"/>
                  </a:schemeClr>
                </a:solidFill>
              </a:rPr>
              <a:t>Functionality </a:t>
            </a:r>
            <a:r>
              <a:rPr lang="en-US" sz="2800" dirty="0">
                <a:solidFill>
                  <a:schemeClr val="accent3">
                    <a:lumMod val="75000"/>
                  </a:schemeClr>
                </a:solidFill>
              </a:rPr>
              <a:t>requirements</a:t>
            </a:r>
            <a:r>
              <a:rPr lang="en-US" sz="2800" dirty="0">
                <a:solidFill>
                  <a:schemeClr val="accent3">
                    <a:lumMod val="75000"/>
                  </a:schemeClr>
                </a:solidFill>
              </a:rPr>
              <a:t>:</a:t>
            </a:r>
          </a:p>
          <a:p>
            <a:pPr marL="0" indent="0">
              <a:buNone/>
            </a:pPr>
            <a:r>
              <a:rPr lang="en-US" sz="2600" dirty="0" smtClean="0">
                <a:solidFill>
                  <a:srgbClr val="FF0000"/>
                </a:solidFill>
              </a:rPr>
              <a:t>(</a:t>
            </a:r>
            <a:r>
              <a:rPr lang="en-US" sz="2600" dirty="0">
                <a:solidFill>
                  <a:srgbClr val="FF0000"/>
                </a:solidFill>
              </a:rPr>
              <a:t>On the student side</a:t>
            </a:r>
            <a:r>
              <a:rPr lang="en-US" sz="2600" dirty="0" smtClean="0">
                <a:solidFill>
                  <a:srgbClr val="FF0000"/>
                </a:solidFill>
              </a:rPr>
              <a:t>)</a:t>
            </a:r>
          </a:p>
          <a:p>
            <a:pPr>
              <a:buFont typeface="Arial" panose="020B0604020202020204" pitchFamily="34" charset="0"/>
              <a:buChar char="•"/>
            </a:pPr>
            <a:r>
              <a:rPr lang="en-US" sz="2600" dirty="0" smtClean="0"/>
              <a:t>The </a:t>
            </a:r>
            <a:r>
              <a:rPr lang="en-US" sz="2600" dirty="0"/>
              <a:t>ability for the student to create an account in order to use the site, and to log out if they wish</a:t>
            </a:r>
            <a:r>
              <a:rPr lang="en-US" sz="2600" dirty="0" smtClean="0"/>
              <a:t>.</a:t>
            </a:r>
          </a:p>
          <a:p>
            <a:pPr>
              <a:buFont typeface="Arial" panose="020B0604020202020204" pitchFamily="34" charset="0"/>
              <a:buChar char="•"/>
            </a:pPr>
            <a:r>
              <a:rPr lang="en-US" sz="2600" dirty="0" smtClean="0"/>
              <a:t>The </a:t>
            </a:r>
            <a:r>
              <a:rPr lang="en-US" sz="2600" dirty="0"/>
              <a:t>possibility for the student to reserve/borrow a book from a virtual library of books</a:t>
            </a:r>
            <a:r>
              <a:rPr lang="en-US" sz="2600" dirty="0" smtClean="0"/>
              <a:t>.</a:t>
            </a:r>
          </a:p>
          <a:p>
            <a:pPr>
              <a:buFont typeface="Arial" panose="020B0604020202020204" pitchFamily="34" charset="0"/>
              <a:buChar char="•"/>
            </a:pPr>
            <a:r>
              <a:rPr lang="en-US" sz="2600" dirty="0" smtClean="0"/>
              <a:t>Students </a:t>
            </a:r>
            <a:r>
              <a:rPr lang="en-US" sz="2600" dirty="0"/>
              <a:t>can manage their own borrowed books (return them, see book details, return deadline</a:t>
            </a:r>
            <a:r>
              <a:rPr lang="en-US" sz="2600" dirty="0" smtClean="0"/>
              <a:t>).</a:t>
            </a:r>
          </a:p>
        </p:txBody>
      </p:sp>
    </p:spTree>
    <p:extLst>
      <p:ext uri="{BB962C8B-B14F-4D97-AF65-F5344CB8AC3E}">
        <p14:creationId xmlns:p14="http://schemas.microsoft.com/office/powerpoint/2010/main" val="28887445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005" y="618361"/>
            <a:ext cx="10058400" cy="5655088"/>
          </a:xfrm>
          <a:prstGeom prst="rect">
            <a:avLst/>
          </a:prstGeom>
        </p:spPr>
      </p:pic>
    </p:spTree>
    <p:extLst>
      <p:ext uri="{BB962C8B-B14F-4D97-AF65-F5344CB8AC3E}">
        <p14:creationId xmlns:p14="http://schemas.microsoft.com/office/powerpoint/2010/main" val="1950017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169042" y="659219"/>
            <a:ext cx="9207795" cy="5016758"/>
          </a:xfrm>
          <a:prstGeom prst="rect">
            <a:avLst/>
          </a:prstGeom>
          <a:noFill/>
        </p:spPr>
        <p:txBody>
          <a:bodyPr wrap="square" rtlCol="0">
            <a:spAutoFit/>
          </a:bodyPr>
          <a:lstStyle/>
          <a:p>
            <a:pPr marL="285750" indent="-285750">
              <a:buFont typeface="Arial" panose="020B0604020202020204" pitchFamily="34" charset="0"/>
              <a:buChar char="•"/>
            </a:pPr>
            <a:r>
              <a:rPr lang="en-US" sz="3200" dirty="0"/>
              <a:t>And to finish off with all the administration functions available, we have the ability to manage books that are currently borrowed (being able to confirm the return of the book by the student if he/she physically brings it to the librarians), as well as review books borrowed today as well as books returned today, and finally the ability to add an additional administration account if required.</a:t>
            </a:r>
          </a:p>
        </p:txBody>
      </p:sp>
    </p:spTree>
    <p:extLst>
      <p:ext uri="{BB962C8B-B14F-4D97-AF65-F5344CB8AC3E}">
        <p14:creationId xmlns:p14="http://schemas.microsoft.com/office/powerpoint/2010/main" val="2673007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475" y="639627"/>
            <a:ext cx="10058400" cy="5655088"/>
          </a:xfrm>
          <a:prstGeom prst="rect">
            <a:avLst/>
          </a:prstGeom>
        </p:spPr>
      </p:pic>
    </p:spTree>
    <p:extLst>
      <p:ext uri="{BB962C8B-B14F-4D97-AF65-F5344CB8AC3E}">
        <p14:creationId xmlns:p14="http://schemas.microsoft.com/office/powerpoint/2010/main" val="613213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065" y="554566"/>
            <a:ext cx="10058400" cy="5655088"/>
          </a:xfrm>
          <a:prstGeom prst="rect">
            <a:avLst/>
          </a:prstGeom>
        </p:spPr>
      </p:pic>
    </p:spTree>
    <p:extLst>
      <p:ext uri="{BB962C8B-B14F-4D97-AF65-F5344CB8AC3E}">
        <p14:creationId xmlns:p14="http://schemas.microsoft.com/office/powerpoint/2010/main" val="2805000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330" y="597096"/>
            <a:ext cx="10058400" cy="5655088"/>
          </a:xfrm>
          <a:prstGeom prst="rect">
            <a:avLst/>
          </a:prstGeom>
        </p:spPr>
      </p:pic>
    </p:spTree>
    <p:extLst>
      <p:ext uri="{BB962C8B-B14F-4D97-AF65-F5344CB8AC3E}">
        <p14:creationId xmlns:p14="http://schemas.microsoft.com/office/powerpoint/2010/main" val="2978124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860" y="809747"/>
            <a:ext cx="10058400" cy="5655088"/>
          </a:xfrm>
          <a:prstGeom prst="rect">
            <a:avLst/>
          </a:prstGeom>
        </p:spPr>
      </p:pic>
    </p:spTree>
    <p:extLst>
      <p:ext uri="{BB962C8B-B14F-4D97-AF65-F5344CB8AC3E}">
        <p14:creationId xmlns:p14="http://schemas.microsoft.com/office/powerpoint/2010/main" val="2284455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Autofit/>
          </a:bodyPr>
          <a:lstStyle/>
          <a:p>
            <a:pPr algn="ctr"/>
            <a:r>
              <a:rPr lang="en-US" sz="4800" dirty="0" smtClean="0"/>
              <a:t>Thank you for listening to me</a:t>
            </a:r>
            <a:endParaRPr lang="en-US" sz="4800" dirty="0"/>
          </a:p>
        </p:txBody>
      </p:sp>
      <p:sp>
        <p:nvSpPr>
          <p:cNvPr id="3" name="Espace réservé du texte 2"/>
          <p:cNvSpPr>
            <a:spLocks noGrp="1"/>
          </p:cNvSpPr>
          <p:nvPr>
            <p:ph type="body" idx="1"/>
          </p:nvPr>
        </p:nvSpPr>
        <p:spPr/>
        <p:txBody>
          <a:bodyPr/>
          <a:lstStyle/>
          <a:p>
            <a:endParaRPr lang="en-US"/>
          </a:p>
        </p:txBody>
      </p:sp>
    </p:spTree>
    <p:extLst>
      <p:ext uri="{BB962C8B-B14F-4D97-AF65-F5344CB8AC3E}">
        <p14:creationId xmlns:p14="http://schemas.microsoft.com/office/powerpoint/2010/main" val="72540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854926" y="888274"/>
            <a:ext cx="9744891" cy="5404556"/>
          </a:xfrm>
          <a:prstGeom prst="rect">
            <a:avLst/>
          </a:prstGeom>
          <a:noFill/>
        </p:spPr>
        <p:txBody>
          <a:bodyPr wrap="square" rtlCol="0">
            <a:spAutoFit/>
          </a:bodyPr>
          <a:lstStyle/>
          <a:p>
            <a:pPr>
              <a:lnSpc>
                <a:spcPct val="90000"/>
              </a:lnSpc>
              <a:spcBef>
                <a:spcPts val="1000"/>
              </a:spcBef>
              <a:buClr>
                <a:schemeClr val="accent1"/>
              </a:buClr>
            </a:pPr>
            <a:r>
              <a:rPr lang="en-US" sz="2400" dirty="0">
                <a:solidFill>
                  <a:srgbClr val="FF0000"/>
                </a:solidFill>
              </a:rPr>
              <a:t>(On the administrator's side</a:t>
            </a:r>
            <a:r>
              <a:rPr lang="en-US" sz="2400" dirty="0">
                <a:solidFill>
                  <a:srgbClr val="FF0000"/>
                </a:solidFill>
              </a:rPr>
              <a:t>)</a:t>
            </a:r>
          </a:p>
          <a:p>
            <a:endParaRPr lang="en-US" dirty="0" smtClean="0"/>
          </a:p>
          <a:p>
            <a:pPr marL="342900" indent="-342900">
              <a:lnSpc>
                <a:spcPct val="90000"/>
              </a:lnSpc>
              <a:spcBef>
                <a:spcPts val="1000"/>
              </a:spcBef>
              <a:buClr>
                <a:schemeClr val="accent1"/>
              </a:buClr>
              <a:buFont typeface="Arial" panose="020B0604020202020204" pitchFamily="34" charset="0"/>
              <a:buChar char="•"/>
            </a:pPr>
            <a:r>
              <a:rPr lang="en-US" sz="2400" dirty="0">
                <a:solidFill>
                  <a:schemeClr val="tx1">
                    <a:lumMod val="75000"/>
                    <a:lumOff val="25000"/>
                  </a:schemeClr>
                </a:solidFill>
              </a:rPr>
              <a:t>The </a:t>
            </a:r>
            <a:r>
              <a:rPr lang="en-US" sz="2400" dirty="0">
                <a:solidFill>
                  <a:schemeClr val="tx1">
                    <a:lumMod val="75000"/>
                    <a:lumOff val="25000"/>
                  </a:schemeClr>
                </a:solidFill>
              </a:rPr>
              <a:t>ability to manage library books (delete, add</a:t>
            </a:r>
            <a:r>
              <a:rPr lang="en-US" sz="2400" dirty="0">
                <a:solidFill>
                  <a:schemeClr val="tx1">
                    <a:lumMod val="75000"/>
                    <a:lumOff val="25000"/>
                  </a:schemeClr>
                </a:solidFill>
              </a:rPr>
              <a:t>).</a:t>
            </a:r>
          </a:p>
          <a:p>
            <a:pPr marL="342900" indent="-342900">
              <a:lnSpc>
                <a:spcPct val="90000"/>
              </a:lnSpc>
              <a:spcBef>
                <a:spcPts val="1000"/>
              </a:spcBef>
              <a:buClr>
                <a:schemeClr val="accent1"/>
              </a:buClr>
              <a:buFont typeface="Arial" panose="020B0604020202020204" pitchFamily="34" charset="0"/>
              <a:buChar char="•"/>
            </a:pPr>
            <a:r>
              <a:rPr lang="en-US" sz="2400" dirty="0">
                <a:solidFill>
                  <a:schemeClr val="tx1">
                    <a:lumMod val="75000"/>
                    <a:lumOff val="25000"/>
                  </a:schemeClr>
                </a:solidFill>
              </a:rPr>
              <a:t>Be </a:t>
            </a:r>
            <a:r>
              <a:rPr lang="en-US" sz="2400" dirty="0">
                <a:solidFill>
                  <a:schemeClr val="tx1">
                    <a:lumMod val="75000"/>
                    <a:lumOff val="25000"/>
                  </a:schemeClr>
                </a:solidFill>
              </a:rPr>
              <a:t>able to manage student reservation requests (be able to refuse or accept the student's reservation request</a:t>
            </a:r>
            <a:r>
              <a:rPr lang="en-US" sz="2400" dirty="0">
                <a:solidFill>
                  <a:schemeClr val="tx1">
                    <a:lumMod val="75000"/>
                    <a:lumOff val="25000"/>
                  </a:schemeClr>
                </a:solidFill>
              </a:rPr>
              <a:t>).</a:t>
            </a:r>
          </a:p>
          <a:p>
            <a:pPr marL="342900" indent="-342900">
              <a:lnSpc>
                <a:spcPct val="90000"/>
              </a:lnSpc>
              <a:spcBef>
                <a:spcPts val="1000"/>
              </a:spcBef>
              <a:buClr>
                <a:schemeClr val="accent1"/>
              </a:buClr>
              <a:buFont typeface="Arial" panose="020B0604020202020204" pitchFamily="34" charset="0"/>
              <a:buChar char="•"/>
            </a:pPr>
            <a:r>
              <a:rPr lang="en-US" sz="2400" dirty="0">
                <a:solidFill>
                  <a:schemeClr val="tx1">
                    <a:lumMod val="75000"/>
                    <a:lumOff val="25000"/>
                  </a:schemeClr>
                </a:solidFill>
              </a:rPr>
              <a:t>View </a:t>
            </a:r>
            <a:r>
              <a:rPr lang="en-US" sz="2400" dirty="0">
                <a:solidFill>
                  <a:schemeClr val="tx1">
                    <a:lumMod val="75000"/>
                    <a:lumOff val="25000"/>
                  </a:schemeClr>
                </a:solidFill>
              </a:rPr>
              <a:t>books currently reserved and confirm the return of the book by the student, as well as view books reserved on the same day and books returned on the same day</a:t>
            </a:r>
            <a:r>
              <a:rPr lang="en-US" sz="2400" dirty="0">
                <a:solidFill>
                  <a:schemeClr val="tx1">
                    <a:lumMod val="75000"/>
                    <a:lumOff val="25000"/>
                  </a:schemeClr>
                </a:solidFill>
              </a:rPr>
              <a:t>.</a:t>
            </a:r>
          </a:p>
          <a:p>
            <a:pPr marL="342900" indent="-342900">
              <a:lnSpc>
                <a:spcPct val="90000"/>
              </a:lnSpc>
              <a:spcBef>
                <a:spcPts val="1000"/>
              </a:spcBef>
              <a:buClr>
                <a:schemeClr val="accent1"/>
              </a:buClr>
              <a:buFont typeface="Arial" panose="020B0604020202020204" pitchFamily="34" charset="0"/>
              <a:buChar char="•"/>
            </a:pPr>
            <a:r>
              <a:rPr lang="en-US" sz="2400" dirty="0">
                <a:solidFill>
                  <a:schemeClr val="tx1">
                    <a:lumMod val="75000"/>
                    <a:lumOff val="25000"/>
                  </a:schemeClr>
                </a:solidFill>
              </a:rPr>
              <a:t>Be able to Add </a:t>
            </a:r>
            <a:r>
              <a:rPr lang="en-US" sz="2400" dirty="0">
                <a:solidFill>
                  <a:schemeClr val="tx1">
                    <a:lumMod val="75000"/>
                    <a:lumOff val="25000"/>
                  </a:schemeClr>
                </a:solidFill>
              </a:rPr>
              <a:t>additional administration accounts from any administration account</a:t>
            </a:r>
            <a:r>
              <a:rPr lang="en-US" sz="2400" dirty="0">
                <a:solidFill>
                  <a:schemeClr val="tx1">
                    <a:lumMod val="75000"/>
                    <a:lumOff val="25000"/>
                  </a:schemeClr>
                </a:solidFill>
              </a:rPr>
              <a:t>.</a:t>
            </a:r>
          </a:p>
          <a:p>
            <a:pPr marL="342900" indent="-342900">
              <a:lnSpc>
                <a:spcPct val="90000"/>
              </a:lnSpc>
              <a:spcBef>
                <a:spcPts val="1000"/>
              </a:spcBef>
              <a:buClr>
                <a:schemeClr val="accent1"/>
              </a:buClr>
              <a:buFont typeface="Arial" panose="020B0604020202020204" pitchFamily="34" charset="0"/>
              <a:buChar char="•"/>
            </a:pPr>
            <a:r>
              <a:rPr lang="en-US" sz="2400" dirty="0">
                <a:solidFill>
                  <a:schemeClr val="tx1">
                    <a:lumMod val="75000"/>
                    <a:lumOff val="25000"/>
                  </a:schemeClr>
                </a:solidFill>
              </a:rPr>
              <a:t>Manage students accounts </a:t>
            </a:r>
            <a:r>
              <a:rPr lang="en-US" sz="2400" dirty="0">
                <a:solidFill>
                  <a:schemeClr val="tx1">
                    <a:lumMod val="75000"/>
                    <a:lumOff val="25000"/>
                  </a:schemeClr>
                </a:solidFill>
              </a:rPr>
              <a:t>created on the site </a:t>
            </a:r>
            <a:r>
              <a:rPr lang="en-US" sz="2400" dirty="0">
                <a:solidFill>
                  <a:schemeClr val="tx1">
                    <a:lumMod val="75000"/>
                    <a:lumOff val="25000"/>
                  </a:schemeClr>
                </a:solidFill>
              </a:rPr>
              <a:t>(be able to delete </a:t>
            </a:r>
            <a:r>
              <a:rPr lang="en-US" sz="2400" dirty="0">
                <a:solidFill>
                  <a:schemeClr val="tx1">
                    <a:lumMod val="75000"/>
                    <a:lumOff val="25000"/>
                  </a:schemeClr>
                </a:solidFill>
              </a:rPr>
              <a:t>accounts</a:t>
            </a:r>
            <a:r>
              <a:rPr lang="en-US" sz="2400" dirty="0">
                <a:solidFill>
                  <a:schemeClr val="tx1">
                    <a:lumMod val="75000"/>
                    <a:lumOff val="25000"/>
                  </a:schemeClr>
                </a:solidFill>
              </a:rPr>
              <a:t>).</a:t>
            </a:r>
          </a:p>
          <a:p>
            <a:pPr marL="342900" indent="-342900">
              <a:lnSpc>
                <a:spcPct val="90000"/>
              </a:lnSpc>
              <a:spcBef>
                <a:spcPts val="1000"/>
              </a:spcBef>
              <a:buClr>
                <a:schemeClr val="accent1"/>
              </a:buClr>
              <a:buFont typeface="Arial" panose="020B0604020202020204" pitchFamily="34" charset="0"/>
              <a:buChar char="•"/>
            </a:pPr>
            <a:r>
              <a:rPr lang="en-US" sz="2400" dirty="0">
                <a:solidFill>
                  <a:schemeClr val="tx1">
                    <a:lumMod val="75000"/>
                    <a:lumOff val="25000"/>
                  </a:schemeClr>
                </a:solidFill>
              </a:rPr>
              <a:t>Be able to Log </a:t>
            </a:r>
            <a:r>
              <a:rPr lang="en-US" sz="2400" dirty="0">
                <a:solidFill>
                  <a:schemeClr val="tx1">
                    <a:lumMod val="75000"/>
                    <a:lumOff val="25000"/>
                  </a:schemeClr>
                </a:solidFill>
              </a:rPr>
              <a:t>out if you wish.</a:t>
            </a:r>
          </a:p>
          <a:p>
            <a:endParaRPr lang="en-US" dirty="0"/>
          </a:p>
        </p:txBody>
      </p:sp>
    </p:spTree>
    <p:extLst>
      <p:ext uri="{BB962C8B-B14F-4D97-AF65-F5344CB8AC3E}">
        <p14:creationId xmlns:p14="http://schemas.microsoft.com/office/powerpoint/2010/main" val="3821153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854926" y="888274"/>
            <a:ext cx="9744891" cy="5350183"/>
          </a:xfrm>
          <a:prstGeom prst="rect">
            <a:avLst/>
          </a:prstGeom>
          <a:noFill/>
        </p:spPr>
        <p:txBody>
          <a:bodyPr wrap="square" rtlCol="0">
            <a:spAutoFit/>
          </a:bodyPr>
          <a:lstStyle/>
          <a:p>
            <a:pPr marL="342900" indent="-342900">
              <a:lnSpc>
                <a:spcPct val="200000"/>
              </a:lnSpc>
              <a:spcBef>
                <a:spcPts val="1000"/>
              </a:spcBef>
              <a:buClr>
                <a:schemeClr val="accent3">
                  <a:lumMod val="75000"/>
                </a:schemeClr>
              </a:buClr>
              <a:buFont typeface="Wingdings" panose="05000000000000000000" pitchFamily="2" charset="2"/>
              <a:buChar char="v"/>
            </a:pPr>
            <a:r>
              <a:rPr lang="en-US" sz="2600" dirty="0">
                <a:solidFill>
                  <a:schemeClr val="accent3">
                    <a:lumMod val="75000"/>
                  </a:schemeClr>
                </a:solidFill>
              </a:rPr>
              <a:t>Design and user experience</a:t>
            </a:r>
            <a:r>
              <a:rPr lang="en-US" sz="2600" dirty="0">
                <a:solidFill>
                  <a:schemeClr val="accent3">
                    <a:lumMod val="75000"/>
                  </a:schemeClr>
                </a:solidFill>
              </a:rPr>
              <a:t>:</a:t>
            </a:r>
          </a:p>
          <a:p>
            <a:pPr marL="342900" indent="-342900">
              <a:lnSpc>
                <a:spcPct val="200000"/>
              </a:lnSpc>
              <a:spcBef>
                <a:spcPts val="1000"/>
              </a:spcBef>
              <a:buClr>
                <a:schemeClr val="accent1"/>
              </a:buClr>
              <a:buFont typeface="Arial" panose="020B0604020202020204" pitchFamily="34" charset="0"/>
              <a:buChar char="•"/>
            </a:pPr>
            <a:r>
              <a:rPr lang="en-US" sz="2400" dirty="0" smtClean="0"/>
              <a:t>User-friendly interface with Eye-pleasing colors.</a:t>
            </a:r>
          </a:p>
          <a:p>
            <a:pPr marL="342900" indent="-342900">
              <a:lnSpc>
                <a:spcPct val="200000"/>
              </a:lnSpc>
              <a:spcBef>
                <a:spcPts val="1000"/>
              </a:spcBef>
              <a:buClr>
                <a:schemeClr val="accent3">
                  <a:lumMod val="75000"/>
                </a:schemeClr>
              </a:buClr>
              <a:buFont typeface="Wingdings" panose="05000000000000000000" pitchFamily="2" charset="2"/>
              <a:buChar char="v"/>
            </a:pPr>
            <a:r>
              <a:rPr lang="en-US" sz="2600" dirty="0">
                <a:solidFill>
                  <a:schemeClr val="accent3">
                    <a:lumMod val="75000"/>
                  </a:schemeClr>
                </a:solidFill>
              </a:rPr>
              <a:t>Technology requirements :</a:t>
            </a:r>
          </a:p>
          <a:p>
            <a:pPr marL="342900" indent="-342900">
              <a:lnSpc>
                <a:spcPct val="200000"/>
              </a:lnSpc>
              <a:spcBef>
                <a:spcPts val="1000"/>
              </a:spcBef>
              <a:buClr>
                <a:schemeClr val="accent1"/>
              </a:buClr>
              <a:buFont typeface="Arial" panose="020B0604020202020204" pitchFamily="34" charset="0"/>
              <a:buChar char="•"/>
            </a:pPr>
            <a:r>
              <a:rPr lang="en-US" sz="2400" dirty="0" smtClean="0"/>
              <a:t>Intern's </a:t>
            </a:r>
            <a:r>
              <a:rPr lang="en-US" sz="2400" dirty="0"/>
              <a:t>preferred </a:t>
            </a:r>
            <a:r>
              <a:rPr lang="en-US" sz="2400" dirty="0" smtClean="0"/>
              <a:t>technologies.</a:t>
            </a:r>
          </a:p>
          <a:p>
            <a:pPr marL="342900" indent="-342900">
              <a:lnSpc>
                <a:spcPct val="200000"/>
              </a:lnSpc>
              <a:spcBef>
                <a:spcPts val="1000"/>
              </a:spcBef>
              <a:buClr>
                <a:schemeClr val="accent3">
                  <a:lumMod val="75000"/>
                </a:schemeClr>
              </a:buClr>
              <a:buFont typeface="Wingdings" panose="05000000000000000000" pitchFamily="2" charset="2"/>
              <a:buChar char="v"/>
            </a:pPr>
            <a:r>
              <a:rPr lang="en-US" sz="2600" dirty="0">
                <a:solidFill>
                  <a:schemeClr val="accent3">
                    <a:lumMod val="75000"/>
                  </a:schemeClr>
                </a:solidFill>
              </a:rPr>
              <a:t>Schedule:</a:t>
            </a:r>
          </a:p>
          <a:p>
            <a:pPr marL="342900" indent="-342900">
              <a:lnSpc>
                <a:spcPct val="200000"/>
              </a:lnSpc>
              <a:spcBef>
                <a:spcPts val="1000"/>
              </a:spcBef>
              <a:buClr>
                <a:schemeClr val="accent1"/>
              </a:buClr>
              <a:buFont typeface="Arial" panose="020B0604020202020204" pitchFamily="34" charset="0"/>
              <a:buChar char="•"/>
            </a:pPr>
            <a:r>
              <a:rPr lang="en-US" sz="2400" dirty="0" smtClean="0"/>
              <a:t>All April.</a:t>
            </a:r>
            <a:endParaRPr lang="en-US" dirty="0"/>
          </a:p>
        </p:txBody>
      </p:sp>
    </p:spTree>
    <p:extLst>
      <p:ext uri="{BB962C8B-B14F-4D97-AF65-F5344CB8AC3E}">
        <p14:creationId xmlns:p14="http://schemas.microsoft.com/office/powerpoint/2010/main" val="941863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8801" y="127721"/>
            <a:ext cx="9675812" cy="773616"/>
          </a:xfrm>
        </p:spPr>
        <p:txBody>
          <a:bodyPr anchor="ctr"/>
          <a:lstStyle/>
          <a:p>
            <a:r>
              <a:rPr lang="en-US" dirty="0" smtClean="0"/>
              <a:t>UML Diagrams :</a:t>
            </a:r>
            <a:endParaRPr lang="en-US" dirty="0"/>
          </a:p>
        </p:txBody>
      </p:sp>
      <p:sp>
        <p:nvSpPr>
          <p:cNvPr id="3" name="Espace réservé du contenu 2"/>
          <p:cNvSpPr>
            <a:spLocks noGrp="1"/>
          </p:cNvSpPr>
          <p:nvPr>
            <p:ph idx="1"/>
          </p:nvPr>
        </p:nvSpPr>
        <p:spPr>
          <a:xfrm>
            <a:off x="1828800" y="901337"/>
            <a:ext cx="9675812" cy="5656217"/>
          </a:xfrm>
        </p:spPr>
        <p:txBody>
          <a:bodyPr/>
          <a:lstStyle/>
          <a:p>
            <a:pPr lvl="1">
              <a:buClr>
                <a:schemeClr val="accent3">
                  <a:lumMod val="75000"/>
                </a:schemeClr>
              </a:buClr>
              <a:buFont typeface="Wingdings" panose="05000000000000000000" pitchFamily="2" charset="2"/>
              <a:buChar char="v"/>
            </a:pPr>
            <a:r>
              <a:rPr lang="en-US" sz="2600" dirty="0" smtClean="0">
                <a:solidFill>
                  <a:schemeClr val="accent3">
                    <a:lumMod val="75000"/>
                  </a:schemeClr>
                </a:solidFill>
              </a:rPr>
              <a:t>Use case diagrams :</a:t>
            </a:r>
          </a:p>
          <a:p>
            <a:pPr lvl="2">
              <a:buClr>
                <a:schemeClr val="accent3">
                  <a:lumMod val="75000"/>
                </a:schemeClr>
              </a:buClr>
              <a:buFont typeface="Wingdings" panose="05000000000000000000" pitchFamily="2" charset="2"/>
              <a:buChar char="Ø"/>
            </a:pPr>
            <a:r>
              <a:rPr lang="en-US" sz="2000" dirty="0" smtClean="0">
                <a:solidFill>
                  <a:srgbClr val="FF0000"/>
                </a:solidFill>
              </a:rPr>
              <a:t>Students perspective UML’s :</a:t>
            </a:r>
          </a:p>
          <a:p>
            <a:pPr marL="914400" lvl="2" indent="0">
              <a:buClr>
                <a:schemeClr val="accent3">
                  <a:lumMod val="75000"/>
                </a:schemeClr>
              </a:buClr>
              <a:buNone/>
            </a:pPr>
            <a:endParaRPr lang="en-US" sz="2000" dirty="0" smtClean="0">
              <a:solidFill>
                <a:srgbClr val="FF0000"/>
              </a:solidFill>
            </a:endParaRPr>
          </a:p>
          <a:p>
            <a:pPr marL="0" indent="0">
              <a:buClr>
                <a:schemeClr val="accent3">
                  <a:lumMod val="75000"/>
                </a:schemeClr>
              </a:buClr>
              <a:buNone/>
            </a:pPr>
            <a:endParaRPr lang="en-US" sz="2000" dirty="0" smtClean="0">
              <a:solidFill>
                <a:srgbClr val="FF0000"/>
              </a:solidFill>
            </a:endParaRPr>
          </a:p>
          <a:p>
            <a:pPr marL="0" indent="0">
              <a:buClr>
                <a:schemeClr val="accent3">
                  <a:lumMod val="75000"/>
                </a:schemeClr>
              </a:buClr>
              <a:buNone/>
            </a:pPr>
            <a:endParaRPr lang="en-US" sz="2600" dirty="0">
              <a:solidFill>
                <a:schemeClr val="accent3">
                  <a:lumMod val="75000"/>
                </a:schemeClr>
              </a:solidFill>
            </a:endParaRPr>
          </a:p>
          <a:p>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354" y="2081658"/>
            <a:ext cx="4918303" cy="4210421"/>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883" y="1830982"/>
            <a:ext cx="5338060" cy="4592130"/>
          </a:xfrm>
          <a:prstGeom prst="rect">
            <a:avLst/>
          </a:prstGeom>
        </p:spPr>
      </p:pic>
    </p:spTree>
    <p:extLst>
      <p:ext uri="{BB962C8B-B14F-4D97-AF65-F5344CB8AC3E}">
        <p14:creationId xmlns:p14="http://schemas.microsoft.com/office/powerpoint/2010/main" val="2002717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276" y="744990"/>
            <a:ext cx="6543675" cy="5629275"/>
          </a:xfrm>
          <a:prstGeom prst="rect">
            <a:avLst/>
          </a:prstGeom>
        </p:spPr>
      </p:pic>
    </p:spTree>
    <p:extLst>
      <p:ext uri="{BB962C8B-B14F-4D97-AF65-F5344CB8AC3E}">
        <p14:creationId xmlns:p14="http://schemas.microsoft.com/office/powerpoint/2010/main" val="2089229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50423" y="718457"/>
            <a:ext cx="9875520" cy="400110"/>
          </a:xfrm>
          <a:prstGeom prst="rect">
            <a:avLst/>
          </a:prstGeom>
          <a:noFill/>
        </p:spPr>
        <p:txBody>
          <a:bodyPr wrap="square" rtlCol="0">
            <a:spAutoFit/>
          </a:bodyPr>
          <a:lstStyle/>
          <a:p>
            <a:r>
              <a:rPr lang="en-US" sz="2000" dirty="0" smtClean="0">
                <a:solidFill>
                  <a:srgbClr val="FF0000"/>
                </a:solidFill>
              </a:rPr>
              <a:t>(</a:t>
            </a:r>
            <a:r>
              <a:rPr lang="en-US" sz="2000" dirty="0">
                <a:solidFill>
                  <a:srgbClr val="FF0000"/>
                </a:solidFill>
              </a:rPr>
              <a:t>Admins perspective UML’s)  </a:t>
            </a:r>
            <a:endParaRPr lang="en-US" sz="2000" dirty="0">
              <a:solidFill>
                <a:srgbClr val="FF0000"/>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594" y="2138122"/>
            <a:ext cx="4899251" cy="4145520"/>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3234" y="2035426"/>
            <a:ext cx="5342709" cy="4248216"/>
          </a:xfrm>
          <a:prstGeom prst="rect">
            <a:avLst/>
          </a:prstGeom>
        </p:spPr>
      </p:pic>
    </p:spTree>
    <p:extLst>
      <p:ext uri="{BB962C8B-B14F-4D97-AF65-F5344CB8AC3E}">
        <p14:creationId xmlns:p14="http://schemas.microsoft.com/office/powerpoint/2010/main" val="2660522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753" y="1404710"/>
            <a:ext cx="5104448" cy="4374107"/>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793" y="1271232"/>
            <a:ext cx="5363528" cy="4641062"/>
          </a:xfrm>
          <a:prstGeom prst="rect">
            <a:avLst/>
          </a:prstGeom>
        </p:spPr>
      </p:pic>
    </p:spTree>
    <p:extLst>
      <p:ext uri="{BB962C8B-B14F-4D97-AF65-F5344CB8AC3E}">
        <p14:creationId xmlns:p14="http://schemas.microsoft.com/office/powerpoint/2010/main" val="3104035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101</TotalTime>
  <Words>993</Words>
  <Application>Microsoft Office PowerPoint</Application>
  <PresentationFormat>Grand écran</PresentationFormat>
  <Paragraphs>94</Paragraphs>
  <Slides>36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36</vt:i4>
      </vt:variant>
    </vt:vector>
  </HeadingPairs>
  <TitlesOfParts>
    <vt:vector size="41" baseType="lpstr">
      <vt:lpstr>Arial</vt:lpstr>
      <vt:lpstr>Century Gothic</vt:lpstr>
      <vt:lpstr>Wingdings</vt:lpstr>
      <vt:lpstr>Wingdings 3</vt:lpstr>
      <vt:lpstr>Brin</vt:lpstr>
      <vt:lpstr>Internship Report</vt:lpstr>
      <vt:lpstr>Introduction :</vt:lpstr>
      <vt:lpstr>Requirements :</vt:lpstr>
      <vt:lpstr>Présentation PowerPoint</vt:lpstr>
      <vt:lpstr>Présentation PowerPoint</vt:lpstr>
      <vt:lpstr>UML Diagrams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Used technologies and benchmarking :</vt:lpstr>
      <vt:lpstr>Présentation PowerPoint</vt:lpstr>
      <vt:lpstr>Présentation PowerPoint</vt:lpstr>
      <vt:lpstr>Présentation PowerPoint</vt:lpstr>
      <vt:lpstr>Présentation PowerPoint</vt:lpstr>
      <vt:lpstr>User's manual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Thank you for listening to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dc:title>
  <dc:creator>21263</dc:creator>
  <cp:lastModifiedBy>21263</cp:lastModifiedBy>
  <cp:revision>12</cp:revision>
  <dcterms:created xsi:type="dcterms:W3CDTF">2023-06-08T09:38:46Z</dcterms:created>
  <dcterms:modified xsi:type="dcterms:W3CDTF">2023-06-08T11:20:21Z</dcterms:modified>
</cp:coreProperties>
</file>