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58" r:id="rId5"/>
  </p:sldMasterIdLst>
  <p:notesMasterIdLst>
    <p:notesMasterId r:id="rId75"/>
  </p:notesMasterIdLst>
  <p:handoutMasterIdLst>
    <p:handoutMasterId r:id="rId76"/>
  </p:handoutMasterIdLst>
  <p:sldIdLst>
    <p:sldId id="256" r:id="rId6"/>
    <p:sldId id="368" r:id="rId7"/>
    <p:sldId id="269" r:id="rId8"/>
    <p:sldId id="369" r:id="rId9"/>
    <p:sldId id="399" r:id="rId10"/>
    <p:sldId id="400" r:id="rId11"/>
    <p:sldId id="370" r:id="rId12"/>
    <p:sldId id="371" r:id="rId13"/>
    <p:sldId id="394" r:id="rId14"/>
    <p:sldId id="401" r:id="rId15"/>
    <p:sldId id="372" r:id="rId16"/>
    <p:sldId id="395" r:id="rId17"/>
    <p:sldId id="373" r:id="rId18"/>
    <p:sldId id="402" r:id="rId19"/>
    <p:sldId id="403" r:id="rId20"/>
    <p:sldId id="374" r:id="rId21"/>
    <p:sldId id="404" r:id="rId22"/>
    <p:sldId id="405" r:id="rId23"/>
    <p:sldId id="376" r:id="rId24"/>
    <p:sldId id="377" r:id="rId25"/>
    <p:sldId id="396" r:id="rId26"/>
    <p:sldId id="406" r:id="rId27"/>
    <p:sldId id="407" r:id="rId28"/>
    <p:sldId id="397" r:id="rId29"/>
    <p:sldId id="408" r:id="rId30"/>
    <p:sldId id="409" r:id="rId31"/>
    <p:sldId id="420" r:id="rId32"/>
    <p:sldId id="421" r:id="rId33"/>
    <p:sldId id="410" r:id="rId34"/>
    <p:sldId id="411" r:id="rId35"/>
    <p:sldId id="412" r:id="rId36"/>
    <p:sldId id="413" r:id="rId37"/>
    <p:sldId id="414" r:id="rId38"/>
    <p:sldId id="415" r:id="rId39"/>
    <p:sldId id="416" r:id="rId40"/>
    <p:sldId id="417" r:id="rId41"/>
    <p:sldId id="422" r:id="rId42"/>
    <p:sldId id="423" r:id="rId43"/>
    <p:sldId id="424" r:id="rId44"/>
    <p:sldId id="425" r:id="rId45"/>
    <p:sldId id="426" r:id="rId46"/>
    <p:sldId id="427" r:id="rId47"/>
    <p:sldId id="428" r:id="rId48"/>
    <p:sldId id="429" r:id="rId49"/>
    <p:sldId id="430" r:id="rId50"/>
    <p:sldId id="431" r:id="rId51"/>
    <p:sldId id="432" r:id="rId52"/>
    <p:sldId id="433" r:id="rId53"/>
    <p:sldId id="434" r:id="rId54"/>
    <p:sldId id="435" r:id="rId55"/>
    <p:sldId id="437" r:id="rId56"/>
    <p:sldId id="438" r:id="rId57"/>
    <p:sldId id="439" r:id="rId58"/>
    <p:sldId id="440" r:id="rId59"/>
    <p:sldId id="441" r:id="rId60"/>
    <p:sldId id="442" r:id="rId61"/>
    <p:sldId id="443" r:id="rId62"/>
    <p:sldId id="444" r:id="rId63"/>
    <p:sldId id="445" r:id="rId64"/>
    <p:sldId id="446" r:id="rId65"/>
    <p:sldId id="447" r:id="rId66"/>
    <p:sldId id="448" r:id="rId67"/>
    <p:sldId id="449" r:id="rId68"/>
    <p:sldId id="450" r:id="rId69"/>
    <p:sldId id="451" r:id="rId70"/>
    <p:sldId id="452" r:id="rId71"/>
    <p:sldId id="453" r:id="rId72"/>
    <p:sldId id="454" r:id="rId73"/>
    <p:sldId id="455" r:id="rId7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2A2A"/>
    <a:srgbClr val="FEB856"/>
    <a:srgbClr val="1CBBB4"/>
    <a:srgbClr val="9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5360" autoAdjust="0"/>
  </p:normalViewPr>
  <p:slideViewPr>
    <p:cSldViewPr showGuides="1">
      <p:cViewPr varScale="1">
        <p:scale>
          <a:sx n="87" d="100"/>
          <a:sy n="87" d="100"/>
        </p:scale>
        <p:origin x="96" y="22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70647C-2142-49BD-86CE-ED609DF61204}" type="datetimeFigureOut">
              <a:rPr lang="ko-KR" altLang="en-US" smtClean="0"/>
              <a:t>2022-11-29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AFA7-4971-4E87-AA3D-540E429FAD85}" type="slidenum">
              <a:rPr lang="ko-KR" altLang="en-US" smtClean="0"/>
              <a:t>‹#›</a:t>
            </a:fld>
            <a:endParaRPr lang="ko-KR" altLang="en-US"/>
          </a:p>
        </p:txBody>
      </p:sp>
    </p:spTree>
    <p:extLst>
      <p:ext uri="{BB962C8B-B14F-4D97-AF65-F5344CB8AC3E}">
        <p14:creationId xmlns:p14="http://schemas.microsoft.com/office/powerpoint/2010/main" val="2931979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DFE15-6179-4579-ADBF-D18E81C13FE2}" type="datetimeFigureOut">
              <a:rPr lang="ko-KR" altLang="en-US" smtClean="0"/>
              <a:t>2022-11-29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CC151-D09E-4313-86BF-DE81850A7CA1}" type="slidenum">
              <a:rPr lang="ko-KR" altLang="en-US" smtClean="0"/>
              <a:t>‹#›</a:t>
            </a:fld>
            <a:endParaRPr lang="ko-KR" altLang="en-US"/>
          </a:p>
        </p:txBody>
      </p:sp>
    </p:spTree>
    <p:extLst>
      <p:ext uri="{BB962C8B-B14F-4D97-AF65-F5344CB8AC3E}">
        <p14:creationId xmlns:p14="http://schemas.microsoft.com/office/powerpoint/2010/main" val="415831773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3293503" y="411510"/>
            <a:ext cx="2556993" cy="2699230"/>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237931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29815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6596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4" name="Rectangle 43"/>
          <p:cNvSpPr/>
          <p:nvPr userDrawn="1"/>
        </p:nvSpPr>
        <p:spPr>
          <a:xfrm>
            <a:off x="1" y="889772"/>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hasCustomPrompt="1"/>
          </p:nvPr>
        </p:nvSpPr>
        <p:spPr>
          <a:xfrm>
            <a:off x="3665156" y="2091331"/>
            <a:ext cx="5472608" cy="542078"/>
          </a:xfrm>
          <a:prstGeom prst="rect">
            <a:avLst/>
          </a:prstGeom>
        </p:spPr>
        <p:txBody>
          <a:bodyPr anchor="ctr">
            <a:noAutofit/>
          </a:bodyPr>
          <a:lstStyle>
            <a:lvl1pPr algn="l">
              <a:defRPr sz="3600" b="1" baseline="0">
                <a:solidFill>
                  <a:schemeClr val="tx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665156" y="2640899"/>
            <a:ext cx="5472608" cy="276687"/>
          </a:xfrm>
          <a:prstGeom prst="rect">
            <a:avLst/>
          </a:prstGeom>
        </p:spPr>
        <p:txBody>
          <a:bodyPr lIns="108000" anchor="ctr"/>
          <a:lstStyle>
            <a:lvl1pPr marL="0" indent="0" algn="l">
              <a:buNone/>
              <a:defRPr sz="1400" baseline="0">
                <a:solidFill>
                  <a:schemeClr val="tx1"/>
                </a:solidFill>
                <a:effectLst/>
                <a:latin typeface="+mn-lt"/>
                <a:cs typeface="Arial" pitchFamily="34" charset="0"/>
              </a:defRPr>
            </a:lvl1pPr>
          </a:lstStyle>
          <a:p>
            <a:pPr lvl="0"/>
            <a:r>
              <a:rPr lang="en-US" altLang="ko-KR" dirty="0"/>
              <a:t>Add text</a:t>
            </a:r>
            <a:endParaRPr lang="ko-KR" altLang="en-US" dirty="0"/>
          </a:p>
        </p:txBody>
      </p:sp>
      <p:grpSp>
        <p:nvGrpSpPr>
          <p:cNvPr id="4" name="Group 3"/>
          <p:cNvGrpSpPr/>
          <p:nvPr userDrawn="1"/>
        </p:nvGrpSpPr>
        <p:grpSpPr>
          <a:xfrm>
            <a:off x="1410728" y="1571507"/>
            <a:ext cx="1895276" cy="2008355"/>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Tree>
    <p:extLst>
      <p:ext uri="{BB962C8B-B14F-4D97-AF65-F5344CB8AC3E}">
        <p14:creationId xmlns:p14="http://schemas.microsoft.com/office/powerpoint/2010/main" val="2036946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388586"/>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8"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71737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0538" y="4299990"/>
            <a:ext cx="9143999" cy="432000"/>
          </a:xfrm>
          <a:prstGeom prst="rect">
            <a:avLst/>
          </a:prstGeom>
        </p:spPr>
        <p:txBody>
          <a:bodyPr/>
          <a:lstStyle/>
          <a:p>
            <a:pPr algn="ctr" fontAlgn="auto">
              <a:spcBef>
                <a:spcPts val="0"/>
              </a:spcBef>
              <a:spcAft>
                <a:spcPts val="0"/>
              </a:spcAft>
              <a:defRPr/>
            </a:pPr>
            <a:r>
              <a:rPr lang="fr-FR" altLang="ko-KR" dirty="0">
                <a:solidFill>
                  <a:schemeClr val="tx1">
                    <a:lumMod val="75000"/>
                    <a:lumOff val="25000"/>
                  </a:schemeClr>
                </a:solidFill>
              </a:rPr>
              <a:t>Préparé par: HELBAQATI</a:t>
            </a:r>
            <a:endParaRPr lang="en-US" altLang="ko-KR" b="1" dirty="0">
              <a:solidFill>
                <a:schemeClr val="tx1">
                  <a:lumMod val="75000"/>
                  <a:lumOff val="25000"/>
                </a:schemeClr>
              </a:solidFill>
              <a:cs typeface="Arial" pitchFamily="34" charset="0"/>
            </a:endParaRPr>
          </a:p>
        </p:txBody>
      </p:sp>
      <p:sp>
        <p:nvSpPr>
          <p:cNvPr id="6" name="Title 5"/>
          <p:cNvSpPr>
            <a:spLocks noGrp="1"/>
          </p:cNvSpPr>
          <p:nvPr>
            <p:ph type="title"/>
          </p:nvPr>
        </p:nvSpPr>
        <p:spPr>
          <a:prstGeom prst="rect">
            <a:avLst/>
          </a:prstGeom>
        </p:spPr>
        <p:txBody>
          <a:bodyPr/>
          <a:lstStyle/>
          <a:p>
            <a:r>
              <a:rPr lang="fr-FR" altLang="ko-KR" dirty="0">
                <a:ea typeface="맑은 고딕" pitchFamily="50" charset="-127"/>
              </a:rPr>
              <a:t>M104: Sites Web statiques</a:t>
            </a:r>
            <a:endParaRPr lang="ko-KR" altLang="en-US" dirty="0">
              <a:solidFill>
                <a:schemeClr val="tx1">
                  <a:lumMod val="75000"/>
                  <a:lumOff val="25000"/>
                </a:schemeClr>
              </a:solidFill>
            </a:endParaRPr>
          </a:p>
        </p:txBody>
      </p:sp>
      <p:sp>
        <p:nvSpPr>
          <p:cNvPr id="8" name="Block Arc 46"/>
          <p:cNvSpPr/>
          <p:nvPr/>
        </p:nvSpPr>
        <p:spPr>
          <a:xfrm>
            <a:off x="4067944" y="435575"/>
            <a:ext cx="3504327" cy="3504327"/>
          </a:xfrm>
          <a:prstGeom prst="blockArc">
            <a:avLst>
              <a:gd name="adj1" fmla="val 10800000"/>
              <a:gd name="adj2" fmla="val 21559014"/>
              <a:gd name="adj3" fmla="val 1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Oval 47"/>
          <p:cNvSpPr/>
          <p:nvPr/>
        </p:nvSpPr>
        <p:spPr>
          <a:xfrm>
            <a:off x="4907335" y="28173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48"/>
          <p:cNvSpPr/>
          <p:nvPr/>
        </p:nvSpPr>
        <p:spPr>
          <a:xfrm>
            <a:off x="3833829" y="1926372"/>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49"/>
          <p:cNvSpPr/>
          <p:nvPr/>
        </p:nvSpPr>
        <p:spPr>
          <a:xfrm>
            <a:off x="7274665" y="192187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50"/>
          <p:cNvSpPr/>
          <p:nvPr/>
        </p:nvSpPr>
        <p:spPr>
          <a:xfrm>
            <a:off x="6942254" y="94175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51"/>
          <p:cNvSpPr/>
          <p:nvPr/>
        </p:nvSpPr>
        <p:spPr>
          <a:xfrm>
            <a:off x="4126364" y="91022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282" y="1165474"/>
            <a:ext cx="2609195" cy="1521795"/>
          </a:xfrm>
          <a:prstGeom prst="rect">
            <a:avLst/>
          </a:prstGeom>
        </p:spPr>
      </p:pic>
      <p:pic>
        <p:nvPicPr>
          <p:cNvPr id="60" name="Imag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79" y="207104"/>
            <a:ext cx="1415165" cy="1415165"/>
          </a:xfrm>
          <a:prstGeom prst="rect">
            <a:avLst/>
          </a:prstGeom>
        </p:spPr>
      </p:pic>
      <p:sp>
        <p:nvSpPr>
          <p:cNvPr id="61" name="Oval 48"/>
          <p:cNvSpPr/>
          <p:nvPr/>
        </p:nvSpPr>
        <p:spPr>
          <a:xfrm>
            <a:off x="6125381" y="268679"/>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179" y="941081"/>
            <a:ext cx="448785" cy="448785"/>
          </a:xfrm>
          <a:prstGeom prst="rect">
            <a:avLst/>
          </a:prstGeom>
        </p:spPr>
      </p:pic>
      <p:pic>
        <p:nvPicPr>
          <p:cNvPr id="62" name="Imag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0670" y="2011403"/>
            <a:ext cx="370512" cy="390227"/>
          </a:xfrm>
          <a:prstGeom prst="rect">
            <a:avLst/>
          </a:prstGeom>
        </p:spPr>
      </p:pic>
      <p:pic>
        <p:nvPicPr>
          <p:cNvPr id="63" name="Imag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1445" y="304743"/>
            <a:ext cx="459592" cy="459592"/>
          </a:xfrm>
          <a:prstGeom prst="rect">
            <a:avLst/>
          </a:prstGeom>
        </p:spPr>
      </p:pic>
      <p:pic>
        <p:nvPicPr>
          <p:cNvPr id="64" name="Imag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6136" y="319943"/>
            <a:ext cx="414118" cy="489116"/>
          </a:xfrm>
          <a:prstGeom prst="rect">
            <a:avLst/>
          </a:prstGeom>
        </p:spPr>
      </p:pic>
      <p:pic>
        <p:nvPicPr>
          <p:cNvPr id="65" name="Imag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81823" y="978561"/>
            <a:ext cx="404826" cy="404826"/>
          </a:xfrm>
          <a:prstGeom prst="rect">
            <a:avLst/>
          </a:prstGeom>
        </p:spPr>
      </p:pic>
      <p:pic>
        <p:nvPicPr>
          <p:cNvPr id="66" name="Imag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8860" y="1967552"/>
            <a:ext cx="409599" cy="409599"/>
          </a:xfrm>
          <a:prstGeom prst="rect">
            <a:avLst/>
          </a:prstGeom>
        </p:spPr>
      </p:pic>
    </p:spTree>
    <p:extLst>
      <p:ext uri="{BB962C8B-B14F-4D97-AF65-F5344CB8AC3E}">
        <p14:creationId xmlns:p14="http://schemas.microsoft.com/office/powerpoint/2010/main" val="30688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altLang="fr-FR" sz="4400" b="1" dirty="0">
                <a:solidFill>
                  <a:srgbClr val="000000"/>
                </a:solidFill>
                <a:latin typeface="Segoe UI" panose="020B0502040204020203" pitchFamily="34" charset="0"/>
                <a:cs typeface="Segoe UI" panose="020B0502040204020203" pitchFamily="34" charset="0"/>
              </a:rPr>
              <a:t>Text/</a:t>
            </a:r>
            <a:r>
              <a:rPr lang="fr-FR" altLang="fr-FR" sz="4400" b="1" dirty="0" err="1">
                <a:solidFill>
                  <a:srgbClr val="000000"/>
                </a:solidFill>
                <a:latin typeface="Segoe UI" panose="020B0502040204020203" pitchFamily="34" charset="0"/>
                <a:cs typeface="Segoe UI" panose="020B0502040204020203" pitchFamily="34" charset="0"/>
              </a:rPr>
              <a:t>Typography</a:t>
            </a:r>
            <a:r>
              <a:rPr lang="fr-FR" dirty="0"/>
              <a:t> </a:t>
            </a:r>
            <a:r>
              <a:rPr lang="fr-FR" dirty="0">
                <a:solidFill>
                  <a:schemeClr val="accent1"/>
                </a:solidFill>
              </a:rPr>
              <a:t>Bootstrap</a:t>
            </a:r>
          </a:p>
        </p:txBody>
      </p:sp>
      <p:sp>
        <p:nvSpPr>
          <p:cNvPr id="17" name="Rectangle 2"/>
          <p:cNvSpPr>
            <a:spLocks noChangeArrowheads="1"/>
          </p:cNvSpPr>
          <p:nvPr/>
        </p:nvSpPr>
        <p:spPr bwMode="auto">
          <a:xfrm>
            <a:off x="126015" y="2504937"/>
            <a:ext cx="3992748" cy="142727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h1</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h1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h1</a:t>
            </a:r>
            <a:r>
              <a:rPr lang="pt-BR" sz="1400" dirty="0">
                <a:solidFill>
                  <a:srgbClr val="0000FF"/>
                </a:solidFill>
                <a:latin typeface="Consolas" panose="020B0609020204030204" pitchFamily="49" charset="0"/>
              </a:rPr>
              <a:t>&gt;</a:t>
            </a:r>
            <a:endParaRPr lang="pt-BR" sz="1400" dirty="0">
              <a:solidFill>
                <a:srgbClr val="000000"/>
              </a:solidFill>
              <a:latin typeface="Consolas" panose="020B0609020204030204" pitchFamily="49" charset="0"/>
            </a:endParaRPr>
          </a:p>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h2</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h2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h2</a:t>
            </a:r>
            <a:r>
              <a:rPr lang="pt-BR" sz="1400" dirty="0">
                <a:solidFill>
                  <a:srgbClr val="0000FF"/>
                </a:solidFill>
                <a:latin typeface="Consolas" panose="020B0609020204030204" pitchFamily="49" charset="0"/>
              </a:rPr>
              <a:t>&gt;</a:t>
            </a:r>
            <a:endParaRPr lang="pt-BR" sz="1400" dirty="0">
              <a:solidFill>
                <a:srgbClr val="000000"/>
              </a:solidFill>
              <a:latin typeface="Consolas" panose="020B0609020204030204" pitchFamily="49" charset="0"/>
            </a:endParaRPr>
          </a:p>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h3</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h3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h3</a:t>
            </a:r>
            <a:r>
              <a:rPr lang="pt-BR" sz="1400" dirty="0">
                <a:solidFill>
                  <a:srgbClr val="0000FF"/>
                </a:solidFill>
                <a:latin typeface="Consolas" panose="020B0609020204030204" pitchFamily="49" charset="0"/>
              </a:rPr>
              <a:t>&gt;</a:t>
            </a:r>
            <a:endParaRPr lang="pt-BR" sz="1400" dirty="0">
              <a:solidFill>
                <a:srgbClr val="000000"/>
              </a:solidFill>
              <a:latin typeface="Consolas" panose="020B0609020204030204" pitchFamily="49" charset="0"/>
            </a:endParaRPr>
          </a:p>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h4</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h4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h4</a:t>
            </a:r>
            <a:r>
              <a:rPr lang="pt-BR" sz="1400" dirty="0">
                <a:solidFill>
                  <a:srgbClr val="0000FF"/>
                </a:solidFill>
                <a:latin typeface="Consolas" panose="020B0609020204030204" pitchFamily="49" charset="0"/>
              </a:rPr>
              <a:t>&gt;</a:t>
            </a:r>
            <a:endParaRPr lang="pt-BR" sz="1400" dirty="0">
              <a:solidFill>
                <a:srgbClr val="000000"/>
              </a:solidFill>
              <a:latin typeface="Consolas" panose="020B0609020204030204" pitchFamily="49" charset="0"/>
            </a:endParaRPr>
          </a:p>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h5</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h5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h5</a:t>
            </a:r>
            <a:r>
              <a:rPr lang="pt-BR" sz="1400" dirty="0">
                <a:solidFill>
                  <a:srgbClr val="0000FF"/>
                </a:solidFill>
                <a:latin typeface="Consolas" panose="020B0609020204030204" pitchFamily="49" charset="0"/>
              </a:rPr>
              <a:t>&gt;</a:t>
            </a:r>
            <a:endParaRPr lang="pt-BR" sz="1400" dirty="0">
              <a:solidFill>
                <a:srgbClr val="000000"/>
              </a:solidFill>
              <a:latin typeface="Consolas" panose="020B0609020204030204" pitchFamily="49" charset="0"/>
            </a:endParaRPr>
          </a:p>
          <a:p>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h6</a:t>
            </a:r>
            <a:r>
              <a:rPr lang="pt-BR" sz="1400" dirty="0">
                <a:solidFill>
                  <a:srgbClr val="0000FF"/>
                </a:solidFill>
                <a:latin typeface="Consolas" panose="020B0609020204030204" pitchFamily="49" charset="0"/>
              </a:rPr>
              <a:t>&gt;</a:t>
            </a:r>
            <a:r>
              <a:rPr lang="pt-BR" sz="1400" dirty="0">
                <a:solidFill>
                  <a:srgbClr val="000000"/>
                </a:solidFill>
                <a:latin typeface="Consolas" panose="020B0609020204030204" pitchFamily="49" charset="0"/>
              </a:rPr>
              <a:t>h6 Bootstrap heading</a:t>
            </a:r>
            <a:r>
              <a:rPr lang="pt-BR" sz="1400" dirty="0">
                <a:solidFill>
                  <a:srgbClr val="0000FF"/>
                </a:solidFill>
                <a:latin typeface="Consolas" panose="020B0609020204030204" pitchFamily="49" charset="0"/>
              </a:rPr>
              <a:t>&lt;/</a:t>
            </a:r>
            <a:r>
              <a:rPr lang="pt-BR" sz="1400" dirty="0">
                <a:solidFill>
                  <a:srgbClr val="800000"/>
                </a:solidFill>
                <a:latin typeface="Consolas" panose="020B0609020204030204" pitchFamily="49" charset="0"/>
              </a:rPr>
              <a:t>h6</a:t>
            </a:r>
            <a:r>
              <a:rPr lang="pt-BR" sz="1400" dirty="0">
                <a:solidFill>
                  <a:srgbClr val="0000FF"/>
                </a:solidFill>
                <a:latin typeface="Consolas" panose="020B0609020204030204" pitchFamily="49" charset="0"/>
              </a:rPr>
              <a:t>&gt;</a:t>
            </a:r>
            <a:endParaRPr lang="fr-FR" sz="2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Paramètres par défaut de Bootstrap 5</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Bootstrap 5 utilise une valeur par défaut de </a:t>
            </a:r>
            <a:r>
              <a:rPr kumimoji="0" lang="fr-FR" altLang="fr-FR" sz="1100" b="0" i="0" u="none" strike="noStrike" cap="none" normalizeH="0" baseline="0" dirty="0">
                <a:ln>
                  <a:noFill/>
                </a:ln>
                <a:solidFill>
                  <a:srgbClr val="DC143C"/>
                </a:solidFill>
                <a:effectLst/>
                <a:latin typeface="Consolas" panose="020B0609020204030204" pitchFamily="49" charset="0"/>
              </a:rPr>
              <a:t>font-size </a:t>
            </a:r>
            <a:r>
              <a:rPr kumimoji="0" lang="fr-FR" altLang="fr-FR" sz="1100" b="0" i="0" u="none" strike="noStrike" cap="none" normalizeH="0" baseline="0" dirty="0">
                <a:ln>
                  <a:noFill/>
                </a:ln>
                <a:solidFill>
                  <a:srgbClr val="000000"/>
                </a:solidFill>
                <a:effectLst/>
                <a:latin typeface="Verdana" panose="020B0604030504040204" pitchFamily="34" charset="0"/>
              </a:rPr>
              <a:t>1rem (16px par défaut) et sa valeur </a:t>
            </a:r>
            <a:r>
              <a:rPr kumimoji="0" lang="fr-FR" altLang="fr-FR" sz="1100" b="0" i="0" u="none" strike="noStrike" cap="none" normalizeH="0" baseline="0" dirty="0">
                <a:ln>
                  <a:noFill/>
                </a:ln>
                <a:solidFill>
                  <a:srgbClr val="DC143C"/>
                </a:solidFill>
                <a:effectLst/>
                <a:latin typeface="Consolas" panose="020B0609020204030204" pitchFamily="49" charset="0"/>
              </a:rPr>
              <a:t>line-</a:t>
            </a:r>
            <a:r>
              <a:rPr kumimoji="0" lang="fr-FR" altLang="fr-FR" sz="1100" b="0" i="0" u="none" strike="noStrike" cap="none" normalizeH="0" baseline="0" dirty="0" err="1">
                <a:ln>
                  <a:noFill/>
                </a:ln>
                <a:solidFill>
                  <a:srgbClr val="DC143C"/>
                </a:solidFill>
                <a:effectLst/>
                <a:latin typeface="Consolas" panose="020B0609020204030204" pitchFamily="49" charset="0"/>
              </a:rPr>
              <a:t>height</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est de 1,5.</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De plus, tous les  éléments </a:t>
            </a:r>
            <a:r>
              <a:rPr kumimoji="0" lang="fr-FR" altLang="fr-FR" sz="1100" b="0" i="0" u="none" strike="noStrike" cap="none" normalizeH="0" baseline="0" dirty="0">
                <a:ln>
                  <a:noFill/>
                </a:ln>
                <a:solidFill>
                  <a:srgbClr val="DC143C"/>
                </a:solidFill>
                <a:effectLst/>
                <a:latin typeface="Consolas" panose="020B0609020204030204" pitchFamily="49" charset="0"/>
              </a:rPr>
              <a:t>&lt;p&gt;</a:t>
            </a:r>
            <a:r>
              <a:rPr kumimoji="0" lang="fr-FR" altLang="fr-FR" sz="1100" b="0" i="0" u="none" strike="noStrike" cap="none" normalizeH="0" baseline="0" dirty="0">
                <a:ln>
                  <a:noFill/>
                </a:ln>
                <a:solidFill>
                  <a:srgbClr val="000000"/>
                </a:solidFill>
                <a:effectLst/>
                <a:latin typeface="Verdana" panose="020B0604030504040204" pitchFamily="34" charset="0"/>
              </a:rPr>
              <a:t> ont </a:t>
            </a:r>
            <a:r>
              <a:rPr kumimoji="0" lang="fr-FR" altLang="fr-FR" sz="1100" b="0" i="0" u="none" strike="noStrike" cap="none" normalizeH="0" baseline="0" dirty="0" err="1">
                <a:ln>
                  <a:noFill/>
                </a:ln>
                <a:solidFill>
                  <a:srgbClr val="DC143C"/>
                </a:solidFill>
                <a:effectLst/>
                <a:latin typeface="Consolas" panose="020B0609020204030204" pitchFamily="49" charset="0"/>
              </a:rPr>
              <a:t>margin</a:t>
            </a:r>
            <a:r>
              <a:rPr kumimoji="0" lang="fr-FR" altLang="fr-FR" sz="1100" b="0" i="0" u="none" strike="noStrike" cap="none" normalizeH="0" baseline="0" dirty="0">
                <a:ln>
                  <a:noFill/>
                </a:ln>
                <a:solidFill>
                  <a:srgbClr val="DC143C"/>
                </a:solidFill>
                <a:effectLst/>
                <a:latin typeface="Consolas" panose="020B0609020204030204" pitchFamily="49" charset="0"/>
              </a:rPr>
              <a:t>-top: 0 </a:t>
            </a:r>
            <a:r>
              <a:rPr kumimoji="0" lang="fr-FR" altLang="fr-FR" sz="1100" b="0" i="0" u="none" strike="noStrike" cap="none" normalizeH="0" baseline="0" dirty="0">
                <a:ln>
                  <a:noFill/>
                </a:ln>
                <a:solidFill>
                  <a:srgbClr val="000000"/>
                </a:solidFill>
                <a:effectLst/>
                <a:latin typeface="Verdana" panose="020B0604030504040204" pitchFamily="34" charset="0"/>
              </a:rPr>
              <a:t>et </a:t>
            </a:r>
            <a:r>
              <a:rPr kumimoji="0" lang="fr-FR" altLang="fr-FR" sz="1100" b="0" i="0" u="none" strike="noStrike" cap="none" normalizeH="0" baseline="0" dirty="0" err="1">
                <a:ln>
                  <a:noFill/>
                </a:ln>
                <a:solidFill>
                  <a:srgbClr val="DC143C"/>
                </a:solidFill>
                <a:effectLst/>
                <a:latin typeface="Consolas" panose="020B0609020204030204" pitchFamily="49" charset="0"/>
              </a:rPr>
              <a:t>margin-bottom</a:t>
            </a:r>
            <a:r>
              <a:rPr kumimoji="0" lang="fr-FR" altLang="fr-FR" sz="1100" b="0" i="0" u="none" strike="noStrike" cap="none" normalizeH="0" baseline="0" dirty="0">
                <a:ln>
                  <a:noFill/>
                </a:ln>
                <a:solidFill>
                  <a:srgbClr val="DC143C"/>
                </a:solidFill>
                <a:effectLst/>
                <a:latin typeface="Consolas" panose="020B0609020204030204" pitchFamily="49" charset="0"/>
              </a:rPr>
              <a:t>: 1rem</a:t>
            </a:r>
            <a:r>
              <a:rPr kumimoji="0" lang="fr-FR" altLang="fr-FR" sz="1100" b="0" i="0" u="none" strike="noStrike" cap="none" normalizeH="0" baseline="0" dirty="0">
                <a:ln>
                  <a:noFill/>
                </a:ln>
                <a:solidFill>
                  <a:srgbClr val="000000"/>
                </a:solidFill>
                <a:effectLst/>
                <a:latin typeface="Verdana" panose="020B0604030504040204" pitchFamily="34" charset="0"/>
              </a:rPr>
              <a:t>(16px par défaut).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C233282-23B4-4DDF-BB3C-81962A95E37A}"/>
              </a:ext>
            </a:extLst>
          </p:cNvPr>
          <p:cNvSpPr>
            <a:spLocks noChangeArrowheads="1"/>
          </p:cNvSpPr>
          <p:nvPr/>
        </p:nvSpPr>
        <p:spPr bwMode="auto">
          <a:xfrm>
            <a:off x="233772" y="1436999"/>
            <a:ext cx="8730716" cy="634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&lt;h1&gt; - &lt;h6&gt;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Bootstrap 5 styles d'en-têtes HTML ( </a:t>
            </a:r>
            <a:r>
              <a:rPr kumimoji="0" lang="fr-FR" altLang="fr-FR" sz="1100" b="0" i="0" u="none" strike="noStrike" cap="none" normalizeH="0" baseline="0" dirty="0">
                <a:ln>
                  <a:noFill/>
                </a:ln>
                <a:solidFill>
                  <a:srgbClr val="DC143C"/>
                </a:solidFill>
                <a:effectLst/>
                <a:latin typeface="Consolas" panose="020B0609020204030204" pitchFamily="49" charset="0"/>
              </a:rPr>
              <a:t>&lt;h1&gt;</a:t>
            </a:r>
            <a:r>
              <a:rPr kumimoji="0" lang="fr-FR" altLang="fr-FR" sz="1100" b="0" i="0" u="none" strike="noStrike" cap="none" normalizeH="0" baseline="0" dirty="0">
                <a:ln>
                  <a:noFill/>
                </a:ln>
                <a:solidFill>
                  <a:srgbClr val="000000"/>
                </a:solidFill>
                <a:effectLst/>
                <a:latin typeface="Verdana" panose="020B0604030504040204" pitchFamily="34" charset="0"/>
              </a:rPr>
              <a:t>à </a:t>
            </a:r>
            <a:r>
              <a:rPr kumimoji="0" lang="fr-FR" altLang="fr-FR" sz="1100" b="0" i="0" u="none" strike="noStrike" cap="none" normalizeH="0" baseline="0" dirty="0">
                <a:ln>
                  <a:noFill/>
                </a:ln>
                <a:solidFill>
                  <a:srgbClr val="DC143C"/>
                </a:solidFill>
                <a:effectLst/>
                <a:latin typeface="Consolas" panose="020B0609020204030204" pitchFamily="49" charset="0"/>
              </a:rPr>
              <a:t>&lt;h6&gt;</a:t>
            </a:r>
            <a:r>
              <a:rPr kumimoji="0" lang="fr-FR" altLang="fr-FR" sz="1100" b="0" i="0" u="none" strike="noStrike" cap="none" normalizeH="0" baseline="0" dirty="0">
                <a:ln>
                  <a:noFill/>
                </a:ln>
                <a:solidFill>
                  <a:srgbClr val="000000"/>
                </a:solidFill>
                <a:effectLst/>
                <a:latin typeface="Verdana" panose="020B0604030504040204" pitchFamily="34" charset="0"/>
              </a:rPr>
              <a:t>) avec un poids de police plus audacieux et une taille de police réactive.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744D33-80B4-4DF3-AE81-F40A9998E3D2}"/>
              </a:ext>
            </a:extLst>
          </p:cNvPr>
          <p:cNvSpPr>
            <a:spLocks noChangeArrowheads="1"/>
          </p:cNvSpPr>
          <p:nvPr/>
        </p:nvSpPr>
        <p:spPr bwMode="auto">
          <a:xfrm>
            <a:off x="5025238" y="2504937"/>
            <a:ext cx="3888432" cy="142727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="h1"&gt;</a:t>
            </a:r>
            <a:r>
              <a:rPr lang="fr-FR" sz="1400" b="0" i="0" dirty="0">
                <a:solidFill>
                  <a:srgbClr val="000000"/>
                </a:solidFill>
                <a:effectLst/>
                <a:latin typeface="Consolas" panose="020B0609020204030204" pitchFamily="49" charset="0"/>
              </a:rPr>
              <a:t>h1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br>
              <a:rPr lang="fr-FR" sz="1400" dirty="0"/>
            </a:b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="h2"&gt;</a:t>
            </a:r>
            <a:r>
              <a:rPr lang="fr-FR" sz="1400" b="0" i="0" dirty="0">
                <a:solidFill>
                  <a:srgbClr val="000000"/>
                </a:solidFill>
                <a:effectLst/>
                <a:latin typeface="Consolas" panose="020B0609020204030204" pitchFamily="49" charset="0"/>
              </a:rPr>
              <a:t>h2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br>
              <a:rPr lang="fr-FR" sz="1400" dirty="0"/>
            </a:b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="h3"&gt;</a:t>
            </a:r>
            <a:r>
              <a:rPr lang="fr-FR" sz="1400" b="0" i="0" dirty="0">
                <a:solidFill>
                  <a:srgbClr val="000000"/>
                </a:solidFill>
                <a:effectLst/>
                <a:latin typeface="Consolas" panose="020B0609020204030204" pitchFamily="49" charset="0"/>
              </a:rPr>
              <a:t>h3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br>
              <a:rPr lang="fr-FR" sz="1400" dirty="0"/>
            </a:b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="h4"&gt;</a:t>
            </a:r>
            <a:r>
              <a:rPr lang="fr-FR" sz="1400" b="0" i="0" dirty="0">
                <a:solidFill>
                  <a:srgbClr val="000000"/>
                </a:solidFill>
                <a:effectLst/>
                <a:latin typeface="Consolas" panose="020B0609020204030204" pitchFamily="49" charset="0"/>
              </a:rPr>
              <a:t>h4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br>
              <a:rPr lang="fr-FR" sz="1400" dirty="0"/>
            </a:b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="h5"&gt;</a:t>
            </a:r>
            <a:r>
              <a:rPr lang="fr-FR" sz="1400" b="0" i="0" dirty="0">
                <a:solidFill>
                  <a:srgbClr val="000000"/>
                </a:solidFill>
                <a:effectLst/>
                <a:latin typeface="Consolas" panose="020B0609020204030204" pitchFamily="49" charset="0"/>
              </a:rPr>
              <a:t>h5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br>
              <a:rPr lang="fr-FR" sz="1400" dirty="0"/>
            </a:b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FF0000"/>
                </a:solidFill>
                <a:effectLst/>
                <a:latin typeface="Consolas" panose="020B0609020204030204" pitchFamily="49" charset="0"/>
              </a:rPr>
              <a:t> class</a:t>
            </a:r>
            <a:r>
              <a:rPr lang="fr-FR" sz="1400" b="0" i="0" dirty="0">
                <a:solidFill>
                  <a:srgbClr val="0000CD"/>
                </a:solidFill>
                <a:effectLst/>
                <a:latin typeface="Consolas" panose="020B0609020204030204" pitchFamily="49" charset="0"/>
              </a:rPr>
              <a:t>="h6"&gt;</a:t>
            </a:r>
            <a:r>
              <a:rPr lang="fr-FR" sz="1400" b="0" i="0" dirty="0">
                <a:solidFill>
                  <a:srgbClr val="000000"/>
                </a:solidFill>
                <a:effectLst/>
                <a:latin typeface="Consolas" panose="020B0609020204030204" pitchFamily="49" charset="0"/>
              </a:rPr>
              <a:t>h6 Bootstrap </a:t>
            </a:r>
            <a:r>
              <a:rPr lang="fr-FR" sz="1400" b="0" i="0" dirty="0" err="1">
                <a:solidFill>
                  <a:srgbClr val="000000"/>
                </a:solidFill>
                <a:effectLst/>
                <a:latin typeface="Consolas" panose="020B0609020204030204" pitchFamily="49" charset="0"/>
              </a:rPr>
              <a:t>heading</a:t>
            </a:r>
            <a:r>
              <a:rPr lang="fr-FR" sz="1400" b="0" i="0" dirty="0">
                <a:solidFill>
                  <a:srgbClr val="0000CD"/>
                </a:solidFill>
                <a:effectLst/>
                <a:latin typeface="Consolas" panose="020B0609020204030204" pitchFamily="49" charset="0"/>
              </a:rPr>
              <a:t>&lt;</a:t>
            </a:r>
            <a:r>
              <a:rPr lang="fr-FR" sz="1400" b="0" i="0" dirty="0">
                <a:solidFill>
                  <a:srgbClr val="A52A2A"/>
                </a:solidFill>
                <a:effectLst/>
                <a:latin typeface="Consolas" panose="020B0609020204030204" pitchFamily="49" charset="0"/>
              </a:rPr>
              <a:t>/p</a:t>
            </a:r>
            <a:r>
              <a:rPr lang="fr-FR" sz="1400" b="0" i="0" dirty="0">
                <a:solidFill>
                  <a:srgbClr val="0000CD"/>
                </a:solidFill>
                <a:effectLst/>
                <a:latin typeface="Consolas" panose="020B0609020204030204" pitchFamily="49" charset="0"/>
              </a:rPr>
              <a:t>&gt;</a:t>
            </a:r>
            <a:endParaRPr lang="fr-FR" sz="600" dirty="0">
              <a:solidFill>
                <a:srgbClr val="000000"/>
              </a:solidFill>
              <a:latin typeface="Consolas" panose="020B0609020204030204" pitchFamily="49" charset="0"/>
            </a:endParaRPr>
          </a:p>
        </p:txBody>
      </p:sp>
      <p:sp>
        <p:nvSpPr>
          <p:cNvPr id="6" name="ZoneTexte 5">
            <a:extLst>
              <a:ext uri="{FF2B5EF4-FFF2-40B4-BE49-F238E27FC236}">
                <a16:creationId xmlns:a16="http://schemas.microsoft.com/office/drawing/2014/main" id="{98098066-D3C6-49DF-91F5-33463070AD77}"/>
              </a:ext>
            </a:extLst>
          </p:cNvPr>
          <p:cNvSpPr txBox="1"/>
          <p:nvPr/>
        </p:nvSpPr>
        <p:spPr>
          <a:xfrm>
            <a:off x="4123756" y="3056587"/>
            <a:ext cx="611065" cy="461665"/>
          </a:xfrm>
          <a:prstGeom prst="rect">
            <a:avLst/>
          </a:prstGeom>
          <a:noFill/>
        </p:spPr>
        <p:txBody>
          <a:bodyPr wrap="none" rtlCol="0">
            <a:spAutoFit/>
          </a:bodyPr>
          <a:lstStyle/>
          <a:p>
            <a:r>
              <a:rPr lang="fr-FR" sz="2400" b="1" dirty="0"/>
              <a:t>Ou</a:t>
            </a:r>
          </a:p>
        </p:txBody>
      </p:sp>
      <p:sp>
        <p:nvSpPr>
          <p:cNvPr id="12" name="ZoneTexte 11">
            <a:extLst>
              <a:ext uri="{FF2B5EF4-FFF2-40B4-BE49-F238E27FC236}">
                <a16:creationId xmlns:a16="http://schemas.microsoft.com/office/drawing/2014/main" id="{A8136D52-3BEA-4AB8-8754-E271B17C57F9}"/>
              </a:ext>
            </a:extLst>
          </p:cNvPr>
          <p:cNvSpPr txBox="1"/>
          <p:nvPr/>
        </p:nvSpPr>
        <p:spPr>
          <a:xfrm>
            <a:off x="126015" y="4559710"/>
            <a:ext cx="8796530" cy="369332"/>
          </a:xfrm>
          <a:prstGeom prst="rect">
            <a:avLst/>
          </a:prstGeom>
          <a:noFill/>
        </p:spPr>
        <p:txBody>
          <a:bodyPr wrap="square">
            <a:spAutoFit/>
          </a:bodyPr>
          <a:lstStyle/>
          <a:p>
            <a:r>
              <a:rPr lang="fr-FR" b="0" i="0" dirty="0">
                <a:solidFill>
                  <a:srgbClr val="000000"/>
                </a:solidFill>
                <a:effectLst/>
                <a:latin typeface="Segoe UI" panose="020B0502040204020203" pitchFamily="34" charset="0"/>
              </a:rPr>
              <a:t>&lt;</a:t>
            </a:r>
            <a:r>
              <a:rPr lang="fr-FR" b="0" i="0" dirty="0" err="1">
                <a:solidFill>
                  <a:srgbClr val="000000"/>
                </a:solidFill>
                <a:effectLst/>
                <a:latin typeface="Segoe UI" panose="020B0502040204020203" pitchFamily="34" charset="0"/>
              </a:rPr>
              <a:t>small</a:t>
            </a:r>
            <a:r>
              <a:rPr lang="fr-FR" b="0" i="0" dirty="0">
                <a:solidFill>
                  <a:srgbClr val="000000"/>
                </a:solidFill>
                <a:effectLst/>
                <a:latin typeface="Segoe UI" panose="020B0502040204020203" pitchFamily="34" charset="0"/>
              </a:rPr>
              <a:t>&gt; | &lt;mark&gt;</a:t>
            </a:r>
            <a:r>
              <a:rPr lang="fr-FR" dirty="0">
                <a:solidFill>
                  <a:srgbClr val="000000"/>
                </a:solidFill>
                <a:latin typeface="Segoe UI" panose="020B0502040204020203" pitchFamily="34" charset="0"/>
              </a:rPr>
              <a:t> | </a:t>
            </a:r>
            <a:r>
              <a:rPr lang="fr-FR" b="0" i="0" dirty="0">
                <a:solidFill>
                  <a:srgbClr val="000000"/>
                </a:solidFill>
                <a:effectLst/>
                <a:latin typeface="Segoe UI" panose="020B0502040204020203" pitchFamily="34" charset="0"/>
              </a:rPr>
              <a:t>&lt;</a:t>
            </a:r>
            <a:r>
              <a:rPr lang="fr-FR" b="0" i="0" dirty="0" err="1">
                <a:solidFill>
                  <a:srgbClr val="000000"/>
                </a:solidFill>
                <a:effectLst/>
                <a:latin typeface="Segoe UI" panose="020B0502040204020203" pitchFamily="34" charset="0"/>
              </a:rPr>
              <a:t>abbr</a:t>
            </a:r>
            <a:r>
              <a:rPr lang="fr-FR" b="0" i="0" dirty="0">
                <a:solidFill>
                  <a:srgbClr val="000000"/>
                </a:solidFill>
                <a:effectLst/>
                <a:latin typeface="Segoe UI" panose="020B0502040204020203" pitchFamily="34" charset="0"/>
              </a:rPr>
              <a:t>&gt;</a:t>
            </a:r>
            <a:r>
              <a:rPr lang="fr-FR" dirty="0">
                <a:solidFill>
                  <a:srgbClr val="000000"/>
                </a:solidFill>
                <a:latin typeface="Segoe UI" panose="020B0502040204020203" pitchFamily="34" charset="0"/>
              </a:rPr>
              <a:t> | </a:t>
            </a:r>
            <a:r>
              <a:rPr lang="fr-FR" b="0" i="0" dirty="0">
                <a:solidFill>
                  <a:srgbClr val="000000"/>
                </a:solidFill>
                <a:effectLst/>
                <a:latin typeface="Segoe UI" panose="020B0502040204020203" pitchFamily="34" charset="0"/>
              </a:rPr>
              <a:t>&lt;</a:t>
            </a:r>
            <a:r>
              <a:rPr lang="fr-FR" b="0" i="0" dirty="0" err="1">
                <a:solidFill>
                  <a:srgbClr val="000000"/>
                </a:solidFill>
                <a:effectLst/>
                <a:latin typeface="Segoe UI" panose="020B0502040204020203" pitchFamily="34" charset="0"/>
              </a:rPr>
              <a:t>blockquote</a:t>
            </a:r>
            <a:r>
              <a:rPr lang="fr-FR" b="0" i="0" dirty="0">
                <a:solidFill>
                  <a:srgbClr val="000000"/>
                </a:solidFill>
                <a:effectLst/>
                <a:latin typeface="Segoe UI" panose="020B0502040204020203" pitchFamily="34" charset="0"/>
              </a:rPr>
              <a:t>&gt;</a:t>
            </a:r>
            <a:r>
              <a:rPr lang="fr-FR" dirty="0">
                <a:solidFill>
                  <a:srgbClr val="000000"/>
                </a:solidFill>
                <a:latin typeface="Segoe UI" panose="020B0502040204020203" pitchFamily="34" charset="0"/>
              </a:rPr>
              <a:t> | </a:t>
            </a:r>
            <a:r>
              <a:rPr lang="fr-FR" b="0" i="0" dirty="0">
                <a:solidFill>
                  <a:srgbClr val="000000"/>
                </a:solidFill>
                <a:effectLst/>
                <a:latin typeface="Segoe UI" panose="020B0502040204020203" pitchFamily="34" charset="0"/>
              </a:rPr>
              <a:t>&lt;dl&gt;</a:t>
            </a:r>
            <a:r>
              <a:rPr lang="fr-FR" dirty="0">
                <a:solidFill>
                  <a:srgbClr val="000000"/>
                </a:solidFill>
                <a:latin typeface="Segoe UI" panose="020B0502040204020203" pitchFamily="34" charset="0"/>
              </a:rPr>
              <a:t> | </a:t>
            </a:r>
            <a:r>
              <a:rPr lang="fr-FR" b="0" i="0" dirty="0">
                <a:solidFill>
                  <a:srgbClr val="000000"/>
                </a:solidFill>
                <a:effectLst/>
                <a:latin typeface="Segoe UI" panose="020B0502040204020203" pitchFamily="34" charset="0"/>
              </a:rPr>
              <a:t>&lt;code&gt;</a:t>
            </a:r>
            <a:r>
              <a:rPr lang="fr-FR" dirty="0">
                <a:solidFill>
                  <a:srgbClr val="000000"/>
                </a:solidFill>
                <a:latin typeface="Segoe UI" panose="020B0502040204020203" pitchFamily="34" charset="0"/>
              </a:rPr>
              <a:t> | </a:t>
            </a:r>
            <a:r>
              <a:rPr lang="fr-FR" b="0" i="0" dirty="0">
                <a:solidFill>
                  <a:srgbClr val="000000"/>
                </a:solidFill>
                <a:effectLst/>
                <a:latin typeface="Segoe UI" panose="020B0502040204020203" pitchFamily="34" charset="0"/>
              </a:rPr>
              <a:t>&lt;</a:t>
            </a:r>
            <a:r>
              <a:rPr lang="fr-FR" b="0" i="0" dirty="0" err="1">
                <a:solidFill>
                  <a:srgbClr val="000000"/>
                </a:solidFill>
                <a:effectLst/>
                <a:latin typeface="Segoe UI" panose="020B0502040204020203" pitchFamily="34" charset="0"/>
              </a:rPr>
              <a:t>pre</a:t>
            </a:r>
            <a:r>
              <a:rPr lang="fr-FR" b="0" i="0" dirty="0">
                <a:solidFill>
                  <a:srgbClr val="000000"/>
                </a:solidFill>
                <a:effectLst/>
                <a:latin typeface="Segoe UI" panose="020B0502040204020203" pitchFamily="34" charset="0"/>
              </a:rPr>
              <a:t>&gt;</a:t>
            </a:r>
            <a:r>
              <a:rPr lang="fr-FR" dirty="0">
                <a:solidFill>
                  <a:srgbClr val="000000"/>
                </a:solidFill>
                <a:latin typeface="Segoe UI" panose="020B0502040204020203" pitchFamily="34" charset="0"/>
              </a:rPr>
              <a:t> | </a:t>
            </a:r>
            <a:endParaRPr lang="fr-FR"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79956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Couleurs </a:t>
            </a:r>
            <a:r>
              <a:rPr lang="fr-FR" dirty="0">
                <a:solidFill>
                  <a:schemeClr val="accent1"/>
                </a:solidFill>
              </a:rPr>
              <a:t>Bootstrap</a:t>
            </a:r>
          </a:p>
        </p:txBody>
      </p:sp>
      <p:sp>
        <p:nvSpPr>
          <p:cNvPr id="17" name="Rectangle 2"/>
          <p:cNvSpPr>
            <a:spLocks noChangeArrowheads="1"/>
          </p:cNvSpPr>
          <p:nvPr/>
        </p:nvSpPr>
        <p:spPr bwMode="auto">
          <a:xfrm>
            <a:off x="251520" y="1995686"/>
            <a:ext cx="4935482" cy="290459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00" dirty="0">
                <a:solidFill>
                  <a:srgbClr val="0000FF"/>
                </a:solidFill>
                <a:latin typeface="Consolas" panose="020B0609020204030204" pitchFamily="49" charset="0"/>
              </a:rPr>
              <a:t>&lt;</a:t>
            </a:r>
            <a:r>
              <a:rPr lang="fr-FR" sz="1000" dirty="0">
                <a:solidFill>
                  <a:srgbClr val="800000"/>
                </a:solidFill>
                <a:latin typeface="Consolas" panose="020B0609020204030204" pitchFamily="49" charset="0"/>
              </a:rPr>
              <a:t>div</a:t>
            </a:r>
            <a:r>
              <a:rPr lang="fr-FR" sz="1000" dirty="0">
                <a:solidFill>
                  <a:srgbClr val="000000"/>
                </a:solidFill>
                <a:latin typeface="Consolas" panose="020B0609020204030204" pitchFamily="49" charset="0"/>
              </a:rPr>
              <a:t> </a:t>
            </a:r>
            <a:r>
              <a:rPr lang="fr-FR" sz="1000" dirty="0">
                <a:solidFill>
                  <a:srgbClr val="FF0000"/>
                </a:solidFill>
                <a:latin typeface="Consolas" panose="020B0609020204030204" pitchFamily="49" charset="0"/>
              </a:rPr>
              <a:t>class</a:t>
            </a:r>
            <a:r>
              <a:rPr lang="fr-FR" sz="1000" dirty="0">
                <a:solidFill>
                  <a:srgbClr val="0000FF"/>
                </a:solidFill>
                <a:latin typeface="Consolas" panose="020B0609020204030204" pitchFamily="49" charset="0"/>
              </a:rPr>
              <a:t>="container"&gt;</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&lt;</a:t>
            </a:r>
            <a:r>
              <a:rPr lang="fr-FR" sz="1000" dirty="0">
                <a:solidFill>
                  <a:srgbClr val="800000"/>
                </a:solidFill>
                <a:latin typeface="Consolas" panose="020B0609020204030204" pitchFamily="49" charset="0"/>
              </a:rPr>
              <a:t>h2</a:t>
            </a:r>
            <a:r>
              <a:rPr lang="fr-FR" sz="1000" dirty="0">
                <a:solidFill>
                  <a:srgbClr val="0000FF"/>
                </a:solidFill>
                <a:latin typeface="Consolas" panose="020B0609020204030204" pitchFamily="49" charset="0"/>
              </a:rPr>
              <a:t>&gt;</a:t>
            </a:r>
            <a:r>
              <a:rPr lang="fr-FR" sz="1000" dirty="0" err="1">
                <a:solidFill>
                  <a:srgbClr val="000000"/>
                </a:solidFill>
                <a:latin typeface="Consolas" panose="020B0609020204030204" pitchFamily="49" charset="0"/>
              </a:rPr>
              <a:t>Contextual</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Colors</a:t>
            </a:r>
            <a:r>
              <a:rPr lang="fr-FR" sz="1000" dirty="0">
                <a:solidFill>
                  <a:srgbClr val="0000FF"/>
                </a:solidFill>
                <a:latin typeface="Consolas" panose="020B0609020204030204" pitchFamily="49" charset="0"/>
              </a:rPr>
              <a:t>&lt;/</a:t>
            </a:r>
            <a:r>
              <a:rPr lang="fr-FR" sz="1000" dirty="0">
                <a:solidFill>
                  <a:srgbClr val="800000"/>
                </a:solidFill>
                <a:latin typeface="Consolas" panose="020B0609020204030204" pitchFamily="49" charset="0"/>
              </a:rPr>
              <a:t>h2</a:t>
            </a:r>
            <a:r>
              <a:rPr lang="fr-FR" sz="1000" dirty="0">
                <a:solidFill>
                  <a:srgbClr val="0000FF"/>
                </a:solidFill>
                <a:latin typeface="Consolas" panose="020B0609020204030204" pitchFamily="49" charset="0"/>
              </a:rPr>
              <a:t>&gt;</a:t>
            </a:r>
            <a:endParaRPr lang="fr-FR"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r>
              <a:rPr lang="en-US" sz="1000" dirty="0">
                <a:solidFill>
                  <a:srgbClr val="000000"/>
                </a:solidFill>
                <a:latin typeface="Consolas" panose="020B0609020204030204" pitchFamily="49" charset="0"/>
              </a:rPr>
              <a:t>Use the contextual classes to provide "meaning through colors":</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="text-muted"&gt;</a:t>
            </a:r>
            <a:r>
              <a:rPr lang="en-US" sz="1000" dirty="0">
                <a:solidFill>
                  <a:srgbClr val="000000"/>
                </a:solidFill>
                <a:latin typeface="Consolas" panose="020B0609020204030204" pitchFamily="49" charset="0"/>
              </a:rPr>
              <a:t>This text is muted.</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="text-primary"&gt;</a:t>
            </a:r>
            <a:r>
              <a:rPr lang="en-US" sz="1000" dirty="0">
                <a:solidFill>
                  <a:srgbClr val="000000"/>
                </a:solidFill>
                <a:latin typeface="Consolas" panose="020B0609020204030204" pitchFamily="49" charset="0"/>
              </a:rPr>
              <a:t>This text is important.</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="text-success"&gt;</a:t>
            </a:r>
            <a:r>
              <a:rPr lang="en-US" sz="1000" dirty="0">
                <a:solidFill>
                  <a:srgbClr val="000000"/>
                </a:solidFill>
                <a:latin typeface="Consolas" panose="020B0609020204030204" pitchFamily="49" charset="0"/>
              </a:rPr>
              <a:t>This text indicates success.</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="text-info"&gt;</a:t>
            </a:r>
            <a:r>
              <a:rPr lang="en-US" sz="1000" dirty="0">
                <a:solidFill>
                  <a:srgbClr val="000000"/>
                </a:solidFill>
                <a:latin typeface="Consolas" panose="020B0609020204030204" pitchFamily="49" charset="0"/>
              </a:rPr>
              <a:t>This text represents some information.</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="text-warning"&gt;</a:t>
            </a:r>
            <a:r>
              <a:rPr lang="en-US" sz="1000" dirty="0">
                <a:solidFill>
                  <a:srgbClr val="000000"/>
                </a:solidFill>
                <a:latin typeface="Consolas" panose="020B0609020204030204" pitchFamily="49" charset="0"/>
              </a:rPr>
              <a:t>This text represents a warning.</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="text-danger"&gt;</a:t>
            </a:r>
            <a:r>
              <a:rPr lang="en-US" sz="1000" dirty="0">
                <a:solidFill>
                  <a:srgbClr val="000000"/>
                </a:solidFill>
                <a:latin typeface="Consolas" panose="020B0609020204030204" pitchFamily="49" charset="0"/>
              </a:rPr>
              <a:t>This text represents danger.</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="text-secondary"&gt;</a:t>
            </a:r>
            <a:r>
              <a:rPr lang="en-US" sz="1000" dirty="0">
                <a:solidFill>
                  <a:srgbClr val="000000"/>
                </a:solidFill>
                <a:latin typeface="Consolas" panose="020B0609020204030204" pitchFamily="49" charset="0"/>
              </a:rPr>
              <a:t>Secondary text.</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="text-dark"&gt;</a:t>
            </a:r>
            <a:r>
              <a:rPr lang="en-US" sz="1000" dirty="0">
                <a:solidFill>
                  <a:srgbClr val="000000"/>
                </a:solidFill>
                <a:latin typeface="Consolas" panose="020B0609020204030204" pitchFamily="49" charset="0"/>
              </a:rPr>
              <a:t>This text is dark grey.</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="text-body"&gt;</a:t>
            </a:r>
            <a:r>
              <a:rPr lang="en-US" sz="1000" dirty="0">
                <a:solidFill>
                  <a:srgbClr val="000000"/>
                </a:solidFill>
                <a:latin typeface="Consolas" panose="020B0609020204030204" pitchFamily="49" charset="0"/>
              </a:rPr>
              <a:t>Default body color (often black).</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="text-light"&gt;</a:t>
            </a:r>
            <a:r>
              <a:rPr lang="en-US" sz="1000" dirty="0">
                <a:solidFill>
                  <a:srgbClr val="000000"/>
                </a:solidFill>
                <a:latin typeface="Consolas" panose="020B0609020204030204" pitchFamily="49" charset="0"/>
              </a:rPr>
              <a:t>This text is light grey (on white background).</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class</a:t>
            </a:r>
            <a:r>
              <a:rPr lang="en-US" sz="1000" dirty="0">
                <a:solidFill>
                  <a:srgbClr val="0000FF"/>
                </a:solidFill>
                <a:latin typeface="Consolas" panose="020B0609020204030204" pitchFamily="49" charset="0"/>
              </a:rPr>
              <a:t>="text-white"&gt;</a:t>
            </a:r>
            <a:r>
              <a:rPr lang="en-US" sz="1000" dirty="0">
                <a:solidFill>
                  <a:srgbClr val="000000"/>
                </a:solidFill>
                <a:latin typeface="Consolas" panose="020B0609020204030204" pitchFamily="49" charset="0"/>
              </a:rPr>
              <a:t>This text is white (on white background).</a:t>
            </a:r>
            <a:r>
              <a:rPr lang="en-US" sz="1000" dirty="0">
                <a:solidFill>
                  <a:srgbClr val="0000FF"/>
                </a:solidFill>
                <a:latin typeface="Consolas" panose="020B0609020204030204" pitchFamily="49" charset="0"/>
              </a:rPr>
              <a:t>&lt;/</a:t>
            </a:r>
            <a:r>
              <a:rPr lang="en-US" sz="1000" dirty="0">
                <a:solidFill>
                  <a:srgbClr val="800000"/>
                </a:solidFill>
                <a:latin typeface="Consolas" panose="020B0609020204030204" pitchFamily="49" charset="0"/>
              </a:rPr>
              <a:t>p</a:t>
            </a:r>
            <a:r>
              <a:rPr lang="en-US" sz="1000" dirty="0">
                <a:solidFill>
                  <a:srgbClr val="0000FF"/>
                </a:solidFill>
                <a:latin typeface="Consolas" panose="020B0609020204030204" pitchFamily="49" charset="0"/>
              </a:rPr>
              <a:t>&gt;</a:t>
            </a:r>
            <a:endParaRPr lang="en-US" sz="1000" dirty="0">
              <a:solidFill>
                <a:srgbClr val="000000"/>
              </a:solidFill>
              <a:latin typeface="Consolas" panose="020B0609020204030204" pitchFamily="49" charset="0"/>
            </a:endParaRPr>
          </a:p>
          <a:p>
            <a:r>
              <a:rPr lang="fr-FR" sz="1000" dirty="0">
                <a:solidFill>
                  <a:srgbClr val="0000FF"/>
                </a:solidFill>
                <a:latin typeface="Consolas" panose="020B0609020204030204" pitchFamily="49" charset="0"/>
              </a:rPr>
              <a:t>&lt;/</a:t>
            </a:r>
            <a:r>
              <a:rPr lang="fr-FR" sz="1000" dirty="0">
                <a:solidFill>
                  <a:srgbClr val="800000"/>
                </a:solidFill>
                <a:latin typeface="Consolas" panose="020B0609020204030204" pitchFamily="49" charset="0"/>
              </a:rPr>
              <a:t>div</a:t>
            </a:r>
            <a:r>
              <a:rPr lang="fr-FR" sz="1000" dirty="0">
                <a:solidFill>
                  <a:srgbClr val="0000FF"/>
                </a:solidFill>
                <a:latin typeface="Consolas" panose="020B0609020204030204" pitchFamily="49" charset="0"/>
              </a:rPr>
              <a:t>&gt;</a:t>
            </a:r>
            <a:endParaRPr lang="fr-FR" sz="10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Couleurs du texte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51520" y="916301"/>
            <a:ext cx="8679898" cy="938719"/>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Bootstrap 4 a quelques classes contextuelles qui peuvent être utilisées pour fournir une "signification à travers les couleurs".</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Les classes pour les couleurs de texte sont: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text-muted</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text-primary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text-success</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-info</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-warning</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-danger</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text-secondary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-white</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text-dark</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-body</a:t>
            </a:r>
            <a:r>
              <a:rPr kumimoji="0" lang="fr-FR" altLang="fr-FR" sz="1100" b="0" i="0" u="none" strike="noStrike" cap="none" normalizeH="0" baseline="0" dirty="0">
                <a:ln>
                  <a:noFill/>
                </a:ln>
                <a:solidFill>
                  <a:srgbClr val="000000"/>
                </a:solidFill>
                <a:effectLst/>
                <a:latin typeface="Verdana" panose="020B0604030504040204" pitchFamily="34" charset="0"/>
              </a:rPr>
              <a:t>(couleur du corps par défaut / souvent noir) et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text</a:t>
            </a:r>
            <a:r>
              <a:rPr kumimoji="0" lang="fr-FR" altLang="fr-FR" sz="1100" b="0" i="0" u="none" strike="noStrike" cap="none" normalizeH="0" baseline="0" dirty="0">
                <a:ln>
                  <a:noFill/>
                </a:ln>
                <a:solidFill>
                  <a:srgbClr val="DC143C"/>
                </a:solidFill>
                <a:effectLst/>
                <a:latin typeface="Consolas" panose="020B0609020204030204" pitchFamily="49" charset="0"/>
              </a:rPr>
              <a:t>-light</a:t>
            </a:r>
            <a:r>
              <a:rPr kumimoji="0" lang="fr-FR" altLang="fr-FR" sz="1100" b="0" i="0" u="none" strike="noStrike" cap="none" normalizeH="0" baseline="0" dirty="0">
                <a:ln>
                  <a:noFill/>
                </a:ln>
                <a:solidFill>
                  <a:srgbClr val="000000"/>
                </a:solidFill>
                <a:effectLst/>
                <a:latin typeface="Verdana" panose="020B060403050404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7DFC6A2-F2F0-4765-A542-63F8EC7A5EFC}"/>
              </a:ext>
            </a:extLst>
          </p:cNvPr>
          <p:cNvSpPr>
            <a:spLocks noChangeArrowheads="1"/>
          </p:cNvSpPr>
          <p:nvPr/>
        </p:nvSpPr>
        <p:spPr bwMode="auto">
          <a:xfrm>
            <a:off x="5403273" y="2248674"/>
            <a:ext cx="3538984" cy="235060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600" b="0" i="0" dirty="0">
                <a:solidFill>
                  <a:srgbClr val="6C757D"/>
                </a:solidFill>
                <a:effectLst/>
                <a:latin typeface="-apple-system"/>
              </a:rPr>
              <a:t>This text is muted.</a:t>
            </a:r>
          </a:p>
          <a:p>
            <a:pPr algn="l"/>
            <a:r>
              <a:rPr lang="en-US" sz="1600" b="0" i="0" dirty="0">
                <a:solidFill>
                  <a:srgbClr val="007BFF"/>
                </a:solidFill>
                <a:effectLst/>
                <a:latin typeface="-apple-system"/>
              </a:rPr>
              <a:t>This text is important.</a:t>
            </a:r>
          </a:p>
          <a:p>
            <a:pPr algn="l"/>
            <a:r>
              <a:rPr lang="en-US" sz="1600" b="0" i="0" dirty="0">
                <a:solidFill>
                  <a:srgbClr val="28A745"/>
                </a:solidFill>
                <a:effectLst/>
                <a:latin typeface="-apple-system"/>
              </a:rPr>
              <a:t>This text indicates success.</a:t>
            </a:r>
          </a:p>
          <a:p>
            <a:pPr algn="l"/>
            <a:r>
              <a:rPr lang="en-US" sz="1600" b="0" i="0" dirty="0">
                <a:solidFill>
                  <a:srgbClr val="17A2B8"/>
                </a:solidFill>
                <a:effectLst/>
                <a:latin typeface="-apple-system"/>
              </a:rPr>
              <a:t>This text represents some information.</a:t>
            </a:r>
          </a:p>
          <a:p>
            <a:pPr algn="l"/>
            <a:r>
              <a:rPr lang="en-US" sz="1600" b="0" i="0" dirty="0">
                <a:solidFill>
                  <a:srgbClr val="FFC107"/>
                </a:solidFill>
                <a:effectLst/>
                <a:latin typeface="-apple-system"/>
              </a:rPr>
              <a:t>This text represents a warning.</a:t>
            </a:r>
          </a:p>
          <a:p>
            <a:pPr algn="l"/>
            <a:r>
              <a:rPr lang="en-US" sz="1600" b="0" i="0" dirty="0">
                <a:solidFill>
                  <a:srgbClr val="DC3545"/>
                </a:solidFill>
                <a:effectLst/>
                <a:latin typeface="-apple-system"/>
              </a:rPr>
              <a:t>This text represents danger.</a:t>
            </a:r>
          </a:p>
          <a:p>
            <a:pPr algn="l"/>
            <a:r>
              <a:rPr lang="en-US" sz="1600" b="0" i="0" dirty="0">
                <a:solidFill>
                  <a:srgbClr val="6C757D"/>
                </a:solidFill>
                <a:effectLst/>
                <a:latin typeface="-apple-system"/>
              </a:rPr>
              <a:t>Secondary text.</a:t>
            </a:r>
          </a:p>
          <a:p>
            <a:pPr algn="l"/>
            <a:r>
              <a:rPr lang="en-US" sz="1600" b="0" i="0" dirty="0">
                <a:solidFill>
                  <a:srgbClr val="343A40"/>
                </a:solidFill>
                <a:effectLst/>
                <a:latin typeface="-apple-system"/>
              </a:rPr>
              <a:t>Dark grey text.</a:t>
            </a:r>
          </a:p>
          <a:p>
            <a:pPr algn="l"/>
            <a:r>
              <a:rPr lang="en-US" sz="1600" b="0" i="0" dirty="0">
                <a:solidFill>
                  <a:srgbClr val="212529"/>
                </a:solidFill>
                <a:effectLst/>
                <a:latin typeface="-apple-system"/>
              </a:rPr>
              <a:t>Body text.</a:t>
            </a:r>
          </a:p>
        </p:txBody>
      </p:sp>
    </p:spTree>
    <p:extLst>
      <p:ext uri="{BB962C8B-B14F-4D97-AF65-F5344CB8AC3E}">
        <p14:creationId xmlns:p14="http://schemas.microsoft.com/office/powerpoint/2010/main" val="368744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Couleurs </a:t>
            </a:r>
            <a:r>
              <a:rPr lang="fr-FR" dirty="0">
                <a:solidFill>
                  <a:schemeClr val="accent1"/>
                </a:solidFill>
              </a:rPr>
              <a:t>Bootstrap</a:t>
            </a:r>
          </a:p>
        </p:txBody>
      </p:sp>
      <p:sp>
        <p:nvSpPr>
          <p:cNvPr id="17" name="Rectangle 2"/>
          <p:cNvSpPr>
            <a:spLocks noChangeArrowheads="1"/>
          </p:cNvSpPr>
          <p:nvPr/>
        </p:nvSpPr>
        <p:spPr bwMode="auto">
          <a:xfrm>
            <a:off x="242647" y="1491630"/>
            <a:ext cx="4935482" cy="33662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div</a:t>
            </a:r>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class</a:t>
            </a:r>
            <a:r>
              <a:rPr lang="fr-FR" sz="1050" dirty="0">
                <a:solidFill>
                  <a:srgbClr val="0000FF"/>
                </a:solidFill>
                <a:latin typeface="Consolas" panose="020B0609020204030204" pitchFamily="49" charset="0"/>
              </a:rPr>
              <a:t>="container"&gt;</a:t>
            </a:r>
            <a:endParaRPr lang="fr-FR"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h2</a:t>
            </a:r>
            <a:r>
              <a:rPr lang="fr-FR" sz="1050" dirty="0">
                <a:solidFill>
                  <a:srgbClr val="0000FF"/>
                </a:solidFill>
                <a:latin typeface="Consolas" panose="020B0609020204030204" pitchFamily="49" charset="0"/>
              </a:rPr>
              <a:t>&gt;</a:t>
            </a:r>
            <a:r>
              <a:rPr lang="fr-FR" sz="1050" dirty="0" err="1">
                <a:solidFill>
                  <a:srgbClr val="000000"/>
                </a:solidFill>
                <a:latin typeface="Consolas" panose="020B0609020204030204" pitchFamily="49" charset="0"/>
              </a:rPr>
              <a:t>Contextual</a:t>
            </a:r>
            <a:r>
              <a:rPr lang="fr-FR" sz="1050" dirty="0">
                <a:solidFill>
                  <a:srgbClr val="000000"/>
                </a:solidFill>
                <a:latin typeface="Consolas" panose="020B0609020204030204" pitchFamily="49" charset="0"/>
              </a:rPr>
              <a:t> Backgrounds</a:t>
            </a:r>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h2</a:t>
            </a:r>
            <a:r>
              <a:rPr lang="fr-FR" sz="1050" dirty="0">
                <a:solidFill>
                  <a:srgbClr val="0000FF"/>
                </a:solidFill>
                <a:latin typeface="Consolas" panose="020B0609020204030204" pitchFamily="49" charset="0"/>
              </a:rPr>
              <a:t>&gt;</a:t>
            </a:r>
            <a:endParaRPr lang="fr-FR"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Use the contextual background classes to provide "meaning through colors".</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Note that you can also add a .text-* class if you want a different text color:</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-primary text-white"&gt;</a:t>
            </a:r>
            <a:r>
              <a:rPr lang="en-US" sz="1050" dirty="0">
                <a:solidFill>
                  <a:srgbClr val="000000"/>
                </a:solidFill>
                <a:latin typeface="Consolas" panose="020B0609020204030204" pitchFamily="49" charset="0"/>
              </a:rPr>
              <a:t>This text is important.</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-success text-white"&gt;</a:t>
            </a:r>
            <a:r>
              <a:rPr lang="en-US" sz="1050" dirty="0">
                <a:solidFill>
                  <a:srgbClr val="000000"/>
                </a:solidFill>
                <a:latin typeface="Consolas" panose="020B0609020204030204" pitchFamily="49" charset="0"/>
              </a:rPr>
              <a:t>This text indicates success.</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-info text-white"&gt;</a:t>
            </a:r>
            <a:r>
              <a:rPr lang="en-US" sz="1050" dirty="0">
                <a:solidFill>
                  <a:srgbClr val="000000"/>
                </a:solidFill>
                <a:latin typeface="Consolas" panose="020B0609020204030204" pitchFamily="49" charset="0"/>
              </a:rPr>
              <a:t>This text represents some information.</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-warning text-white"&gt;</a:t>
            </a:r>
            <a:r>
              <a:rPr lang="en-US" sz="1050" dirty="0">
                <a:solidFill>
                  <a:srgbClr val="000000"/>
                </a:solidFill>
                <a:latin typeface="Consolas" panose="020B0609020204030204" pitchFamily="49" charset="0"/>
              </a:rPr>
              <a:t>This text represents a warning.</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-danger text-white"&gt;</a:t>
            </a:r>
            <a:r>
              <a:rPr lang="en-US" sz="1050" dirty="0">
                <a:solidFill>
                  <a:srgbClr val="000000"/>
                </a:solidFill>
                <a:latin typeface="Consolas" panose="020B0609020204030204" pitchFamily="49" charset="0"/>
              </a:rPr>
              <a:t>This text represents danger.</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-secondary text-white"&gt;</a:t>
            </a:r>
            <a:r>
              <a:rPr lang="en-US" sz="1050" dirty="0">
                <a:solidFill>
                  <a:srgbClr val="000000"/>
                </a:solidFill>
                <a:latin typeface="Consolas" panose="020B0609020204030204" pitchFamily="49" charset="0"/>
              </a:rPr>
              <a:t>Secondary background color.</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-dark text-white"&gt;</a:t>
            </a:r>
            <a:r>
              <a:rPr lang="en-US" sz="1050" dirty="0">
                <a:solidFill>
                  <a:srgbClr val="000000"/>
                </a:solidFill>
                <a:latin typeface="Consolas" panose="020B0609020204030204" pitchFamily="49" charset="0"/>
              </a:rPr>
              <a:t>Dark grey background color.</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bg</a:t>
            </a:r>
            <a:r>
              <a:rPr lang="en-US" sz="1050" dirty="0">
                <a:solidFill>
                  <a:srgbClr val="0000FF"/>
                </a:solidFill>
                <a:latin typeface="Consolas" panose="020B0609020204030204" pitchFamily="49" charset="0"/>
              </a:rPr>
              <a:t>-light text-dark"&gt;</a:t>
            </a:r>
            <a:r>
              <a:rPr lang="en-US" sz="1050" dirty="0">
                <a:solidFill>
                  <a:srgbClr val="000000"/>
                </a:solidFill>
                <a:latin typeface="Consolas" panose="020B0609020204030204" pitchFamily="49" charset="0"/>
              </a:rPr>
              <a:t>Light grey background color.</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p</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div</a:t>
            </a:r>
            <a:r>
              <a:rPr lang="fr-FR" sz="1050" dirty="0">
                <a:solidFill>
                  <a:srgbClr val="0000FF"/>
                </a:solidFill>
                <a:latin typeface="Consolas" panose="020B0609020204030204" pitchFamily="49" charset="0"/>
              </a:rPr>
              <a:t>&gt;</a:t>
            </a:r>
            <a:endParaRPr lang="fr-FR" sz="5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Couleurs d'arrière-plan</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51520" y="916301"/>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Les classes pour les couleurs d'arrière - plan sont: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bg-primary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bg-success</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-info</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-warning</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-danger</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bg-secondary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bg-dark</a:t>
            </a:r>
            <a:r>
              <a:rPr kumimoji="0" lang="fr-FR" altLang="fr-FR" sz="1100" b="0" i="0" u="none" strike="noStrike" cap="none" normalizeH="0" baseline="0" dirty="0" err="1">
                <a:ln>
                  <a:noFill/>
                </a:ln>
                <a:solidFill>
                  <a:srgbClr val="000000"/>
                </a:solidFill>
                <a:effectLst/>
                <a:latin typeface="Verdana" panose="020B0604030504040204" pitchFamily="34" charset="0"/>
              </a:rPr>
              <a:t>et</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-light</a:t>
            </a:r>
            <a:r>
              <a:rPr kumimoji="0" lang="fr-FR" altLang="fr-FR" sz="1100" b="0" i="0" u="none" strike="noStrike" cap="none" normalizeH="0" baseline="0" dirty="0">
                <a:ln>
                  <a:noFill/>
                </a:ln>
                <a:solidFill>
                  <a:srgbClr val="000000"/>
                </a:solidFill>
                <a:effectLst/>
                <a:latin typeface="Verdana" panose="020B060403050404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B7B6D72C-8D5B-447F-A9E3-AFD4FC0A034F}"/>
              </a:ext>
            </a:extLst>
          </p:cNvPr>
          <p:cNvPicPr>
            <a:picLocks noChangeAspect="1"/>
          </p:cNvPicPr>
          <p:nvPr/>
        </p:nvPicPr>
        <p:blipFill>
          <a:blip r:embed="rId2"/>
          <a:stretch>
            <a:fillRect/>
          </a:stretch>
        </p:blipFill>
        <p:spPr>
          <a:xfrm>
            <a:off x="5292080" y="1886782"/>
            <a:ext cx="3729258" cy="2307635"/>
          </a:xfrm>
          <a:prstGeom prst="rect">
            <a:avLst/>
          </a:prstGeom>
        </p:spPr>
      </p:pic>
    </p:spTree>
    <p:extLst>
      <p:ext uri="{BB962C8B-B14F-4D97-AF65-F5344CB8AC3E}">
        <p14:creationId xmlns:p14="http://schemas.microsoft.com/office/powerpoint/2010/main" val="155587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table </a:t>
            </a:r>
            <a:r>
              <a:rPr lang="fr-FR" dirty="0">
                <a:solidFill>
                  <a:schemeClr val="accent1"/>
                </a:solidFill>
              </a:rPr>
              <a:t>Bootstrap</a:t>
            </a:r>
          </a:p>
        </p:txBody>
      </p:sp>
      <p:sp>
        <p:nvSpPr>
          <p:cNvPr id="17" name="Rectangle 2"/>
          <p:cNvSpPr>
            <a:spLocks noChangeArrowheads="1"/>
          </p:cNvSpPr>
          <p:nvPr/>
        </p:nvSpPr>
        <p:spPr bwMode="auto">
          <a:xfrm>
            <a:off x="31427" y="1359168"/>
            <a:ext cx="4770276" cy="382792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div</a:t>
            </a:r>
            <a:r>
              <a:rPr lang="fr-FR" sz="800" dirty="0">
                <a:solidFill>
                  <a:srgbClr val="000000"/>
                </a:solidFill>
                <a:latin typeface="Consolas" panose="020B0609020204030204" pitchFamily="49" charset="0"/>
              </a:rPr>
              <a:t> </a:t>
            </a:r>
            <a:r>
              <a:rPr lang="fr-FR" sz="800" dirty="0">
                <a:solidFill>
                  <a:srgbClr val="FF0000"/>
                </a:solidFill>
                <a:latin typeface="Consolas" panose="020B0609020204030204" pitchFamily="49" charset="0"/>
              </a:rPr>
              <a:t>class</a:t>
            </a:r>
            <a:r>
              <a:rPr lang="fr-FR" sz="800" dirty="0">
                <a:solidFill>
                  <a:srgbClr val="0000FF"/>
                </a:solidFill>
                <a:latin typeface="Consolas" panose="020B0609020204030204" pitchFamily="49" charset="0"/>
              </a:rPr>
              <a:t>="container"&gt;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h2</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Striped</a:t>
            </a:r>
            <a:r>
              <a:rPr lang="fr-FR" sz="800" dirty="0">
                <a:solidFill>
                  <a:srgbClr val="000000"/>
                </a:solidFill>
                <a:latin typeface="Consolas" panose="020B0609020204030204" pitchFamily="49" charset="0"/>
              </a:rPr>
              <a:t> </a:t>
            </a:r>
            <a:r>
              <a:rPr lang="fr-FR" sz="800" dirty="0" err="1">
                <a:solidFill>
                  <a:srgbClr val="000000"/>
                </a:solidFill>
                <a:latin typeface="Consolas" panose="020B0609020204030204" pitchFamily="49" charset="0"/>
              </a:rPr>
              <a:t>Rows</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h2</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&lt;</a:t>
            </a:r>
            <a:r>
              <a:rPr lang="en-US" sz="800" dirty="0">
                <a:solidFill>
                  <a:srgbClr val="800000"/>
                </a:solidFill>
                <a:latin typeface="Consolas" panose="020B0609020204030204" pitchFamily="49" charset="0"/>
              </a:rPr>
              <a:t>p</a:t>
            </a:r>
            <a:r>
              <a:rPr lang="en-US" sz="800" dirty="0">
                <a:solidFill>
                  <a:srgbClr val="0000FF"/>
                </a:solidFill>
                <a:latin typeface="Consolas" panose="020B0609020204030204" pitchFamily="49" charset="0"/>
              </a:rPr>
              <a:t>&gt;</a:t>
            </a:r>
            <a:r>
              <a:rPr lang="en-US" sz="800" dirty="0">
                <a:solidFill>
                  <a:srgbClr val="000000"/>
                </a:solidFill>
                <a:latin typeface="Consolas" panose="020B0609020204030204" pitchFamily="49" charset="0"/>
              </a:rPr>
              <a:t>The .table-striped class adds zebra-stripes to a table:</a:t>
            </a:r>
            <a:r>
              <a:rPr lang="en-US" sz="800" dirty="0">
                <a:solidFill>
                  <a:srgbClr val="0000FF"/>
                </a:solidFill>
                <a:latin typeface="Consolas" panose="020B0609020204030204" pitchFamily="49" charset="0"/>
              </a:rPr>
              <a:t>&lt;/</a:t>
            </a:r>
            <a:r>
              <a:rPr lang="en-US" sz="800" dirty="0">
                <a:solidFill>
                  <a:srgbClr val="800000"/>
                </a:solidFill>
                <a:latin typeface="Consolas" panose="020B0609020204030204" pitchFamily="49" charset="0"/>
              </a:rPr>
              <a:t>p</a:t>
            </a:r>
            <a:r>
              <a:rPr lang="en-US" sz="800" dirty="0">
                <a:solidFill>
                  <a:srgbClr val="0000FF"/>
                </a:solidFill>
                <a:latin typeface="Consolas" panose="020B0609020204030204" pitchFamily="49" charset="0"/>
              </a:rPr>
              <a:t>&gt;</a:t>
            </a:r>
            <a:endParaRPr lang="en-US"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table</a:t>
            </a:r>
            <a:r>
              <a:rPr lang="fr-FR" sz="800" dirty="0">
                <a:solidFill>
                  <a:srgbClr val="000000"/>
                </a:solidFill>
                <a:latin typeface="Consolas" panose="020B0609020204030204" pitchFamily="49" charset="0"/>
              </a:rPr>
              <a:t> </a:t>
            </a:r>
            <a:r>
              <a:rPr lang="fr-FR" sz="800" dirty="0">
                <a:solidFill>
                  <a:srgbClr val="FF0000"/>
                </a:solidFill>
                <a:latin typeface="Consolas" panose="020B0609020204030204" pitchFamily="49" charset="0"/>
              </a:rPr>
              <a:t>class</a:t>
            </a:r>
            <a:r>
              <a:rPr lang="fr-FR" sz="800" dirty="0">
                <a:solidFill>
                  <a:srgbClr val="0000FF"/>
                </a:solidFill>
                <a:latin typeface="Consolas" panose="020B0609020204030204" pitchFamily="49" charset="0"/>
              </a:rPr>
              <a:t>="table table-</a:t>
            </a:r>
            <a:r>
              <a:rPr lang="fr-FR" sz="800" dirty="0" err="1">
                <a:solidFill>
                  <a:srgbClr val="0000FF"/>
                </a:solidFill>
                <a:latin typeface="Consolas" panose="020B0609020204030204" pitchFamily="49" charset="0"/>
              </a:rPr>
              <a:t>striped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thead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Firstname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Lastname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Email</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thead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tbody</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John</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Doe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john@example.com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Mary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Moe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mary@example.com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July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Dooley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july@example.com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tbody</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table</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div</a:t>
            </a:r>
            <a:r>
              <a:rPr lang="fr-FR" sz="800" dirty="0">
                <a:solidFill>
                  <a:srgbClr val="0000FF"/>
                </a:solidFill>
                <a:latin typeface="Consolas" panose="020B0609020204030204" pitchFamily="49" charset="0"/>
              </a:rPr>
              <a:t>&gt;</a:t>
            </a:r>
            <a:endParaRPr lang="fr-FR" sz="4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E234EB83-1B34-4A62-9B9A-EA04B9BF539F}"/>
              </a:ext>
            </a:extLst>
          </p:cNvPr>
          <p:cNvPicPr>
            <a:picLocks noChangeAspect="1"/>
          </p:cNvPicPr>
          <p:nvPr/>
        </p:nvPicPr>
        <p:blipFill>
          <a:blip r:embed="rId2"/>
          <a:stretch>
            <a:fillRect/>
          </a:stretch>
        </p:blipFill>
        <p:spPr>
          <a:xfrm>
            <a:off x="2987824" y="1731125"/>
            <a:ext cx="5769513" cy="1728192"/>
          </a:xfrm>
          <a:prstGeom prst="rect">
            <a:avLst/>
          </a:prstGeom>
        </p:spPr>
      </p:pic>
      <p:sp>
        <p:nvSpPr>
          <p:cNvPr id="7" name="ZoneTexte 6">
            <a:extLst>
              <a:ext uri="{FF2B5EF4-FFF2-40B4-BE49-F238E27FC236}">
                <a16:creationId xmlns:a16="http://schemas.microsoft.com/office/drawing/2014/main" id="{3047E63B-9D01-4CFA-B4B9-FB9C08FFC9D4}"/>
              </a:ext>
            </a:extLst>
          </p:cNvPr>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Basic Table</a:t>
            </a:r>
          </a:p>
        </p:txBody>
      </p:sp>
      <p:sp>
        <p:nvSpPr>
          <p:cNvPr id="8" name="TextBox 32">
            <a:extLst>
              <a:ext uri="{FF2B5EF4-FFF2-40B4-BE49-F238E27FC236}">
                <a16:creationId xmlns:a16="http://schemas.microsoft.com/office/drawing/2014/main" id="{4AAAEE97-97D6-4AF6-B085-BF798342227B}"/>
              </a:ext>
            </a:extLst>
          </p:cNvPr>
          <p:cNvSpPr txBox="1"/>
          <p:nvPr/>
        </p:nvSpPr>
        <p:spPr>
          <a:xfrm>
            <a:off x="251520" y="916301"/>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Une table Bootstrap 5 de base a un rembourrage léger et des séparateurs horizontaux.</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a:ln>
                  <a:noFill/>
                </a:ln>
                <a:solidFill>
                  <a:srgbClr val="000000"/>
                </a:solidFill>
                <a:effectLst/>
                <a:latin typeface="Verdana" panose="020B0604030504040204" pitchFamily="34" charset="0"/>
              </a:rPr>
              <a:t> ajoute un style de base à une table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250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table </a:t>
            </a:r>
            <a:r>
              <a:rPr lang="fr-FR" dirty="0">
                <a:solidFill>
                  <a:schemeClr val="accent1"/>
                </a:solidFill>
              </a:rPr>
              <a:t>Bootstrap</a:t>
            </a:r>
          </a:p>
        </p:txBody>
      </p:sp>
      <p:sp>
        <p:nvSpPr>
          <p:cNvPr id="17" name="Rectangle 2"/>
          <p:cNvSpPr>
            <a:spLocks noChangeArrowheads="1"/>
          </p:cNvSpPr>
          <p:nvPr/>
        </p:nvSpPr>
        <p:spPr bwMode="auto">
          <a:xfrm>
            <a:off x="31427" y="1359168"/>
            <a:ext cx="4770276" cy="382792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div</a:t>
            </a:r>
            <a:r>
              <a:rPr lang="fr-FR" sz="800" dirty="0">
                <a:solidFill>
                  <a:srgbClr val="000000"/>
                </a:solidFill>
                <a:latin typeface="Consolas" panose="020B0609020204030204" pitchFamily="49" charset="0"/>
              </a:rPr>
              <a:t> </a:t>
            </a:r>
            <a:r>
              <a:rPr lang="fr-FR" sz="800" dirty="0">
                <a:solidFill>
                  <a:srgbClr val="FF0000"/>
                </a:solidFill>
                <a:latin typeface="Consolas" panose="020B0609020204030204" pitchFamily="49" charset="0"/>
              </a:rPr>
              <a:t>class</a:t>
            </a:r>
            <a:r>
              <a:rPr lang="fr-FR" sz="800" dirty="0">
                <a:solidFill>
                  <a:srgbClr val="0000FF"/>
                </a:solidFill>
                <a:latin typeface="Consolas" panose="020B0609020204030204" pitchFamily="49" charset="0"/>
              </a:rPr>
              <a:t>="container"&gt;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h2</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Striped</a:t>
            </a:r>
            <a:r>
              <a:rPr lang="fr-FR" sz="800" dirty="0">
                <a:solidFill>
                  <a:srgbClr val="000000"/>
                </a:solidFill>
                <a:latin typeface="Consolas" panose="020B0609020204030204" pitchFamily="49" charset="0"/>
              </a:rPr>
              <a:t> </a:t>
            </a:r>
            <a:r>
              <a:rPr lang="fr-FR" sz="800" dirty="0" err="1">
                <a:solidFill>
                  <a:srgbClr val="000000"/>
                </a:solidFill>
                <a:latin typeface="Consolas" panose="020B0609020204030204" pitchFamily="49" charset="0"/>
              </a:rPr>
              <a:t>Rows</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h2</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&lt;</a:t>
            </a:r>
            <a:r>
              <a:rPr lang="en-US" sz="800" dirty="0">
                <a:solidFill>
                  <a:srgbClr val="800000"/>
                </a:solidFill>
                <a:latin typeface="Consolas" panose="020B0609020204030204" pitchFamily="49" charset="0"/>
              </a:rPr>
              <a:t>p</a:t>
            </a:r>
            <a:r>
              <a:rPr lang="en-US" sz="800" dirty="0">
                <a:solidFill>
                  <a:srgbClr val="0000FF"/>
                </a:solidFill>
                <a:latin typeface="Consolas" panose="020B0609020204030204" pitchFamily="49" charset="0"/>
              </a:rPr>
              <a:t>&gt;</a:t>
            </a:r>
            <a:r>
              <a:rPr lang="en-US" sz="800" dirty="0">
                <a:solidFill>
                  <a:srgbClr val="000000"/>
                </a:solidFill>
                <a:latin typeface="Consolas" panose="020B0609020204030204" pitchFamily="49" charset="0"/>
              </a:rPr>
              <a:t>The .table-striped class adds zebra-stripes to a table:</a:t>
            </a:r>
            <a:r>
              <a:rPr lang="en-US" sz="800" dirty="0">
                <a:solidFill>
                  <a:srgbClr val="0000FF"/>
                </a:solidFill>
                <a:latin typeface="Consolas" panose="020B0609020204030204" pitchFamily="49" charset="0"/>
              </a:rPr>
              <a:t>&lt;/</a:t>
            </a:r>
            <a:r>
              <a:rPr lang="en-US" sz="800" dirty="0">
                <a:solidFill>
                  <a:srgbClr val="800000"/>
                </a:solidFill>
                <a:latin typeface="Consolas" panose="020B0609020204030204" pitchFamily="49" charset="0"/>
              </a:rPr>
              <a:t>p</a:t>
            </a:r>
            <a:r>
              <a:rPr lang="en-US" sz="800" dirty="0">
                <a:solidFill>
                  <a:srgbClr val="0000FF"/>
                </a:solidFill>
                <a:latin typeface="Consolas" panose="020B0609020204030204" pitchFamily="49" charset="0"/>
              </a:rPr>
              <a:t>&gt;</a:t>
            </a:r>
            <a:endParaRPr lang="en-US"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table</a:t>
            </a:r>
            <a:r>
              <a:rPr lang="fr-FR" sz="800" dirty="0">
                <a:solidFill>
                  <a:srgbClr val="000000"/>
                </a:solidFill>
                <a:latin typeface="Consolas" panose="020B0609020204030204" pitchFamily="49" charset="0"/>
              </a:rPr>
              <a:t> </a:t>
            </a:r>
            <a:r>
              <a:rPr lang="fr-FR" sz="800" dirty="0">
                <a:solidFill>
                  <a:srgbClr val="FF0000"/>
                </a:solidFill>
                <a:latin typeface="Consolas" panose="020B0609020204030204" pitchFamily="49" charset="0"/>
              </a:rPr>
              <a:t>class</a:t>
            </a:r>
            <a:r>
              <a:rPr lang="fr-FR" sz="800" dirty="0">
                <a:solidFill>
                  <a:srgbClr val="0000FF"/>
                </a:solidFill>
                <a:latin typeface="Consolas" panose="020B0609020204030204" pitchFamily="49" charset="0"/>
              </a:rPr>
              <a:t>="table table-</a:t>
            </a:r>
            <a:r>
              <a:rPr lang="fr-FR" sz="800" dirty="0" err="1">
                <a:solidFill>
                  <a:srgbClr val="0000FF"/>
                </a:solidFill>
                <a:latin typeface="Consolas" panose="020B0609020204030204" pitchFamily="49" charset="0"/>
              </a:rPr>
              <a:t>striped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thead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Firstname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Lastname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Email</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th</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thead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tbody</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John</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Doe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john@example.com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Mary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Moe</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mary@example.com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July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err="1">
                <a:solidFill>
                  <a:srgbClr val="000000"/>
                </a:solidFill>
                <a:latin typeface="Consolas" panose="020B0609020204030204" pitchFamily="49" charset="0"/>
              </a:rPr>
              <a:t>Dooley</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r>
              <a:rPr lang="fr-FR" sz="800" dirty="0">
                <a:solidFill>
                  <a:srgbClr val="000000"/>
                </a:solidFill>
                <a:latin typeface="Consolas" panose="020B0609020204030204" pitchFamily="49" charset="0"/>
              </a:rPr>
              <a:t>july@example.com</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td</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tr</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err="1">
                <a:solidFill>
                  <a:srgbClr val="800000"/>
                </a:solidFill>
                <a:latin typeface="Consolas" panose="020B0609020204030204" pitchFamily="49" charset="0"/>
              </a:rPr>
              <a:t>tbody</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table</a:t>
            </a:r>
            <a:r>
              <a:rPr lang="fr-FR" sz="8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a:p>
            <a:r>
              <a:rPr lang="fr-FR" sz="800" dirty="0">
                <a:solidFill>
                  <a:srgbClr val="000000"/>
                </a:solidFill>
                <a:latin typeface="Consolas" panose="020B0609020204030204" pitchFamily="49" charset="0"/>
              </a:rPr>
              <a:t>    </a:t>
            </a:r>
            <a:r>
              <a:rPr lang="fr-FR" sz="800" dirty="0">
                <a:solidFill>
                  <a:srgbClr val="0000FF"/>
                </a:solidFill>
                <a:latin typeface="Consolas" panose="020B0609020204030204" pitchFamily="49" charset="0"/>
              </a:rPr>
              <a:t>&lt;/</a:t>
            </a:r>
            <a:r>
              <a:rPr lang="fr-FR" sz="800" dirty="0">
                <a:solidFill>
                  <a:srgbClr val="800000"/>
                </a:solidFill>
                <a:latin typeface="Consolas" panose="020B0609020204030204" pitchFamily="49" charset="0"/>
              </a:rPr>
              <a:t>div</a:t>
            </a:r>
            <a:r>
              <a:rPr lang="fr-FR" sz="800" dirty="0">
                <a:solidFill>
                  <a:srgbClr val="0000FF"/>
                </a:solidFill>
                <a:latin typeface="Consolas" panose="020B0609020204030204" pitchFamily="49" charset="0"/>
              </a:rPr>
              <a:t>&gt;</a:t>
            </a:r>
            <a:endParaRPr lang="fr-FR" sz="4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E234EB83-1B34-4A62-9B9A-EA04B9BF539F}"/>
              </a:ext>
            </a:extLst>
          </p:cNvPr>
          <p:cNvPicPr>
            <a:picLocks noChangeAspect="1"/>
          </p:cNvPicPr>
          <p:nvPr/>
        </p:nvPicPr>
        <p:blipFill>
          <a:blip r:embed="rId2"/>
          <a:stretch>
            <a:fillRect/>
          </a:stretch>
        </p:blipFill>
        <p:spPr>
          <a:xfrm>
            <a:off x="2987824" y="1731125"/>
            <a:ext cx="5769513" cy="1728192"/>
          </a:xfrm>
          <a:prstGeom prst="rect">
            <a:avLst/>
          </a:prstGeom>
        </p:spPr>
      </p:pic>
      <p:sp>
        <p:nvSpPr>
          <p:cNvPr id="7" name="ZoneTexte 6">
            <a:extLst>
              <a:ext uri="{FF2B5EF4-FFF2-40B4-BE49-F238E27FC236}">
                <a16:creationId xmlns:a16="http://schemas.microsoft.com/office/drawing/2014/main" id="{3047E63B-9D01-4CFA-B4B9-FB9C08FFC9D4}"/>
              </a:ext>
            </a:extLst>
          </p:cNvPr>
          <p:cNvSpPr txBox="1"/>
          <p:nvPr/>
        </p:nvSpPr>
        <p:spPr>
          <a:xfrm>
            <a:off x="233772" y="555526"/>
            <a:ext cx="4914292" cy="400110"/>
          </a:xfrm>
          <a:prstGeom prst="rect">
            <a:avLst/>
          </a:prstGeom>
          <a:noFill/>
        </p:spPr>
        <p:txBody>
          <a:bodyPr wrap="square" rtlCol="0">
            <a:spAutoFit/>
          </a:bodyPr>
          <a:lstStyle/>
          <a:p>
            <a:r>
              <a:rPr lang="fr-FR" altLang="fr-FR" sz="2000" b="1" dirty="0" err="1">
                <a:solidFill>
                  <a:srgbClr val="000000"/>
                </a:solidFill>
                <a:latin typeface="Segoe UI" panose="020B0502040204020203" pitchFamily="34" charset="0"/>
                <a:cs typeface="Segoe UI" panose="020B0502040204020203" pitchFamily="34" charset="0"/>
              </a:rPr>
              <a:t>Striped</a:t>
            </a:r>
            <a:r>
              <a:rPr lang="fr-FR" altLang="fr-FR" sz="2000" b="1" dirty="0">
                <a:solidFill>
                  <a:srgbClr val="000000"/>
                </a:solidFill>
                <a:latin typeface="Segoe UI" panose="020B0502040204020203" pitchFamily="34" charset="0"/>
                <a:cs typeface="Segoe UI" panose="020B0502040204020203" pitchFamily="34" charset="0"/>
              </a:rPr>
              <a:t> </a:t>
            </a:r>
            <a:r>
              <a:rPr lang="fr-FR" altLang="fr-FR" sz="2000" b="1" dirty="0" err="1">
                <a:solidFill>
                  <a:srgbClr val="000000"/>
                </a:solidFill>
                <a:latin typeface="Segoe UI" panose="020B0502040204020203" pitchFamily="34" charset="0"/>
                <a:cs typeface="Segoe UI" panose="020B0502040204020203" pitchFamily="34" charset="0"/>
              </a:rPr>
              <a:t>Rows</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8" name="TextBox 32">
            <a:extLst>
              <a:ext uri="{FF2B5EF4-FFF2-40B4-BE49-F238E27FC236}">
                <a16:creationId xmlns:a16="http://schemas.microsoft.com/office/drawing/2014/main" id="{4AAAEE97-97D6-4AF6-B085-BF798342227B}"/>
              </a:ext>
            </a:extLst>
          </p:cNvPr>
          <p:cNvSpPr txBox="1"/>
          <p:nvPr/>
        </p:nvSpPr>
        <p:spPr>
          <a:xfrm>
            <a:off x="251520" y="916301"/>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striped</a:t>
            </a:r>
            <a:r>
              <a:rPr kumimoji="0" lang="fr-FR" altLang="fr-FR" sz="1100" b="0" i="0" u="none" strike="noStrike" cap="none" normalizeH="0" baseline="0" dirty="0">
                <a:ln>
                  <a:noFill/>
                </a:ln>
                <a:solidFill>
                  <a:srgbClr val="000000"/>
                </a:solidFill>
                <a:effectLst/>
                <a:latin typeface="Verdana" panose="020B0604030504040204" pitchFamily="34" charset="0"/>
              </a:rPr>
              <a:t> ajoute des rayures zébrées à une table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79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table </a:t>
            </a:r>
            <a:r>
              <a:rPr lang="fr-FR" dirty="0">
                <a:solidFill>
                  <a:schemeClr val="accent1"/>
                </a:solidFill>
              </a:rPr>
              <a:t>Bootstrap</a:t>
            </a:r>
          </a:p>
        </p:txBody>
      </p:sp>
      <p:sp>
        <p:nvSpPr>
          <p:cNvPr id="8" name="TextBox 32">
            <a:extLst>
              <a:ext uri="{FF2B5EF4-FFF2-40B4-BE49-F238E27FC236}">
                <a16:creationId xmlns:a16="http://schemas.microsoft.com/office/drawing/2014/main" id="{4AAAEE97-97D6-4AF6-B085-BF798342227B}"/>
              </a:ext>
            </a:extLst>
          </p:cNvPr>
          <p:cNvSpPr txBox="1"/>
          <p:nvPr/>
        </p:nvSpPr>
        <p:spPr>
          <a:xfrm>
            <a:off x="251520" y="916301"/>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bordered</a:t>
            </a:r>
            <a:r>
              <a:rPr kumimoji="0" lang="fr-FR" altLang="fr-FR" sz="1100" b="0" i="0" u="none" strike="noStrike" cap="none" normalizeH="0" baseline="0" dirty="0">
                <a:ln>
                  <a:noFill/>
                </a:ln>
                <a:solidFill>
                  <a:srgbClr val="000000"/>
                </a:solidFill>
                <a:effectLst/>
                <a:latin typeface="Verdana" panose="020B0604030504040204" pitchFamily="34" charset="0"/>
              </a:rPr>
              <a:t> ajoute des bordures de tous les côtés du tableau et des cellules</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TextBox 32">
            <a:extLst>
              <a:ext uri="{FF2B5EF4-FFF2-40B4-BE49-F238E27FC236}">
                <a16:creationId xmlns:a16="http://schemas.microsoft.com/office/drawing/2014/main" id="{19257C14-EF93-4BB0-B885-BEF8990E5857}"/>
              </a:ext>
            </a:extLst>
          </p:cNvPr>
          <p:cNvSpPr txBox="1"/>
          <p:nvPr/>
        </p:nvSpPr>
        <p:spPr>
          <a:xfrm>
            <a:off x="242647" y="1309955"/>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hover</a:t>
            </a:r>
            <a:r>
              <a:rPr kumimoji="0" lang="fr-FR" altLang="fr-FR" sz="1100" b="0" i="0" u="none" strike="noStrike" cap="none" normalizeH="0" baseline="0" dirty="0">
                <a:ln>
                  <a:noFill/>
                </a:ln>
                <a:solidFill>
                  <a:srgbClr val="000000"/>
                </a:solidFill>
                <a:effectLst/>
                <a:latin typeface="Verdana" panose="020B0604030504040204" pitchFamily="34" charset="0"/>
              </a:rPr>
              <a:t> ajoute un effet de survol (couleur de fond gris) sur les lignes du tableau</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TextBox 32">
            <a:extLst>
              <a:ext uri="{FF2B5EF4-FFF2-40B4-BE49-F238E27FC236}">
                <a16:creationId xmlns:a16="http://schemas.microsoft.com/office/drawing/2014/main" id="{497A0EFD-7D36-481B-A763-2430FE43059F}"/>
              </a:ext>
            </a:extLst>
          </p:cNvPr>
          <p:cNvSpPr txBox="1"/>
          <p:nvPr/>
        </p:nvSpPr>
        <p:spPr>
          <a:xfrm>
            <a:off x="251520" y="1779662"/>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dark</a:t>
            </a:r>
            <a:r>
              <a:rPr kumimoji="0" lang="fr-FR" altLang="fr-FR" sz="1100" b="0" i="0" u="none" strike="noStrike" cap="none" normalizeH="0" baseline="0" dirty="0">
                <a:ln>
                  <a:noFill/>
                </a:ln>
                <a:solidFill>
                  <a:srgbClr val="000000"/>
                </a:solidFill>
                <a:effectLst/>
                <a:latin typeface="Verdana" panose="020B0604030504040204" pitchFamily="34" charset="0"/>
              </a:rPr>
              <a:t> ajoute un fond noir au tableau</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TextBox 32">
            <a:extLst>
              <a:ext uri="{FF2B5EF4-FFF2-40B4-BE49-F238E27FC236}">
                <a16:creationId xmlns:a16="http://schemas.microsoft.com/office/drawing/2014/main" id="{2E84D763-8C9F-4C3E-85B7-E3FFD0F7AA0E}"/>
              </a:ext>
            </a:extLst>
          </p:cNvPr>
          <p:cNvSpPr txBox="1"/>
          <p:nvPr/>
        </p:nvSpPr>
        <p:spPr>
          <a:xfrm>
            <a:off x="242647" y="2249369"/>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Combinez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dark</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et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striped</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pour créer une table sombre et rayée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TextBox 32">
            <a:extLst>
              <a:ext uri="{FF2B5EF4-FFF2-40B4-BE49-F238E27FC236}">
                <a16:creationId xmlns:a16="http://schemas.microsoft.com/office/drawing/2014/main" id="{B6FE7846-D3B7-446E-821A-FC4CDF357412}"/>
              </a:ext>
            </a:extLst>
          </p:cNvPr>
          <p:cNvSpPr txBox="1"/>
          <p:nvPr/>
        </p:nvSpPr>
        <p:spPr>
          <a:xfrm>
            <a:off x="251520" y="2719076"/>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.table-</a:t>
            </a:r>
            <a:r>
              <a:rPr kumimoji="0" lang="fr-FR" altLang="fr-FR" sz="1100" b="0" i="0" u="none" strike="noStrike" cap="none" normalizeH="0" baseline="0" dirty="0" err="1">
                <a:ln>
                  <a:noFill/>
                </a:ln>
                <a:solidFill>
                  <a:srgbClr val="DC143C"/>
                </a:solidFill>
                <a:effectLst/>
                <a:latin typeface="Consolas" panose="020B0609020204030204" pitchFamily="49" charset="0"/>
              </a:rPr>
              <a:t>borderless</a:t>
            </a:r>
            <a:r>
              <a:rPr kumimoji="0" lang="fr-FR" altLang="fr-FR" sz="1100" b="0" i="0" u="none" strike="noStrike" cap="none" normalizeH="0" baseline="0" dirty="0">
                <a:ln>
                  <a:noFill/>
                </a:ln>
                <a:solidFill>
                  <a:srgbClr val="000000"/>
                </a:solidFill>
                <a:effectLst/>
                <a:latin typeface="Verdana" panose="020B0604030504040204" pitchFamily="34" charset="0"/>
              </a:rPr>
              <a:t> supprime les bordures du tableau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346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table </a:t>
            </a:r>
            <a:r>
              <a:rPr lang="fr-FR" dirty="0">
                <a:solidFill>
                  <a:schemeClr val="accent1"/>
                </a:solidFill>
              </a:rPr>
              <a:t>Bootstrap</a:t>
            </a:r>
          </a:p>
        </p:txBody>
      </p:sp>
      <p:graphicFrame>
        <p:nvGraphicFramePr>
          <p:cNvPr id="2" name="Tableau 1">
            <a:extLst>
              <a:ext uri="{FF2B5EF4-FFF2-40B4-BE49-F238E27FC236}">
                <a16:creationId xmlns:a16="http://schemas.microsoft.com/office/drawing/2014/main" id="{C6F6FAEA-5F0D-44B7-926E-7AAA23B08CD6}"/>
              </a:ext>
            </a:extLst>
          </p:cNvPr>
          <p:cNvGraphicFramePr>
            <a:graphicFrameLocks noGrp="1"/>
          </p:cNvGraphicFramePr>
          <p:nvPr>
            <p:extLst>
              <p:ext uri="{D42A27DB-BD31-4B8C-83A1-F6EECF244321}">
                <p14:modId xmlns:p14="http://schemas.microsoft.com/office/powerpoint/2010/main" val="392059844"/>
              </p:ext>
            </p:extLst>
          </p:nvPr>
        </p:nvGraphicFramePr>
        <p:xfrm>
          <a:off x="683568" y="1131590"/>
          <a:ext cx="7374882" cy="3632975"/>
        </p:xfrm>
        <a:graphic>
          <a:graphicData uri="http://schemas.openxmlformats.org/drawingml/2006/table">
            <a:tbl>
              <a:tblPr/>
              <a:tblGrid>
                <a:gridCol w="2448273">
                  <a:extLst>
                    <a:ext uri="{9D8B030D-6E8A-4147-A177-3AD203B41FA5}">
                      <a16:colId xmlns:a16="http://schemas.microsoft.com/office/drawing/2014/main" val="3433216958"/>
                    </a:ext>
                  </a:extLst>
                </a:gridCol>
                <a:gridCol w="4926609">
                  <a:extLst>
                    <a:ext uri="{9D8B030D-6E8A-4147-A177-3AD203B41FA5}">
                      <a16:colId xmlns:a16="http://schemas.microsoft.com/office/drawing/2014/main" val="1280392847"/>
                    </a:ext>
                  </a:extLst>
                </a:gridCol>
              </a:tblGrid>
              <a:tr h="148287">
                <a:tc>
                  <a:txBody>
                    <a:bodyPr/>
                    <a:lstStyle/>
                    <a:p>
                      <a:pPr algn="l" fontAlgn="b"/>
                      <a:r>
                        <a:rPr lang="fr-FR" b="1" dirty="0"/>
                        <a:t>Classer</a:t>
                      </a:r>
                    </a:p>
                  </a:txBody>
                  <a:tcPr marL="37072" marR="37072" marT="18536" marB="18536" anchor="b">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chemeClr val="accent2"/>
                    </a:solidFill>
                  </a:tcPr>
                </a:tc>
                <a:tc>
                  <a:txBody>
                    <a:bodyPr/>
                    <a:lstStyle/>
                    <a:p>
                      <a:pPr algn="l" fontAlgn="b"/>
                      <a:r>
                        <a:rPr lang="fr-FR" b="1" dirty="0"/>
                        <a:t>La description</a:t>
                      </a:r>
                    </a:p>
                  </a:txBody>
                  <a:tcPr marL="37072" marR="37072" marT="18536" marB="18536" anchor="b">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chemeClr val="accent2"/>
                    </a:solidFill>
                  </a:tcPr>
                </a:tc>
                <a:extLst>
                  <a:ext uri="{0D108BD9-81ED-4DB2-BD59-A6C34878D82A}">
                    <a16:rowId xmlns:a16="http://schemas.microsoft.com/office/drawing/2014/main" val="521858902"/>
                  </a:ext>
                </a:extLst>
              </a:tr>
              <a:tr h="25950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a:t>
                      </a:r>
                      <a:r>
                        <a:rPr lang="fr-FR" sz="1800" b="0" i="0" kern="1200" dirty="0" err="1">
                          <a:solidFill>
                            <a:srgbClr val="DC143C"/>
                          </a:solidFill>
                          <a:effectLst/>
                          <a:latin typeface="Consolas" panose="020B0609020204030204" pitchFamily="49" charset="0"/>
                          <a:ea typeface="+mn-ea"/>
                          <a:cs typeface="+mn-cs"/>
                        </a:rPr>
                        <a:t>primary</a:t>
                      </a:r>
                      <a:endParaRPr lang="fr-FR" sz="1800" b="0" i="0" kern="1200" dirty="0">
                        <a:solidFill>
                          <a:srgbClr val="DC143C"/>
                        </a:solidFill>
                        <a:effectLst/>
                        <a:latin typeface="Consolas" panose="020B0609020204030204" pitchFamily="49" charset="0"/>
                        <a:ea typeface="+mn-ea"/>
                        <a:cs typeface="+mn-cs"/>
                      </a:endParaRP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dirty="0">
                          <a:effectLst/>
                        </a:rPr>
                        <a:t>Bleu: indique une action importante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38802382"/>
                  </a:ext>
                </a:extLst>
              </a:tr>
              <a:tr h="25950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a:t>
                      </a:r>
                      <a:r>
                        <a:rPr lang="fr-FR" sz="1800" b="0" i="0" kern="1200" dirty="0" err="1">
                          <a:solidFill>
                            <a:srgbClr val="DC143C"/>
                          </a:solidFill>
                          <a:effectLst/>
                          <a:latin typeface="Consolas" panose="020B0609020204030204" pitchFamily="49" charset="0"/>
                          <a:ea typeface="+mn-ea"/>
                          <a:cs typeface="+mn-cs"/>
                        </a:rPr>
                        <a:t>success</a:t>
                      </a:r>
                      <a:endParaRPr lang="fr-FR" sz="1800" b="0" i="0" kern="1200" dirty="0">
                        <a:solidFill>
                          <a:srgbClr val="DC143C"/>
                        </a:solidFill>
                        <a:effectLst/>
                        <a:latin typeface="Consolas" panose="020B0609020204030204" pitchFamily="49" charset="0"/>
                        <a:ea typeface="+mn-ea"/>
                        <a:cs typeface="+mn-cs"/>
                      </a:endParaRP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Vert: indique une action réussie ou positive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87429461"/>
                  </a:ext>
                </a:extLst>
              </a:tr>
              <a:tr h="370717">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.table-danger</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Rouge: indique une action dangereuse ou potentiellement négative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08237565"/>
                  </a:ext>
                </a:extLst>
              </a:tr>
              <a:tr h="370717">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.table-info</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Bleu clair: indique un changement ou une action informative neutre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57925031"/>
                  </a:ext>
                </a:extLst>
              </a:tr>
              <a:tr h="48193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.table-warning</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Orange: indique un avertissement qui pourrait nécessiter votre attention</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47008943"/>
                  </a:ext>
                </a:extLst>
              </a:tr>
              <a:tr h="48193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.table-active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Gris: applique la couleur de survol à la ligne du tableau ou à la cellule du tableau</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17968879"/>
                  </a:ext>
                </a:extLst>
              </a:tr>
              <a:tr h="370717">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a:t>
                      </a:r>
                      <a:r>
                        <a:rPr lang="fr-FR" sz="1800" b="0" i="0" kern="1200" dirty="0" err="1">
                          <a:solidFill>
                            <a:srgbClr val="DC143C"/>
                          </a:solidFill>
                          <a:effectLst/>
                          <a:latin typeface="Consolas" panose="020B0609020204030204" pitchFamily="49" charset="0"/>
                          <a:ea typeface="+mn-ea"/>
                          <a:cs typeface="+mn-cs"/>
                        </a:rPr>
                        <a:t>secondary</a:t>
                      </a:r>
                      <a:endParaRPr lang="fr-FR" sz="1800" b="0" i="0" kern="1200" dirty="0">
                        <a:solidFill>
                          <a:srgbClr val="DC143C"/>
                        </a:solidFill>
                        <a:effectLst/>
                        <a:latin typeface="Consolas" panose="020B0609020204030204" pitchFamily="49" charset="0"/>
                        <a:ea typeface="+mn-ea"/>
                        <a:cs typeface="+mn-cs"/>
                      </a:endParaRP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Gris: indique une action légèrement moins importante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90033941"/>
                  </a:ext>
                </a:extLst>
              </a:tr>
              <a:tr h="25950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.table-light</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a:effectLst/>
                        </a:rPr>
                        <a:t>Tableau gris clair ou fond de ligne de table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51013948"/>
                  </a:ext>
                </a:extLst>
              </a:tr>
              <a:tr h="259502">
                <a:tc>
                  <a:txBody>
                    <a:bodyPr/>
                    <a:lstStyle/>
                    <a:p>
                      <a:pPr marL="0" algn="l" defTabSz="914400" rtl="0" eaLnBrk="1" fontAlgn="t" latinLnBrk="1" hangingPunct="1"/>
                      <a:r>
                        <a:rPr lang="fr-FR" sz="1800" b="0" i="0" kern="1200" dirty="0">
                          <a:solidFill>
                            <a:srgbClr val="DC143C"/>
                          </a:solidFill>
                          <a:effectLst/>
                          <a:latin typeface="Consolas" panose="020B0609020204030204" pitchFamily="49" charset="0"/>
                          <a:ea typeface="+mn-ea"/>
                          <a:cs typeface="+mn-cs"/>
                        </a:rPr>
                        <a:t>.table-</a:t>
                      </a:r>
                      <a:r>
                        <a:rPr lang="fr-FR" sz="1800" b="0" i="0" kern="1200" dirty="0" err="1">
                          <a:solidFill>
                            <a:srgbClr val="DC143C"/>
                          </a:solidFill>
                          <a:effectLst/>
                          <a:latin typeface="Consolas" panose="020B0609020204030204" pitchFamily="49" charset="0"/>
                          <a:ea typeface="+mn-ea"/>
                          <a:cs typeface="+mn-cs"/>
                        </a:rPr>
                        <a:t>dark</a:t>
                      </a:r>
                      <a:endParaRPr lang="fr-FR" sz="1800" b="0" i="0" kern="1200" dirty="0">
                        <a:solidFill>
                          <a:srgbClr val="DC143C"/>
                        </a:solidFill>
                        <a:effectLst/>
                        <a:latin typeface="Consolas" panose="020B0609020204030204" pitchFamily="49" charset="0"/>
                        <a:ea typeface="+mn-ea"/>
                        <a:cs typeface="+mn-cs"/>
                      </a:endParaRP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050" b="1" dirty="0">
                          <a:effectLst/>
                        </a:rPr>
                        <a:t>Tableau gris foncé ou fond de ligne de table</a:t>
                      </a:r>
                    </a:p>
                  </a:txBody>
                  <a:tcPr marL="37072" marR="37072" marT="18536" marB="1853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12841514"/>
                  </a:ext>
                </a:extLst>
              </a:tr>
            </a:tbl>
          </a:graphicData>
        </a:graphic>
      </p:graphicFrame>
    </p:spTree>
    <p:extLst>
      <p:ext uri="{BB962C8B-B14F-4D97-AF65-F5344CB8AC3E}">
        <p14:creationId xmlns:p14="http://schemas.microsoft.com/office/powerpoint/2010/main" val="82443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Images </a:t>
            </a:r>
            <a:r>
              <a:rPr lang="fr-FR" dirty="0">
                <a:solidFill>
                  <a:schemeClr val="accent1"/>
                </a:solidFill>
              </a:rPr>
              <a:t>Bootstrap</a:t>
            </a:r>
          </a:p>
        </p:txBody>
      </p:sp>
      <p:pic>
        <p:nvPicPr>
          <p:cNvPr id="4" name="Image 3">
            <a:extLst>
              <a:ext uri="{FF2B5EF4-FFF2-40B4-BE49-F238E27FC236}">
                <a16:creationId xmlns:a16="http://schemas.microsoft.com/office/drawing/2014/main" id="{268320DE-13C1-457B-AAB9-32C3B1F9D609}"/>
              </a:ext>
            </a:extLst>
          </p:cNvPr>
          <p:cNvPicPr>
            <a:picLocks noChangeAspect="1"/>
          </p:cNvPicPr>
          <p:nvPr/>
        </p:nvPicPr>
        <p:blipFill>
          <a:blip r:embed="rId2"/>
          <a:stretch>
            <a:fillRect/>
          </a:stretch>
        </p:blipFill>
        <p:spPr>
          <a:xfrm>
            <a:off x="1547664" y="803356"/>
            <a:ext cx="5883515" cy="1723607"/>
          </a:xfrm>
          <a:prstGeom prst="rect">
            <a:avLst/>
          </a:prstGeom>
        </p:spPr>
      </p:pic>
      <p:sp>
        <p:nvSpPr>
          <p:cNvPr id="7" name="TextBox 32">
            <a:extLst>
              <a:ext uri="{FF2B5EF4-FFF2-40B4-BE49-F238E27FC236}">
                <a16:creationId xmlns:a16="http://schemas.microsoft.com/office/drawing/2014/main" id="{282BD9E0-E34E-430E-BBA4-A0F5ABE55DA6}"/>
              </a:ext>
            </a:extLst>
          </p:cNvPr>
          <p:cNvSpPr txBox="1"/>
          <p:nvPr/>
        </p:nvSpPr>
        <p:spPr>
          <a:xfrm>
            <a:off x="215213" y="2616538"/>
            <a:ext cx="8679898" cy="684803"/>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rounded</a:t>
            </a:r>
            <a:r>
              <a:rPr kumimoji="0" lang="fr-FR" altLang="fr-FR" sz="1100" b="0" i="0" u="none" strike="noStrike" cap="none" normalizeH="0" baseline="0" dirty="0">
                <a:ln>
                  <a:noFill/>
                </a:ln>
                <a:solidFill>
                  <a:srgbClr val="000000"/>
                </a:solidFill>
                <a:effectLst/>
                <a:latin typeface="Verdana" panose="020B0604030504040204" pitchFamily="34" charset="0"/>
              </a:rPr>
              <a:t> ajoute des coins arrondis à une image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rgbClr val="000000"/>
              </a:solidFill>
              <a:effectLst/>
              <a:latin typeface="Verdana" panose="020B0604030504040204" pitchFamily="34" charset="0"/>
            </a:endParaRPr>
          </a:p>
          <a:p>
            <a:pPr eaLnBrk="0" fontAlgn="base" latinLnBrk="0" hangingPunct="0">
              <a:spcBef>
                <a:spcPct val="0"/>
              </a:spcBef>
              <a:spcAft>
                <a:spcPct val="0"/>
              </a:spcAft>
            </a:pPr>
            <a:r>
              <a:rPr kumimoji="0" lang="fr-FR" altLang="fr-FR" sz="1050" b="0" i="0" u="none" strike="noStrike" cap="none" normalizeH="0" baseline="0" dirty="0">
                <a:ln>
                  <a:noFill/>
                </a:ln>
                <a:solidFill>
                  <a:srgbClr val="0000CD"/>
                </a:solidFill>
                <a:effectLst/>
                <a:latin typeface="Consolas" panose="020B0609020204030204" pitchFamily="49" charset="0"/>
              </a:rPr>
              <a:t>&lt;</a:t>
            </a:r>
            <a:r>
              <a:rPr kumimoji="0" lang="fr-FR" altLang="fr-FR" sz="1050" b="0" i="0" u="none" strike="noStrike" cap="none" normalizeH="0" baseline="0" dirty="0" err="1">
                <a:ln>
                  <a:noFill/>
                </a:ln>
                <a:solidFill>
                  <a:srgbClr val="A52A2A"/>
                </a:solidFill>
                <a:effectLst/>
                <a:latin typeface="Consolas" panose="020B0609020204030204" pitchFamily="49" charset="0"/>
              </a:rPr>
              <a:t>img</a:t>
            </a:r>
            <a:r>
              <a:rPr kumimoji="0" lang="fr-FR" altLang="fr-FR" sz="1050" b="0" i="0" u="none" strike="noStrike" cap="none" normalizeH="0" baseline="0" dirty="0">
                <a:ln>
                  <a:noFill/>
                </a:ln>
                <a:solidFill>
                  <a:srgbClr val="FF0000"/>
                </a:solidFill>
                <a:effectLst/>
                <a:latin typeface="Consolas" panose="020B0609020204030204" pitchFamily="49" charset="0"/>
              </a:rPr>
              <a:t> src</a:t>
            </a:r>
            <a:r>
              <a:rPr kumimoji="0" lang="fr-FR" altLang="fr-FR" sz="1050" b="0" i="0" u="none" strike="noStrike" cap="none" normalizeH="0" baseline="0" dirty="0">
                <a:ln>
                  <a:noFill/>
                </a:ln>
                <a:solidFill>
                  <a:srgbClr val="0000CD"/>
                </a:solidFill>
                <a:effectLst/>
                <a:latin typeface="Consolas" panose="020B0609020204030204" pitchFamily="49" charset="0"/>
              </a:rPr>
              <a:t>="cinqueterre.jpg"</a:t>
            </a:r>
            <a:r>
              <a:rPr kumimoji="0" lang="fr-FR" altLang="fr-FR" sz="1050" b="0" i="0" u="none" strike="noStrike" cap="none" normalizeH="0" baseline="0" dirty="0">
                <a:ln>
                  <a:noFill/>
                </a:ln>
                <a:solidFill>
                  <a:srgbClr val="FF0000"/>
                </a:solidFill>
                <a:effectLst/>
                <a:latin typeface="Consolas" panose="020B0609020204030204" pitchFamily="49" charset="0"/>
              </a:rPr>
              <a:t> class</a:t>
            </a:r>
            <a:r>
              <a:rPr kumimoji="0" lang="fr-FR" altLang="fr-FR" sz="1050" b="0" i="0" u="none" strike="noStrike" cap="none" normalizeH="0" baseline="0" dirty="0">
                <a:ln>
                  <a:noFill/>
                </a:ln>
                <a:solidFill>
                  <a:srgbClr val="0000CD"/>
                </a:solidFill>
                <a:effectLst/>
                <a:latin typeface="Consolas" panose="020B0609020204030204" pitchFamily="49" charset="0"/>
              </a:rPr>
              <a:t>="</a:t>
            </a:r>
            <a:r>
              <a:rPr kumimoji="0" lang="fr-FR" altLang="fr-FR" sz="1050" b="0" i="0" u="none" strike="noStrike" cap="none" normalizeH="0" baseline="0" dirty="0" err="1">
                <a:ln>
                  <a:noFill/>
                </a:ln>
                <a:solidFill>
                  <a:srgbClr val="0000CD"/>
                </a:solidFill>
                <a:effectLst/>
                <a:latin typeface="Consolas" panose="020B0609020204030204" pitchFamily="49" charset="0"/>
              </a:rPr>
              <a:t>rounded</a:t>
            </a:r>
            <a:r>
              <a:rPr kumimoji="0" lang="fr-FR" altLang="fr-FR" sz="1050" b="0" i="0" u="none" strike="noStrike" cap="none" normalizeH="0" baseline="0" dirty="0">
                <a:ln>
                  <a:noFill/>
                </a:ln>
                <a:solidFill>
                  <a:srgbClr val="0000CD"/>
                </a:solidFill>
                <a:effectLst/>
                <a:latin typeface="Consolas" panose="020B0609020204030204" pitchFamily="49" charset="0"/>
              </a:rPr>
              <a:t>"</a:t>
            </a:r>
            <a:r>
              <a:rPr kumimoji="0" lang="fr-FR" altLang="fr-FR" sz="1050" b="0" i="0" u="none" strike="noStrike" cap="none" normalizeH="0" baseline="0" dirty="0">
                <a:ln>
                  <a:noFill/>
                </a:ln>
                <a:solidFill>
                  <a:srgbClr val="FF0000"/>
                </a:solidFill>
                <a:effectLst/>
                <a:latin typeface="Consolas" panose="020B0609020204030204" pitchFamily="49" charset="0"/>
              </a:rPr>
              <a:t> alt</a:t>
            </a:r>
            <a:r>
              <a:rPr kumimoji="0" lang="fr-FR" altLang="fr-FR" sz="1050" b="0" i="0" u="none" strike="noStrike" cap="none" normalizeH="0" baseline="0" dirty="0">
                <a:ln>
                  <a:noFill/>
                </a:ln>
                <a:solidFill>
                  <a:srgbClr val="0000CD"/>
                </a:solidFill>
                <a:effectLst/>
                <a:latin typeface="Consolas" panose="020B0609020204030204" pitchFamily="49" charset="0"/>
              </a:rPr>
              <a:t>="Cinque Terre"&gt;</a:t>
            </a: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600" b="0" i="0" u="none" strike="noStrike" cap="none" normalizeH="0" baseline="0" dirty="0">
              <a:ln>
                <a:noFill/>
              </a:ln>
              <a:solidFill>
                <a:schemeClr val="tx1"/>
              </a:solidFill>
              <a:effectLst/>
            </a:endParaRPr>
          </a:p>
        </p:txBody>
      </p:sp>
      <p:sp>
        <p:nvSpPr>
          <p:cNvPr id="8" name="TextBox 32">
            <a:extLst>
              <a:ext uri="{FF2B5EF4-FFF2-40B4-BE49-F238E27FC236}">
                <a16:creationId xmlns:a16="http://schemas.microsoft.com/office/drawing/2014/main" id="{6195E162-FF5D-4848-AFBF-0E78DC1C64C8}"/>
              </a:ext>
            </a:extLst>
          </p:cNvPr>
          <p:cNvSpPr txBox="1"/>
          <p:nvPr/>
        </p:nvSpPr>
        <p:spPr>
          <a:xfrm>
            <a:off x="215213" y="3390916"/>
            <a:ext cx="8679898" cy="684803"/>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rounded-circle</a:t>
            </a:r>
            <a:r>
              <a:rPr kumimoji="0" lang="fr-FR" altLang="fr-FR" sz="1100" b="0" i="0" u="none" strike="noStrike" cap="none" normalizeH="0" baseline="0" dirty="0">
                <a:ln>
                  <a:noFill/>
                </a:ln>
                <a:solidFill>
                  <a:srgbClr val="000000"/>
                </a:solidFill>
                <a:effectLst/>
                <a:latin typeface="Verdana" panose="020B0604030504040204" pitchFamily="34" charset="0"/>
              </a:rPr>
              <a:t> façonne l'image en cercle :</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rgbClr val="000000"/>
              </a:solidFill>
              <a:effectLst/>
              <a:latin typeface="Verdana" panose="020B0604030504040204" pitchFamily="34" charset="0"/>
            </a:endParaRPr>
          </a:p>
          <a:p>
            <a:pPr algn="l"/>
            <a:r>
              <a:rPr lang="fr-FR" sz="1050" b="0" i="0" dirty="0">
                <a:solidFill>
                  <a:srgbClr val="0000CD"/>
                </a:solidFill>
                <a:effectLst/>
                <a:latin typeface="Consolas" panose="020B0609020204030204" pitchFamily="49" charset="0"/>
              </a:rPr>
              <a:t>&lt;</a:t>
            </a:r>
            <a:r>
              <a:rPr lang="fr-FR" sz="1050" b="0" i="0" dirty="0" err="1">
                <a:solidFill>
                  <a:srgbClr val="A52A2A"/>
                </a:solidFill>
                <a:effectLst/>
                <a:latin typeface="Consolas" panose="020B0609020204030204" pitchFamily="49" charset="0"/>
              </a:rPr>
              <a:t>img</a:t>
            </a:r>
            <a:r>
              <a:rPr lang="fr-FR" sz="1050" b="0" i="0" dirty="0">
                <a:solidFill>
                  <a:srgbClr val="FF0000"/>
                </a:solidFill>
                <a:effectLst/>
                <a:latin typeface="Consolas" panose="020B0609020204030204" pitchFamily="49" charset="0"/>
              </a:rPr>
              <a:t> src</a:t>
            </a:r>
            <a:r>
              <a:rPr lang="fr-FR" sz="1050" b="0" i="0" dirty="0">
                <a:solidFill>
                  <a:srgbClr val="0000CD"/>
                </a:solidFill>
                <a:effectLst/>
                <a:latin typeface="Consolas" panose="020B0609020204030204" pitchFamily="49" charset="0"/>
              </a:rPr>
              <a:t>="cinqueterre.jpg"</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rounded-circle</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alt</a:t>
            </a:r>
            <a:r>
              <a:rPr lang="fr-FR" sz="1050" b="0" i="0" dirty="0">
                <a:solidFill>
                  <a:srgbClr val="0000CD"/>
                </a:solidFill>
                <a:effectLst/>
                <a:latin typeface="Consolas" panose="020B0609020204030204" pitchFamily="49" charset="0"/>
              </a:rPr>
              <a:t>="Cinque Terre"&gt;</a:t>
            </a:r>
            <a:br>
              <a:rPr lang="fr-FR" sz="1050" dirty="0"/>
            </a:br>
            <a:endParaRPr kumimoji="0" lang="fr-FR" altLang="fr-FR" sz="600" b="0" i="0" u="none" strike="noStrike" cap="none" normalizeH="0" baseline="0" dirty="0">
              <a:ln>
                <a:noFill/>
              </a:ln>
              <a:solidFill>
                <a:schemeClr val="tx1"/>
              </a:solidFill>
              <a:effectLst/>
            </a:endParaRPr>
          </a:p>
        </p:txBody>
      </p:sp>
      <p:sp>
        <p:nvSpPr>
          <p:cNvPr id="9" name="TextBox 32">
            <a:extLst>
              <a:ext uri="{FF2B5EF4-FFF2-40B4-BE49-F238E27FC236}">
                <a16:creationId xmlns:a16="http://schemas.microsoft.com/office/drawing/2014/main" id="{D4970D6E-850D-48DD-AB24-16685081CEC8}"/>
              </a:ext>
            </a:extLst>
          </p:cNvPr>
          <p:cNvSpPr txBox="1"/>
          <p:nvPr/>
        </p:nvSpPr>
        <p:spPr>
          <a:xfrm>
            <a:off x="215213" y="4165294"/>
            <a:ext cx="8679898" cy="684803"/>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img-thumbnail</a:t>
            </a:r>
            <a:r>
              <a:rPr kumimoji="0" lang="fr-FR" altLang="fr-FR" sz="1100" b="0" i="0" u="none" strike="noStrike" cap="none" normalizeH="0" baseline="0" dirty="0">
                <a:ln>
                  <a:noFill/>
                </a:ln>
                <a:solidFill>
                  <a:srgbClr val="000000"/>
                </a:solidFill>
                <a:effectLst/>
                <a:latin typeface="Verdana" panose="020B0604030504040204" pitchFamily="34" charset="0"/>
              </a:rPr>
              <a:t> façonne l'image en une vignette (encadrée)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rgbClr val="000000"/>
              </a:solidFill>
              <a:effectLst/>
              <a:latin typeface="Verdana" panose="020B0604030504040204" pitchFamily="34" charset="0"/>
            </a:endParaRPr>
          </a:p>
          <a:p>
            <a:pPr algn="l"/>
            <a:r>
              <a:rPr lang="fr-FR" sz="1050" b="0" i="0" dirty="0">
                <a:solidFill>
                  <a:srgbClr val="0000CD"/>
                </a:solidFill>
                <a:effectLst/>
                <a:latin typeface="Consolas" panose="020B0609020204030204" pitchFamily="49" charset="0"/>
              </a:rPr>
              <a:t>&lt;</a:t>
            </a:r>
            <a:r>
              <a:rPr lang="fr-FR" sz="1050" b="0" i="0" dirty="0" err="1">
                <a:solidFill>
                  <a:srgbClr val="A52A2A"/>
                </a:solidFill>
                <a:effectLst/>
                <a:latin typeface="Consolas" panose="020B0609020204030204" pitchFamily="49" charset="0"/>
              </a:rPr>
              <a:t>img</a:t>
            </a:r>
            <a:r>
              <a:rPr lang="fr-FR" sz="1050" b="0" i="0" dirty="0">
                <a:solidFill>
                  <a:srgbClr val="FF0000"/>
                </a:solidFill>
                <a:effectLst/>
                <a:latin typeface="Consolas" panose="020B0609020204030204" pitchFamily="49" charset="0"/>
              </a:rPr>
              <a:t> src</a:t>
            </a:r>
            <a:r>
              <a:rPr lang="fr-FR" sz="1050" b="0" i="0" dirty="0">
                <a:solidFill>
                  <a:srgbClr val="0000CD"/>
                </a:solidFill>
                <a:effectLst/>
                <a:latin typeface="Consolas" panose="020B0609020204030204" pitchFamily="49" charset="0"/>
              </a:rPr>
              <a:t>="cinqueterre.jpg"</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img-thumbnail</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alt</a:t>
            </a:r>
            <a:r>
              <a:rPr lang="fr-FR" sz="1050" b="0" i="0" dirty="0">
                <a:solidFill>
                  <a:srgbClr val="0000CD"/>
                </a:solidFill>
                <a:effectLst/>
                <a:latin typeface="Consolas" panose="020B0609020204030204" pitchFamily="49" charset="0"/>
              </a:rPr>
              <a:t>="Cinque Terre"&gt;</a:t>
            </a:r>
            <a:br>
              <a:rPr lang="fr-FR" sz="1050" dirty="0"/>
            </a:br>
            <a:endParaRPr kumimoji="0" lang="fr-FR" altLang="fr-FR" sz="600" b="0" i="0" u="none" strike="noStrike" cap="none" normalizeH="0" baseline="0" dirty="0">
              <a:ln>
                <a:noFill/>
              </a:ln>
              <a:solidFill>
                <a:schemeClr val="tx1"/>
              </a:solidFill>
              <a:effectLst/>
            </a:endParaRPr>
          </a:p>
        </p:txBody>
      </p:sp>
      <p:sp>
        <p:nvSpPr>
          <p:cNvPr id="10" name="Rectangle 2">
            <a:extLst>
              <a:ext uri="{FF2B5EF4-FFF2-40B4-BE49-F238E27FC236}">
                <a16:creationId xmlns:a16="http://schemas.microsoft.com/office/drawing/2014/main" id="{BA67C75F-5065-4AB7-A155-F8C0AEC673FA}"/>
              </a:ext>
            </a:extLst>
          </p:cNvPr>
          <p:cNvSpPr>
            <a:spLocks noChangeArrowheads="1"/>
          </p:cNvSpPr>
          <p:nvPr/>
        </p:nvSpPr>
        <p:spPr bwMode="auto">
          <a:xfrm>
            <a:off x="0" y="-40704"/>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dirty="0">
                <a:ln>
                  <a:noFill/>
                </a:ln>
                <a:solidFill>
                  <a:srgbClr val="000000"/>
                </a:solidFill>
                <a:effectLst/>
                <a:latin typeface="Verdana" panose="020B060403050404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057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b="0" i="0" dirty="0" err="1">
                <a:solidFill>
                  <a:srgbClr val="000000"/>
                </a:solidFill>
                <a:effectLst/>
                <a:latin typeface="Segoe UI" panose="020B0502040204020203" pitchFamily="34" charset="0"/>
              </a:rPr>
              <a:t>Jumbotron</a:t>
            </a:r>
            <a:r>
              <a:rPr lang="fr-FR" dirty="0"/>
              <a:t> </a:t>
            </a:r>
            <a:r>
              <a:rPr lang="fr-FR" dirty="0">
                <a:solidFill>
                  <a:schemeClr val="accent1"/>
                </a:solidFill>
              </a:rPr>
              <a:t>Bootstrap</a:t>
            </a:r>
          </a:p>
        </p:txBody>
      </p:sp>
      <p:sp>
        <p:nvSpPr>
          <p:cNvPr id="7" name="TextBox 32">
            <a:extLst>
              <a:ext uri="{FF2B5EF4-FFF2-40B4-BE49-F238E27FC236}">
                <a16:creationId xmlns:a16="http://schemas.microsoft.com/office/drawing/2014/main" id="{282BD9E0-E34E-430E-BBA4-A0F5ABE55DA6}"/>
              </a:ext>
            </a:extLst>
          </p:cNvPr>
          <p:cNvSpPr txBox="1"/>
          <p:nvPr/>
        </p:nvSpPr>
        <p:spPr>
          <a:xfrm>
            <a:off x="321807" y="3617208"/>
            <a:ext cx="8679898" cy="769441"/>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="mt-4 p-5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-primary text-white rounded"&gt;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Jumbotron Example</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Lorem ipsum...</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kumimoji="0" lang="fr-FR" altLang="fr-FR" sz="600" b="0" i="0" u="none" strike="noStrike" cap="none" normalizeH="0" baseline="0" dirty="0">
              <a:ln>
                <a:noFill/>
              </a:ln>
              <a:solidFill>
                <a:schemeClr val="tx1"/>
              </a:solidFill>
              <a:effectLst/>
            </a:endParaRPr>
          </a:p>
        </p:txBody>
      </p:sp>
      <p:sp>
        <p:nvSpPr>
          <p:cNvPr id="10" name="Rectangle 2">
            <a:extLst>
              <a:ext uri="{FF2B5EF4-FFF2-40B4-BE49-F238E27FC236}">
                <a16:creationId xmlns:a16="http://schemas.microsoft.com/office/drawing/2014/main" id="{BA67C75F-5065-4AB7-A155-F8C0AEC673FA}"/>
              </a:ext>
            </a:extLst>
          </p:cNvPr>
          <p:cNvSpPr>
            <a:spLocks noChangeArrowheads="1"/>
          </p:cNvSpPr>
          <p:nvPr/>
        </p:nvSpPr>
        <p:spPr bwMode="auto">
          <a:xfrm>
            <a:off x="0" y="-40704"/>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dirty="0">
                <a:ln>
                  <a:noFill/>
                </a:ln>
                <a:solidFill>
                  <a:srgbClr val="000000"/>
                </a:solidFill>
                <a:effectLst/>
                <a:latin typeface="Verdana" panose="020B060403050404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4CB8045D-91EF-4602-A43F-01DBC7279A21}"/>
              </a:ext>
            </a:extLst>
          </p:cNvPr>
          <p:cNvPicPr>
            <a:picLocks noChangeAspect="1"/>
          </p:cNvPicPr>
          <p:nvPr/>
        </p:nvPicPr>
        <p:blipFill>
          <a:blip r:embed="rId2"/>
          <a:stretch>
            <a:fillRect/>
          </a:stretch>
        </p:blipFill>
        <p:spPr>
          <a:xfrm>
            <a:off x="1187624" y="756851"/>
            <a:ext cx="6948264" cy="2317986"/>
          </a:xfrm>
          <a:prstGeom prst="rect">
            <a:avLst/>
          </a:prstGeom>
        </p:spPr>
      </p:pic>
    </p:spTree>
    <p:extLst>
      <p:ext uri="{BB962C8B-B14F-4D97-AF65-F5344CB8AC3E}">
        <p14:creationId xmlns:p14="http://schemas.microsoft.com/office/powerpoint/2010/main" val="64456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143769"/>
            <a:ext cx="8679898" cy="543185"/>
          </a:xfrm>
        </p:spPr>
        <p:txBody>
          <a:bodyPr/>
          <a:lstStyle/>
          <a:p>
            <a:r>
              <a:rPr lang="fr-FR" dirty="0" err="1"/>
              <a:t>Alert</a:t>
            </a:r>
            <a:r>
              <a:rPr lang="fr-FR" dirty="0"/>
              <a:t> </a:t>
            </a:r>
            <a:r>
              <a:rPr lang="fr-FR" dirty="0">
                <a:solidFill>
                  <a:schemeClr val="accent1"/>
                </a:solidFill>
              </a:rPr>
              <a:t>Bootstrap</a:t>
            </a:r>
          </a:p>
        </p:txBody>
      </p:sp>
      <p:sp>
        <p:nvSpPr>
          <p:cNvPr id="17" name="Rectangle 2"/>
          <p:cNvSpPr>
            <a:spLocks noChangeArrowheads="1"/>
          </p:cNvSpPr>
          <p:nvPr/>
        </p:nvSpPr>
        <p:spPr bwMode="auto">
          <a:xfrm>
            <a:off x="88954" y="1711648"/>
            <a:ext cx="3906160"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div</a:t>
            </a:r>
            <a:r>
              <a:rPr lang="en-US" sz="1100" b="0" i="0">
                <a:solidFill>
                  <a:srgbClr val="FF0000"/>
                </a:solidFill>
                <a:effectLst/>
                <a:latin typeface="Consolas" panose="020B0609020204030204" pitchFamily="49" charset="0"/>
              </a:rPr>
              <a:t> class</a:t>
            </a:r>
            <a:r>
              <a:rPr lang="en-US" sz="1100" b="0" i="0">
                <a:solidFill>
                  <a:srgbClr val="0000CD"/>
                </a:solidFill>
                <a:effectLst/>
                <a:latin typeface="Consolas" panose="020B0609020204030204" pitchFamily="49" charset="0"/>
              </a:rPr>
              <a:t>="alert alert-success"&gt;</a:t>
            </a:r>
            <a:br>
              <a:rPr lang="en-US" sz="1100"/>
            </a:br>
            <a:r>
              <a:rPr lang="en-US" sz="1100" b="0" i="0">
                <a:solidFill>
                  <a:srgbClr val="000000"/>
                </a:solidFill>
                <a:effectLst/>
                <a:latin typeface="Consolas" panose="020B0609020204030204" pitchFamily="49" charset="0"/>
              </a:rPr>
              <a:t>  </a:t>
            </a:r>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strong</a:t>
            </a:r>
            <a:r>
              <a:rPr lang="en-US" sz="1100" b="0" i="0">
                <a:solidFill>
                  <a:srgbClr val="0000CD"/>
                </a:solidFill>
                <a:effectLst/>
                <a:latin typeface="Consolas" panose="020B0609020204030204" pitchFamily="49" charset="0"/>
              </a:rPr>
              <a:t>&gt;</a:t>
            </a:r>
            <a:r>
              <a:rPr lang="en-US" sz="1100" b="0" i="0">
                <a:solidFill>
                  <a:srgbClr val="000000"/>
                </a:solidFill>
                <a:effectLst/>
                <a:latin typeface="Consolas" panose="020B0609020204030204" pitchFamily="49" charset="0"/>
              </a:rPr>
              <a:t>Success!</a:t>
            </a:r>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/strong</a:t>
            </a:r>
            <a:r>
              <a:rPr lang="en-US" sz="1100" b="0" i="0">
                <a:solidFill>
                  <a:srgbClr val="0000CD"/>
                </a:solidFill>
                <a:effectLst/>
                <a:latin typeface="Consolas" panose="020B0609020204030204" pitchFamily="49" charset="0"/>
              </a:rPr>
              <a:t>&gt;</a:t>
            </a:r>
            <a:r>
              <a:rPr lang="en-US" sz="1100" b="0" i="0">
                <a:solidFill>
                  <a:srgbClr val="000000"/>
                </a:solidFill>
                <a:effectLst/>
                <a:latin typeface="Consolas" panose="020B0609020204030204" pitchFamily="49" charset="0"/>
              </a:rPr>
              <a:t> Indicates a successful or positive action.</a:t>
            </a:r>
            <a:br>
              <a:rPr lang="en-US" sz="1100"/>
            </a:br>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/div</a:t>
            </a:r>
            <a:r>
              <a:rPr lang="en-US" sz="1100" b="0" i="0">
                <a:solidFill>
                  <a:srgbClr val="0000CD"/>
                </a:solidFill>
                <a:effectLst/>
                <a:latin typeface="Consolas" panose="020B0609020204030204" pitchFamily="49" charset="0"/>
              </a:rPr>
              <a:t>&gt;</a:t>
            </a:r>
            <a:endParaRPr lang="en-US"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L'élément &lt;</a:t>
            </a:r>
            <a:r>
              <a:rPr lang="fr-FR" altLang="fr-FR" sz="2000" b="1" dirty="0" err="1">
                <a:solidFill>
                  <a:srgbClr val="000000"/>
                </a:solidFill>
                <a:latin typeface="Segoe UI" panose="020B0502040204020203" pitchFamily="34" charset="0"/>
                <a:cs typeface="Segoe UI" panose="020B0502040204020203" pitchFamily="34" charset="0"/>
              </a:rPr>
              <a:t>Alert</a:t>
            </a:r>
            <a:r>
              <a:rPr lang="fr-FR" altLang="fr-FR" sz="2000" b="1" dirty="0">
                <a:solidFill>
                  <a:srgbClr val="000000"/>
                </a:solidFill>
                <a:latin typeface="Segoe UI" panose="020B0502040204020203" pitchFamily="34" charset="0"/>
                <a:cs typeface="Segoe UI" panose="020B0502040204020203" pitchFamily="34" charset="0"/>
              </a:rPr>
              <a:t>&gt;</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51520" y="916301"/>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Les alertes sont créés avec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a:t>
            </a:r>
            <a:r>
              <a:rPr kumimoji="0" lang="fr-FR" altLang="fr-FR" sz="1100" b="0" i="0" u="none" strike="noStrike" cap="none" normalizeH="0" baseline="0" dirty="0">
                <a:ln>
                  <a:noFill/>
                </a:ln>
                <a:solidFill>
                  <a:srgbClr val="000000"/>
                </a:solidFill>
                <a:effectLst/>
                <a:latin typeface="Verdana" panose="020B0604030504040204" pitchFamily="34" charset="0"/>
              </a:rPr>
              <a:t>, suivi d'une des classes contextuelles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alert-success</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a:t>
            </a:r>
            <a:r>
              <a:rPr kumimoji="0" lang="fr-FR" altLang="fr-FR" sz="1100" b="0" i="0" u="none" strike="noStrike" cap="none" normalizeH="0" baseline="0" dirty="0">
                <a:ln>
                  <a:noFill/>
                </a:ln>
                <a:solidFill>
                  <a:srgbClr val="DC143C"/>
                </a:solidFill>
                <a:effectLst/>
                <a:latin typeface="Consolas" panose="020B0609020204030204" pitchFamily="49" charset="0"/>
              </a:rPr>
              <a:t>-info</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a:t>
            </a:r>
            <a:r>
              <a:rPr kumimoji="0" lang="fr-FR" altLang="fr-FR" sz="1100" b="0" i="0" u="none" strike="noStrike" cap="none" normalizeH="0" baseline="0" dirty="0">
                <a:ln>
                  <a:noFill/>
                </a:ln>
                <a:solidFill>
                  <a:srgbClr val="DC143C"/>
                </a:solidFill>
                <a:effectLst/>
                <a:latin typeface="Consolas" panose="020B0609020204030204" pitchFamily="49" charset="0"/>
              </a:rPr>
              <a:t>-warning</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a:t>
            </a:r>
            <a:r>
              <a:rPr kumimoji="0" lang="fr-FR" altLang="fr-FR" sz="1100" b="0" i="0" u="none" strike="noStrike" cap="none" normalizeH="0" baseline="0" dirty="0">
                <a:ln>
                  <a:noFill/>
                </a:ln>
                <a:solidFill>
                  <a:srgbClr val="DC143C"/>
                </a:solidFill>
                <a:effectLst/>
                <a:latin typeface="Consolas" panose="020B0609020204030204" pitchFamily="49" charset="0"/>
              </a:rPr>
              <a:t>-danger</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alert-primary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alert-secondary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alert-light</a:t>
            </a:r>
            <a:r>
              <a:rPr kumimoji="0" lang="fr-FR" altLang="fr-FR" sz="1100" b="0" i="0" u="none" strike="noStrike" cap="none" normalizeH="0" baseline="0" dirty="0" err="1">
                <a:ln>
                  <a:noFill/>
                </a:ln>
                <a:solidFill>
                  <a:srgbClr val="000000"/>
                </a:solidFill>
                <a:effectLst/>
                <a:latin typeface="Verdana" panose="020B0604030504040204" pitchFamily="34" charset="0"/>
              </a:rPr>
              <a:t>ou</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alert-dark</a:t>
            </a:r>
            <a:r>
              <a:rPr kumimoji="0" lang="fr-FR" altLang="fr-FR" sz="1100" b="0" i="0" u="none" strike="noStrike" cap="none" normalizeH="0" baseline="0" dirty="0">
                <a:ln>
                  <a:noFill/>
                </a:ln>
                <a:solidFill>
                  <a:srgbClr val="000000"/>
                </a:solidFill>
                <a:effectLst/>
                <a:latin typeface="Verdana" panose="020B0604030504040204" pitchFamily="34" charset="0"/>
              </a:rPr>
              <a:t>:</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1C3AC005-50D0-4F87-A482-561870B7A37D}"/>
              </a:ext>
            </a:extLst>
          </p:cNvPr>
          <p:cNvPicPr>
            <a:picLocks noChangeAspect="1"/>
          </p:cNvPicPr>
          <p:nvPr/>
        </p:nvPicPr>
        <p:blipFill>
          <a:blip r:embed="rId2"/>
          <a:stretch>
            <a:fillRect/>
          </a:stretch>
        </p:blipFill>
        <p:spPr>
          <a:xfrm>
            <a:off x="3923927" y="1576535"/>
            <a:ext cx="5223697" cy="2867423"/>
          </a:xfrm>
          <a:prstGeom prst="rect">
            <a:avLst/>
          </a:prstGeom>
        </p:spPr>
      </p:pic>
      <p:sp>
        <p:nvSpPr>
          <p:cNvPr id="12" name="Rectangle 2">
            <a:extLst>
              <a:ext uri="{FF2B5EF4-FFF2-40B4-BE49-F238E27FC236}">
                <a16:creationId xmlns:a16="http://schemas.microsoft.com/office/drawing/2014/main" id="{B71DACEF-C417-43DA-99EF-AEF7CAD3EC20}"/>
              </a:ext>
            </a:extLst>
          </p:cNvPr>
          <p:cNvSpPr>
            <a:spLocks noChangeArrowheads="1"/>
          </p:cNvSpPr>
          <p:nvPr/>
        </p:nvSpPr>
        <p:spPr bwMode="auto">
          <a:xfrm>
            <a:off x="125761" y="3974572"/>
            <a:ext cx="3906180"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="alert alert-success alert-dismissible"&gt;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="close"</a:t>
            </a:r>
            <a:r>
              <a:rPr lang="en-US" sz="1100" b="0" i="0" dirty="0">
                <a:solidFill>
                  <a:srgbClr val="FF0000"/>
                </a:solidFill>
                <a:effectLst/>
                <a:latin typeface="Consolas" panose="020B0609020204030204" pitchFamily="49" charset="0"/>
              </a:rPr>
              <a:t> </a:t>
            </a:r>
          </a:p>
          <a:p>
            <a:r>
              <a:rPr lang="en-US" sz="1100" dirty="0">
                <a:solidFill>
                  <a:srgbClr val="FF0000"/>
                </a:solidFill>
                <a:latin typeface="Consolas" panose="020B0609020204030204" pitchFamily="49" charset="0"/>
              </a:rPr>
              <a:t>          </a:t>
            </a:r>
            <a:r>
              <a:rPr lang="en-US" sz="1100" b="0" i="0" dirty="0">
                <a:solidFill>
                  <a:srgbClr val="FF0000"/>
                </a:solidFill>
                <a:effectLst/>
                <a:latin typeface="Consolas" panose="020B0609020204030204" pitchFamily="49" charset="0"/>
              </a:rPr>
              <a:t>data-dismiss</a:t>
            </a:r>
            <a:r>
              <a:rPr lang="en-US" sz="1100" b="0" i="0" dirty="0">
                <a:solidFill>
                  <a:srgbClr val="0000CD"/>
                </a:solidFill>
                <a:effectLst/>
                <a:latin typeface="Consolas" panose="020B0609020204030204" pitchFamily="49" charset="0"/>
              </a:rPr>
              <a:t>="alert"&gt;</a:t>
            </a:r>
            <a:r>
              <a:rPr lang="en-US" sz="1100" b="0" i="0" dirty="0">
                <a:solidFill>
                  <a:srgbClr val="000000"/>
                </a:solidFill>
                <a:effectLst/>
                <a:latin typeface="Consolas" panose="020B0609020204030204" pitchFamily="49" charset="0"/>
              </a:rPr>
              <a:t>&amp;times;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strong</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Success!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/strong</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 Indicates a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successful or positive action.</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p>
        </p:txBody>
      </p:sp>
      <p:sp>
        <p:nvSpPr>
          <p:cNvPr id="11" name="Rectangle 2">
            <a:extLst>
              <a:ext uri="{FF2B5EF4-FFF2-40B4-BE49-F238E27FC236}">
                <a16:creationId xmlns:a16="http://schemas.microsoft.com/office/drawing/2014/main" id="{11DDE541-4A2F-422D-8494-E1B6144B3AC5}"/>
              </a:ext>
            </a:extLst>
          </p:cNvPr>
          <p:cNvSpPr>
            <a:spLocks noChangeArrowheads="1"/>
          </p:cNvSpPr>
          <p:nvPr/>
        </p:nvSpPr>
        <p:spPr bwMode="auto">
          <a:xfrm>
            <a:off x="125761" y="2887827"/>
            <a:ext cx="3906160"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="alert alert-success"&gt;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strong</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Success!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/strong</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 You should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a</a:t>
            </a:r>
            <a:r>
              <a:rPr lang="en-US" sz="1100" b="0" i="0" dirty="0">
                <a:solidFill>
                  <a:srgbClr val="FF0000"/>
                </a:solidFill>
                <a:effectLst/>
                <a:latin typeface="Consolas" panose="020B0609020204030204" pitchFamily="49" charset="0"/>
              </a:rPr>
              <a:t> </a:t>
            </a:r>
            <a:r>
              <a:rPr lang="en-US" sz="1100" b="0" i="0" dirty="0" err="1">
                <a:solidFill>
                  <a:srgbClr val="FF0000"/>
                </a:solidFill>
                <a:effectLst/>
                <a:latin typeface="Consolas" panose="020B0609020204030204" pitchFamily="49" charset="0"/>
              </a:rPr>
              <a:t>href</a:t>
            </a:r>
            <a:r>
              <a:rPr lang="en-US" sz="1100" b="0" i="0" dirty="0">
                <a:solidFill>
                  <a:srgbClr val="0000CD"/>
                </a:solidFill>
                <a:effectLst/>
                <a:latin typeface="Consolas" panose="020B0609020204030204" pitchFamily="49" charset="0"/>
              </a:rPr>
              <a:t>="#“</a:t>
            </a:r>
            <a:r>
              <a:rPr lang="en-US" sz="1100" dirty="0">
                <a:solidFill>
                  <a:srgbClr val="FF0000"/>
                </a:solidFill>
                <a:latin typeface="Consolas" panose="020B0609020204030204" pitchFamily="49" charset="0"/>
              </a:rPr>
              <a:t> </a:t>
            </a:r>
            <a:r>
              <a:rPr lang="en-US" sz="1100" b="0" i="0" dirty="0">
                <a:solidFill>
                  <a:srgbClr val="FF0000"/>
                </a:solidFill>
                <a:effectLst/>
                <a:latin typeface="Consolas" panose="020B0609020204030204" pitchFamily="49" charset="0"/>
              </a:rPr>
              <a:t>class</a:t>
            </a:r>
            <a:r>
              <a:rPr lang="en-US" sz="1100" b="0" i="0" dirty="0">
                <a:solidFill>
                  <a:srgbClr val="0000CD"/>
                </a:solidFill>
                <a:effectLst/>
                <a:latin typeface="Consolas" panose="020B0609020204030204" pitchFamily="49" charset="0"/>
              </a:rPr>
              <a:t>="alert-link"&gt;</a:t>
            </a:r>
            <a:r>
              <a:rPr lang="en-US" sz="1100" b="0" i="0" dirty="0">
                <a:solidFill>
                  <a:srgbClr val="000000"/>
                </a:solidFill>
                <a:effectLst/>
                <a:latin typeface="Consolas" panose="020B0609020204030204" pitchFamily="49" charset="0"/>
              </a:rPr>
              <a:t>read this message</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/a</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p>
        </p:txBody>
      </p:sp>
      <p:sp>
        <p:nvSpPr>
          <p:cNvPr id="14" name="ZoneTexte 13">
            <a:extLst>
              <a:ext uri="{FF2B5EF4-FFF2-40B4-BE49-F238E27FC236}">
                <a16:creationId xmlns:a16="http://schemas.microsoft.com/office/drawing/2014/main" id="{5BEFF6D8-FAAB-4A74-9225-9118E5846B3F}"/>
              </a:ext>
            </a:extLst>
          </p:cNvPr>
          <p:cNvSpPr txBox="1"/>
          <p:nvPr/>
        </p:nvSpPr>
        <p:spPr>
          <a:xfrm>
            <a:off x="47945" y="2547376"/>
            <a:ext cx="4575572" cy="369332"/>
          </a:xfrm>
          <a:prstGeom prst="rect">
            <a:avLst/>
          </a:prstGeom>
          <a:noFill/>
        </p:spPr>
        <p:txBody>
          <a:bodyPr wrap="square">
            <a:spAutoFit/>
          </a:bodyPr>
          <a:lstStyle/>
          <a:p>
            <a:r>
              <a:rPr lang="fr-FR" u="sng" dirty="0" err="1"/>
              <a:t>Alert</a:t>
            </a:r>
            <a:r>
              <a:rPr lang="fr-FR" u="sng" dirty="0"/>
              <a:t> Links</a:t>
            </a:r>
          </a:p>
        </p:txBody>
      </p:sp>
      <p:sp>
        <p:nvSpPr>
          <p:cNvPr id="15" name="ZoneTexte 14">
            <a:extLst>
              <a:ext uri="{FF2B5EF4-FFF2-40B4-BE49-F238E27FC236}">
                <a16:creationId xmlns:a16="http://schemas.microsoft.com/office/drawing/2014/main" id="{AC6326F8-8BE0-470D-8851-32111E366701}"/>
              </a:ext>
            </a:extLst>
          </p:cNvPr>
          <p:cNvSpPr txBox="1"/>
          <p:nvPr/>
        </p:nvSpPr>
        <p:spPr>
          <a:xfrm>
            <a:off x="47945" y="3652393"/>
            <a:ext cx="4575572" cy="369332"/>
          </a:xfrm>
          <a:prstGeom prst="rect">
            <a:avLst/>
          </a:prstGeom>
          <a:noFill/>
        </p:spPr>
        <p:txBody>
          <a:bodyPr wrap="square">
            <a:spAutoFit/>
          </a:bodyPr>
          <a:lstStyle/>
          <a:p>
            <a:r>
              <a:rPr lang="fr-FR" u="sng" dirty="0" err="1"/>
              <a:t>Closing</a:t>
            </a:r>
            <a:r>
              <a:rPr lang="fr-FR" u="sng" dirty="0"/>
              <a:t> </a:t>
            </a:r>
            <a:r>
              <a:rPr lang="fr-FR" u="sng" dirty="0" err="1"/>
              <a:t>Alerts</a:t>
            </a:r>
            <a:endParaRPr lang="fr-FR" u="sng" dirty="0"/>
          </a:p>
        </p:txBody>
      </p:sp>
    </p:spTree>
    <p:extLst>
      <p:ext uri="{BB962C8B-B14F-4D97-AF65-F5344CB8AC3E}">
        <p14:creationId xmlns:p14="http://schemas.microsoft.com/office/powerpoint/2010/main" val="197311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0538" y="4299990"/>
            <a:ext cx="9143999" cy="432000"/>
          </a:xfrm>
          <a:prstGeom prst="rect">
            <a:avLst/>
          </a:prstGeom>
        </p:spPr>
        <p:txBody>
          <a:bodyPr/>
          <a:lstStyle/>
          <a:p>
            <a:pPr algn="ctr" fontAlgn="auto">
              <a:spcBef>
                <a:spcPts val="0"/>
              </a:spcBef>
              <a:spcAft>
                <a:spcPts val="0"/>
              </a:spcAft>
              <a:defRPr/>
            </a:pPr>
            <a:endParaRPr lang="en-US" altLang="ko-KR" b="1" dirty="0">
              <a:solidFill>
                <a:schemeClr val="tx1">
                  <a:lumMod val="75000"/>
                  <a:lumOff val="25000"/>
                </a:schemeClr>
              </a:solidFill>
              <a:cs typeface="Arial" pitchFamily="34" charset="0"/>
            </a:endParaRPr>
          </a:p>
        </p:txBody>
      </p:sp>
      <p:sp>
        <p:nvSpPr>
          <p:cNvPr id="6" name="Title 5"/>
          <p:cNvSpPr>
            <a:spLocks noGrp="1"/>
          </p:cNvSpPr>
          <p:nvPr>
            <p:ph type="title"/>
          </p:nvPr>
        </p:nvSpPr>
        <p:spPr>
          <a:prstGeom prst="rect">
            <a:avLst/>
          </a:prstGeom>
        </p:spPr>
        <p:txBody>
          <a:bodyPr/>
          <a:lstStyle/>
          <a:p>
            <a:r>
              <a:rPr lang="fr-FR" altLang="ko-KR" dirty="0">
                <a:ea typeface="맑은 고딕" pitchFamily="50" charset="-127"/>
              </a:rPr>
              <a:t>BOOTSTRAP</a:t>
            </a:r>
            <a:endParaRPr lang="ko-KR" altLang="en-US" dirty="0">
              <a:solidFill>
                <a:schemeClr val="tx1">
                  <a:lumMod val="75000"/>
                  <a:lumOff val="25000"/>
                </a:schemeClr>
              </a:solidFill>
            </a:endParaRPr>
          </a:p>
        </p:txBody>
      </p:sp>
      <p:sp>
        <p:nvSpPr>
          <p:cNvPr id="8" name="Block Arc 46"/>
          <p:cNvSpPr/>
          <p:nvPr/>
        </p:nvSpPr>
        <p:spPr>
          <a:xfrm>
            <a:off x="4067944" y="435575"/>
            <a:ext cx="3504327" cy="3504327"/>
          </a:xfrm>
          <a:prstGeom prst="blockArc">
            <a:avLst>
              <a:gd name="adj1" fmla="val 10800000"/>
              <a:gd name="adj2" fmla="val 21559014"/>
              <a:gd name="adj3" fmla="val 1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Oval 47"/>
          <p:cNvSpPr/>
          <p:nvPr/>
        </p:nvSpPr>
        <p:spPr>
          <a:xfrm>
            <a:off x="4907335" y="28173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48"/>
          <p:cNvSpPr/>
          <p:nvPr/>
        </p:nvSpPr>
        <p:spPr>
          <a:xfrm>
            <a:off x="3833829" y="1926372"/>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49"/>
          <p:cNvSpPr/>
          <p:nvPr/>
        </p:nvSpPr>
        <p:spPr>
          <a:xfrm>
            <a:off x="7274665" y="1921877"/>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50"/>
          <p:cNvSpPr/>
          <p:nvPr/>
        </p:nvSpPr>
        <p:spPr>
          <a:xfrm>
            <a:off x="6942254" y="94175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51"/>
          <p:cNvSpPr/>
          <p:nvPr/>
        </p:nvSpPr>
        <p:spPr>
          <a:xfrm>
            <a:off x="4126364" y="91022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282" y="1165474"/>
            <a:ext cx="2609195" cy="1521795"/>
          </a:xfrm>
          <a:prstGeom prst="rect">
            <a:avLst/>
          </a:prstGeom>
        </p:spPr>
      </p:pic>
      <p:pic>
        <p:nvPicPr>
          <p:cNvPr id="60" name="Imag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79" y="207104"/>
            <a:ext cx="1415165" cy="1415165"/>
          </a:xfrm>
          <a:prstGeom prst="rect">
            <a:avLst/>
          </a:prstGeom>
        </p:spPr>
      </p:pic>
      <p:sp>
        <p:nvSpPr>
          <p:cNvPr id="61" name="Oval 48"/>
          <p:cNvSpPr/>
          <p:nvPr/>
        </p:nvSpPr>
        <p:spPr>
          <a:xfrm>
            <a:off x="6125381" y="268679"/>
            <a:ext cx="531721" cy="5317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179" y="941081"/>
            <a:ext cx="448785" cy="448785"/>
          </a:xfrm>
          <a:prstGeom prst="rect">
            <a:avLst/>
          </a:prstGeom>
        </p:spPr>
      </p:pic>
      <p:pic>
        <p:nvPicPr>
          <p:cNvPr id="62" name="Imag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0670" y="2011403"/>
            <a:ext cx="370512" cy="390227"/>
          </a:xfrm>
          <a:prstGeom prst="rect">
            <a:avLst/>
          </a:prstGeom>
        </p:spPr>
      </p:pic>
      <p:pic>
        <p:nvPicPr>
          <p:cNvPr id="63" name="Imag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1445" y="304743"/>
            <a:ext cx="459592" cy="459592"/>
          </a:xfrm>
          <a:prstGeom prst="rect">
            <a:avLst/>
          </a:prstGeom>
        </p:spPr>
      </p:pic>
      <p:pic>
        <p:nvPicPr>
          <p:cNvPr id="64" name="Imag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6136" y="319943"/>
            <a:ext cx="414118" cy="489116"/>
          </a:xfrm>
          <a:prstGeom prst="rect">
            <a:avLst/>
          </a:prstGeom>
        </p:spPr>
      </p:pic>
      <p:pic>
        <p:nvPicPr>
          <p:cNvPr id="65" name="Imag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81823" y="978561"/>
            <a:ext cx="404826" cy="404826"/>
          </a:xfrm>
          <a:prstGeom prst="rect">
            <a:avLst/>
          </a:prstGeom>
        </p:spPr>
      </p:pic>
      <p:pic>
        <p:nvPicPr>
          <p:cNvPr id="66" name="Imag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8860" y="1967552"/>
            <a:ext cx="409599" cy="409599"/>
          </a:xfrm>
          <a:prstGeom prst="rect">
            <a:avLst/>
          </a:prstGeom>
        </p:spPr>
      </p:pic>
      <p:pic>
        <p:nvPicPr>
          <p:cNvPr id="1026" name="Picture 2" descr="Bootstrap Icon of Flat style - Available in SVG, PNG, EPS, AI &amp; Icon fonts">
            <a:extLst>
              <a:ext uri="{FF2B5EF4-FFF2-40B4-BE49-F238E27FC236}">
                <a16:creationId xmlns:a16="http://schemas.microsoft.com/office/drawing/2014/main" id="{7D4C0B16-020E-4D2F-ACA6-943DEC9A415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35696" y="3092359"/>
            <a:ext cx="865058" cy="86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67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242646" y="2872412"/>
            <a:ext cx="6273569" cy="18273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="btn"&gt;</a:t>
            </a:r>
            <a:r>
              <a:rPr lang="fr-FR" sz="1100" b="0" i="0" dirty="0">
                <a:solidFill>
                  <a:srgbClr val="000000"/>
                </a:solidFill>
                <a:effectLst/>
                <a:latin typeface="Consolas" panose="020B0609020204030204" pitchFamily="49" charset="0"/>
              </a:rPr>
              <a:t>Basic</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Primary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btn-info"&gt;</a:t>
            </a:r>
            <a:r>
              <a:rPr lang="fr-FR" sz="1100" b="0" i="0" dirty="0">
                <a:solidFill>
                  <a:srgbClr val="000000"/>
                </a:solidFill>
                <a:effectLst/>
                <a:latin typeface="Consolas" panose="020B0609020204030204" pitchFamily="49" charset="0"/>
              </a:rPr>
              <a:t>Info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btn-warning"&gt;</a:t>
            </a:r>
            <a:r>
              <a:rPr lang="fr-FR" sz="1100" b="0" i="0" dirty="0">
                <a:solidFill>
                  <a:srgbClr val="000000"/>
                </a:solidFill>
                <a:effectLst/>
                <a:latin typeface="Consolas" panose="020B0609020204030204" pitchFamily="49" charset="0"/>
              </a:rPr>
              <a:t>Warning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btn-danger"&gt;</a:t>
            </a:r>
            <a:r>
              <a:rPr lang="fr-FR" sz="1100" b="0" i="0" dirty="0">
                <a:solidFill>
                  <a:srgbClr val="000000"/>
                </a:solidFill>
                <a:effectLst/>
                <a:latin typeface="Consolas" panose="020B0609020204030204" pitchFamily="49" charset="0"/>
              </a:rPr>
              <a:t>Danger</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btn-dark"&gt;</a:t>
            </a:r>
            <a:r>
              <a:rPr lang="fr-FR" sz="1100" b="0" i="0" dirty="0">
                <a:solidFill>
                  <a:srgbClr val="000000"/>
                </a:solidFill>
                <a:effectLst/>
                <a:latin typeface="Consolas" panose="020B0609020204030204" pitchFamily="49" charset="0"/>
              </a:rPr>
              <a:t>Dark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btn-light"&gt;</a:t>
            </a:r>
            <a:r>
              <a:rPr lang="fr-FR" sz="1100" b="0" i="0" dirty="0">
                <a:solidFill>
                  <a:srgbClr val="000000"/>
                </a:solidFill>
                <a:effectLst/>
                <a:latin typeface="Consolas" panose="020B0609020204030204" pitchFamily="49" charset="0"/>
              </a:rPr>
              <a:t>Light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btn-link"&gt;</a:t>
            </a:r>
            <a:r>
              <a:rPr lang="fr-FR" sz="1100" b="0" i="0" dirty="0">
                <a:solidFill>
                  <a:srgbClr val="000000"/>
                </a:solidFill>
                <a:effectLst/>
                <a:latin typeface="Consolas" panose="020B0609020204030204" pitchFamily="49" charset="0"/>
              </a:rPr>
              <a:t>Link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Styles de bouton</a:t>
            </a:r>
          </a:p>
        </p:txBody>
      </p:sp>
      <p:pic>
        <p:nvPicPr>
          <p:cNvPr id="3" name="Image 2">
            <a:extLst>
              <a:ext uri="{FF2B5EF4-FFF2-40B4-BE49-F238E27FC236}">
                <a16:creationId xmlns:a16="http://schemas.microsoft.com/office/drawing/2014/main" id="{6BEDA8D7-A146-4D43-99FD-008AF4F6F440}"/>
              </a:ext>
            </a:extLst>
          </p:cNvPr>
          <p:cNvPicPr>
            <a:picLocks noChangeAspect="1"/>
          </p:cNvPicPr>
          <p:nvPr/>
        </p:nvPicPr>
        <p:blipFill>
          <a:blip r:embed="rId2"/>
          <a:stretch>
            <a:fillRect/>
          </a:stretch>
        </p:blipFill>
        <p:spPr>
          <a:xfrm>
            <a:off x="0" y="1389700"/>
            <a:ext cx="9144000" cy="1154019"/>
          </a:xfrm>
          <a:prstGeom prst="rect">
            <a:avLst/>
          </a:prstGeom>
        </p:spPr>
      </p:pic>
    </p:spTree>
    <p:extLst>
      <p:ext uri="{BB962C8B-B14F-4D97-AF65-F5344CB8AC3E}">
        <p14:creationId xmlns:p14="http://schemas.microsoft.com/office/powerpoint/2010/main" val="243042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233772" y="2818380"/>
            <a:ext cx="6273569" cy="148882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-primary"&gt;</a:t>
            </a:r>
            <a:r>
              <a:rPr lang="fr-FR" sz="1100" b="0" i="0" dirty="0">
                <a:solidFill>
                  <a:srgbClr val="000000"/>
                </a:solidFill>
                <a:effectLst/>
                <a:latin typeface="Consolas" panose="020B0609020204030204" pitchFamily="49" charset="0"/>
              </a:rPr>
              <a:t>Primary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-info"&gt;</a:t>
            </a:r>
            <a:r>
              <a:rPr lang="fr-FR" sz="1100" b="0" i="0" dirty="0">
                <a:solidFill>
                  <a:srgbClr val="000000"/>
                </a:solidFill>
                <a:effectLst/>
                <a:latin typeface="Consolas" panose="020B0609020204030204" pitchFamily="49" charset="0"/>
              </a:rPr>
              <a:t>Info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-warning"&gt;</a:t>
            </a:r>
            <a:r>
              <a:rPr lang="fr-FR" sz="1100" b="0" i="0" dirty="0">
                <a:solidFill>
                  <a:srgbClr val="000000"/>
                </a:solidFill>
                <a:effectLst/>
                <a:latin typeface="Consolas" panose="020B0609020204030204" pitchFamily="49" charset="0"/>
              </a:rPr>
              <a:t>Warning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-danger"&gt;</a:t>
            </a:r>
            <a:r>
              <a:rPr lang="fr-FR" sz="1100" b="0" i="0" dirty="0">
                <a:solidFill>
                  <a:srgbClr val="000000"/>
                </a:solidFill>
                <a:effectLst/>
                <a:latin typeface="Consolas" panose="020B0609020204030204" pitchFamily="49" charset="0"/>
              </a:rPr>
              <a:t>Danger</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-dark"&gt;</a:t>
            </a:r>
            <a:r>
              <a:rPr lang="fr-FR" sz="1100" b="0" i="0" dirty="0">
                <a:solidFill>
                  <a:srgbClr val="000000"/>
                </a:solidFill>
                <a:effectLst/>
                <a:latin typeface="Consolas" panose="020B0609020204030204" pitchFamily="49" charset="0"/>
              </a:rPr>
              <a:t>Dark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-light text-dark"&gt;</a:t>
            </a:r>
            <a:r>
              <a:rPr lang="fr-FR" sz="1100" b="0" i="0" dirty="0">
                <a:solidFill>
                  <a:srgbClr val="000000"/>
                </a:solidFill>
                <a:effectLst/>
                <a:latin typeface="Consolas" panose="020B0609020204030204" pitchFamily="49" charset="0"/>
              </a:rPr>
              <a:t>Light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Styles de bouton</a:t>
            </a:r>
          </a:p>
        </p:txBody>
      </p:sp>
      <p:pic>
        <p:nvPicPr>
          <p:cNvPr id="4" name="Image 3">
            <a:extLst>
              <a:ext uri="{FF2B5EF4-FFF2-40B4-BE49-F238E27FC236}">
                <a16:creationId xmlns:a16="http://schemas.microsoft.com/office/drawing/2014/main" id="{DB9D24A4-42DB-4965-8715-C39F99098090}"/>
              </a:ext>
            </a:extLst>
          </p:cNvPr>
          <p:cNvPicPr>
            <a:picLocks noChangeAspect="1"/>
          </p:cNvPicPr>
          <p:nvPr/>
        </p:nvPicPr>
        <p:blipFill>
          <a:blip r:embed="rId2"/>
          <a:stretch>
            <a:fillRect/>
          </a:stretch>
        </p:blipFill>
        <p:spPr>
          <a:xfrm>
            <a:off x="0" y="1542938"/>
            <a:ext cx="9144000" cy="720436"/>
          </a:xfrm>
          <a:prstGeom prst="rect">
            <a:avLst/>
          </a:prstGeom>
        </p:spPr>
      </p:pic>
    </p:spTree>
    <p:extLst>
      <p:ext uri="{BB962C8B-B14F-4D97-AF65-F5344CB8AC3E}">
        <p14:creationId xmlns:p14="http://schemas.microsoft.com/office/powerpoint/2010/main" val="43411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1547664" y="2571750"/>
            <a:ext cx="6273569"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 btn-lg"&gt;</a:t>
            </a:r>
            <a:r>
              <a:rPr lang="fr-FR" sz="1100" b="0" i="0" dirty="0">
                <a:solidFill>
                  <a:srgbClr val="000000"/>
                </a:solidFill>
                <a:effectLst/>
                <a:latin typeface="Consolas" panose="020B0609020204030204" pitchFamily="49" charset="0"/>
              </a:rPr>
              <a:t>Large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Default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 btn-sm"&gt;</a:t>
            </a:r>
            <a:r>
              <a:rPr lang="fr-FR" sz="1100" b="0" i="0" dirty="0">
                <a:solidFill>
                  <a:srgbClr val="000000"/>
                </a:solidFill>
                <a:effectLst/>
                <a:latin typeface="Consolas" panose="020B0609020204030204" pitchFamily="49" charset="0"/>
              </a:rPr>
              <a:t>Small</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Button Sizes</a:t>
            </a:r>
          </a:p>
        </p:txBody>
      </p:sp>
      <p:sp>
        <p:nvSpPr>
          <p:cNvPr id="6" name="TextBox 32">
            <a:extLst>
              <a:ext uri="{FF2B5EF4-FFF2-40B4-BE49-F238E27FC236}">
                <a16:creationId xmlns:a16="http://schemas.microsoft.com/office/drawing/2014/main" id="{F6EE6E8E-CE3E-4A28-AA59-A6478AE4AF97}"/>
              </a:ext>
            </a:extLst>
          </p:cNvPr>
          <p:cNvSpPr txBox="1"/>
          <p:nvPr/>
        </p:nvSpPr>
        <p:spPr>
          <a:xfrm>
            <a:off x="251520" y="916301"/>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btn</a:t>
            </a:r>
            <a:r>
              <a:rPr kumimoji="0" lang="fr-FR" altLang="fr-FR" sz="1100" b="0" i="0" u="none" strike="noStrike" cap="none" normalizeH="0" baseline="0" dirty="0">
                <a:ln>
                  <a:noFill/>
                </a:ln>
                <a:solidFill>
                  <a:srgbClr val="DC143C"/>
                </a:solidFill>
                <a:effectLst/>
                <a:latin typeface="Consolas" panose="020B0609020204030204" pitchFamily="49" charset="0"/>
              </a:rPr>
              <a:t>-lg</a:t>
            </a:r>
            <a:r>
              <a:rPr kumimoji="0" lang="fr-FR" altLang="fr-FR" sz="1100" b="0" i="0" u="none" strike="noStrike" cap="none" normalizeH="0" baseline="0" dirty="0">
                <a:ln>
                  <a:noFill/>
                </a:ln>
                <a:solidFill>
                  <a:srgbClr val="000000"/>
                </a:solidFill>
                <a:effectLst/>
                <a:latin typeface="Verdana" panose="020B0604030504040204" pitchFamily="34" charset="0"/>
              </a:rPr>
              <a:t> pour les gros boutons ou 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.btn-sm</a:t>
            </a:r>
            <a:r>
              <a:rPr kumimoji="0" lang="fr-FR" altLang="fr-FR" sz="1100" b="0" i="0" u="none" strike="noStrike" cap="none" normalizeH="0" baseline="0" dirty="0">
                <a:ln>
                  <a:noFill/>
                </a:ln>
                <a:solidFill>
                  <a:srgbClr val="000000"/>
                </a:solidFill>
                <a:effectLst/>
                <a:latin typeface="Verdana" panose="020B0604030504040204" pitchFamily="34" charset="0"/>
              </a:rPr>
              <a:t> pour les petits boutons :</a:t>
            </a:r>
            <a:endParaRPr kumimoji="0" lang="fr-FR" altLang="fr-FR" sz="600" b="0" i="0" u="none" strike="noStrike" cap="none" normalizeH="0" baseline="0" dirty="0">
              <a:ln>
                <a:noFill/>
              </a:ln>
              <a:solidFill>
                <a:schemeClr val="tx1"/>
              </a:solidFill>
              <a:effectLst/>
            </a:endParaRPr>
          </a:p>
        </p:txBody>
      </p:sp>
      <p:pic>
        <p:nvPicPr>
          <p:cNvPr id="7" name="Image 6">
            <a:extLst>
              <a:ext uri="{FF2B5EF4-FFF2-40B4-BE49-F238E27FC236}">
                <a16:creationId xmlns:a16="http://schemas.microsoft.com/office/drawing/2014/main" id="{FEB8A600-FB65-42AD-B84C-835F0A97B80B}"/>
              </a:ext>
            </a:extLst>
          </p:cNvPr>
          <p:cNvPicPr>
            <a:picLocks noChangeAspect="1"/>
          </p:cNvPicPr>
          <p:nvPr/>
        </p:nvPicPr>
        <p:blipFill>
          <a:blip r:embed="rId2"/>
          <a:stretch>
            <a:fillRect/>
          </a:stretch>
        </p:blipFill>
        <p:spPr>
          <a:xfrm>
            <a:off x="2411760" y="1342942"/>
            <a:ext cx="3695700" cy="1028700"/>
          </a:xfrm>
          <a:prstGeom prst="rect">
            <a:avLst/>
          </a:prstGeom>
        </p:spPr>
      </p:pic>
    </p:spTree>
    <p:extLst>
      <p:ext uri="{BB962C8B-B14F-4D97-AF65-F5344CB8AC3E}">
        <p14:creationId xmlns:p14="http://schemas.microsoft.com/office/powerpoint/2010/main" val="425579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32051"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1295636" y="2318568"/>
            <a:ext cx="6552728"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="d-grid"&gt;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-primary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-block"&gt;</a:t>
            </a:r>
            <a:r>
              <a:rPr lang="en-US" sz="1100" b="0" i="0" dirty="0">
                <a:solidFill>
                  <a:srgbClr val="000000"/>
                </a:solidFill>
                <a:effectLst/>
                <a:latin typeface="Consolas" panose="020B0609020204030204" pitchFamily="49" charset="0"/>
              </a:rPr>
              <a:t>Full-Width Button</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2051" y="473872"/>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Block </a:t>
            </a:r>
            <a:r>
              <a:rPr lang="fr-FR" altLang="fr-FR" sz="2000" b="1" dirty="0" err="1">
                <a:solidFill>
                  <a:srgbClr val="000000"/>
                </a:solidFill>
                <a:latin typeface="Segoe UI" panose="020B0502040204020203" pitchFamily="34" charset="0"/>
                <a:cs typeface="Segoe UI" panose="020B0502040204020203" pitchFamily="34" charset="0"/>
              </a:rPr>
              <a:t>Level</a:t>
            </a:r>
            <a:r>
              <a:rPr lang="fr-FR" altLang="fr-FR" sz="2000" b="1" dirty="0">
                <a:solidFill>
                  <a:srgbClr val="000000"/>
                </a:solidFill>
                <a:latin typeface="Segoe UI" panose="020B0502040204020203" pitchFamily="34" charset="0"/>
                <a:cs typeface="Segoe UI" panose="020B0502040204020203" pitchFamily="34" charset="0"/>
              </a:rPr>
              <a:t> Buttons</a:t>
            </a:r>
          </a:p>
        </p:txBody>
      </p:sp>
      <p:sp>
        <p:nvSpPr>
          <p:cNvPr id="6" name="TextBox 32">
            <a:extLst>
              <a:ext uri="{FF2B5EF4-FFF2-40B4-BE49-F238E27FC236}">
                <a16:creationId xmlns:a16="http://schemas.microsoft.com/office/drawing/2014/main" id="{F6EE6E8E-CE3E-4A28-AA59-A6478AE4AF97}"/>
              </a:ext>
            </a:extLst>
          </p:cNvPr>
          <p:cNvSpPr txBox="1"/>
          <p:nvPr/>
        </p:nvSpPr>
        <p:spPr>
          <a:xfrm>
            <a:off x="232051" y="916301"/>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créer un bouton de niveau bloc qui s'étend sur toute la largeur de l'élément parent, utilisez 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.d-grid</a:t>
            </a:r>
            <a:r>
              <a:rPr kumimoji="0" lang="fr-FR" altLang="fr-FR" sz="1100" b="0" i="0" u="none" strike="noStrike" cap="none" normalizeH="0" baseline="0" dirty="0">
                <a:ln>
                  <a:noFill/>
                </a:ln>
                <a:solidFill>
                  <a:srgbClr val="000000"/>
                </a:solidFill>
                <a:effectLst/>
                <a:latin typeface="Verdana" panose="020B0604030504040204" pitchFamily="34" charset="0"/>
              </a:rPr>
              <a:t> "helper" sur l'élément parent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30DAF780-85BA-44D8-AAA4-9F3FA839F1BE}"/>
              </a:ext>
            </a:extLst>
          </p:cNvPr>
          <p:cNvPicPr>
            <a:picLocks noChangeAspect="1"/>
          </p:cNvPicPr>
          <p:nvPr/>
        </p:nvPicPr>
        <p:blipFill>
          <a:blip r:embed="rId2"/>
          <a:stretch>
            <a:fillRect/>
          </a:stretch>
        </p:blipFill>
        <p:spPr>
          <a:xfrm>
            <a:off x="0" y="1454043"/>
            <a:ext cx="9144000" cy="779887"/>
          </a:xfrm>
          <a:prstGeom prst="rect">
            <a:avLst/>
          </a:prstGeom>
        </p:spPr>
      </p:pic>
      <p:sp>
        <p:nvSpPr>
          <p:cNvPr id="11" name="ZoneTexte 10">
            <a:extLst>
              <a:ext uri="{FF2B5EF4-FFF2-40B4-BE49-F238E27FC236}">
                <a16:creationId xmlns:a16="http://schemas.microsoft.com/office/drawing/2014/main" id="{0BB4D50F-F773-46CB-80FD-AD3DCC8B12E4}"/>
              </a:ext>
            </a:extLst>
          </p:cNvPr>
          <p:cNvSpPr txBox="1"/>
          <p:nvPr/>
        </p:nvSpPr>
        <p:spPr>
          <a:xfrm>
            <a:off x="237781" y="3113458"/>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Active/</a:t>
            </a:r>
            <a:r>
              <a:rPr lang="fr-FR" altLang="fr-FR" sz="2000" b="1" dirty="0" err="1">
                <a:solidFill>
                  <a:srgbClr val="000000"/>
                </a:solidFill>
                <a:latin typeface="Segoe UI" panose="020B0502040204020203" pitchFamily="34" charset="0"/>
                <a:cs typeface="Segoe UI" panose="020B0502040204020203" pitchFamily="34" charset="0"/>
              </a:rPr>
              <a:t>Disabled</a:t>
            </a:r>
            <a:r>
              <a:rPr lang="fr-FR" altLang="fr-FR" sz="2000" b="1" dirty="0">
                <a:solidFill>
                  <a:srgbClr val="000000"/>
                </a:solidFill>
                <a:latin typeface="Segoe UI" panose="020B0502040204020203" pitchFamily="34" charset="0"/>
                <a:cs typeface="Segoe UI" panose="020B0502040204020203" pitchFamily="34" charset="0"/>
              </a:rPr>
              <a:t> Buttons</a:t>
            </a:r>
          </a:p>
        </p:txBody>
      </p:sp>
      <p:sp>
        <p:nvSpPr>
          <p:cNvPr id="12" name="TextBox 32">
            <a:extLst>
              <a:ext uri="{FF2B5EF4-FFF2-40B4-BE49-F238E27FC236}">
                <a16:creationId xmlns:a16="http://schemas.microsoft.com/office/drawing/2014/main" id="{C08A241F-A650-4729-816E-2926D088BDE8}"/>
              </a:ext>
            </a:extLst>
          </p:cNvPr>
          <p:cNvSpPr txBox="1"/>
          <p:nvPr/>
        </p:nvSpPr>
        <p:spPr>
          <a:xfrm>
            <a:off x="232051" y="3507854"/>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.active </a:t>
            </a:r>
            <a:r>
              <a:rPr kumimoji="0" lang="fr-FR" altLang="fr-FR" sz="1100" b="0" i="0" u="none" strike="noStrike" cap="none" normalizeH="0" baseline="0" dirty="0">
                <a:ln>
                  <a:noFill/>
                </a:ln>
                <a:solidFill>
                  <a:srgbClr val="000000"/>
                </a:solidFill>
                <a:effectLst/>
                <a:latin typeface="Verdana" panose="020B0604030504040204" pitchFamily="34" charset="0"/>
              </a:rPr>
              <a:t>fait apparaître un bouton enfoncé et l' </a:t>
            </a:r>
            <a:r>
              <a:rPr kumimoji="0" lang="fr-FR" altLang="fr-FR" sz="1100" b="0" i="0" u="none" strike="noStrike" cap="none" normalizeH="0" baseline="0" dirty="0" err="1">
                <a:ln>
                  <a:noFill/>
                </a:ln>
                <a:solidFill>
                  <a:srgbClr val="DC143C"/>
                </a:solidFill>
                <a:effectLst/>
                <a:latin typeface="Consolas" panose="020B0609020204030204" pitchFamily="49" charset="0"/>
              </a:rPr>
              <a:t>disabled</a:t>
            </a:r>
            <a:r>
              <a:rPr kumimoji="0" lang="fr-FR" altLang="fr-FR" sz="1100" b="0" i="0" u="none" strike="noStrike" cap="none" normalizeH="0" baseline="0" dirty="0" err="1">
                <a:ln>
                  <a:noFill/>
                </a:ln>
                <a:solidFill>
                  <a:srgbClr val="000000"/>
                </a:solidFill>
                <a:effectLst/>
                <a:latin typeface="Verdana" panose="020B0604030504040204" pitchFamily="34" charset="0"/>
              </a:rPr>
              <a:t>attribut</a:t>
            </a:r>
            <a:r>
              <a:rPr kumimoji="0" lang="fr-FR" altLang="fr-FR" sz="1100" b="0" i="0" u="none" strike="noStrike" cap="none" normalizeH="0" baseline="0" dirty="0">
                <a:ln>
                  <a:noFill/>
                </a:ln>
                <a:solidFill>
                  <a:srgbClr val="000000"/>
                </a:solidFill>
                <a:effectLst/>
                <a:latin typeface="Verdana" panose="020B0604030504040204" pitchFamily="34" charset="0"/>
              </a:rPr>
              <a:t> rend un bouton non cliquable.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353D9FAE-88B7-4A27-BB1F-628AF7D1FF15}"/>
              </a:ext>
            </a:extLst>
          </p:cNvPr>
          <p:cNvSpPr>
            <a:spLocks noChangeArrowheads="1"/>
          </p:cNvSpPr>
          <p:nvPr/>
        </p:nvSpPr>
        <p:spPr bwMode="auto">
          <a:xfrm>
            <a:off x="1295636" y="4315043"/>
            <a:ext cx="6552728"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-primary active"&gt;</a:t>
            </a:r>
            <a:r>
              <a:rPr lang="en-US" sz="1100" b="0" i="0" dirty="0">
                <a:solidFill>
                  <a:srgbClr val="000000"/>
                </a:solidFill>
                <a:effectLst/>
                <a:latin typeface="Consolas" panose="020B0609020204030204" pitchFamily="49" charset="0"/>
              </a:rPr>
              <a:t>Active Primary</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-primary"</a:t>
            </a:r>
            <a:r>
              <a:rPr lang="en-US" sz="1100" b="0" i="0" dirty="0">
                <a:solidFill>
                  <a:srgbClr val="FF0000"/>
                </a:solidFill>
                <a:effectLst/>
                <a:latin typeface="Consolas" panose="020B0609020204030204" pitchFamily="49" charset="0"/>
              </a:rPr>
              <a:t> disabled</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Disabled Primary</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a</a:t>
            </a:r>
            <a:r>
              <a:rPr lang="en-US" sz="1100" b="0" i="0" dirty="0">
                <a:solidFill>
                  <a:srgbClr val="FF0000"/>
                </a:solidFill>
                <a:effectLst/>
                <a:latin typeface="Consolas" panose="020B0609020204030204" pitchFamily="49" charset="0"/>
              </a:rPr>
              <a:t> </a:t>
            </a:r>
            <a:r>
              <a:rPr lang="en-US" sz="1100" b="0" i="0" dirty="0" err="1">
                <a:solidFill>
                  <a:srgbClr val="FF0000"/>
                </a:solidFill>
                <a:effectLst/>
                <a:latin typeface="Consolas" panose="020B0609020204030204" pitchFamily="49" charset="0"/>
              </a:rPr>
              <a:t>href</a:t>
            </a:r>
            <a:r>
              <a:rPr lang="en-US" sz="1100" b="0" i="0" dirty="0">
                <a:solidFill>
                  <a:srgbClr val="0000CD"/>
                </a:solidFill>
                <a:effectLst/>
                <a:latin typeface="Consolas" panose="020B0609020204030204" pitchFamily="49" charset="0"/>
              </a:rPr>
              <a: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-primary disabled"&gt;</a:t>
            </a:r>
            <a:r>
              <a:rPr lang="en-US" sz="1100" b="0" i="0" dirty="0">
                <a:solidFill>
                  <a:srgbClr val="000000"/>
                </a:solidFill>
                <a:effectLst/>
                <a:latin typeface="Consolas" panose="020B0609020204030204" pitchFamily="49" charset="0"/>
              </a:rPr>
              <a:t>Disabled Link</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/a</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14" name="Image 13">
            <a:extLst>
              <a:ext uri="{FF2B5EF4-FFF2-40B4-BE49-F238E27FC236}">
                <a16:creationId xmlns:a16="http://schemas.microsoft.com/office/drawing/2014/main" id="{F1CB9A65-9044-4878-B357-323A463C323C}"/>
              </a:ext>
            </a:extLst>
          </p:cNvPr>
          <p:cNvPicPr>
            <a:picLocks noChangeAspect="1"/>
          </p:cNvPicPr>
          <p:nvPr/>
        </p:nvPicPr>
        <p:blipFill>
          <a:blip r:embed="rId3"/>
          <a:stretch>
            <a:fillRect/>
          </a:stretch>
        </p:blipFill>
        <p:spPr>
          <a:xfrm>
            <a:off x="3131840" y="3786357"/>
            <a:ext cx="2880320" cy="511792"/>
          </a:xfrm>
          <a:prstGeom prst="rect">
            <a:avLst/>
          </a:prstGeom>
        </p:spPr>
      </p:pic>
    </p:spTree>
    <p:extLst>
      <p:ext uri="{BB962C8B-B14F-4D97-AF65-F5344CB8AC3E}">
        <p14:creationId xmlns:p14="http://schemas.microsoft.com/office/powerpoint/2010/main" val="168493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242647" y="1733866"/>
            <a:ext cx="5049433" cy="98099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Apple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Samsung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Sony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Groupes de boutons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1" y="916301"/>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&lt;div&gt;</a:t>
            </a:r>
            <a:r>
              <a:rPr kumimoji="0" lang="fr-FR" altLang="fr-FR" sz="1100" b="0" i="0" u="none" strike="noStrike" cap="none" normalizeH="0" baseline="0" dirty="0">
                <a:ln>
                  <a:noFill/>
                </a:ln>
                <a:solidFill>
                  <a:srgbClr val="000000"/>
                </a:solidFill>
                <a:effectLst/>
                <a:latin typeface="Verdana" panose="020B0604030504040204" pitchFamily="34" charset="0"/>
              </a:rPr>
              <a:t> avec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btn</a:t>
            </a:r>
            <a:r>
              <a:rPr kumimoji="0" lang="fr-FR" altLang="fr-FR" sz="1100" b="0" i="0" u="none" strike="noStrike" cap="none" normalizeH="0" baseline="0" dirty="0">
                <a:ln>
                  <a:noFill/>
                </a:ln>
                <a:solidFill>
                  <a:srgbClr val="DC143C"/>
                </a:solidFill>
                <a:effectLst/>
                <a:latin typeface="Consolas" panose="020B0609020204030204" pitchFamily="49" charset="0"/>
              </a:rPr>
              <a:t>-group </a:t>
            </a:r>
            <a:r>
              <a:rPr kumimoji="0" lang="fr-FR" altLang="fr-FR" sz="1100" b="0" i="0" u="none" strike="noStrike" cap="none" normalizeH="0" baseline="0" dirty="0">
                <a:ln>
                  <a:noFill/>
                </a:ln>
                <a:solidFill>
                  <a:srgbClr val="000000"/>
                </a:solidFill>
                <a:effectLst/>
                <a:latin typeface="Verdana" panose="020B0604030504040204" pitchFamily="34" charset="0"/>
              </a:rPr>
              <a:t>pour créer un groupe de boutons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48664A5E-06E5-4B60-9F82-3CBA526B8A11}"/>
              </a:ext>
            </a:extLst>
          </p:cNvPr>
          <p:cNvSpPr>
            <a:spLocks noChangeArrowheads="1"/>
          </p:cNvSpPr>
          <p:nvPr/>
        </p:nvSpPr>
        <p:spPr bwMode="auto">
          <a:xfrm>
            <a:off x="242647" y="2981307"/>
            <a:ext cx="5049433" cy="98099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 btn-group-lg"&gt;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Apple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Samsung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Sony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8" name="Image 7">
            <a:extLst>
              <a:ext uri="{FF2B5EF4-FFF2-40B4-BE49-F238E27FC236}">
                <a16:creationId xmlns:a16="http://schemas.microsoft.com/office/drawing/2014/main" id="{1DD8E57A-DD95-4C33-AF24-EE3EC6429D6F}"/>
              </a:ext>
            </a:extLst>
          </p:cNvPr>
          <p:cNvPicPr>
            <a:picLocks noChangeAspect="1"/>
          </p:cNvPicPr>
          <p:nvPr/>
        </p:nvPicPr>
        <p:blipFill>
          <a:blip r:embed="rId2"/>
          <a:stretch>
            <a:fillRect/>
          </a:stretch>
        </p:blipFill>
        <p:spPr>
          <a:xfrm>
            <a:off x="5652120" y="1687868"/>
            <a:ext cx="2798440" cy="2246404"/>
          </a:xfrm>
          <a:prstGeom prst="rect">
            <a:avLst/>
          </a:prstGeom>
        </p:spPr>
      </p:pic>
    </p:spTree>
    <p:extLst>
      <p:ext uri="{BB962C8B-B14F-4D97-AF65-F5344CB8AC3E}">
        <p14:creationId xmlns:p14="http://schemas.microsoft.com/office/powerpoint/2010/main" val="204867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242647" y="1733866"/>
            <a:ext cx="5049433" cy="98099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Apple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Samsung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Sony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Groupes de boutons verticaux</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1" y="916301"/>
            <a:ext cx="8679898"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btn</a:t>
            </a:r>
            <a:r>
              <a:rPr kumimoji="0" lang="fr-FR" altLang="fr-FR" sz="1100" b="0" i="0" u="none" strike="noStrike" cap="none" normalizeH="0" baseline="0" dirty="0">
                <a:ln>
                  <a:noFill/>
                </a:ln>
                <a:solidFill>
                  <a:srgbClr val="DC143C"/>
                </a:solidFill>
                <a:effectLst/>
                <a:latin typeface="Consolas" panose="020B0609020204030204" pitchFamily="49" charset="0"/>
              </a:rPr>
              <a:t>-group-vertical </a:t>
            </a:r>
            <a:r>
              <a:rPr kumimoji="0" lang="fr-FR" altLang="fr-FR" sz="1100" b="0" i="0" u="none" strike="noStrike" cap="none" normalizeH="0" baseline="0" dirty="0">
                <a:ln>
                  <a:noFill/>
                </a:ln>
                <a:solidFill>
                  <a:srgbClr val="000000"/>
                </a:solidFill>
                <a:effectLst/>
                <a:latin typeface="Verdana" panose="020B0604030504040204" pitchFamily="34" charset="0"/>
              </a:rPr>
              <a:t>pour créer un groupe de boutons vertical :</a:t>
            </a:r>
            <a:endParaRPr kumimoji="0" lang="fr-FR" altLang="fr-FR" sz="600" b="0" i="0" u="none" strike="noStrike" cap="none" normalizeH="0" baseline="0" dirty="0">
              <a:ln>
                <a:noFill/>
              </a:ln>
              <a:solidFill>
                <a:schemeClr val="tx1"/>
              </a:solidFill>
              <a:effectLst/>
            </a:endParaRPr>
          </a:p>
        </p:txBody>
      </p:sp>
      <p:sp>
        <p:nvSpPr>
          <p:cNvPr id="10" name="Rectangle 2">
            <a:extLst>
              <a:ext uri="{FF2B5EF4-FFF2-40B4-BE49-F238E27FC236}">
                <a16:creationId xmlns:a16="http://schemas.microsoft.com/office/drawing/2014/main" id="{48664A5E-06E5-4B60-9F82-3CBA526B8A11}"/>
              </a:ext>
            </a:extLst>
          </p:cNvPr>
          <p:cNvSpPr>
            <a:spLocks noChangeArrowheads="1"/>
          </p:cNvSpPr>
          <p:nvPr/>
        </p:nvSpPr>
        <p:spPr bwMode="auto">
          <a:xfrm>
            <a:off x="242647" y="2981307"/>
            <a:ext cx="5049433" cy="98099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 btn-group-lg"&gt;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Apple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Samsung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Sony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8" name="Image 7">
            <a:extLst>
              <a:ext uri="{FF2B5EF4-FFF2-40B4-BE49-F238E27FC236}">
                <a16:creationId xmlns:a16="http://schemas.microsoft.com/office/drawing/2014/main" id="{1DD8E57A-DD95-4C33-AF24-EE3EC6429D6F}"/>
              </a:ext>
            </a:extLst>
          </p:cNvPr>
          <p:cNvPicPr>
            <a:picLocks noChangeAspect="1"/>
          </p:cNvPicPr>
          <p:nvPr/>
        </p:nvPicPr>
        <p:blipFill>
          <a:blip r:embed="rId2"/>
          <a:stretch>
            <a:fillRect/>
          </a:stretch>
        </p:blipFill>
        <p:spPr>
          <a:xfrm>
            <a:off x="5652120" y="1687868"/>
            <a:ext cx="2798440" cy="2246404"/>
          </a:xfrm>
          <a:prstGeom prst="rect">
            <a:avLst/>
          </a:prstGeom>
        </p:spPr>
      </p:pic>
    </p:spTree>
    <p:extLst>
      <p:ext uri="{BB962C8B-B14F-4D97-AF65-F5344CB8AC3E}">
        <p14:creationId xmlns:p14="http://schemas.microsoft.com/office/powerpoint/2010/main" val="101010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bouton </a:t>
            </a:r>
            <a:r>
              <a:rPr lang="fr-FR" dirty="0">
                <a:solidFill>
                  <a:schemeClr val="accent1"/>
                </a:solidFill>
              </a:rPr>
              <a:t>Bootstrap</a:t>
            </a:r>
          </a:p>
        </p:txBody>
      </p:sp>
      <p:sp>
        <p:nvSpPr>
          <p:cNvPr id="17" name="Rectangle 2"/>
          <p:cNvSpPr>
            <a:spLocks noChangeArrowheads="1"/>
          </p:cNvSpPr>
          <p:nvPr/>
        </p:nvSpPr>
        <p:spPr bwMode="auto">
          <a:xfrm>
            <a:off x="210074" y="1768337"/>
            <a:ext cx="5049433" cy="216593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Apple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a:solidFill>
                  <a:srgbClr val="000000"/>
                </a:solidFill>
                <a:effectLst/>
                <a:latin typeface="Consolas" panose="020B0609020204030204" pitchFamily="49" charset="0"/>
              </a:rPr>
              <a:t>Samsung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 </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-toggle"</a:t>
            </a:r>
            <a:r>
              <a:rPr lang="fr-FR" sz="1100" b="0" i="0" dirty="0">
                <a:solidFill>
                  <a:srgbClr val="FF0000"/>
                </a:solidFill>
                <a:effectLst/>
                <a:latin typeface="Consolas" panose="020B0609020204030204" pitchFamily="49" charset="0"/>
              </a:rPr>
              <a:t> data-bs-toggle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Sony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-menu"&gt;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-item"</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Tablet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-item"</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Smartphone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7290556"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Groupes de boutons d'imbrication et menus déroulants</a:t>
            </a:r>
          </a:p>
        </p:txBody>
      </p:sp>
      <p:pic>
        <p:nvPicPr>
          <p:cNvPr id="7" name="Image 6">
            <a:extLst>
              <a:ext uri="{FF2B5EF4-FFF2-40B4-BE49-F238E27FC236}">
                <a16:creationId xmlns:a16="http://schemas.microsoft.com/office/drawing/2014/main" id="{264BEDB0-1790-4520-AEA8-2ACD2A9269DD}"/>
              </a:ext>
            </a:extLst>
          </p:cNvPr>
          <p:cNvPicPr>
            <a:picLocks noChangeAspect="1"/>
          </p:cNvPicPr>
          <p:nvPr/>
        </p:nvPicPr>
        <p:blipFill>
          <a:blip r:embed="rId2"/>
          <a:stretch>
            <a:fillRect/>
          </a:stretch>
        </p:blipFill>
        <p:spPr>
          <a:xfrm>
            <a:off x="5736159" y="1923678"/>
            <a:ext cx="3160961" cy="1362578"/>
          </a:xfrm>
          <a:prstGeom prst="rect">
            <a:avLst/>
          </a:prstGeom>
        </p:spPr>
      </p:pic>
    </p:spTree>
    <p:extLst>
      <p:ext uri="{BB962C8B-B14F-4D97-AF65-F5344CB8AC3E}">
        <p14:creationId xmlns:p14="http://schemas.microsoft.com/office/powerpoint/2010/main" val="374353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Dropdowns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Diviseur déroulant</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dropdown-divider</a:t>
            </a:r>
            <a:r>
              <a:rPr kumimoji="0" lang="fr-FR" altLang="fr-FR" sz="1100" b="0" i="0" u="none" strike="noStrike" cap="none" normalizeH="0" baseline="0" dirty="0">
                <a:ln>
                  <a:noFill/>
                </a:ln>
                <a:solidFill>
                  <a:srgbClr val="000000"/>
                </a:solidFill>
                <a:effectLst/>
                <a:latin typeface="Verdana" panose="020B0604030504040204" pitchFamily="34" charset="0"/>
              </a:rPr>
              <a:t> est utilisée pour séparer les liens à l'intérieur du menu déroulant avec une fine bordure horizontale :</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833413"/>
            <a:ext cx="5702085" cy="239676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div</a:t>
            </a:r>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class</a:t>
            </a:r>
            <a:r>
              <a:rPr lang="fr-FR" sz="1050" dirty="0">
                <a:solidFill>
                  <a:srgbClr val="0000FF"/>
                </a:solidFill>
                <a:latin typeface="Consolas" panose="020B0609020204030204" pitchFamily="49" charset="0"/>
              </a:rPr>
              <a:t>="</a:t>
            </a:r>
            <a:r>
              <a:rPr lang="fr-FR" sz="1050" dirty="0" err="1">
                <a:solidFill>
                  <a:srgbClr val="0000FF"/>
                </a:solidFill>
                <a:latin typeface="Consolas" panose="020B0609020204030204" pitchFamily="49" charset="0"/>
              </a:rPr>
              <a:t>dropdown</a:t>
            </a:r>
            <a:r>
              <a:rPr lang="fr-FR" sz="1050" dirty="0">
                <a:solidFill>
                  <a:srgbClr val="0000FF"/>
                </a:solidFill>
                <a:latin typeface="Consolas" panose="020B0609020204030204" pitchFamily="49" charset="0"/>
              </a:rPr>
              <a:t>"&gt;</a:t>
            </a:r>
            <a:endParaRPr lang="fr-FR"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button</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type</a:t>
            </a:r>
            <a:r>
              <a:rPr lang="en-US" sz="1050" dirty="0">
                <a:solidFill>
                  <a:srgbClr val="0000FF"/>
                </a:solidFill>
                <a:latin typeface="Consolas" panose="020B0609020204030204" pitchFamily="49" charset="0"/>
              </a:rPr>
              <a:t>="button"</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a:t>
            </a:r>
            <a:r>
              <a:rPr lang="en-US" sz="1050" dirty="0" err="1">
                <a:solidFill>
                  <a:srgbClr val="0000FF"/>
                </a:solidFill>
                <a:latin typeface="Consolas" panose="020B0609020204030204" pitchFamily="49" charset="0"/>
              </a:rPr>
              <a:t>btn</a:t>
            </a:r>
            <a:r>
              <a:rPr lang="en-US" sz="1050" dirty="0">
                <a:solidFill>
                  <a:srgbClr val="0000FF"/>
                </a:solidFill>
                <a:latin typeface="Consolas" panose="020B0609020204030204" pitchFamily="49" charset="0"/>
              </a:rPr>
              <a:t> </a:t>
            </a:r>
            <a:r>
              <a:rPr lang="en-US" sz="1050" dirty="0" err="1">
                <a:solidFill>
                  <a:srgbClr val="0000FF"/>
                </a:solidFill>
                <a:latin typeface="Consolas" panose="020B0609020204030204" pitchFamily="49" charset="0"/>
              </a:rPr>
              <a:t>btn</a:t>
            </a:r>
            <a:r>
              <a:rPr lang="en-US" sz="1050" dirty="0">
                <a:solidFill>
                  <a:srgbClr val="0000FF"/>
                </a:solidFill>
                <a:latin typeface="Consolas" panose="020B0609020204030204" pitchFamily="49" charset="0"/>
              </a:rPr>
              <a:t>-primary dropdown-toggle"</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data-bs-toggle</a:t>
            </a:r>
            <a:r>
              <a:rPr lang="en-US" sz="1050" dirty="0">
                <a:solidFill>
                  <a:srgbClr val="0000FF"/>
                </a:solidFill>
                <a:latin typeface="Consolas" panose="020B0609020204030204" pitchFamily="49" charset="0"/>
              </a:rPr>
              <a:t>="dropdown"&gt;</a:t>
            </a:r>
            <a:endParaRPr lang="en-US"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Dropdown</a:t>
            </a:r>
            <a:r>
              <a:rPr lang="fr-FR" sz="1050" dirty="0">
                <a:solidFill>
                  <a:srgbClr val="000000"/>
                </a:solidFill>
                <a:latin typeface="Consolas" panose="020B0609020204030204" pitchFamily="49" charset="0"/>
              </a:rPr>
              <a:t> button</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button</a:t>
            </a:r>
            <a:r>
              <a:rPr lang="fr-FR" sz="1050" dirty="0">
                <a:solidFill>
                  <a:srgbClr val="0000FF"/>
                </a:solidFill>
                <a:latin typeface="Consolas" panose="020B0609020204030204" pitchFamily="49" charset="0"/>
              </a:rPr>
              <a:t>&gt;</a:t>
            </a:r>
            <a:endParaRPr lang="fr-FR"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ul</a:t>
            </a:r>
            <a:r>
              <a:rPr lang="fr-FR" sz="1050" dirty="0">
                <a:solidFill>
                  <a:srgbClr val="000000"/>
                </a:solidFill>
                <a:latin typeface="Consolas" panose="020B0609020204030204" pitchFamily="49" charset="0"/>
              </a:rPr>
              <a:t> </a:t>
            </a:r>
            <a:r>
              <a:rPr lang="fr-FR" sz="1050" dirty="0">
                <a:solidFill>
                  <a:srgbClr val="FF0000"/>
                </a:solidFill>
                <a:latin typeface="Consolas" panose="020B0609020204030204" pitchFamily="49" charset="0"/>
              </a:rPr>
              <a:t>class</a:t>
            </a:r>
            <a:r>
              <a:rPr lang="fr-FR" sz="1050" dirty="0">
                <a:solidFill>
                  <a:srgbClr val="0000FF"/>
                </a:solidFill>
                <a:latin typeface="Consolas" panose="020B0609020204030204" pitchFamily="49" charset="0"/>
              </a:rPr>
              <a:t>="</a:t>
            </a:r>
            <a:r>
              <a:rPr lang="fr-FR" sz="1050" dirty="0" err="1">
                <a:solidFill>
                  <a:srgbClr val="0000FF"/>
                </a:solidFill>
                <a:latin typeface="Consolas" panose="020B0609020204030204" pitchFamily="49" charset="0"/>
              </a:rPr>
              <a:t>dropdown</a:t>
            </a:r>
            <a:r>
              <a:rPr lang="fr-FR" sz="1050" dirty="0">
                <a:solidFill>
                  <a:srgbClr val="0000FF"/>
                </a:solidFill>
                <a:latin typeface="Consolas" panose="020B0609020204030204" pitchFamily="49" charset="0"/>
              </a:rPr>
              <a:t>-menu"&gt;</a:t>
            </a:r>
            <a:endParaRPr lang="fr-FR"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a</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="dropdown-item"</a:t>
            </a:r>
            <a:r>
              <a:rPr lang="en-US" sz="1050" dirty="0">
                <a:solidFill>
                  <a:srgbClr val="000000"/>
                </a:solidFill>
                <a:latin typeface="Consolas" panose="020B0609020204030204" pitchFamily="49" charset="0"/>
              </a:rPr>
              <a:t> </a:t>
            </a:r>
            <a:r>
              <a:rPr lang="en-US" sz="1050" dirty="0" err="1">
                <a:solidFill>
                  <a:srgbClr val="FF0000"/>
                </a:solidFill>
                <a:latin typeface="Consolas" panose="020B0609020204030204" pitchFamily="49" charset="0"/>
              </a:rPr>
              <a:t>href</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Link 1</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a</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a</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="dropdown-item"</a:t>
            </a:r>
            <a:r>
              <a:rPr lang="en-US" sz="1050" dirty="0">
                <a:solidFill>
                  <a:srgbClr val="000000"/>
                </a:solidFill>
                <a:latin typeface="Consolas" panose="020B0609020204030204" pitchFamily="49" charset="0"/>
              </a:rPr>
              <a:t> </a:t>
            </a:r>
            <a:r>
              <a:rPr lang="en-US" sz="1050" dirty="0" err="1">
                <a:solidFill>
                  <a:srgbClr val="FF0000"/>
                </a:solidFill>
                <a:latin typeface="Consolas" panose="020B0609020204030204" pitchFamily="49" charset="0"/>
              </a:rPr>
              <a:t>href</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Link 2</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a</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a</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="dropdown-item"</a:t>
            </a:r>
            <a:r>
              <a:rPr lang="en-US" sz="1050" dirty="0">
                <a:solidFill>
                  <a:srgbClr val="000000"/>
                </a:solidFill>
                <a:latin typeface="Consolas" panose="020B0609020204030204" pitchFamily="49" charset="0"/>
              </a:rPr>
              <a:t> </a:t>
            </a:r>
            <a:r>
              <a:rPr lang="en-US" sz="1050" dirty="0" err="1">
                <a:solidFill>
                  <a:srgbClr val="FF0000"/>
                </a:solidFill>
                <a:latin typeface="Consolas" panose="020B0609020204030204" pitchFamily="49" charset="0"/>
              </a:rPr>
              <a:t>href</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Link 3</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a</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it-IT" sz="1050" dirty="0">
                <a:solidFill>
                  <a:srgbClr val="000000"/>
                </a:solidFill>
                <a:latin typeface="Consolas" panose="020B0609020204030204" pitchFamily="49" charset="0"/>
              </a:rPr>
              <a:t>    </a:t>
            </a:r>
            <a:r>
              <a:rPr lang="it-IT" sz="1050" dirty="0">
                <a:solidFill>
                  <a:srgbClr val="0000FF"/>
                </a:solidFill>
                <a:latin typeface="Consolas" panose="020B0609020204030204" pitchFamily="49" charset="0"/>
              </a:rPr>
              <a:t>&lt;</a:t>
            </a:r>
            <a:r>
              <a:rPr lang="it-IT" sz="1050" dirty="0">
                <a:solidFill>
                  <a:srgbClr val="800000"/>
                </a:solidFill>
                <a:latin typeface="Consolas" panose="020B0609020204030204" pitchFamily="49" charset="0"/>
              </a:rPr>
              <a:t>li</a:t>
            </a:r>
            <a:r>
              <a:rPr lang="it-IT" sz="1050" dirty="0">
                <a:solidFill>
                  <a:srgbClr val="0000FF"/>
                </a:solidFill>
                <a:latin typeface="Consolas" panose="020B0609020204030204" pitchFamily="49" charset="0"/>
              </a:rPr>
              <a:t>&gt;&lt;</a:t>
            </a:r>
            <a:r>
              <a:rPr lang="it-IT" sz="1050" dirty="0">
                <a:solidFill>
                  <a:srgbClr val="800000"/>
                </a:solidFill>
                <a:latin typeface="Consolas" panose="020B0609020204030204" pitchFamily="49" charset="0"/>
              </a:rPr>
              <a:t>hr</a:t>
            </a:r>
            <a:r>
              <a:rPr lang="it-IT" sz="1050" dirty="0">
                <a:solidFill>
                  <a:srgbClr val="000000"/>
                </a:solidFill>
                <a:latin typeface="Consolas" panose="020B0609020204030204" pitchFamily="49" charset="0"/>
              </a:rPr>
              <a:t> </a:t>
            </a:r>
            <a:r>
              <a:rPr lang="it-IT" sz="1050" dirty="0">
                <a:solidFill>
                  <a:srgbClr val="FF0000"/>
                </a:solidFill>
                <a:latin typeface="Consolas" panose="020B0609020204030204" pitchFamily="49" charset="0"/>
              </a:rPr>
              <a:t>class</a:t>
            </a:r>
            <a:r>
              <a:rPr lang="it-IT" sz="1050" dirty="0">
                <a:solidFill>
                  <a:srgbClr val="0000FF"/>
                </a:solidFill>
                <a:latin typeface="Consolas" panose="020B0609020204030204" pitchFamily="49" charset="0"/>
              </a:rPr>
              <a:t>="dropdown-divider"&gt;&lt;/</a:t>
            </a:r>
            <a:r>
              <a:rPr lang="it-IT" sz="1050" dirty="0">
                <a:solidFill>
                  <a:srgbClr val="800000"/>
                </a:solidFill>
                <a:latin typeface="Consolas" panose="020B0609020204030204" pitchFamily="49" charset="0"/>
              </a:rPr>
              <a:t>li</a:t>
            </a:r>
            <a:r>
              <a:rPr lang="it-IT" sz="1050" dirty="0">
                <a:solidFill>
                  <a:srgbClr val="0000FF"/>
                </a:solidFill>
                <a:latin typeface="Consolas" panose="020B0609020204030204" pitchFamily="49" charset="0"/>
              </a:rPr>
              <a:t>&gt;</a:t>
            </a:r>
            <a:endParaRPr lang="it-IT"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a</a:t>
            </a:r>
            <a:r>
              <a:rPr lang="en-US" sz="1050" dirty="0">
                <a:solidFill>
                  <a:srgbClr val="000000"/>
                </a:solidFill>
                <a:latin typeface="Consolas" panose="020B0609020204030204" pitchFamily="49" charset="0"/>
              </a:rPr>
              <a:t> </a:t>
            </a:r>
            <a:r>
              <a:rPr lang="en-US" sz="1050" dirty="0">
                <a:solidFill>
                  <a:srgbClr val="FF0000"/>
                </a:solidFill>
                <a:latin typeface="Consolas" panose="020B0609020204030204" pitchFamily="49" charset="0"/>
              </a:rPr>
              <a:t>class</a:t>
            </a:r>
            <a:r>
              <a:rPr lang="en-US" sz="1050" dirty="0">
                <a:solidFill>
                  <a:srgbClr val="0000FF"/>
                </a:solidFill>
                <a:latin typeface="Consolas" panose="020B0609020204030204" pitchFamily="49" charset="0"/>
              </a:rPr>
              <a:t>="dropdown-item"</a:t>
            </a:r>
            <a:r>
              <a:rPr lang="en-US" sz="1050" dirty="0">
                <a:solidFill>
                  <a:srgbClr val="000000"/>
                </a:solidFill>
                <a:latin typeface="Consolas" panose="020B0609020204030204" pitchFamily="49" charset="0"/>
              </a:rPr>
              <a:t> </a:t>
            </a:r>
            <a:r>
              <a:rPr lang="en-US" sz="1050" dirty="0" err="1">
                <a:solidFill>
                  <a:srgbClr val="FF0000"/>
                </a:solidFill>
                <a:latin typeface="Consolas" panose="020B0609020204030204" pitchFamily="49" charset="0"/>
              </a:rPr>
              <a:t>href</a:t>
            </a:r>
            <a:r>
              <a:rPr lang="en-US" sz="1050" dirty="0">
                <a:solidFill>
                  <a:srgbClr val="0000FF"/>
                </a:solidFill>
                <a:latin typeface="Consolas" panose="020B0609020204030204" pitchFamily="49" charset="0"/>
              </a:rPr>
              <a:t>="#"&gt;</a:t>
            </a:r>
            <a:r>
              <a:rPr lang="en-US" sz="1050" dirty="0">
                <a:solidFill>
                  <a:srgbClr val="000000"/>
                </a:solidFill>
                <a:latin typeface="Consolas" panose="020B0609020204030204" pitchFamily="49" charset="0"/>
              </a:rPr>
              <a:t>Another link</a:t>
            </a:r>
            <a:r>
              <a:rPr lang="en-US" sz="1050" dirty="0">
                <a:solidFill>
                  <a:srgbClr val="0000FF"/>
                </a:solidFill>
                <a:latin typeface="Consolas" panose="020B0609020204030204" pitchFamily="49" charset="0"/>
              </a:rPr>
              <a:t>&lt;/</a:t>
            </a:r>
            <a:r>
              <a:rPr lang="en-US" sz="1050" dirty="0">
                <a:solidFill>
                  <a:srgbClr val="800000"/>
                </a:solidFill>
                <a:latin typeface="Consolas" panose="020B0609020204030204" pitchFamily="49" charset="0"/>
              </a:rPr>
              <a:t>a</a:t>
            </a:r>
            <a:r>
              <a:rPr lang="en-US" sz="1050" dirty="0">
                <a:solidFill>
                  <a:srgbClr val="0000FF"/>
                </a:solidFill>
                <a:latin typeface="Consolas" panose="020B0609020204030204" pitchFamily="49" charset="0"/>
              </a:rPr>
              <a:t>&gt;&lt;/</a:t>
            </a:r>
            <a:r>
              <a:rPr lang="en-US" sz="1050" dirty="0">
                <a:solidFill>
                  <a:srgbClr val="800000"/>
                </a:solidFill>
                <a:latin typeface="Consolas" panose="020B0609020204030204" pitchFamily="49" charset="0"/>
              </a:rPr>
              <a:t>li</a:t>
            </a:r>
            <a:r>
              <a:rPr lang="en-US" sz="1050" dirty="0">
                <a:solidFill>
                  <a:srgbClr val="0000FF"/>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ul</a:t>
            </a:r>
            <a:r>
              <a:rPr lang="fr-FR" sz="1050" dirty="0">
                <a:solidFill>
                  <a:srgbClr val="0000FF"/>
                </a:solidFill>
                <a:latin typeface="Consolas" panose="020B0609020204030204" pitchFamily="49" charset="0"/>
              </a:rPr>
              <a:t>&gt;</a:t>
            </a:r>
            <a:endParaRPr lang="fr-FR" sz="1050" dirty="0">
              <a:solidFill>
                <a:srgbClr val="000000"/>
              </a:solidFill>
              <a:latin typeface="Consolas" panose="020B0609020204030204" pitchFamily="49" charset="0"/>
            </a:endParaRPr>
          </a:p>
          <a:p>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div</a:t>
            </a:r>
            <a:r>
              <a:rPr lang="fr-FR" sz="1050" dirty="0">
                <a:solidFill>
                  <a:srgbClr val="0000FF"/>
                </a:solidFill>
                <a:latin typeface="Consolas" panose="020B0609020204030204" pitchFamily="49" charset="0"/>
              </a:rPr>
              <a:t>&gt;</a:t>
            </a:r>
            <a:endParaRPr lang="fr-FR" sz="1050" dirty="0">
              <a:solidFill>
                <a:srgbClr val="000000"/>
              </a:solidFill>
              <a:latin typeface="Consolas" panose="020B0609020204030204" pitchFamily="49" charset="0"/>
            </a:endParaRPr>
          </a:p>
          <a:p>
            <a:r>
              <a:rPr lang="fr-FR" sz="1050" dirty="0">
                <a:solidFill>
                  <a:srgbClr val="0000FF"/>
                </a:solidFill>
                <a:latin typeface="Consolas" panose="020B0609020204030204" pitchFamily="49" charset="0"/>
              </a:rPr>
              <a:t>&lt;/</a:t>
            </a:r>
            <a:r>
              <a:rPr lang="fr-FR" sz="1050" dirty="0">
                <a:solidFill>
                  <a:srgbClr val="800000"/>
                </a:solidFill>
                <a:latin typeface="Consolas" panose="020B0609020204030204" pitchFamily="49" charset="0"/>
              </a:rPr>
              <a:t>div</a:t>
            </a:r>
            <a:r>
              <a:rPr lang="fr-FR" sz="1050" dirty="0">
                <a:solidFill>
                  <a:srgbClr val="0000FF"/>
                </a:solidFill>
                <a:latin typeface="Consolas" panose="020B0609020204030204" pitchFamily="49" charset="0"/>
              </a:rPr>
              <a:t>&gt;</a:t>
            </a:r>
            <a:endParaRPr lang="fr-FR" sz="600" dirty="0">
              <a:solidFill>
                <a:srgbClr val="000000"/>
              </a:solidFill>
              <a:latin typeface="Consolas" panose="020B0609020204030204" pitchFamily="49" charset="0"/>
            </a:endParaRPr>
          </a:p>
        </p:txBody>
      </p:sp>
      <p:pic>
        <p:nvPicPr>
          <p:cNvPr id="16" name="Image 15">
            <a:extLst>
              <a:ext uri="{FF2B5EF4-FFF2-40B4-BE49-F238E27FC236}">
                <a16:creationId xmlns:a16="http://schemas.microsoft.com/office/drawing/2014/main" id="{7AC035B1-E9AC-41E7-96F4-C2B7768CF0A0}"/>
              </a:ext>
            </a:extLst>
          </p:cNvPr>
          <p:cNvPicPr>
            <a:picLocks noChangeAspect="1"/>
          </p:cNvPicPr>
          <p:nvPr/>
        </p:nvPicPr>
        <p:blipFill>
          <a:blip r:embed="rId2"/>
          <a:stretch>
            <a:fillRect/>
          </a:stretch>
        </p:blipFill>
        <p:spPr>
          <a:xfrm>
            <a:off x="6300192" y="1923678"/>
            <a:ext cx="2167310" cy="2391514"/>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30498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Dropdowns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En-tête déroulant</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dropdown</a:t>
            </a:r>
            <a:r>
              <a:rPr kumimoji="0" lang="fr-FR" altLang="fr-FR" sz="1100" b="0" i="0" u="none" strike="noStrike" cap="none" normalizeH="0" baseline="0" dirty="0">
                <a:ln>
                  <a:noFill/>
                </a:ln>
                <a:solidFill>
                  <a:srgbClr val="DC143C"/>
                </a:solidFill>
                <a:effectLst/>
                <a:latin typeface="Consolas" panose="020B0609020204030204" pitchFamily="49" charset="0"/>
              </a:rPr>
              <a:t>-header</a:t>
            </a:r>
            <a:r>
              <a:rPr kumimoji="0" lang="fr-FR" altLang="fr-FR" sz="1100" b="0" i="0" u="none" strike="noStrike" cap="none" normalizeH="0" baseline="0" dirty="0">
                <a:ln>
                  <a:noFill/>
                </a:ln>
                <a:solidFill>
                  <a:srgbClr val="000000"/>
                </a:solidFill>
                <a:effectLst/>
                <a:latin typeface="Verdana" panose="020B0604030504040204" pitchFamily="34" charset="0"/>
              </a:rPr>
              <a:t> est utilisée pour ajouter des en-têtes dans le menu déroulant :</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179512" y="1782552"/>
            <a:ext cx="5702085" cy="267376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00"/>
                </a:solidFill>
                <a:latin typeface="Consolas" panose="020B0609020204030204" pitchFamily="49" charset="0"/>
              </a:rPr>
              <a:t> </a:t>
            </a:r>
            <a:r>
              <a:rPr lang="fr-FR" sz="1100" dirty="0">
                <a:solidFill>
                  <a:srgbClr val="FF0000"/>
                </a:solidFill>
                <a:latin typeface="Consolas" panose="020B0609020204030204" pitchFamily="49" charset="0"/>
              </a:rPr>
              <a:t>class</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dropdown</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button</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type</a:t>
            </a:r>
            <a:r>
              <a:rPr lang="en-US" sz="1100" dirty="0">
                <a:solidFill>
                  <a:srgbClr val="0000FF"/>
                </a:solidFill>
                <a:latin typeface="Consolas" panose="020B0609020204030204" pitchFamily="49" charset="0"/>
              </a:rPr>
              <a:t>="button"</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a:t>
            </a:r>
            <a:r>
              <a:rPr lang="en-US" sz="1100" dirty="0" err="1">
                <a:solidFill>
                  <a:srgbClr val="0000FF"/>
                </a:solidFill>
                <a:latin typeface="Consolas" panose="020B0609020204030204" pitchFamily="49" charset="0"/>
              </a:rPr>
              <a:t>btn</a:t>
            </a:r>
            <a:r>
              <a:rPr lang="en-US" sz="1100" dirty="0">
                <a:solidFill>
                  <a:srgbClr val="0000FF"/>
                </a:solidFill>
                <a:latin typeface="Consolas" panose="020B0609020204030204" pitchFamily="49" charset="0"/>
              </a:rPr>
              <a:t> </a:t>
            </a:r>
            <a:r>
              <a:rPr lang="en-US" sz="1100" dirty="0" err="1">
                <a:solidFill>
                  <a:srgbClr val="0000FF"/>
                </a:solidFill>
                <a:latin typeface="Consolas" panose="020B0609020204030204" pitchFamily="49" charset="0"/>
              </a:rPr>
              <a:t>btn</a:t>
            </a:r>
            <a:r>
              <a:rPr lang="en-US" sz="1100" dirty="0">
                <a:solidFill>
                  <a:srgbClr val="0000FF"/>
                </a:solidFill>
                <a:latin typeface="Consolas" panose="020B0609020204030204" pitchFamily="49" charset="0"/>
              </a:rPr>
              <a:t>-primary dropdown-toggle"</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data-bs-toggle</a:t>
            </a:r>
            <a:r>
              <a:rPr lang="en-US" sz="1100" dirty="0">
                <a:solidFill>
                  <a:srgbClr val="0000FF"/>
                </a:solidFill>
                <a:latin typeface="Consolas" panose="020B0609020204030204" pitchFamily="49" charset="0"/>
              </a:rPr>
              <a:t>="dropdown"&gt;</a:t>
            </a:r>
            <a:endParaRPr lang="en-US"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Dropdown</a:t>
            </a:r>
            <a:r>
              <a:rPr lang="fr-FR" sz="1100" dirty="0">
                <a:solidFill>
                  <a:srgbClr val="000000"/>
                </a:solidFill>
                <a:latin typeface="Consolas" panose="020B0609020204030204" pitchFamily="49" charset="0"/>
              </a:rPr>
              <a:t> button</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button</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ul</a:t>
            </a:r>
            <a:r>
              <a:rPr lang="fr-FR" sz="1100" dirty="0">
                <a:solidFill>
                  <a:srgbClr val="000000"/>
                </a:solidFill>
                <a:latin typeface="Consolas" panose="020B0609020204030204" pitchFamily="49" charset="0"/>
              </a:rPr>
              <a:t> </a:t>
            </a:r>
            <a:r>
              <a:rPr lang="fr-FR" sz="1100" dirty="0">
                <a:solidFill>
                  <a:srgbClr val="FF0000"/>
                </a:solidFill>
                <a:latin typeface="Consolas" panose="020B0609020204030204" pitchFamily="49" charset="0"/>
              </a:rPr>
              <a:t>class</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dropdown</a:t>
            </a:r>
            <a:r>
              <a:rPr lang="fr-FR" sz="1100" dirty="0">
                <a:solidFill>
                  <a:srgbClr val="0000FF"/>
                </a:solidFill>
                <a:latin typeface="Consolas" panose="020B0609020204030204" pitchFamily="49" charset="0"/>
              </a:rPr>
              <a:t>-menu"&gt;</a:t>
            </a:r>
            <a:endParaRPr lang="fr-FR"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h5</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="dropdown-header"&gt;</a:t>
            </a:r>
            <a:r>
              <a:rPr lang="en-US" sz="1100" dirty="0">
                <a:solidFill>
                  <a:srgbClr val="000000"/>
                </a:solidFill>
                <a:latin typeface="Consolas" panose="020B0609020204030204" pitchFamily="49" charset="0"/>
              </a:rPr>
              <a:t>Dropdown header 1</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h5</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="dropdown-item"</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href</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Link 1</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a</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="dropdown-item"</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href</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Link 2</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a</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="dropdown-item"</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href</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Link 3</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a</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h5</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="dropdown-header"&gt;</a:t>
            </a:r>
            <a:r>
              <a:rPr lang="en-US" sz="1100" dirty="0">
                <a:solidFill>
                  <a:srgbClr val="000000"/>
                </a:solidFill>
                <a:latin typeface="Consolas" panose="020B0609020204030204" pitchFamily="49" charset="0"/>
              </a:rPr>
              <a:t>Dropdown header 2</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h5</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a</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="dropdown-item"</a:t>
            </a:r>
            <a:r>
              <a:rPr lang="en-US" sz="1100" dirty="0">
                <a:solidFill>
                  <a:srgbClr val="000000"/>
                </a:solidFill>
                <a:latin typeface="Consolas" panose="020B0609020204030204" pitchFamily="49" charset="0"/>
              </a:rPr>
              <a:t> </a:t>
            </a:r>
            <a:r>
              <a:rPr lang="en-US" sz="1100" dirty="0" err="1">
                <a:solidFill>
                  <a:srgbClr val="FF0000"/>
                </a:solidFill>
                <a:latin typeface="Consolas" panose="020B0609020204030204" pitchFamily="49" charset="0"/>
              </a:rPr>
              <a:t>href</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Another link</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a</a:t>
            </a:r>
            <a:r>
              <a:rPr lang="en-US" sz="1100" dirty="0">
                <a:solidFill>
                  <a:srgbClr val="0000FF"/>
                </a:solidFill>
                <a:latin typeface="Consolas" panose="020B0609020204030204" pitchFamily="49" charset="0"/>
              </a:rPr>
              <a:t>&gt;&lt;/</a:t>
            </a:r>
            <a:r>
              <a:rPr lang="en-US" sz="1100" dirty="0">
                <a:solidFill>
                  <a:srgbClr val="800000"/>
                </a:solidFill>
                <a:latin typeface="Consolas" panose="020B0609020204030204" pitchFamily="49" charset="0"/>
              </a:rPr>
              <a:t>li</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ul</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FF"/>
                </a:solidFill>
                <a:latin typeface="Consolas" panose="020B0609020204030204" pitchFamily="49" charset="0"/>
              </a:rPr>
              <a:t>&gt;</a:t>
            </a:r>
            <a:endParaRPr lang="fr-FR" sz="2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C2BB0428-7E28-40F5-8146-6021786310F6}"/>
              </a:ext>
            </a:extLst>
          </p:cNvPr>
          <p:cNvPicPr>
            <a:picLocks noChangeAspect="1"/>
          </p:cNvPicPr>
          <p:nvPr/>
        </p:nvPicPr>
        <p:blipFill>
          <a:blip r:embed="rId2"/>
          <a:stretch>
            <a:fillRect/>
          </a:stretch>
        </p:blipFill>
        <p:spPr>
          <a:xfrm>
            <a:off x="6660232" y="1782552"/>
            <a:ext cx="1999481" cy="2744511"/>
          </a:xfrm>
          <a:prstGeom prst="rect">
            <a:avLst/>
          </a:prstGeom>
        </p:spPr>
      </p:pic>
    </p:spTree>
    <p:extLst>
      <p:ext uri="{BB962C8B-B14F-4D97-AF65-F5344CB8AC3E}">
        <p14:creationId xmlns:p14="http://schemas.microsoft.com/office/powerpoint/2010/main" val="346783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Badges </a:t>
            </a:r>
            <a:r>
              <a:rPr lang="fr-FR" dirty="0">
                <a:solidFill>
                  <a:schemeClr val="accent1"/>
                </a:solidFill>
              </a:rPr>
              <a:t>Bootstrap</a:t>
            </a:r>
          </a:p>
        </p:txBody>
      </p:sp>
      <p:sp>
        <p:nvSpPr>
          <p:cNvPr id="17" name="Rectangle 2"/>
          <p:cNvSpPr>
            <a:spLocks noChangeArrowheads="1"/>
          </p:cNvSpPr>
          <p:nvPr/>
        </p:nvSpPr>
        <p:spPr bwMode="auto">
          <a:xfrm>
            <a:off x="112092" y="1682239"/>
            <a:ext cx="3883844" cy="148882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bg-primary"&gt;</a:t>
            </a:r>
            <a:r>
              <a:rPr lang="fr-FR" sz="1100" b="0" i="0" dirty="0">
                <a:solidFill>
                  <a:srgbClr val="000000"/>
                </a:solidFill>
                <a:effectLst/>
                <a:latin typeface="Consolas" panose="020B0609020204030204" pitchFamily="49" charset="0"/>
              </a:rPr>
              <a:t>Primary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a:t>
            </a:r>
            <a:r>
              <a:rPr lang="fr-FR" sz="1100" b="0" i="0" dirty="0" err="1">
                <a:solidFill>
                  <a:srgbClr val="0000CD"/>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bg-danger"&gt;</a:t>
            </a:r>
            <a:r>
              <a:rPr lang="fr-FR" sz="1100" b="0" i="0" dirty="0">
                <a:solidFill>
                  <a:srgbClr val="000000"/>
                </a:solidFill>
                <a:effectLst/>
                <a:latin typeface="Consolas" panose="020B0609020204030204" pitchFamily="49" charset="0"/>
              </a:rPr>
              <a:t>Danger</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bg-warning"&gt;</a:t>
            </a:r>
            <a:r>
              <a:rPr lang="fr-FR" sz="1100" b="0" i="0" dirty="0">
                <a:solidFill>
                  <a:srgbClr val="000000"/>
                </a:solidFill>
                <a:effectLst/>
                <a:latin typeface="Consolas" panose="020B0609020204030204" pitchFamily="49" charset="0"/>
              </a:rPr>
              <a:t>Warning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bg-info"&gt;</a:t>
            </a:r>
            <a:r>
              <a:rPr lang="fr-FR" sz="1100" b="0" i="0" dirty="0">
                <a:solidFill>
                  <a:srgbClr val="000000"/>
                </a:solidFill>
                <a:effectLst/>
                <a:latin typeface="Consolas" panose="020B0609020204030204" pitchFamily="49" charset="0"/>
              </a:rPr>
              <a:t>Info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bg-light"&gt;</a:t>
            </a:r>
            <a:r>
              <a:rPr lang="fr-FR" sz="1100" b="0" i="0" dirty="0">
                <a:solidFill>
                  <a:srgbClr val="000000"/>
                </a:solidFill>
                <a:effectLst/>
                <a:latin typeface="Consolas" panose="020B0609020204030204" pitchFamily="49" charset="0"/>
              </a:rPr>
              <a:t>Light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bg-dark"&gt;</a:t>
            </a:r>
            <a:r>
              <a:rPr lang="fr-FR" sz="1100" b="0" i="0" dirty="0">
                <a:solidFill>
                  <a:srgbClr val="000000"/>
                </a:solidFill>
                <a:effectLst/>
                <a:latin typeface="Consolas" panose="020B0609020204030204" pitchFamily="49" charset="0"/>
              </a:rPr>
              <a:t>Dark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7290556"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Badges</a:t>
            </a:r>
          </a:p>
        </p:txBody>
      </p:sp>
      <p:sp>
        <p:nvSpPr>
          <p:cNvPr id="6" name="TextBox 32">
            <a:extLst>
              <a:ext uri="{FF2B5EF4-FFF2-40B4-BE49-F238E27FC236}">
                <a16:creationId xmlns:a16="http://schemas.microsoft.com/office/drawing/2014/main" id="{B6B04AF2-CDFD-47C3-9E19-30429FCADAA7}"/>
              </a:ext>
            </a:extLst>
          </p:cNvPr>
          <p:cNvSpPr txBox="1"/>
          <p:nvPr/>
        </p:nvSpPr>
        <p:spPr>
          <a:xfrm>
            <a:off x="232051" y="916301"/>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.badge</a:t>
            </a:r>
            <a:r>
              <a:rPr kumimoji="0" lang="fr-FR" altLang="fr-FR" sz="1100" b="0" i="0" u="none" strike="noStrike" cap="none" normalizeH="0" baseline="0" dirty="0">
                <a:ln>
                  <a:noFill/>
                </a:ln>
                <a:solidFill>
                  <a:srgbClr val="000000"/>
                </a:solidFill>
                <a:effectLst/>
                <a:latin typeface="Verdana" panose="020B0604030504040204" pitchFamily="34" charset="0"/>
              </a:rPr>
              <a:t> avec une classe contextuelle (comme </a:t>
            </a:r>
            <a:r>
              <a:rPr kumimoji="0" lang="fr-FR" altLang="fr-FR" sz="1100" b="0" i="0" u="none" strike="noStrike" cap="none" normalizeH="0" baseline="0" dirty="0">
                <a:ln>
                  <a:noFill/>
                </a:ln>
                <a:solidFill>
                  <a:srgbClr val="DC143C"/>
                </a:solidFill>
                <a:effectLst/>
                <a:latin typeface="Consolas" panose="020B0609020204030204" pitchFamily="49" charset="0"/>
              </a:rPr>
              <a:t>.bg-</a:t>
            </a:r>
            <a:r>
              <a:rPr kumimoji="0" lang="fr-FR" altLang="fr-FR" sz="1100" b="0" i="0" u="none" strike="noStrike" cap="none" normalizeH="0" baseline="0" dirty="0" err="1">
                <a:ln>
                  <a:noFill/>
                </a:ln>
                <a:solidFill>
                  <a:srgbClr val="DC143C"/>
                </a:solidFill>
                <a:effectLst/>
                <a:latin typeface="Consolas" panose="020B0609020204030204" pitchFamily="49" charset="0"/>
              </a:rPr>
              <a:t>secondary</a:t>
            </a:r>
            <a:r>
              <a:rPr kumimoji="0" lang="fr-FR" altLang="fr-FR" sz="1100" b="0" i="0" u="none" strike="noStrike" cap="none" normalizeH="0" baseline="0" dirty="0">
                <a:ln>
                  <a:noFill/>
                </a:ln>
                <a:solidFill>
                  <a:srgbClr val="000000"/>
                </a:solidFill>
                <a:effectLst/>
                <a:latin typeface="Verdana" panose="020B0604030504040204" pitchFamily="34" charset="0"/>
              </a:rPr>
              <a:t>) dans les  éléments  </a:t>
            </a:r>
            <a:r>
              <a:rPr kumimoji="0" lang="fr-FR" altLang="fr-FR" sz="1100" b="0" i="0" u="none" strike="noStrike" cap="none" normalizeH="0" baseline="0" dirty="0">
                <a:ln>
                  <a:noFill/>
                </a:ln>
                <a:solidFill>
                  <a:srgbClr val="DC143C"/>
                </a:solidFill>
                <a:effectLst/>
                <a:latin typeface="Consolas" panose="020B0609020204030204" pitchFamily="49" charset="0"/>
              </a:rPr>
              <a:t>&lt;span&gt;</a:t>
            </a:r>
            <a:r>
              <a:rPr kumimoji="0" lang="fr-FR" altLang="fr-FR" sz="1100" b="0" i="0" u="none" strike="noStrike" cap="none" normalizeH="0" baseline="0" dirty="0">
                <a:ln>
                  <a:noFill/>
                </a:ln>
                <a:solidFill>
                  <a:srgbClr val="000000"/>
                </a:solidFill>
                <a:effectLst/>
                <a:latin typeface="Verdana" panose="020B0604030504040204" pitchFamily="34" charset="0"/>
              </a:rPr>
              <a:t> pour créer des badges rectangulaires. Notez que les badges s'adaptent à la taille de l'élément parent (le cas échéant)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AA95792E-D1A3-4CE8-ABF0-1B7665B63B43}"/>
              </a:ext>
            </a:extLst>
          </p:cNvPr>
          <p:cNvPicPr>
            <a:picLocks noChangeAspect="1"/>
          </p:cNvPicPr>
          <p:nvPr/>
        </p:nvPicPr>
        <p:blipFill>
          <a:blip r:embed="rId2"/>
          <a:stretch>
            <a:fillRect/>
          </a:stretch>
        </p:blipFill>
        <p:spPr>
          <a:xfrm>
            <a:off x="30261" y="3560356"/>
            <a:ext cx="3883845" cy="384886"/>
          </a:xfrm>
          <a:prstGeom prst="rect">
            <a:avLst/>
          </a:prstGeom>
        </p:spPr>
      </p:pic>
      <p:sp>
        <p:nvSpPr>
          <p:cNvPr id="11" name="Rectangle 2">
            <a:extLst>
              <a:ext uri="{FF2B5EF4-FFF2-40B4-BE49-F238E27FC236}">
                <a16:creationId xmlns:a16="http://schemas.microsoft.com/office/drawing/2014/main" id="{CE6229C9-E610-4F48-AB75-4F3844991A5D}"/>
              </a:ext>
            </a:extLst>
          </p:cNvPr>
          <p:cNvSpPr>
            <a:spLocks noChangeArrowheads="1"/>
          </p:cNvSpPr>
          <p:nvPr/>
        </p:nvSpPr>
        <p:spPr bwMode="auto">
          <a:xfrm>
            <a:off x="4211961" y="1682239"/>
            <a:ext cx="4819948" cy="148882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bg-primary"&gt;</a:t>
            </a:r>
            <a:r>
              <a:rPr lang="fr-FR" sz="1100" b="0" i="0" dirty="0">
                <a:solidFill>
                  <a:srgbClr val="000000"/>
                </a:solidFill>
                <a:effectLst/>
                <a:latin typeface="Consolas" panose="020B0609020204030204" pitchFamily="49" charset="0"/>
              </a:rPr>
              <a:t>Primary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a:t>
            </a:r>
            <a:r>
              <a:rPr lang="fr-FR" sz="1100" b="0" i="0" dirty="0" err="1">
                <a:solidFill>
                  <a:srgbClr val="0000CD"/>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Secondary</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bg-danger"&gt;</a:t>
            </a:r>
            <a:r>
              <a:rPr lang="fr-FR" sz="1100" b="0" i="0" dirty="0">
                <a:solidFill>
                  <a:srgbClr val="000000"/>
                </a:solidFill>
                <a:effectLst/>
                <a:latin typeface="Consolas" panose="020B0609020204030204" pitchFamily="49" charset="0"/>
              </a:rPr>
              <a:t>Danger</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bg-warning"&gt;</a:t>
            </a:r>
            <a:r>
              <a:rPr lang="fr-FR" sz="1100" b="0" i="0" dirty="0">
                <a:solidFill>
                  <a:srgbClr val="000000"/>
                </a:solidFill>
                <a:effectLst/>
                <a:latin typeface="Consolas" panose="020B0609020204030204" pitchFamily="49" charset="0"/>
              </a:rPr>
              <a:t>Warning</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bg-info"&gt;</a:t>
            </a:r>
            <a:r>
              <a:rPr lang="fr-FR" sz="1100" b="0" i="0" dirty="0">
                <a:solidFill>
                  <a:srgbClr val="000000"/>
                </a:solidFill>
                <a:effectLst/>
                <a:latin typeface="Consolas" panose="020B0609020204030204" pitchFamily="49" charset="0"/>
              </a:rPr>
              <a:t>Info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bg-light"&gt;</a:t>
            </a:r>
            <a:r>
              <a:rPr lang="fr-FR" sz="1100" b="0" i="0" dirty="0">
                <a:solidFill>
                  <a:srgbClr val="000000"/>
                </a:solidFill>
                <a:effectLst/>
                <a:latin typeface="Consolas" panose="020B0609020204030204" pitchFamily="49" charset="0"/>
              </a:rPr>
              <a:t>Light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="badge </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 bg-dark"&gt;</a:t>
            </a:r>
            <a:r>
              <a:rPr lang="fr-FR" sz="1100" b="0" i="0" dirty="0">
                <a:solidFill>
                  <a:srgbClr val="000000"/>
                </a:solidFill>
                <a:effectLst/>
                <a:latin typeface="Consolas" panose="020B0609020204030204" pitchFamily="49" charset="0"/>
              </a:rPr>
              <a:t>Dark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10" name="Image 9">
            <a:extLst>
              <a:ext uri="{FF2B5EF4-FFF2-40B4-BE49-F238E27FC236}">
                <a16:creationId xmlns:a16="http://schemas.microsoft.com/office/drawing/2014/main" id="{6CC231EB-0492-495C-972E-F050260D9F75}"/>
              </a:ext>
            </a:extLst>
          </p:cNvPr>
          <p:cNvPicPr>
            <a:picLocks noChangeAspect="1"/>
          </p:cNvPicPr>
          <p:nvPr/>
        </p:nvPicPr>
        <p:blipFill>
          <a:blip r:embed="rId3"/>
          <a:stretch>
            <a:fillRect/>
          </a:stretch>
        </p:blipFill>
        <p:spPr>
          <a:xfrm>
            <a:off x="5004048" y="3560356"/>
            <a:ext cx="3586162" cy="285750"/>
          </a:xfrm>
          <a:prstGeom prst="rect">
            <a:avLst/>
          </a:prstGeom>
        </p:spPr>
      </p:pic>
      <p:pic>
        <p:nvPicPr>
          <p:cNvPr id="13" name="Image 12">
            <a:extLst>
              <a:ext uri="{FF2B5EF4-FFF2-40B4-BE49-F238E27FC236}">
                <a16:creationId xmlns:a16="http://schemas.microsoft.com/office/drawing/2014/main" id="{41FD0FDD-5C31-4B15-AB83-8C29FB3FD497}"/>
              </a:ext>
            </a:extLst>
          </p:cNvPr>
          <p:cNvPicPr>
            <a:picLocks noChangeAspect="1"/>
          </p:cNvPicPr>
          <p:nvPr/>
        </p:nvPicPr>
        <p:blipFill>
          <a:blip r:embed="rId4"/>
          <a:stretch>
            <a:fillRect/>
          </a:stretch>
        </p:blipFill>
        <p:spPr>
          <a:xfrm>
            <a:off x="5724128" y="4145061"/>
            <a:ext cx="2562225" cy="885825"/>
          </a:xfrm>
          <a:prstGeom prst="rect">
            <a:avLst/>
          </a:prstGeom>
        </p:spPr>
      </p:pic>
      <p:sp>
        <p:nvSpPr>
          <p:cNvPr id="16" name="ZoneTexte 15">
            <a:extLst>
              <a:ext uri="{FF2B5EF4-FFF2-40B4-BE49-F238E27FC236}">
                <a16:creationId xmlns:a16="http://schemas.microsoft.com/office/drawing/2014/main" id="{DB32DF92-39EB-4445-B4B3-7EBEC7CC3328}"/>
              </a:ext>
            </a:extLst>
          </p:cNvPr>
          <p:cNvSpPr txBox="1"/>
          <p:nvPr/>
        </p:nvSpPr>
        <p:spPr>
          <a:xfrm>
            <a:off x="30261" y="4027144"/>
            <a:ext cx="1278816"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Exemple</a:t>
            </a:r>
          </a:p>
        </p:txBody>
      </p:sp>
      <p:sp>
        <p:nvSpPr>
          <p:cNvPr id="18" name="ZoneTexte 17">
            <a:extLst>
              <a:ext uri="{FF2B5EF4-FFF2-40B4-BE49-F238E27FC236}">
                <a16:creationId xmlns:a16="http://schemas.microsoft.com/office/drawing/2014/main" id="{8685D07C-F9EA-4660-853C-FEA5ABD8A504}"/>
              </a:ext>
            </a:extLst>
          </p:cNvPr>
          <p:cNvSpPr txBox="1"/>
          <p:nvPr/>
        </p:nvSpPr>
        <p:spPr>
          <a:xfrm>
            <a:off x="1309077" y="4369579"/>
            <a:ext cx="4589858" cy="600164"/>
          </a:xfrm>
          <a:prstGeom prst="rect">
            <a:avLst/>
          </a:prstGeom>
          <a:noFill/>
        </p:spPr>
        <p:txBody>
          <a:bodyPr wrap="square">
            <a:spAutoFit/>
          </a:body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="button"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 </a:t>
            </a:r>
            <a:r>
              <a:rPr lang="en-US" sz="1100" b="0" i="0" dirty="0" err="1">
                <a:solidFill>
                  <a:srgbClr val="0000CD"/>
                </a:solidFill>
                <a:effectLst/>
                <a:latin typeface="Consolas" panose="020B0609020204030204" pitchFamily="49" charset="0"/>
              </a:rPr>
              <a:t>btn</a:t>
            </a:r>
            <a:r>
              <a:rPr lang="en-US" sz="1100" b="0" i="0" dirty="0">
                <a:solidFill>
                  <a:srgbClr val="0000CD"/>
                </a:solidFill>
                <a:effectLst/>
                <a:latin typeface="Consolas" panose="020B0609020204030204" pitchFamily="49" charset="0"/>
              </a:rPr>
              <a:t>-primary"&gt;</a:t>
            </a:r>
            <a:br>
              <a:rPr lang="en-US" sz="1100" dirty="0"/>
            </a:br>
            <a:r>
              <a:rPr lang="en-US" sz="1100" b="0" i="0" dirty="0">
                <a:solidFill>
                  <a:srgbClr val="000000"/>
                </a:solidFill>
                <a:effectLst/>
                <a:latin typeface="Consolas" panose="020B0609020204030204" pitchFamily="49" charset="0"/>
              </a:rPr>
              <a:t>  Messages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span</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="badge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-danger"&gt;</a:t>
            </a:r>
            <a:r>
              <a:rPr lang="en-US" sz="1100" b="0" i="0" dirty="0">
                <a:solidFill>
                  <a:srgbClr val="000000"/>
                </a:solidFill>
                <a:effectLst/>
                <a:latin typeface="Consolas" panose="020B0609020204030204" pitchFamily="49" charset="0"/>
              </a:rPr>
              <a:t>4</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/span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/button</a:t>
            </a:r>
            <a:r>
              <a:rPr lang="en-US" sz="1100" b="0" i="0" dirty="0">
                <a:solidFill>
                  <a:srgbClr val="0000CD"/>
                </a:solidFill>
                <a:effectLst/>
                <a:latin typeface="Consolas" panose="020B0609020204030204" pitchFamily="49" charset="0"/>
              </a:rPr>
              <a:t>&gt;</a:t>
            </a:r>
            <a:endParaRPr lang="fr-FR" sz="1100" dirty="0"/>
          </a:p>
        </p:txBody>
      </p:sp>
    </p:spTree>
    <p:extLst>
      <p:ext uri="{BB962C8B-B14F-4D97-AF65-F5344CB8AC3E}">
        <p14:creationId xmlns:p14="http://schemas.microsoft.com/office/powerpoint/2010/main" val="253242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Bootstrap </a:t>
            </a:r>
            <a:r>
              <a:rPr lang="fr-FR" dirty="0">
                <a:solidFill>
                  <a:schemeClr val="accent1"/>
                </a:solidFill>
              </a:rPr>
              <a:t>HTML</a:t>
            </a:r>
          </a:p>
        </p:txBody>
      </p:sp>
      <p:sp>
        <p:nvSpPr>
          <p:cNvPr id="17" name="Rectangle 2"/>
          <p:cNvSpPr>
            <a:spLocks noChangeArrowheads="1"/>
          </p:cNvSpPr>
          <p:nvPr/>
        </p:nvSpPr>
        <p:spPr bwMode="auto">
          <a:xfrm>
            <a:off x="242646" y="1635646"/>
            <a:ext cx="4752528" cy="352784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&lt;div class="</a:t>
            </a:r>
            <a:r>
              <a:rPr lang="fr-FR" sz="1050" b="0" i="0" dirty="0" err="1">
                <a:solidFill>
                  <a:srgbClr val="0000CD"/>
                </a:solidFill>
                <a:effectLst/>
                <a:latin typeface="Consolas" panose="020B0609020204030204" pitchFamily="49" charset="0"/>
              </a:rPr>
              <a:t>jumbotron</a:t>
            </a:r>
            <a:r>
              <a:rPr lang="fr-FR" sz="1050" b="0" i="0" dirty="0">
                <a:solidFill>
                  <a:srgbClr val="0000CD"/>
                </a:solidFill>
                <a:effectLst/>
                <a:latin typeface="Consolas" panose="020B0609020204030204" pitchFamily="49" charset="0"/>
              </a:rPr>
              <a:t> </a:t>
            </a:r>
            <a:r>
              <a:rPr lang="fr-FR" sz="1050" b="0" i="0" dirty="0" err="1">
                <a:solidFill>
                  <a:srgbClr val="0000CD"/>
                </a:solidFill>
                <a:effectLst/>
                <a:latin typeface="Consolas" panose="020B0609020204030204" pitchFamily="49" charset="0"/>
              </a:rPr>
              <a:t>text</a:t>
            </a:r>
            <a:r>
              <a:rPr lang="fr-FR" sz="1050" b="0" i="0" dirty="0">
                <a:solidFill>
                  <a:srgbClr val="0000CD"/>
                </a:solidFill>
                <a:effectLst/>
                <a:latin typeface="Consolas" panose="020B0609020204030204" pitchFamily="49" charset="0"/>
              </a:rPr>
              <a:t>-center"&gt;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&lt;h1&gt;</a:t>
            </a:r>
            <a:r>
              <a:rPr lang="fr-FR" sz="1050" b="0" i="0" dirty="0" err="1">
                <a:solidFill>
                  <a:srgbClr val="0000CD"/>
                </a:solidFill>
                <a:effectLst/>
                <a:latin typeface="Consolas" panose="020B0609020204030204" pitchFamily="49" charset="0"/>
              </a:rPr>
              <a:t>My</a:t>
            </a:r>
            <a:r>
              <a:rPr lang="fr-FR" sz="1050" b="0" i="0" dirty="0">
                <a:solidFill>
                  <a:srgbClr val="0000CD"/>
                </a:solidFill>
                <a:effectLst/>
                <a:latin typeface="Consolas" panose="020B0609020204030204" pitchFamily="49" charset="0"/>
              </a:rPr>
              <a:t> First Bootstrap Page&lt;/h1&gt;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&lt;p&gt;</a:t>
            </a:r>
            <a:r>
              <a:rPr lang="fr-FR" sz="1050" b="0" i="0" dirty="0" err="1">
                <a:solidFill>
                  <a:srgbClr val="0000CD"/>
                </a:solidFill>
                <a:effectLst/>
                <a:latin typeface="Consolas" panose="020B0609020204030204" pitchFamily="49" charset="0"/>
              </a:rPr>
              <a:t>Resize</a:t>
            </a:r>
            <a:r>
              <a:rPr lang="fr-FR" sz="1050" b="0" i="0" dirty="0">
                <a:solidFill>
                  <a:srgbClr val="0000CD"/>
                </a:solidFill>
                <a:effectLst/>
                <a:latin typeface="Consolas" panose="020B0609020204030204" pitchFamily="49" charset="0"/>
              </a:rPr>
              <a:t> </a:t>
            </a:r>
            <a:r>
              <a:rPr lang="fr-FR" sz="1050" b="0" i="0" dirty="0" err="1">
                <a:solidFill>
                  <a:srgbClr val="0000CD"/>
                </a:solidFill>
                <a:effectLst/>
                <a:latin typeface="Consolas" panose="020B0609020204030204" pitchFamily="49" charset="0"/>
              </a:rPr>
              <a:t>this</a:t>
            </a:r>
            <a:r>
              <a:rPr lang="fr-FR" sz="1050" b="0" i="0" dirty="0">
                <a:solidFill>
                  <a:srgbClr val="0000CD"/>
                </a:solidFill>
                <a:effectLst/>
                <a:latin typeface="Consolas" panose="020B0609020204030204" pitchFamily="49" charset="0"/>
              </a:rPr>
              <a:t> responsive page to </a:t>
            </a:r>
            <a:r>
              <a:rPr lang="fr-FR" sz="1050" b="0" i="0" dirty="0" err="1">
                <a:solidFill>
                  <a:srgbClr val="0000CD"/>
                </a:solidFill>
                <a:effectLst/>
                <a:latin typeface="Consolas" panose="020B0609020204030204" pitchFamily="49" charset="0"/>
              </a:rPr>
              <a:t>see</a:t>
            </a:r>
            <a:r>
              <a:rPr lang="fr-FR" sz="1050" b="0" i="0" dirty="0">
                <a:solidFill>
                  <a:srgbClr val="0000CD"/>
                </a:solidFill>
                <a:effectLst/>
                <a:latin typeface="Consolas" panose="020B0609020204030204" pitchFamily="49" charset="0"/>
              </a:rPr>
              <a:t> the </a:t>
            </a:r>
            <a:r>
              <a:rPr lang="fr-FR" sz="1050" b="0" i="0" dirty="0" err="1">
                <a:solidFill>
                  <a:srgbClr val="0000CD"/>
                </a:solidFill>
                <a:effectLst/>
                <a:latin typeface="Consolas" panose="020B0609020204030204" pitchFamily="49" charset="0"/>
              </a:rPr>
              <a:t>effect</a:t>
            </a:r>
            <a:r>
              <a:rPr lang="fr-FR" sz="1050" b="0" i="0" dirty="0">
                <a:solidFill>
                  <a:srgbClr val="0000CD"/>
                </a:solidFill>
                <a:effectLst/>
                <a:latin typeface="Consolas" panose="020B0609020204030204" pitchFamily="49" charset="0"/>
              </a:rPr>
              <a:t>!&lt;/p&gt;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&lt;/div&gt;</a:t>
            </a:r>
            <a:br>
              <a:rPr lang="fr-FR" sz="1050" b="0" i="0" dirty="0">
                <a:solidFill>
                  <a:srgbClr val="0000CD"/>
                </a:solidFill>
                <a:effectLst/>
                <a:latin typeface="Consolas" panose="020B0609020204030204" pitchFamily="49" charset="0"/>
              </a:rPr>
            </a:b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&lt;div class="container"&gt;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 class="</a:t>
            </a:r>
            <a:r>
              <a:rPr lang="fr-FR" sz="1050" b="0" i="0" dirty="0" err="1">
                <a:solidFill>
                  <a:srgbClr val="0000CD"/>
                </a:solidFill>
                <a:effectLst/>
                <a:latin typeface="Consolas" panose="020B0609020204030204" pitchFamily="49" charset="0"/>
              </a:rPr>
              <a:t>row</a:t>
            </a:r>
            <a:r>
              <a:rPr lang="fr-FR" sz="1050" b="0" i="0" dirty="0">
                <a:solidFill>
                  <a:srgbClr val="0000CD"/>
                </a:solidFill>
                <a:effectLst/>
                <a:latin typeface="Consolas" panose="020B0609020204030204" pitchFamily="49" charset="0"/>
              </a:rPr>
              <a:t>"&gt;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 class="col-sm-4"&gt;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&lt;h3&gt;</a:t>
            </a:r>
            <a:r>
              <a:rPr lang="fr-FR" sz="1050" b="0" i="0" dirty="0" err="1">
                <a:solidFill>
                  <a:srgbClr val="0000CD"/>
                </a:solidFill>
                <a:effectLst/>
                <a:latin typeface="Consolas" panose="020B0609020204030204" pitchFamily="49" charset="0"/>
              </a:rPr>
              <a:t>Column</a:t>
            </a:r>
            <a:r>
              <a:rPr lang="fr-FR" sz="1050" b="0" i="0" dirty="0">
                <a:solidFill>
                  <a:srgbClr val="0000CD"/>
                </a:solidFill>
                <a:effectLst/>
                <a:latin typeface="Consolas" panose="020B0609020204030204" pitchFamily="49" charset="0"/>
              </a:rPr>
              <a:t> 1&lt;/h3&gt;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&lt;p&gt;Lorem ipsum </a:t>
            </a:r>
            <a:r>
              <a:rPr lang="fr-FR" sz="1050" b="0" i="0" dirty="0" err="1">
                <a:solidFill>
                  <a:srgbClr val="0000CD"/>
                </a:solidFill>
                <a:effectLst/>
                <a:latin typeface="Consolas" panose="020B0609020204030204" pitchFamily="49" charset="0"/>
              </a:rPr>
              <a:t>dolor</a:t>
            </a:r>
            <a:r>
              <a:rPr lang="fr-FR" sz="1050" b="0" i="0" dirty="0">
                <a:solidFill>
                  <a:srgbClr val="0000CD"/>
                </a:solidFill>
                <a:effectLst/>
                <a:latin typeface="Consolas" panose="020B0609020204030204" pitchFamily="49" charset="0"/>
              </a:rPr>
              <a:t>..&lt;/p&gt;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 class="col-sm-4"&gt;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&lt;h3&gt;</a:t>
            </a:r>
            <a:r>
              <a:rPr lang="fr-FR" sz="1050" b="0" i="0" dirty="0" err="1">
                <a:solidFill>
                  <a:srgbClr val="0000CD"/>
                </a:solidFill>
                <a:effectLst/>
                <a:latin typeface="Consolas" panose="020B0609020204030204" pitchFamily="49" charset="0"/>
              </a:rPr>
              <a:t>Column</a:t>
            </a:r>
            <a:r>
              <a:rPr lang="fr-FR" sz="1050" b="0" i="0" dirty="0">
                <a:solidFill>
                  <a:srgbClr val="0000CD"/>
                </a:solidFill>
                <a:effectLst/>
                <a:latin typeface="Consolas" panose="020B0609020204030204" pitchFamily="49" charset="0"/>
              </a:rPr>
              <a:t> 2&lt;/h3&gt;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&lt;p&gt;Lorem ipsum </a:t>
            </a:r>
            <a:r>
              <a:rPr lang="fr-FR" sz="1050" b="0" i="0" dirty="0" err="1">
                <a:solidFill>
                  <a:srgbClr val="0000CD"/>
                </a:solidFill>
                <a:effectLst/>
                <a:latin typeface="Consolas" panose="020B0609020204030204" pitchFamily="49" charset="0"/>
              </a:rPr>
              <a:t>dolor</a:t>
            </a:r>
            <a:r>
              <a:rPr lang="fr-FR" sz="1050" b="0" i="0" dirty="0">
                <a:solidFill>
                  <a:srgbClr val="0000CD"/>
                </a:solidFill>
                <a:effectLst/>
                <a:latin typeface="Consolas" panose="020B0609020204030204" pitchFamily="49" charset="0"/>
              </a:rPr>
              <a:t>..&lt;/p&gt;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 class="col-sm-4"&gt;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&lt;h3&gt;</a:t>
            </a:r>
            <a:r>
              <a:rPr lang="fr-FR" sz="1050" b="0" i="0" dirty="0" err="1">
                <a:solidFill>
                  <a:srgbClr val="0000CD"/>
                </a:solidFill>
                <a:effectLst/>
                <a:latin typeface="Consolas" panose="020B0609020204030204" pitchFamily="49" charset="0"/>
              </a:rPr>
              <a:t>Column</a:t>
            </a:r>
            <a:r>
              <a:rPr lang="fr-FR" sz="1050" b="0" i="0" dirty="0">
                <a:solidFill>
                  <a:srgbClr val="0000CD"/>
                </a:solidFill>
                <a:effectLst/>
                <a:latin typeface="Consolas" panose="020B0609020204030204" pitchFamily="49" charset="0"/>
              </a:rPr>
              <a:t> 3&lt;/h3&gt;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&lt;p&gt;Lorem ipsum </a:t>
            </a:r>
            <a:r>
              <a:rPr lang="fr-FR" sz="1050" b="0" i="0" dirty="0" err="1">
                <a:solidFill>
                  <a:srgbClr val="0000CD"/>
                </a:solidFill>
                <a:effectLst/>
                <a:latin typeface="Consolas" panose="020B0609020204030204" pitchFamily="49" charset="0"/>
              </a:rPr>
              <a:t>dolor</a:t>
            </a:r>
            <a:r>
              <a:rPr lang="fr-FR" sz="1050" b="0" i="0" dirty="0">
                <a:solidFill>
                  <a:srgbClr val="0000CD"/>
                </a:solidFill>
                <a:effectLst/>
                <a:latin typeface="Consolas" panose="020B0609020204030204" pitchFamily="49" charset="0"/>
              </a:rPr>
              <a:t>..&lt;/p&gt;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  &lt;/div&gt;</a:t>
            </a:r>
            <a:br>
              <a:rPr lang="fr-FR" sz="1050" b="0" i="0" dirty="0">
                <a:solidFill>
                  <a:srgbClr val="0000CD"/>
                </a:solidFill>
                <a:effectLst/>
                <a:latin typeface="Consolas" panose="020B0609020204030204" pitchFamily="49" charset="0"/>
              </a:rPr>
            </a:br>
            <a:r>
              <a:rPr lang="fr-FR" sz="1050" b="0" i="0" dirty="0">
                <a:solidFill>
                  <a:srgbClr val="0000CD"/>
                </a:solidFill>
                <a:effectLst/>
                <a:latin typeface="Consolas" panose="020B0609020204030204" pitchFamily="49" charset="0"/>
              </a:rPr>
              <a:t>&lt;/div&gt;</a:t>
            </a:r>
          </a:p>
        </p:txBody>
      </p:sp>
      <p:sp>
        <p:nvSpPr>
          <p:cNvPr id="89" name="ZoneTexte 88"/>
          <p:cNvSpPr txBox="1"/>
          <p:nvPr/>
        </p:nvSpPr>
        <p:spPr>
          <a:xfrm>
            <a:off x="233772" y="555526"/>
            <a:ext cx="4914292" cy="400110"/>
          </a:xfrm>
          <a:prstGeom prst="rect">
            <a:avLst/>
          </a:prstGeom>
          <a:noFill/>
        </p:spPr>
        <p:txBody>
          <a:bodyPr wrap="square" rtlCol="0">
            <a:spAutoFit/>
          </a:bodyPr>
          <a:lstStyle/>
          <a:p>
            <a:pPr algn="l"/>
            <a:r>
              <a:rPr lang="fr-FR" sz="2000" b="0" i="0" dirty="0">
                <a:solidFill>
                  <a:srgbClr val="000000"/>
                </a:solidFill>
                <a:effectLst/>
                <a:latin typeface="Segoe UI" panose="020B0502040204020203" pitchFamily="34" charset="0"/>
              </a:rPr>
              <a:t>Qu'est-ce que Bootstrap?</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15566"/>
            <a:ext cx="8679898" cy="769441"/>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indent="-171450">
              <a:buFont typeface="Arial" panose="020B0604020202020204" pitchFamily="34" charset="0"/>
              <a:buChar char="•"/>
            </a:pPr>
            <a:r>
              <a:rPr lang="fr-FR" altLang="ko-KR" sz="1100" dirty="0">
                <a:solidFill>
                  <a:schemeClr val="tx1">
                    <a:lumMod val="75000"/>
                    <a:lumOff val="25000"/>
                  </a:schemeClr>
                </a:solidFill>
                <a:cs typeface="Arial" pitchFamily="34" charset="0"/>
              </a:rPr>
              <a:t>Bootstrap est un </a:t>
            </a:r>
            <a:r>
              <a:rPr lang="fr-FR" altLang="ko-KR" sz="1100" dirty="0" err="1">
                <a:solidFill>
                  <a:schemeClr val="tx1">
                    <a:lumMod val="75000"/>
                    <a:lumOff val="25000"/>
                  </a:schemeClr>
                </a:solidFill>
                <a:cs typeface="Arial" pitchFamily="34" charset="0"/>
              </a:rPr>
              <a:t>framework</a:t>
            </a:r>
            <a:r>
              <a:rPr lang="fr-FR" altLang="ko-KR" sz="1100" dirty="0">
                <a:solidFill>
                  <a:schemeClr val="tx1">
                    <a:lumMod val="75000"/>
                    <a:lumOff val="25000"/>
                  </a:schemeClr>
                </a:solidFill>
                <a:cs typeface="Arial" pitchFamily="34" charset="0"/>
              </a:rPr>
              <a:t> frontal gratuit pour un développement Web plus rapide et plus facile</a:t>
            </a:r>
          </a:p>
          <a:p>
            <a:pPr marL="171450" indent="-171450">
              <a:buFont typeface="Arial" panose="020B0604020202020204" pitchFamily="34" charset="0"/>
              <a:buChar char="•"/>
            </a:pPr>
            <a:r>
              <a:rPr lang="fr-FR" altLang="ko-KR" sz="1100" dirty="0">
                <a:solidFill>
                  <a:schemeClr val="tx1">
                    <a:lumMod val="75000"/>
                    <a:lumOff val="25000"/>
                  </a:schemeClr>
                </a:solidFill>
                <a:cs typeface="Arial" pitchFamily="34" charset="0"/>
              </a:rPr>
              <a:t>Bootstrap comprend des modèles de conception basés sur HTML et CSS pour la typographie, les formulaires, les boutons, les tableaux, la navigation, les modaux, les carrousels d'images et bien d'autres, ainsi que des plugins JavaScript facultatifs</a:t>
            </a:r>
          </a:p>
          <a:p>
            <a:pPr marL="171450" indent="-171450">
              <a:buFont typeface="Arial" panose="020B0604020202020204" pitchFamily="34" charset="0"/>
              <a:buChar char="•"/>
            </a:pPr>
            <a:r>
              <a:rPr lang="fr-FR" altLang="ko-KR" sz="1100" dirty="0">
                <a:solidFill>
                  <a:schemeClr val="tx1">
                    <a:lumMod val="75000"/>
                    <a:lumOff val="25000"/>
                  </a:schemeClr>
                </a:solidFill>
                <a:cs typeface="Arial" pitchFamily="34" charset="0"/>
              </a:rPr>
              <a:t>Bootstrap vous donne également la possibilité de créer facilement des conceptions réactives</a:t>
            </a:r>
            <a:endParaRPr lang="fr-FR" altLang="fr-FR" dirty="0">
              <a:solidFill>
                <a:prstClr val="black"/>
              </a:solidFill>
              <a:latin typeface="Arial" panose="020B0604020202020204" pitchFamily="34" charset="0"/>
            </a:endParaRPr>
          </a:p>
        </p:txBody>
      </p:sp>
      <p:pic>
        <p:nvPicPr>
          <p:cNvPr id="7" name="Image 6">
            <a:extLst>
              <a:ext uri="{FF2B5EF4-FFF2-40B4-BE49-F238E27FC236}">
                <a16:creationId xmlns:a16="http://schemas.microsoft.com/office/drawing/2014/main" id="{A1FBA3C2-1F18-479F-89C9-300AEDFA68E6}"/>
              </a:ext>
            </a:extLst>
          </p:cNvPr>
          <p:cNvPicPr>
            <a:picLocks noChangeAspect="1"/>
          </p:cNvPicPr>
          <p:nvPr/>
        </p:nvPicPr>
        <p:blipFill>
          <a:blip r:embed="rId2"/>
          <a:stretch>
            <a:fillRect/>
          </a:stretch>
        </p:blipFill>
        <p:spPr>
          <a:xfrm>
            <a:off x="3275856" y="2365017"/>
            <a:ext cx="6012160" cy="2547738"/>
          </a:xfrm>
          <a:prstGeom prst="rect">
            <a:avLst/>
          </a:prstGeom>
        </p:spPr>
      </p:pic>
    </p:spTree>
    <p:extLst>
      <p:ext uri="{BB962C8B-B14F-4D97-AF65-F5344CB8AC3E}">
        <p14:creationId xmlns:p14="http://schemas.microsoft.com/office/powerpoint/2010/main" val="2858668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Progress Bars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Basic Progress Bar</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9020470"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créer une barre de progression par défaut, ajoutez une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.progress</a:t>
            </a:r>
            <a:r>
              <a:rPr kumimoji="0" lang="fr-FR" altLang="fr-FR" sz="1100" b="0" i="0" u="none" strike="noStrike" cap="none" normalizeH="0" baseline="0" dirty="0">
                <a:ln>
                  <a:noFill/>
                </a:ln>
                <a:solidFill>
                  <a:srgbClr val="000000"/>
                </a:solidFill>
                <a:effectLst/>
                <a:latin typeface="Verdana" panose="020B0604030504040204" pitchFamily="34" charset="0"/>
              </a:rPr>
              <a:t> à un élément conteneur et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progress</a:t>
            </a:r>
            <a:r>
              <a:rPr kumimoji="0" lang="fr-FR" altLang="fr-FR" sz="1100" b="0" i="0" u="none" strike="noStrike" cap="none" normalizeH="0" baseline="0" dirty="0">
                <a:ln>
                  <a:noFill/>
                </a:ln>
                <a:solidFill>
                  <a:srgbClr val="DC143C"/>
                </a:solidFill>
                <a:effectLst/>
                <a:latin typeface="Consolas" panose="020B0609020204030204" pitchFamily="49" charset="0"/>
              </a:rPr>
              <a:t>-bar</a:t>
            </a:r>
            <a:r>
              <a:rPr kumimoji="0" lang="fr-FR" altLang="fr-FR" sz="1100" b="0" i="0" u="none" strike="noStrike" cap="none" normalizeH="0" baseline="0" dirty="0">
                <a:ln>
                  <a:noFill/>
                </a:ln>
                <a:solidFill>
                  <a:srgbClr val="000000"/>
                </a:solidFill>
                <a:effectLst/>
                <a:latin typeface="Verdana" panose="020B0604030504040204" pitchFamily="34" charset="0"/>
              </a:rPr>
              <a:t> à son élément enfant. Utilisez la </a:t>
            </a:r>
            <a:r>
              <a:rPr kumimoji="0" lang="fr-FR" altLang="fr-FR" sz="1100" b="0" i="0" u="none" strike="noStrike" cap="none" normalizeH="0" baseline="0" dirty="0" err="1">
                <a:ln>
                  <a:noFill/>
                </a:ln>
                <a:solidFill>
                  <a:srgbClr val="DC143C"/>
                </a:solidFill>
                <a:effectLst/>
                <a:latin typeface="Consolas" panose="020B0609020204030204" pitchFamily="49" charset="0"/>
              </a:rPr>
              <a:t>width</a:t>
            </a:r>
            <a:r>
              <a:rPr kumimoji="0" lang="fr-FR" altLang="fr-FR" sz="1100" b="0" i="0" u="none" strike="noStrike" cap="none" normalizeH="0" baseline="0" dirty="0" err="1">
                <a:ln>
                  <a:noFill/>
                </a:ln>
                <a:solidFill>
                  <a:srgbClr val="000000"/>
                </a:solidFill>
                <a:effectLst/>
                <a:latin typeface="Verdana" panose="020B0604030504040204" pitchFamily="34" charset="0"/>
              </a:rPr>
              <a:t>propriété</a:t>
            </a:r>
            <a:r>
              <a:rPr kumimoji="0" lang="fr-FR" altLang="fr-FR" sz="1100" b="0" i="0" u="none" strike="noStrike" cap="none" normalizeH="0" baseline="0" dirty="0">
                <a:ln>
                  <a:noFill/>
                </a:ln>
                <a:solidFill>
                  <a:srgbClr val="000000"/>
                </a:solidFill>
                <a:effectLst/>
                <a:latin typeface="Verdana" panose="020B0604030504040204" pitchFamily="34" charset="0"/>
              </a:rPr>
              <a:t> CSS pour définir la largeur de la barre de progression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779662"/>
            <a:ext cx="4195934"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div</a:t>
            </a:r>
            <a:r>
              <a:rPr lang="en-US" sz="1100" b="0" i="0">
                <a:solidFill>
                  <a:srgbClr val="FF0000"/>
                </a:solidFill>
                <a:effectLst/>
                <a:latin typeface="Consolas" panose="020B0609020204030204" pitchFamily="49" charset="0"/>
              </a:rPr>
              <a:t> class</a:t>
            </a:r>
            <a:r>
              <a:rPr lang="en-US" sz="1100" b="0" i="0">
                <a:solidFill>
                  <a:srgbClr val="0000CD"/>
                </a:solidFill>
                <a:effectLst/>
                <a:latin typeface="Consolas" panose="020B0609020204030204" pitchFamily="49" charset="0"/>
              </a:rPr>
              <a:t>="progress"&gt;</a:t>
            </a:r>
            <a:br>
              <a:rPr lang="en-US" sz="1100"/>
            </a:br>
            <a:r>
              <a:rPr lang="en-US" sz="1100" b="0" i="0">
                <a:solidFill>
                  <a:srgbClr val="000000"/>
                </a:solidFill>
                <a:effectLst/>
                <a:latin typeface="Consolas" panose="020B0609020204030204" pitchFamily="49" charset="0"/>
              </a:rPr>
              <a:t>  </a:t>
            </a:r>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div</a:t>
            </a:r>
            <a:r>
              <a:rPr lang="en-US" sz="1100" b="0" i="0">
                <a:solidFill>
                  <a:srgbClr val="FF0000"/>
                </a:solidFill>
                <a:effectLst/>
                <a:latin typeface="Consolas" panose="020B0609020204030204" pitchFamily="49" charset="0"/>
              </a:rPr>
              <a:t> class</a:t>
            </a:r>
            <a:r>
              <a:rPr lang="en-US" sz="1100" b="0" i="0">
                <a:solidFill>
                  <a:srgbClr val="0000CD"/>
                </a:solidFill>
                <a:effectLst/>
                <a:latin typeface="Consolas" panose="020B0609020204030204" pitchFamily="49" charset="0"/>
              </a:rPr>
              <a:t>="progress-bar"</a:t>
            </a:r>
            <a:r>
              <a:rPr lang="en-US" sz="1100" b="0" i="0">
                <a:solidFill>
                  <a:srgbClr val="FF0000"/>
                </a:solidFill>
                <a:effectLst/>
                <a:latin typeface="Consolas" panose="020B0609020204030204" pitchFamily="49" charset="0"/>
              </a:rPr>
              <a:t> style</a:t>
            </a:r>
            <a:r>
              <a:rPr lang="en-US" sz="1100" b="0" i="0">
                <a:solidFill>
                  <a:srgbClr val="0000CD"/>
                </a:solidFill>
                <a:effectLst/>
                <a:latin typeface="Consolas" panose="020B0609020204030204" pitchFamily="49" charset="0"/>
              </a:rPr>
              <a:t>="width:70%"&gt;&lt;</a:t>
            </a:r>
            <a:r>
              <a:rPr lang="en-US" sz="1100" b="0" i="0">
                <a:solidFill>
                  <a:srgbClr val="A52A2A"/>
                </a:solidFill>
                <a:effectLst/>
                <a:latin typeface="Consolas" panose="020B0609020204030204" pitchFamily="49" charset="0"/>
              </a:rPr>
              <a:t>/div</a:t>
            </a:r>
            <a:r>
              <a:rPr lang="en-US" sz="1100" b="0" i="0">
                <a:solidFill>
                  <a:srgbClr val="0000CD"/>
                </a:solidFill>
                <a:effectLst/>
                <a:latin typeface="Consolas" panose="020B0609020204030204" pitchFamily="49" charset="0"/>
              </a:rPr>
              <a:t>&gt;</a:t>
            </a:r>
            <a:br>
              <a:rPr lang="en-US" sz="1100"/>
            </a:br>
            <a:r>
              <a:rPr lang="en-US" sz="1100" b="0" i="0">
                <a:solidFill>
                  <a:srgbClr val="0000CD"/>
                </a:solidFill>
                <a:effectLst/>
                <a:latin typeface="Consolas" panose="020B0609020204030204" pitchFamily="49" charset="0"/>
              </a:rPr>
              <a:t>&lt;</a:t>
            </a:r>
            <a:r>
              <a:rPr lang="en-US" sz="1100" b="0" i="0">
                <a:solidFill>
                  <a:srgbClr val="A52A2A"/>
                </a:solidFill>
                <a:effectLst/>
                <a:latin typeface="Consolas" panose="020B0609020204030204" pitchFamily="49" charset="0"/>
              </a:rPr>
              <a:t>/div</a:t>
            </a:r>
            <a:r>
              <a:rPr lang="en-US" sz="1100" b="0" i="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13" name="Rectangle 2">
            <a:extLst>
              <a:ext uri="{FF2B5EF4-FFF2-40B4-BE49-F238E27FC236}">
                <a16:creationId xmlns:a16="http://schemas.microsoft.com/office/drawing/2014/main" id="{F3D604EC-CEDC-4610-812F-C6861E9F3B85}"/>
              </a:ext>
            </a:extLst>
          </p:cNvPr>
          <p:cNvSpPr>
            <a:spLocks noChangeArrowheads="1"/>
          </p:cNvSpPr>
          <p:nvPr/>
        </p:nvSpPr>
        <p:spPr bwMode="auto">
          <a:xfrm>
            <a:off x="232050" y="3363838"/>
            <a:ext cx="4195934"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="progress-bar"</a:t>
            </a:r>
            <a:r>
              <a:rPr lang="en-US" sz="1100" b="0" i="0" dirty="0">
                <a:solidFill>
                  <a:srgbClr val="FF0000"/>
                </a:solidFill>
                <a:effectLst/>
                <a:latin typeface="Consolas" panose="020B0609020204030204" pitchFamily="49" charset="0"/>
              </a:rPr>
              <a:t> style</a:t>
            </a:r>
            <a:r>
              <a:rPr lang="en-US" sz="1100" b="0" i="0" dirty="0">
                <a:solidFill>
                  <a:srgbClr val="0000CD"/>
                </a:solidFill>
                <a:effectLst/>
                <a:latin typeface="Consolas" panose="020B0609020204030204" pitchFamily="49" charset="0"/>
              </a:rPr>
              <a:t>="width:70%"&gt;</a:t>
            </a:r>
            <a:r>
              <a:rPr lang="en-US" sz="1100" b="0" i="0" dirty="0">
                <a:solidFill>
                  <a:srgbClr val="000000"/>
                </a:solidFill>
                <a:effectLst/>
                <a:latin typeface="Consolas" panose="020B0609020204030204" pitchFamily="49" charset="0"/>
              </a:rPr>
              <a:t>70%</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20327116-AF2B-402F-B96A-DE21A8F00B0A}"/>
              </a:ext>
            </a:extLst>
          </p:cNvPr>
          <p:cNvPicPr>
            <a:picLocks noChangeAspect="1"/>
          </p:cNvPicPr>
          <p:nvPr/>
        </p:nvPicPr>
        <p:blipFill>
          <a:blip r:embed="rId2"/>
          <a:stretch>
            <a:fillRect/>
          </a:stretch>
        </p:blipFill>
        <p:spPr>
          <a:xfrm>
            <a:off x="822153" y="2525833"/>
            <a:ext cx="8100392" cy="321030"/>
          </a:xfrm>
          <a:prstGeom prst="rect">
            <a:avLst/>
          </a:prstGeom>
        </p:spPr>
      </p:pic>
      <p:pic>
        <p:nvPicPr>
          <p:cNvPr id="7" name="Image 6">
            <a:extLst>
              <a:ext uri="{FF2B5EF4-FFF2-40B4-BE49-F238E27FC236}">
                <a16:creationId xmlns:a16="http://schemas.microsoft.com/office/drawing/2014/main" id="{1B1C5790-86ED-4912-9734-D283DBB94714}"/>
              </a:ext>
            </a:extLst>
          </p:cNvPr>
          <p:cNvPicPr>
            <a:picLocks noChangeAspect="1"/>
          </p:cNvPicPr>
          <p:nvPr/>
        </p:nvPicPr>
        <p:blipFill>
          <a:blip r:embed="rId3"/>
          <a:stretch>
            <a:fillRect/>
          </a:stretch>
        </p:blipFill>
        <p:spPr>
          <a:xfrm>
            <a:off x="822153" y="4293697"/>
            <a:ext cx="8100392" cy="294277"/>
          </a:xfrm>
          <a:prstGeom prst="rect">
            <a:avLst/>
          </a:prstGeom>
        </p:spPr>
      </p:pic>
    </p:spTree>
    <p:extLst>
      <p:ext uri="{BB962C8B-B14F-4D97-AF65-F5344CB8AC3E}">
        <p14:creationId xmlns:p14="http://schemas.microsoft.com/office/powerpoint/2010/main" val="2939819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Progress Bars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Barres de progression colorées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9020470"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créer une barre de progression par défaut, ajoutez une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.progress</a:t>
            </a:r>
            <a:r>
              <a:rPr kumimoji="0" lang="fr-FR" altLang="fr-FR" sz="1100" b="0" i="0" u="none" strike="noStrike" cap="none" normalizeH="0" baseline="0" dirty="0">
                <a:ln>
                  <a:noFill/>
                </a:ln>
                <a:solidFill>
                  <a:srgbClr val="000000"/>
                </a:solidFill>
                <a:effectLst/>
                <a:latin typeface="Verdana" panose="020B0604030504040204" pitchFamily="34" charset="0"/>
              </a:rPr>
              <a:t> à un élément conteneur et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progress</a:t>
            </a:r>
            <a:r>
              <a:rPr kumimoji="0" lang="fr-FR" altLang="fr-FR" sz="1100" b="0" i="0" u="none" strike="noStrike" cap="none" normalizeH="0" baseline="0" dirty="0">
                <a:ln>
                  <a:noFill/>
                </a:ln>
                <a:solidFill>
                  <a:srgbClr val="DC143C"/>
                </a:solidFill>
                <a:effectLst/>
                <a:latin typeface="Consolas" panose="020B0609020204030204" pitchFamily="49" charset="0"/>
              </a:rPr>
              <a:t>-bar</a:t>
            </a:r>
            <a:r>
              <a:rPr kumimoji="0" lang="fr-FR" altLang="fr-FR" sz="1100" b="0" i="0" u="none" strike="noStrike" cap="none" normalizeH="0" baseline="0" dirty="0">
                <a:ln>
                  <a:noFill/>
                </a:ln>
                <a:solidFill>
                  <a:srgbClr val="000000"/>
                </a:solidFill>
                <a:effectLst/>
                <a:latin typeface="Verdana" panose="020B0604030504040204" pitchFamily="34" charset="0"/>
              </a:rPr>
              <a:t> à son élément enfant. Utilisez la </a:t>
            </a:r>
            <a:r>
              <a:rPr kumimoji="0" lang="fr-FR" altLang="fr-FR" sz="1100" b="0" i="0" u="none" strike="noStrike" cap="none" normalizeH="0" baseline="0" dirty="0" err="1">
                <a:ln>
                  <a:noFill/>
                </a:ln>
                <a:solidFill>
                  <a:srgbClr val="DC143C"/>
                </a:solidFill>
                <a:effectLst/>
                <a:latin typeface="Consolas" panose="020B0609020204030204" pitchFamily="49" charset="0"/>
              </a:rPr>
              <a:t>width</a:t>
            </a:r>
            <a:r>
              <a:rPr kumimoji="0" lang="fr-FR" altLang="fr-FR" sz="1100" b="0" i="0" u="none" strike="noStrike" cap="none" normalizeH="0" baseline="0" dirty="0" err="1">
                <a:ln>
                  <a:noFill/>
                </a:ln>
                <a:solidFill>
                  <a:srgbClr val="000000"/>
                </a:solidFill>
                <a:effectLst/>
                <a:latin typeface="Verdana" panose="020B0604030504040204" pitchFamily="34" charset="0"/>
              </a:rPr>
              <a:t>propriété</a:t>
            </a:r>
            <a:r>
              <a:rPr kumimoji="0" lang="fr-FR" altLang="fr-FR" sz="1100" b="0" i="0" u="none" strike="noStrike" cap="none" normalizeH="0" baseline="0" dirty="0">
                <a:ln>
                  <a:noFill/>
                </a:ln>
                <a:solidFill>
                  <a:srgbClr val="000000"/>
                </a:solidFill>
                <a:effectLst/>
                <a:latin typeface="Verdana" panose="020B0604030504040204" pitchFamily="34" charset="0"/>
              </a:rPr>
              <a:t> CSS pour définir la largeur de la barre de progression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761722"/>
            <a:ext cx="4195934" cy="301232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8000"/>
                </a:solidFill>
                <a:effectLst/>
                <a:latin typeface="Consolas" panose="020B0609020204030204" pitchFamily="49" charset="0"/>
              </a:rPr>
              <a:t>&lt;!-- Green --&gt;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="progress-bar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-success"</a:t>
            </a:r>
            <a:r>
              <a:rPr lang="en-US" sz="1100" b="0" i="0" dirty="0">
                <a:solidFill>
                  <a:srgbClr val="FF0000"/>
                </a:solidFill>
                <a:effectLst/>
                <a:latin typeface="Consolas" panose="020B0609020204030204" pitchFamily="49" charset="0"/>
              </a:rPr>
              <a:t> style</a:t>
            </a:r>
            <a:r>
              <a:rPr lang="en-US" sz="1100" b="0" i="0" dirty="0">
                <a:solidFill>
                  <a:srgbClr val="0000CD"/>
                </a:solidFill>
                <a:effectLst/>
                <a:latin typeface="Consolas" panose="020B0609020204030204" pitchFamily="49" charset="0"/>
              </a:rPr>
              <a:t>="width:20%"&gt;&lt;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br>
              <a:rPr lang="en-US" sz="1100" dirty="0"/>
            </a:br>
            <a:r>
              <a:rPr lang="en-US" sz="1100" b="0" i="0" dirty="0">
                <a:solidFill>
                  <a:srgbClr val="008000"/>
                </a:solidFill>
                <a:effectLst/>
                <a:latin typeface="Consolas" panose="020B0609020204030204" pitchFamily="49" charset="0"/>
              </a:rPr>
              <a:t>&lt;!-- Turquoise --&gt;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="progress-bar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-info"</a:t>
            </a:r>
            <a:r>
              <a:rPr lang="en-US" sz="1100" b="0" i="0" dirty="0">
                <a:solidFill>
                  <a:srgbClr val="FF0000"/>
                </a:solidFill>
                <a:effectLst/>
                <a:latin typeface="Consolas" panose="020B0609020204030204" pitchFamily="49" charset="0"/>
              </a:rPr>
              <a:t> style</a:t>
            </a:r>
            <a:r>
              <a:rPr lang="en-US" sz="1100" b="0" i="0" dirty="0">
                <a:solidFill>
                  <a:srgbClr val="0000CD"/>
                </a:solidFill>
                <a:effectLst/>
                <a:latin typeface="Consolas" panose="020B0609020204030204" pitchFamily="49" charset="0"/>
              </a:rPr>
              <a:t>="width:30%"&gt;&lt;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br>
              <a:rPr lang="en-US" sz="1100" dirty="0"/>
            </a:br>
            <a:r>
              <a:rPr lang="en-US" sz="1100" b="0" i="0" dirty="0">
                <a:solidFill>
                  <a:srgbClr val="008000"/>
                </a:solidFill>
                <a:effectLst/>
                <a:latin typeface="Consolas" panose="020B0609020204030204" pitchFamily="49" charset="0"/>
              </a:rPr>
              <a:t>&lt;!-- Orange --&gt;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="progress-bar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-warning"</a:t>
            </a:r>
            <a:r>
              <a:rPr lang="en-US" sz="1100" b="0" i="0" dirty="0">
                <a:solidFill>
                  <a:srgbClr val="FF0000"/>
                </a:solidFill>
                <a:effectLst/>
                <a:latin typeface="Consolas" panose="020B0609020204030204" pitchFamily="49" charset="0"/>
              </a:rPr>
              <a:t> style</a:t>
            </a:r>
            <a:r>
              <a:rPr lang="en-US" sz="1100" b="0" i="0" dirty="0">
                <a:solidFill>
                  <a:srgbClr val="0000CD"/>
                </a:solidFill>
                <a:effectLst/>
                <a:latin typeface="Consolas" panose="020B0609020204030204" pitchFamily="49" charset="0"/>
              </a:rPr>
              <a:t>="width:40%"&gt;&lt;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3CC29008-AE35-474F-B47C-325AECB63EFD}"/>
              </a:ext>
            </a:extLst>
          </p:cNvPr>
          <p:cNvPicPr>
            <a:picLocks noChangeAspect="1"/>
          </p:cNvPicPr>
          <p:nvPr/>
        </p:nvPicPr>
        <p:blipFill>
          <a:blip r:embed="rId2"/>
          <a:stretch>
            <a:fillRect/>
          </a:stretch>
        </p:blipFill>
        <p:spPr>
          <a:xfrm>
            <a:off x="4562005" y="1879513"/>
            <a:ext cx="4474492" cy="2820058"/>
          </a:xfrm>
          <a:prstGeom prst="rect">
            <a:avLst/>
          </a:prstGeom>
        </p:spPr>
      </p:pic>
    </p:spTree>
    <p:extLst>
      <p:ext uri="{BB962C8B-B14F-4D97-AF65-F5344CB8AC3E}">
        <p14:creationId xmlns:p14="http://schemas.microsoft.com/office/powerpoint/2010/main" val="825022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Pagination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Basic Pagination</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créer une pagination de base,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.pagination</a:t>
            </a:r>
            <a:r>
              <a:rPr kumimoji="0" lang="fr-FR" altLang="fr-FR" sz="1100" b="0" i="0" u="none" strike="noStrike" cap="none" normalizeH="0" baseline="0" dirty="0">
                <a:ln>
                  <a:noFill/>
                </a:ln>
                <a:solidFill>
                  <a:srgbClr val="000000"/>
                </a:solidFill>
                <a:effectLst/>
                <a:latin typeface="Verdana" panose="020B0604030504040204" pitchFamily="34" charset="0"/>
              </a:rPr>
              <a:t> à 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&lt;ul&gt;</a:t>
            </a:r>
            <a:r>
              <a:rPr kumimoji="0" lang="fr-FR" altLang="fr-FR" sz="1100" b="0" i="0" u="none" strike="noStrike" cap="none" normalizeH="0" baseline="0" dirty="0">
                <a:ln>
                  <a:noFill/>
                </a:ln>
                <a:solidFill>
                  <a:srgbClr val="000000"/>
                </a:solidFill>
                <a:effectLst/>
                <a:latin typeface="Verdana" panose="020B0604030504040204" pitchFamily="34" charset="0"/>
              </a:rPr>
              <a:t>. Ajoutez ensuite le </a:t>
            </a:r>
            <a:r>
              <a:rPr kumimoji="0" lang="fr-FR" altLang="fr-FR" sz="1100" b="0" i="0" u="none" strike="noStrike" cap="none" normalizeH="0" baseline="0" dirty="0">
                <a:ln>
                  <a:noFill/>
                </a:ln>
                <a:solidFill>
                  <a:srgbClr val="DC143C"/>
                </a:solidFill>
                <a:effectLst/>
                <a:latin typeface="Consolas" panose="020B0609020204030204" pitchFamily="49" charset="0"/>
              </a:rPr>
              <a:t>.page-item </a:t>
            </a:r>
            <a:r>
              <a:rPr kumimoji="0" lang="fr-FR" altLang="fr-FR" sz="1100" b="0" i="0" u="none" strike="noStrike" cap="none" normalizeH="0" baseline="0" dirty="0">
                <a:ln>
                  <a:noFill/>
                </a:ln>
                <a:solidFill>
                  <a:srgbClr val="000000"/>
                </a:solidFill>
                <a:effectLst/>
                <a:latin typeface="Verdana" panose="020B0604030504040204" pitchFamily="34" charset="0"/>
              </a:rPr>
              <a:t>à chaque  élément  </a:t>
            </a:r>
            <a:r>
              <a:rPr kumimoji="0" lang="fr-FR" altLang="fr-FR" sz="1100" b="0" i="0" u="none" strike="noStrike" cap="none" normalizeH="0" baseline="0" dirty="0">
                <a:ln>
                  <a:noFill/>
                </a:ln>
                <a:solidFill>
                  <a:srgbClr val="DC143C"/>
                </a:solidFill>
                <a:effectLst/>
                <a:latin typeface="Consolas" panose="020B0609020204030204" pitchFamily="49" charset="0"/>
              </a:rPr>
              <a:t>&lt;li&gt;</a:t>
            </a:r>
            <a:r>
              <a:rPr kumimoji="0" lang="fr-FR" altLang="fr-FR" sz="1100" b="0" i="0" u="none" strike="noStrike" cap="none" normalizeH="0" baseline="0" dirty="0">
                <a:ln>
                  <a:noFill/>
                </a:ln>
                <a:solidFill>
                  <a:srgbClr val="000000"/>
                </a:solidFill>
                <a:effectLst/>
                <a:latin typeface="Verdana" panose="020B0604030504040204" pitchFamily="34" charset="0"/>
              </a:rPr>
              <a:t> et une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.page-link</a:t>
            </a:r>
            <a:r>
              <a:rPr kumimoji="0" lang="fr-FR" altLang="fr-FR" sz="1100" b="0" i="0" u="none" strike="noStrike" cap="none" normalizeH="0" baseline="0" dirty="0">
                <a:ln>
                  <a:noFill/>
                </a:ln>
                <a:solidFill>
                  <a:srgbClr val="000000"/>
                </a:solidFill>
                <a:effectLst/>
                <a:latin typeface="Verdana" panose="020B0604030504040204" pitchFamily="34" charset="0"/>
              </a:rPr>
              <a:t> à chaque lien à l'intérieur </a:t>
            </a:r>
            <a:r>
              <a:rPr kumimoji="0" lang="fr-FR" altLang="fr-FR" sz="1100" b="0" i="0" u="none" strike="noStrike" cap="none" normalizeH="0" baseline="0" dirty="0">
                <a:ln>
                  <a:noFill/>
                </a:ln>
                <a:solidFill>
                  <a:srgbClr val="DC143C"/>
                </a:solidFill>
                <a:effectLst/>
                <a:latin typeface="Consolas" panose="020B0609020204030204" pitchFamily="49" charset="0"/>
              </a:rPr>
              <a:t>&lt;li&gt;</a:t>
            </a:r>
            <a:r>
              <a:rPr kumimoji="0" lang="fr-FR" altLang="fr-FR" sz="1100" b="0" i="0" u="none" strike="noStrike" cap="none" normalizeH="0" baseline="0" dirty="0">
                <a:ln>
                  <a:noFill/>
                </a:ln>
                <a:solidFill>
                  <a:srgbClr val="000000"/>
                </a:solidFill>
                <a:effectLst/>
                <a:latin typeface="Verdana" panose="020B0604030504040204" pitchFamily="34" charset="0"/>
              </a:rPr>
              <a:t>:</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551935"/>
            <a:ext cx="5531360" cy="131955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ul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="pagination"&gt;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="page-item"&gt;&lt;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="page-link"</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Previous</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="page-item"&gt;&lt;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="page-link"</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1</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="page-item"&gt;&lt;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="page-link"</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2</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="page-item"&gt;&lt;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="page-link"</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3</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="page-item"&gt;&lt;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="page-link"</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Next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/ul</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602ED695-B30F-4FC0-B990-30703F8E03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 name="Image 9">
            <a:extLst>
              <a:ext uri="{FF2B5EF4-FFF2-40B4-BE49-F238E27FC236}">
                <a16:creationId xmlns:a16="http://schemas.microsoft.com/office/drawing/2014/main" id="{95ED356B-C2BA-4E4D-8E44-B73401287350}"/>
              </a:ext>
            </a:extLst>
          </p:cNvPr>
          <p:cNvPicPr>
            <a:picLocks noChangeAspect="1"/>
          </p:cNvPicPr>
          <p:nvPr/>
        </p:nvPicPr>
        <p:blipFill>
          <a:blip r:embed="rId2"/>
          <a:stretch>
            <a:fillRect/>
          </a:stretch>
        </p:blipFill>
        <p:spPr>
          <a:xfrm>
            <a:off x="5076056" y="2958113"/>
            <a:ext cx="3933825" cy="838200"/>
          </a:xfrm>
          <a:prstGeom prst="rect">
            <a:avLst/>
          </a:prstGeom>
        </p:spPr>
      </p:pic>
      <p:pic>
        <p:nvPicPr>
          <p:cNvPr id="13" name="Image 12">
            <a:extLst>
              <a:ext uri="{FF2B5EF4-FFF2-40B4-BE49-F238E27FC236}">
                <a16:creationId xmlns:a16="http://schemas.microsoft.com/office/drawing/2014/main" id="{2B2E2D3A-2E0E-414F-9BEB-6E4FCC00ECB2}"/>
              </a:ext>
            </a:extLst>
          </p:cNvPr>
          <p:cNvPicPr>
            <a:picLocks noChangeAspect="1"/>
          </p:cNvPicPr>
          <p:nvPr/>
        </p:nvPicPr>
        <p:blipFill>
          <a:blip r:embed="rId3"/>
          <a:stretch>
            <a:fillRect/>
          </a:stretch>
        </p:blipFill>
        <p:spPr>
          <a:xfrm>
            <a:off x="256091" y="4187924"/>
            <a:ext cx="4695825" cy="800100"/>
          </a:xfrm>
          <a:prstGeom prst="rect">
            <a:avLst/>
          </a:prstGeom>
        </p:spPr>
      </p:pic>
      <p:sp>
        <p:nvSpPr>
          <p:cNvPr id="15" name="TextBox 32">
            <a:extLst>
              <a:ext uri="{FF2B5EF4-FFF2-40B4-BE49-F238E27FC236}">
                <a16:creationId xmlns:a16="http://schemas.microsoft.com/office/drawing/2014/main" id="{8D973F00-D72D-4124-A753-958684B8A951}"/>
              </a:ext>
            </a:extLst>
          </p:cNvPr>
          <p:cNvSpPr txBox="1"/>
          <p:nvPr/>
        </p:nvSpPr>
        <p:spPr>
          <a:xfrm>
            <a:off x="242647" y="3796313"/>
            <a:ext cx="8767234"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.active</a:t>
            </a:r>
            <a:r>
              <a:rPr kumimoji="0" lang="fr-FR" altLang="fr-FR" sz="1100" b="0" i="0" u="none" strike="noStrike" cap="none" normalizeH="0" baseline="0" dirty="0">
                <a:ln>
                  <a:noFill/>
                </a:ln>
                <a:solidFill>
                  <a:srgbClr val="000000"/>
                </a:solidFill>
                <a:effectLst/>
                <a:latin typeface="Verdana" panose="020B0604030504040204" pitchFamily="34" charset="0"/>
              </a:rPr>
              <a:t> est utilisée pour « surligner » la page en cours :</a:t>
            </a:r>
            <a:endParaRPr kumimoji="0" lang="fr-FR" altLang="fr-FR"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83876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Pagination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Alignement de la pagination</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353943"/>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algn="l"/>
            <a:r>
              <a:rPr lang="fr-FR" sz="1100" b="0" i="0" dirty="0">
                <a:solidFill>
                  <a:srgbClr val="000000"/>
                </a:solidFill>
                <a:effectLst/>
                <a:latin typeface="Verdana" panose="020B0604030504040204" pitchFamily="34" charset="0"/>
              </a:rPr>
              <a:t>Utilisez des classes utilitaires pour modifier l'alignement de la pagination :</a:t>
            </a:r>
          </a:p>
          <a:p>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21570"/>
            <a:ext cx="5531360" cy="239676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8000"/>
                </a:solidFill>
                <a:effectLst/>
                <a:latin typeface="Consolas" panose="020B0609020204030204" pitchFamily="49" charset="0"/>
              </a:rPr>
              <a:t>&lt;!-- Default (</a:t>
            </a:r>
            <a:r>
              <a:rPr lang="fr-FR" sz="1050" b="0" i="0" dirty="0" err="1">
                <a:solidFill>
                  <a:srgbClr val="008000"/>
                </a:solidFill>
                <a:effectLst/>
                <a:latin typeface="Consolas" panose="020B0609020204030204" pitchFamily="49" charset="0"/>
              </a:rPr>
              <a:t>left-aligned</a:t>
            </a:r>
            <a:r>
              <a:rPr lang="fr-FR" sz="1050" b="0" i="0" dirty="0">
                <a:solidFill>
                  <a:srgbClr val="008000"/>
                </a:solidFill>
                <a:effectLst/>
                <a:latin typeface="Consolas" panose="020B0609020204030204" pitchFamily="49" charset="0"/>
              </a:rPr>
              <a:t>) --&gt;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="pagination"</a:t>
            </a:r>
            <a:r>
              <a:rPr lang="fr-FR" sz="1050" b="0" i="0" dirty="0">
                <a:solidFill>
                  <a:srgbClr val="FF0000"/>
                </a:solidFill>
                <a:effectLst/>
                <a:latin typeface="Consolas" panose="020B0609020204030204" pitchFamily="49" charset="0"/>
              </a:rPr>
              <a:t> style</a:t>
            </a:r>
            <a:r>
              <a:rPr lang="fr-FR" sz="1050" b="0" i="0" dirty="0">
                <a:solidFill>
                  <a:srgbClr val="0000CD"/>
                </a:solidFill>
                <a:effectLst/>
                <a:latin typeface="Consolas" panose="020B0609020204030204" pitchFamily="49" charset="0"/>
              </a:rPr>
              <a:t>="margin:20px 0"&gt;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="page-item"&gt;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br>
              <a:rPr lang="fr-FR" sz="1050" dirty="0"/>
            </a:br>
            <a:br>
              <a:rPr lang="fr-FR" sz="1050" dirty="0"/>
            </a:br>
            <a:r>
              <a:rPr lang="fr-FR" sz="1050" b="0" i="0" dirty="0">
                <a:solidFill>
                  <a:srgbClr val="008000"/>
                </a:solidFill>
                <a:effectLst/>
                <a:latin typeface="Consolas" panose="020B0609020204030204" pitchFamily="49" charset="0"/>
              </a:rPr>
              <a:t>&lt;!-- Center-</a:t>
            </a:r>
            <a:r>
              <a:rPr lang="fr-FR" sz="1050" b="0" i="0" dirty="0" err="1">
                <a:solidFill>
                  <a:srgbClr val="008000"/>
                </a:solidFill>
                <a:effectLst/>
                <a:latin typeface="Consolas" panose="020B0609020204030204" pitchFamily="49" charset="0"/>
              </a:rPr>
              <a:t>aligned</a:t>
            </a:r>
            <a:r>
              <a:rPr lang="fr-FR" sz="1050" b="0" i="0" dirty="0">
                <a:solidFill>
                  <a:srgbClr val="008000"/>
                </a:solidFill>
                <a:effectLst/>
                <a:latin typeface="Consolas" panose="020B0609020204030204" pitchFamily="49" charset="0"/>
              </a:rPr>
              <a:t> --&gt;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="pagination </a:t>
            </a:r>
            <a:r>
              <a:rPr lang="fr-FR" sz="1050" b="0" i="0" dirty="0" err="1">
                <a:solidFill>
                  <a:srgbClr val="0000CD"/>
                </a:solidFill>
                <a:effectLst/>
                <a:latin typeface="Consolas" panose="020B0609020204030204" pitchFamily="49" charset="0"/>
              </a:rPr>
              <a:t>justify</a:t>
            </a:r>
            <a:r>
              <a:rPr lang="fr-FR" sz="1050" b="0" i="0" dirty="0">
                <a:solidFill>
                  <a:srgbClr val="0000CD"/>
                </a:solidFill>
                <a:effectLst/>
                <a:latin typeface="Consolas" panose="020B0609020204030204" pitchFamily="49" charset="0"/>
              </a:rPr>
              <a:t>-content-center"</a:t>
            </a:r>
            <a:r>
              <a:rPr lang="fr-FR" sz="1050" b="0" i="0" dirty="0">
                <a:solidFill>
                  <a:srgbClr val="FF0000"/>
                </a:solidFill>
                <a:effectLst/>
                <a:latin typeface="Consolas" panose="020B0609020204030204" pitchFamily="49" charset="0"/>
              </a:rPr>
              <a:t> style</a:t>
            </a:r>
            <a:r>
              <a:rPr lang="fr-FR" sz="1050" b="0" i="0" dirty="0">
                <a:solidFill>
                  <a:srgbClr val="0000CD"/>
                </a:solidFill>
                <a:effectLst/>
                <a:latin typeface="Consolas" panose="020B0609020204030204" pitchFamily="49" charset="0"/>
              </a:rPr>
              <a:t>="margin:20px 0"&gt;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="page-item"&gt;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br>
              <a:rPr lang="fr-FR" sz="1050" dirty="0"/>
            </a:br>
            <a:br>
              <a:rPr lang="fr-FR" sz="1050" dirty="0"/>
            </a:br>
            <a:r>
              <a:rPr lang="fr-FR" sz="1050" b="0" i="0" dirty="0">
                <a:solidFill>
                  <a:srgbClr val="008000"/>
                </a:solidFill>
                <a:effectLst/>
                <a:latin typeface="Consolas" panose="020B0609020204030204" pitchFamily="49" charset="0"/>
              </a:rPr>
              <a:t>&lt;!-- Right-</a:t>
            </a:r>
            <a:r>
              <a:rPr lang="fr-FR" sz="1050" b="0" i="0" dirty="0" err="1">
                <a:solidFill>
                  <a:srgbClr val="008000"/>
                </a:solidFill>
                <a:effectLst/>
                <a:latin typeface="Consolas" panose="020B0609020204030204" pitchFamily="49" charset="0"/>
              </a:rPr>
              <a:t>aligned</a:t>
            </a:r>
            <a:r>
              <a:rPr lang="fr-FR" sz="1050" b="0" i="0" dirty="0">
                <a:solidFill>
                  <a:srgbClr val="008000"/>
                </a:solidFill>
                <a:effectLst/>
                <a:latin typeface="Consolas" panose="020B0609020204030204" pitchFamily="49" charset="0"/>
              </a:rPr>
              <a:t> --&gt;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="pagination </a:t>
            </a:r>
            <a:r>
              <a:rPr lang="fr-FR" sz="1050" b="0" i="0" dirty="0" err="1">
                <a:solidFill>
                  <a:srgbClr val="0000CD"/>
                </a:solidFill>
                <a:effectLst/>
                <a:latin typeface="Consolas" panose="020B0609020204030204" pitchFamily="49" charset="0"/>
              </a:rPr>
              <a:t>justify</a:t>
            </a:r>
            <a:r>
              <a:rPr lang="fr-FR" sz="1050" b="0" i="0" dirty="0">
                <a:solidFill>
                  <a:srgbClr val="0000CD"/>
                </a:solidFill>
                <a:effectLst/>
                <a:latin typeface="Consolas" panose="020B0609020204030204" pitchFamily="49" charset="0"/>
              </a:rPr>
              <a:t>-content-end"</a:t>
            </a:r>
            <a:r>
              <a:rPr lang="fr-FR" sz="1050" b="0" i="0" dirty="0">
                <a:solidFill>
                  <a:srgbClr val="FF0000"/>
                </a:solidFill>
                <a:effectLst/>
                <a:latin typeface="Consolas" panose="020B0609020204030204" pitchFamily="49" charset="0"/>
              </a:rPr>
              <a:t> style</a:t>
            </a:r>
            <a:r>
              <a:rPr lang="fr-FR" sz="1050" b="0" i="0" dirty="0">
                <a:solidFill>
                  <a:srgbClr val="0000CD"/>
                </a:solidFill>
                <a:effectLst/>
                <a:latin typeface="Consolas" panose="020B0609020204030204" pitchFamily="49" charset="0"/>
              </a:rPr>
              <a:t>="margin:20px 0"&gt;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="page-item"&gt;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602ED695-B30F-4FC0-B990-30703F8E03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B6C4F0F7-42C2-4F10-8F2B-098C3479031C}"/>
              </a:ext>
            </a:extLst>
          </p:cNvPr>
          <p:cNvPicPr>
            <a:picLocks noChangeAspect="1"/>
          </p:cNvPicPr>
          <p:nvPr/>
        </p:nvPicPr>
        <p:blipFill>
          <a:blip r:embed="rId2"/>
          <a:stretch>
            <a:fillRect/>
          </a:stretch>
        </p:blipFill>
        <p:spPr>
          <a:xfrm>
            <a:off x="2774627" y="3505700"/>
            <a:ext cx="5610969" cy="1442997"/>
          </a:xfrm>
          <a:prstGeom prst="rect">
            <a:avLst/>
          </a:prstGeom>
          <a:ln>
            <a:solidFill>
              <a:schemeClr val="tx1"/>
            </a:solidFill>
          </a:ln>
        </p:spPr>
      </p:pic>
    </p:spTree>
    <p:extLst>
      <p:ext uri="{BB962C8B-B14F-4D97-AF65-F5344CB8AC3E}">
        <p14:creationId xmlns:p14="http://schemas.microsoft.com/office/powerpoint/2010/main" val="304216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Cards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err="1">
                <a:solidFill>
                  <a:srgbClr val="000000"/>
                </a:solidFill>
                <a:latin typeface="Segoe UI" panose="020B0502040204020203" pitchFamily="34" charset="0"/>
                <a:cs typeface="Segoe UI" panose="020B0502040204020203" pitchFamily="34" charset="0"/>
              </a:rPr>
              <a:t>Cards</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Une carte de base est créée avec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000000"/>
                </a:solidFill>
                <a:effectLst/>
                <a:latin typeface="Verdana" panose="020B0604030504040204" pitchFamily="34" charset="0"/>
              </a:rPr>
              <a:t>, et le contenu à l'intérieur de la carte a une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DC143C"/>
                </a:solidFill>
                <a:effectLst/>
                <a:latin typeface="Consolas" panose="020B0609020204030204" pitchFamily="49" charset="0"/>
              </a:rPr>
              <a:t>-body</a:t>
            </a:r>
            <a:r>
              <a:rPr kumimoji="0" lang="fr-FR" altLang="fr-FR" sz="1100" b="0" i="0" u="none" strike="noStrike" cap="none" normalizeH="0" baseline="0" dirty="0">
                <a:ln>
                  <a:noFill/>
                </a:ln>
                <a:solidFill>
                  <a:srgbClr val="000000"/>
                </a:solidFill>
                <a:effectLst/>
                <a:latin typeface="Verdana" panose="020B0604030504040204" pitchFamily="34" charset="0"/>
              </a:rPr>
              <a:t> :</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316411"/>
            <a:ext cx="5531360" cy="61935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="card-body"&gt;</a:t>
            </a:r>
            <a:r>
              <a:rPr lang="en-US" sz="1050" b="0" i="0" dirty="0">
                <a:solidFill>
                  <a:srgbClr val="000000"/>
                </a:solidFill>
                <a:effectLst/>
                <a:latin typeface="Consolas" panose="020B0609020204030204" pitchFamily="49" charset="0"/>
              </a:rPr>
              <a:t>Basic card</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602ED695-B30F-4FC0-B990-30703F8E03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D780221E-1900-4702-80B4-FFCF850BD722}"/>
              </a:ext>
            </a:extLst>
          </p:cNvPr>
          <p:cNvPicPr>
            <a:picLocks noChangeAspect="1"/>
          </p:cNvPicPr>
          <p:nvPr/>
        </p:nvPicPr>
        <p:blipFill>
          <a:blip r:embed="rId2"/>
          <a:stretch>
            <a:fillRect/>
          </a:stretch>
        </p:blipFill>
        <p:spPr>
          <a:xfrm>
            <a:off x="3059832" y="2036928"/>
            <a:ext cx="5112568" cy="630488"/>
          </a:xfrm>
          <a:prstGeom prst="rect">
            <a:avLst/>
          </a:prstGeom>
        </p:spPr>
      </p:pic>
      <p:sp>
        <p:nvSpPr>
          <p:cNvPr id="13" name="ZoneTexte 12">
            <a:extLst>
              <a:ext uri="{FF2B5EF4-FFF2-40B4-BE49-F238E27FC236}">
                <a16:creationId xmlns:a16="http://schemas.microsoft.com/office/drawing/2014/main" id="{A5AFBDA0-A54B-4CA8-8483-A193C9566905}"/>
              </a:ext>
            </a:extLst>
          </p:cNvPr>
          <p:cNvSpPr txBox="1"/>
          <p:nvPr/>
        </p:nvSpPr>
        <p:spPr>
          <a:xfrm>
            <a:off x="285277" y="2668375"/>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En-tête et pied de page</a:t>
            </a:r>
          </a:p>
        </p:txBody>
      </p:sp>
      <p:sp>
        <p:nvSpPr>
          <p:cNvPr id="14" name="TextBox 32">
            <a:extLst>
              <a:ext uri="{FF2B5EF4-FFF2-40B4-BE49-F238E27FC236}">
                <a16:creationId xmlns:a16="http://schemas.microsoft.com/office/drawing/2014/main" id="{4815EB1B-A539-442F-9C1B-E11A40641702}"/>
              </a:ext>
            </a:extLst>
          </p:cNvPr>
          <p:cNvSpPr txBox="1"/>
          <p:nvPr/>
        </p:nvSpPr>
        <p:spPr>
          <a:xfrm>
            <a:off x="283555" y="3029150"/>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DC143C"/>
                </a:solidFill>
                <a:effectLst/>
                <a:latin typeface="Consolas" panose="020B0609020204030204" pitchFamily="49" charset="0"/>
              </a:rPr>
              <a:t>-header</a:t>
            </a:r>
            <a:r>
              <a:rPr kumimoji="0" lang="fr-FR" altLang="fr-FR" sz="1100" b="0" i="0" u="none" strike="noStrike" cap="none" normalizeH="0" baseline="0" dirty="0">
                <a:ln>
                  <a:noFill/>
                </a:ln>
                <a:solidFill>
                  <a:srgbClr val="000000"/>
                </a:solidFill>
                <a:effectLst/>
                <a:latin typeface="Verdana" panose="020B0604030504040204" pitchFamily="34" charset="0"/>
              </a:rPr>
              <a:t> ajoute un en-tête à la carte et 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.card-footer</a:t>
            </a:r>
            <a:r>
              <a:rPr kumimoji="0" lang="fr-FR" altLang="fr-FR" sz="1100" b="0" i="0" u="none" strike="noStrike" cap="none" normalizeH="0" baseline="0" dirty="0">
                <a:ln>
                  <a:noFill/>
                </a:ln>
                <a:solidFill>
                  <a:srgbClr val="000000"/>
                </a:solidFill>
                <a:effectLst/>
                <a:latin typeface="Verdana" panose="020B0604030504040204" pitchFamily="34" charset="0"/>
              </a:rPr>
              <a:t> ajoute un pied de page à la carte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971589B8-D128-4825-B0CE-8AEF507070E2}"/>
              </a:ext>
            </a:extLst>
          </p:cNvPr>
          <p:cNvSpPr>
            <a:spLocks noChangeArrowheads="1"/>
          </p:cNvSpPr>
          <p:nvPr/>
        </p:nvSpPr>
        <p:spPr bwMode="auto">
          <a:xfrm>
            <a:off x="294152" y="3329829"/>
            <a:ext cx="5531360" cy="94252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="card-header"&gt;</a:t>
            </a:r>
            <a:r>
              <a:rPr lang="en-US" sz="1050" b="0" i="0" dirty="0">
                <a:solidFill>
                  <a:srgbClr val="000000"/>
                </a:solidFill>
                <a:effectLst/>
                <a:latin typeface="Consolas" panose="020B0609020204030204" pitchFamily="49" charset="0"/>
              </a:rPr>
              <a:t>Header</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="card-body"&gt;</a:t>
            </a:r>
            <a:r>
              <a:rPr lang="en-US" sz="1050" b="0" i="0" dirty="0">
                <a:solidFill>
                  <a:srgbClr val="000000"/>
                </a:solidFill>
                <a:effectLst/>
                <a:latin typeface="Consolas" panose="020B0609020204030204" pitchFamily="49" charset="0"/>
              </a:rPr>
              <a:t>Content</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="card-footer"&gt;</a:t>
            </a:r>
            <a:r>
              <a:rPr lang="en-US" sz="1050" b="0" i="0" dirty="0">
                <a:solidFill>
                  <a:srgbClr val="000000"/>
                </a:solidFill>
                <a:effectLst/>
                <a:latin typeface="Consolas" panose="020B0609020204030204" pitchFamily="49" charset="0"/>
              </a:rPr>
              <a:t>Footer</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16" name="Image 15">
            <a:extLst>
              <a:ext uri="{FF2B5EF4-FFF2-40B4-BE49-F238E27FC236}">
                <a16:creationId xmlns:a16="http://schemas.microsoft.com/office/drawing/2014/main" id="{F1AB570A-F00B-457D-BBF4-DEEA681574C8}"/>
              </a:ext>
            </a:extLst>
          </p:cNvPr>
          <p:cNvPicPr>
            <a:picLocks noChangeAspect="1"/>
          </p:cNvPicPr>
          <p:nvPr/>
        </p:nvPicPr>
        <p:blipFill>
          <a:blip r:embed="rId3"/>
          <a:stretch>
            <a:fillRect/>
          </a:stretch>
        </p:blipFill>
        <p:spPr>
          <a:xfrm>
            <a:off x="3563888" y="3494593"/>
            <a:ext cx="4703502" cy="1465212"/>
          </a:xfrm>
          <a:prstGeom prst="rect">
            <a:avLst/>
          </a:prstGeom>
        </p:spPr>
      </p:pic>
    </p:spTree>
    <p:extLst>
      <p:ext uri="{BB962C8B-B14F-4D97-AF65-F5344CB8AC3E}">
        <p14:creationId xmlns:p14="http://schemas.microsoft.com/office/powerpoint/2010/main" val="269631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Cards</a:t>
            </a:r>
            <a:r>
              <a:rPr lang="fr-FR" dirty="0"/>
              <a:t> </a:t>
            </a:r>
            <a:r>
              <a:rPr lang="fr-FR" dirty="0">
                <a:solidFill>
                  <a:schemeClr val="accent1"/>
                </a:solidFill>
              </a:rPr>
              <a:t>Bootstrap</a:t>
            </a:r>
          </a:p>
        </p:txBody>
      </p:sp>
      <p:sp>
        <p:nvSpPr>
          <p:cNvPr id="89" name="ZoneTexte 88"/>
          <p:cNvSpPr txBox="1"/>
          <p:nvPr/>
        </p:nvSpPr>
        <p:spPr>
          <a:xfrm>
            <a:off x="233772" y="555526"/>
            <a:ext cx="5346340"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Titres, texte et liens</a:t>
            </a:r>
          </a:p>
          <a:p>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600164"/>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err="1">
                <a:ln>
                  <a:noFill/>
                </a:ln>
                <a:solidFill>
                  <a:srgbClr val="000000"/>
                </a:solidFill>
                <a:effectLst/>
                <a:latin typeface="Verdana" panose="020B0604030504040204" pitchFamily="34" charset="0"/>
              </a:rPr>
              <a:t>tilisez</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card-title</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pour ajouter des titres de carte à n'importe quel élément de titre.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card-text</a:t>
            </a:r>
            <a:r>
              <a:rPr kumimoji="0" lang="fr-FR" altLang="fr-FR" sz="1100" b="0" i="0" u="none" strike="noStrike" cap="none" normalizeH="0" baseline="0" dirty="0">
                <a:ln>
                  <a:noFill/>
                </a:ln>
                <a:solidFill>
                  <a:srgbClr val="000000"/>
                </a:solidFill>
                <a:effectLst/>
                <a:latin typeface="Verdana" panose="020B0604030504040204" pitchFamily="34" charset="0"/>
              </a:rPr>
              <a:t> est utilisée pour supprimer les marges inférieures d'un élément &lt;p&gt; s'il s'agit du dernier enfant (ou du seul) à l'intérieur de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DC143C"/>
                </a:solidFill>
                <a:effectLst/>
                <a:latin typeface="Consolas" panose="020B0609020204030204" pitchFamily="49" charset="0"/>
              </a:rPr>
              <a:t>-body</a:t>
            </a:r>
            <a:r>
              <a:rPr kumimoji="0" lang="fr-FR" altLang="fr-FR" sz="1100" b="0" i="0" u="none" strike="noStrike" cap="none" normalizeH="0" baseline="0" dirty="0">
                <a:ln>
                  <a:noFill/>
                </a:ln>
                <a:solidFill>
                  <a:srgbClr val="000000"/>
                </a:solidFill>
                <a:effectLst/>
                <a:latin typeface="Verdana" panose="020B0604030504040204" pitchFamily="34" charset="0"/>
              </a:rPr>
              <a:t>.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card-link</a:t>
            </a:r>
            <a:r>
              <a:rPr kumimoji="0" lang="fr-FR" altLang="fr-FR" sz="1100" b="0" i="0" u="none" strike="noStrike" cap="none" normalizeH="0" baseline="0" dirty="0">
                <a:ln>
                  <a:noFill/>
                </a:ln>
                <a:solidFill>
                  <a:srgbClr val="000000"/>
                </a:solidFill>
                <a:effectLst/>
                <a:latin typeface="Verdana" panose="020B0604030504040204" pitchFamily="34" charset="0"/>
              </a:rPr>
              <a:t> ajoute une couleur bleue à n'importe quel lien et un effet de survol.</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857520"/>
            <a:ext cx="5531360" cy="142727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="card-body"&gt;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h4</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="card-title"&gt;</a:t>
            </a:r>
            <a:r>
              <a:rPr lang="en-US" sz="1050" b="0" i="0" dirty="0">
                <a:solidFill>
                  <a:srgbClr val="000000"/>
                </a:solidFill>
                <a:effectLst/>
                <a:latin typeface="Consolas" panose="020B0609020204030204" pitchFamily="49" charset="0"/>
              </a:rPr>
              <a:t>Card title</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/h4</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p</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="card-text"&gt;</a:t>
            </a:r>
            <a:r>
              <a:rPr lang="en-US" sz="1050" b="0" i="0" dirty="0">
                <a:solidFill>
                  <a:srgbClr val="000000"/>
                </a:solidFill>
                <a:effectLst/>
                <a:latin typeface="Consolas" panose="020B0609020204030204" pitchFamily="49" charset="0"/>
              </a:rPr>
              <a:t>Some example text. Some example text.</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/p</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FF0000"/>
                </a:solidFill>
                <a:effectLst/>
                <a:latin typeface="Consolas" panose="020B0609020204030204" pitchFamily="49" charset="0"/>
              </a:rPr>
              <a:t> </a:t>
            </a:r>
            <a:r>
              <a:rPr lang="en-US" sz="1050" b="0" i="0" dirty="0" err="1">
                <a:solidFill>
                  <a:srgbClr val="FF0000"/>
                </a:solidFill>
                <a:effectLst/>
                <a:latin typeface="Consolas" panose="020B0609020204030204" pitchFamily="49" charset="0"/>
              </a:rPr>
              <a:t>href</a:t>
            </a:r>
            <a:r>
              <a:rPr lang="en-US" sz="1050" b="0" i="0" dirty="0">
                <a:solidFill>
                  <a:srgbClr val="0000CD"/>
                </a:solidFill>
                <a:effectLst/>
                <a:latin typeface="Consolas" panose="020B0609020204030204" pitchFamily="49" charset="0"/>
              </a:rPr>
              <a:t>="#"</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="card-link"&gt;</a:t>
            </a:r>
            <a:r>
              <a:rPr lang="en-US" sz="1050" b="0" i="0" dirty="0">
                <a:solidFill>
                  <a:srgbClr val="000000"/>
                </a:solidFill>
                <a:effectLst/>
                <a:latin typeface="Consolas" panose="020B0609020204030204" pitchFamily="49" charset="0"/>
              </a:rPr>
              <a:t>Card link</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FF0000"/>
                </a:solidFill>
                <a:effectLst/>
                <a:latin typeface="Consolas" panose="020B0609020204030204" pitchFamily="49" charset="0"/>
              </a:rPr>
              <a:t> </a:t>
            </a:r>
            <a:r>
              <a:rPr lang="en-US" sz="1050" b="0" i="0" dirty="0" err="1">
                <a:solidFill>
                  <a:srgbClr val="FF0000"/>
                </a:solidFill>
                <a:effectLst/>
                <a:latin typeface="Consolas" panose="020B0609020204030204" pitchFamily="49" charset="0"/>
              </a:rPr>
              <a:t>href</a:t>
            </a:r>
            <a:r>
              <a:rPr lang="en-US" sz="1050" b="0" i="0" dirty="0">
                <a:solidFill>
                  <a:srgbClr val="0000CD"/>
                </a:solidFill>
                <a:effectLst/>
                <a:latin typeface="Consolas" panose="020B0609020204030204" pitchFamily="49" charset="0"/>
              </a:rPr>
              <a:t>="#"</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="card-link"&gt;</a:t>
            </a:r>
            <a:r>
              <a:rPr lang="en-US" sz="1050" b="0" i="0" dirty="0">
                <a:solidFill>
                  <a:srgbClr val="000000"/>
                </a:solidFill>
                <a:effectLst/>
                <a:latin typeface="Consolas" panose="020B0609020204030204" pitchFamily="49" charset="0"/>
              </a:rPr>
              <a:t>Another link</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591F443F-3CA6-46F4-BF11-EB8BF14F5467}"/>
              </a:ext>
            </a:extLst>
          </p:cNvPr>
          <p:cNvPicPr>
            <a:picLocks noChangeAspect="1"/>
          </p:cNvPicPr>
          <p:nvPr/>
        </p:nvPicPr>
        <p:blipFill>
          <a:blip r:embed="rId2"/>
          <a:stretch>
            <a:fillRect/>
          </a:stretch>
        </p:blipFill>
        <p:spPr>
          <a:xfrm>
            <a:off x="2906942" y="2931790"/>
            <a:ext cx="6219031" cy="1853604"/>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53615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Cards</a:t>
            </a:r>
            <a:r>
              <a:rPr lang="fr-FR" dirty="0"/>
              <a:t> </a:t>
            </a:r>
            <a:r>
              <a:rPr lang="fr-FR" dirty="0">
                <a:solidFill>
                  <a:schemeClr val="accent1"/>
                </a:solidFill>
              </a:rPr>
              <a:t>Bootstrap</a:t>
            </a:r>
          </a:p>
        </p:txBody>
      </p:sp>
      <p:sp>
        <p:nvSpPr>
          <p:cNvPr id="89" name="ZoneTexte 88"/>
          <p:cNvSpPr txBox="1"/>
          <p:nvPr/>
        </p:nvSpPr>
        <p:spPr>
          <a:xfrm>
            <a:off x="233772" y="555526"/>
            <a:ext cx="5346340"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Images de la carte</a:t>
            </a:r>
          </a:p>
          <a:p>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Ajoutez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img</a:t>
            </a:r>
            <a:r>
              <a:rPr kumimoji="0" lang="fr-FR" altLang="fr-FR" sz="1100" b="0" i="0" u="none" strike="noStrike" cap="none" normalizeH="0" baseline="0" dirty="0">
                <a:ln>
                  <a:noFill/>
                </a:ln>
                <a:solidFill>
                  <a:srgbClr val="DC143C"/>
                </a:solidFill>
                <a:effectLst/>
                <a:latin typeface="Consolas" panose="020B0609020204030204" pitchFamily="49" charset="0"/>
              </a:rPr>
              <a:t>-top </a:t>
            </a:r>
            <a:r>
              <a:rPr kumimoji="0" lang="fr-FR" altLang="fr-FR" sz="1100" b="0" i="0" u="none" strike="noStrike" cap="none" normalizeH="0" baseline="0" dirty="0">
                <a:ln>
                  <a:noFill/>
                </a:ln>
                <a:solidFill>
                  <a:srgbClr val="000000"/>
                </a:solidFill>
                <a:effectLst/>
                <a:latin typeface="Verdana" panose="020B0604030504040204" pitchFamily="34" charset="0"/>
              </a:rPr>
              <a:t>ou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card-img-bottom</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à un </a:t>
            </a:r>
            <a:r>
              <a:rPr kumimoji="0" lang="fr-FR" altLang="fr-FR" sz="1100" b="0" i="0" u="none" strike="noStrike" cap="none" normalizeH="0" baseline="0" dirty="0">
                <a:ln>
                  <a:noFill/>
                </a:ln>
                <a:solidFill>
                  <a:srgbClr val="DC143C"/>
                </a:solidFill>
                <a:effectLst/>
                <a:latin typeface="Consolas" panose="020B0609020204030204" pitchFamily="49" charset="0"/>
              </a:rPr>
              <a:t>&lt;</a:t>
            </a:r>
            <a:r>
              <a:rPr kumimoji="0" lang="fr-FR" altLang="fr-FR" sz="1100" b="0" i="0" u="none" strike="noStrike" cap="none" normalizeH="0" baseline="0" dirty="0" err="1">
                <a:ln>
                  <a:noFill/>
                </a:ln>
                <a:solidFill>
                  <a:srgbClr val="DC143C"/>
                </a:solidFill>
                <a:effectLst/>
                <a:latin typeface="Consolas" panose="020B0609020204030204" pitchFamily="49" charset="0"/>
              </a:rPr>
              <a:t>img</a:t>
            </a:r>
            <a:r>
              <a:rPr kumimoji="0" lang="fr-FR" altLang="fr-FR" sz="1100" b="0" i="0" u="none" strike="noStrike" cap="none" normalizeH="0" baseline="0" dirty="0">
                <a:ln>
                  <a:noFill/>
                </a:ln>
                <a:solidFill>
                  <a:srgbClr val="DC143C"/>
                </a:solidFill>
                <a:effectLst/>
                <a:latin typeface="Consolas" panose="020B0609020204030204" pitchFamily="49" charset="0"/>
              </a:rPr>
              <a:t>&gt; </a:t>
            </a:r>
            <a:r>
              <a:rPr kumimoji="0" lang="fr-FR" altLang="fr-FR" sz="1100" b="0" i="0" u="none" strike="noStrike" cap="none" normalizeH="0" baseline="0" dirty="0">
                <a:ln>
                  <a:noFill/>
                </a:ln>
                <a:solidFill>
                  <a:srgbClr val="000000"/>
                </a:solidFill>
                <a:effectLst/>
                <a:latin typeface="Verdana" panose="020B0604030504040204" pitchFamily="34" charset="0"/>
              </a:rPr>
              <a:t>pour placer l'image en haut ou en bas à l'intérieur de la carte. Notez que nous avons ajouté l'image à l'extérieur de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card</a:t>
            </a:r>
            <a:r>
              <a:rPr kumimoji="0" lang="fr-FR" altLang="fr-FR" sz="1100" b="0" i="0" u="none" strike="noStrike" cap="none" normalizeH="0" baseline="0" dirty="0">
                <a:ln>
                  <a:noFill/>
                </a:ln>
                <a:solidFill>
                  <a:srgbClr val="DC143C"/>
                </a:solidFill>
                <a:effectLst/>
                <a:latin typeface="Consolas" panose="020B0609020204030204" pitchFamily="49" charset="0"/>
              </a:rPr>
              <a:t>-body </a:t>
            </a:r>
            <a:r>
              <a:rPr kumimoji="0" lang="fr-FR" altLang="fr-FR" sz="1100" b="0" i="0" u="none" strike="noStrike" cap="none" normalizeH="0" baseline="0" dirty="0">
                <a:ln>
                  <a:noFill/>
                </a:ln>
                <a:solidFill>
                  <a:srgbClr val="000000"/>
                </a:solidFill>
                <a:effectLst/>
                <a:latin typeface="Verdana" panose="020B0604030504040204" pitchFamily="34" charset="0"/>
              </a:rPr>
              <a:t>pour couvrir toute la largeur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857520"/>
            <a:ext cx="5531360" cy="142727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a:t>
            </a:r>
            <a:r>
              <a:rPr lang="en-US" sz="1050" b="0" i="0" dirty="0">
                <a:solidFill>
                  <a:srgbClr val="FF0000"/>
                </a:solidFill>
                <a:effectLst/>
                <a:latin typeface="Consolas" panose="020B0609020204030204" pitchFamily="49" charset="0"/>
              </a:rPr>
              <a:t> style</a:t>
            </a:r>
            <a:r>
              <a:rPr lang="en-US" sz="1050" b="0" i="0" dirty="0">
                <a:solidFill>
                  <a:srgbClr val="0000CD"/>
                </a:solidFill>
                <a:effectLst/>
                <a:latin typeface="Consolas" panose="020B0609020204030204" pitchFamily="49" charset="0"/>
              </a:rPr>
              <a:t>="width:400px"&gt;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err="1">
                <a:solidFill>
                  <a:srgbClr val="A52A2A"/>
                </a:solidFill>
                <a:effectLst/>
                <a:latin typeface="Consolas" panose="020B0609020204030204" pitchFamily="49" charset="0"/>
              </a:rPr>
              <a:t>img</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a:t>
            </a:r>
            <a:r>
              <a:rPr lang="en-US" sz="1050" b="0" i="0" dirty="0" err="1">
                <a:solidFill>
                  <a:srgbClr val="0000CD"/>
                </a:solidFill>
                <a:effectLst/>
                <a:latin typeface="Consolas" panose="020B0609020204030204" pitchFamily="49" charset="0"/>
              </a:rPr>
              <a:t>img</a:t>
            </a:r>
            <a:r>
              <a:rPr lang="en-US" sz="1050" b="0" i="0" dirty="0">
                <a:solidFill>
                  <a:srgbClr val="0000CD"/>
                </a:solidFill>
                <a:effectLst/>
                <a:latin typeface="Consolas" panose="020B0609020204030204" pitchFamily="49" charset="0"/>
              </a:rPr>
              <a:t>-top"</a:t>
            </a:r>
            <a:r>
              <a:rPr lang="en-US" sz="1050" b="0" i="0" dirty="0">
                <a:solidFill>
                  <a:srgbClr val="FF0000"/>
                </a:solidFill>
                <a:effectLst/>
                <a:latin typeface="Consolas" panose="020B0609020204030204" pitchFamily="49" charset="0"/>
              </a:rPr>
              <a:t> </a:t>
            </a:r>
            <a:r>
              <a:rPr lang="en-US" sz="1050" b="0" i="0" dirty="0" err="1">
                <a:solidFill>
                  <a:srgbClr val="FF0000"/>
                </a:solidFill>
                <a:effectLst/>
                <a:latin typeface="Consolas" panose="020B0609020204030204" pitchFamily="49" charset="0"/>
              </a:rPr>
              <a:t>src</a:t>
            </a:r>
            <a:r>
              <a:rPr lang="en-US" sz="1050" b="0" i="0" dirty="0">
                <a:solidFill>
                  <a:srgbClr val="0000CD"/>
                </a:solidFill>
                <a:effectLst/>
                <a:latin typeface="Consolas" panose="020B0609020204030204" pitchFamily="49" charset="0"/>
              </a:rPr>
              <a:t>="img_avatar1.png"</a:t>
            </a:r>
            <a:r>
              <a:rPr lang="en-US" sz="1050" b="0" i="0" dirty="0">
                <a:solidFill>
                  <a:srgbClr val="FF0000"/>
                </a:solidFill>
                <a:effectLst/>
                <a:latin typeface="Consolas" panose="020B0609020204030204" pitchFamily="49" charset="0"/>
              </a:rPr>
              <a:t> alt</a:t>
            </a:r>
            <a:r>
              <a:rPr lang="en-US" sz="1050" b="0" i="0" dirty="0">
                <a:solidFill>
                  <a:srgbClr val="0000CD"/>
                </a:solidFill>
                <a:effectLst/>
                <a:latin typeface="Consolas" panose="020B0609020204030204" pitchFamily="49" charset="0"/>
              </a:rPr>
              <a:t>="Card image"&gt;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="card-body"&gt;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h4</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="card-title"&gt;</a:t>
            </a:r>
            <a:r>
              <a:rPr lang="en-US" sz="1050" b="0" i="0" dirty="0">
                <a:solidFill>
                  <a:srgbClr val="000000"/>
                </a:solidFill>
                <a:effectLst/>
                <a:latin typeface="Consolas" panose="020B0609020204030204" pitchFamily="49" charset="0"/>
              </a:rPr>
              <a:t>John Doe</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/h4</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p</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="card-text"&gt;</a:t>
            </a:r>
            <a:r>
              <a:rPr lang="en-US" sz="1050" b="0" i="0" dirty="0">
                <a:solidFill>
                  <a:srgbClr val="000000"/>
                </a:solidFill>
                <a:effectLst/>
                <a:latin typeface="Consolas" panose="020B0609020204030204" pitchFamily="49" charset="0"/>
              </a:rPr>
              <a:t>Some example text.</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/p</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FF0000"/>
                </a:solidFill>
                <a:effectLst/>
                <a:latin typeface="Consolas" panose="020B0609020204030204" pitchFamily="49" charset="0"/>
              </a:rPr>
              <a:t> </a:t>
            </a:r>
            <a:r>
              <a:rPr lang="en-US" sz="1050" b="0" i="0" dirty="0" err="1">
                <a:solidFill>
                  <a:srgbClr val="FF0000"/>
                </a:solidFill>
                <a:effectLst/>
                <a:latin typeface="Consolas" panose="020B0609020204030204" pitchFamily="49" charset="0"/>
              </a:rPr>
              <a:t>href</a:t>
            </a:r>
            <a:r>
              <a:rPr lang="en-US" sz="1050" b="0" i="0" dirty="0">
                <a:solidFill>
                  <a:srgbClr val="0000CD"/>
                </a:solidFill>
                <a:effectLst/>
                <a:latin typeface="Consolas" panose="020B0609020204030204" pitchFamily="49" charset="0"/>
              </a:rPr>
              <a:t>="#"</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a:t>
            </a:r>
            <a:r>
              <a:rPr lang="en-US" sz="1050" b="0" i="0" dirty="0" err="1">
                <a:solidFill>
                  <a:srgbClr val="0000CD"/>
                </a:solidFill>
                <a:effectLst/>
                <a:latin typeface="Consolas" panose="020B0609020204030204" pitchFamily="49" charset="0"/>
              </a:rPr>
              <a:t>btn</a:t>
            </a:r>
            <a:r>
              <a:rPr lang="en-US" sz="1050" b="0" i="0" dirty="0">
                <a:solidFill>
                  <a:srgbClr val="0000CD"/>
                </a:solidFill>
                <a:effectLst/>
                <a:latin typeface="Consolas" panose="020B0609020204030204" pitchFamily="49" charset="0"/>
              </a:rPr>
              <a:t> </a:t>
            </a:r>
            <a:r>
              <a:rPr lang="en-US" sz="1050" b="0" i="0" dirty="0" err="1">
                <a:solidFill>
                  <a:srgbClr val="0000CD"/>
                </a:solidFill>
                <a:effectLst/>
                <a:latin typeface="Consolas" panose="020B0609020204030204" pitchFamily="49" charset="0"/>
              </a:rPr>
              <a:t>btn</a:t>
            </a:r>
            <a:r>
              <a:rPr lang="en-US" sz="1050" b="0" i="0" dirty="0">
                <a:solidFill>
                  <a:srgbClr val="0000CD"/>
                </a:solidFill>
                <a:effectLst/>
                <a:latin typeface="Consolas" panose="020B0609020204030204" pitchFamily="49" charset="0"/>
              </a:rPr>
              <a:t>-primary"&gt;</a:t>
            </a:r>
            <a:r>
              <a:rPr lang="en-US" sz="1050" b="0" i="0" dirty="0">
                <a:solidFill>
                  <a:srgbClr val="000000"/>
                </a:solidFill>
                <a:effectLst/>
                <a:latin typeface="Consolas" panose="020B0609020204030204" pitchFamily="49" charset="0"/>
              </a:rPr>
              <a:t>See Profile</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/a</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00"/>
                </a:solidFill>
                <a:effectLst/>
                <a:latin typeface="Consolas" panose="020B0609020204030204" pitchFamily="49" charset="0"/>
              </a:rPr>
              <a:t>  </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/div</a:t>
            </a:r>
            <a:r>
              <a:rPr lang="en-US"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602ED695-B30F-4FC0-B990-30703F8E03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3CEE8914-4B78-4804-B1E2-598D2F73E0C2}"/>
              </a:ext>
            </a:extLst>
          </p:cNvPr>
          <p:cNvPicPr>
            <a:picLocks noChangeAspect="1"/>
          </p:cNvPicPr>
          <p:nvPr/>
        </p:nvPicPr>
        <p:blipFill>
          <a:blip r:embed="rId2"/>
          <a:stretch>
            <a:fillRect/>
          </a:stretch>
        </p:blipFill>
        <p:spPr>
          <a:xfrm>
            <a:off x="6084168" y="1419622"/>
            <a:ext cx="2306188" cy="3651870"/>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514437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Menus de navigation</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Si vous souhaitez créer un menu horizontal simple,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.nav</a:t>
            </a:r>
            <a:r>
              <a:rPr kumimoji="0" lang="fr-FR" altLang="fr-FR" sz="1100" b="0" i="0" u="none" strike="noStrike" cap="none" normalizeH="0" baseline="0" dirty="0">
                <a:ln>
                  <a:noFill/>
                </a:ln>
                <a:solidFill>
                  <a:srgbClr val="000000"/>
                </a:solidFill>
                <a:effectLst/>
                <a:latin typeface="Verdana" panose="020B0604030504040204" pitchFamily="34" charset="0"/>
              </a:rPr>
              <a:t> à 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&lt;ul&gt;</a:t>
            </a:r>
            <a:r>
              <a:rPr kumimoji="0" lang="fr-FR" altLang="fr-FR" sz="1100" b="0" i="0" u="none" strike="noStrike" cap="none" normalizeH="0" baseline="0" dirty="0">
                <a:ln>
                  <a:noFill/>
                </a:ln>
                <a:solidFill>
                  <a:srgbClr val="000000"/>
                </a:solidFill>
                <a:effectLst/>
                <a:latin typeface="Verdana" panose="020B0604030504040204" pitchFamily="34" charset="0"/>
              </a:rPr>
              <a:t>, suivi de </a:t>
            </a:r>
            <a:r>
              <a:rPr kumimoji="0" lang="fr-FR" altLang="fr-FR" sz="1100" b="0" i="0" u="none" strike="noStrike" cap="none" normalizeH="0" baseline="0" dirty="0">
                <a:ln>
                  <a:noFill/>
                </a:ln>
                <a:solidFill>
                  <a:srgbClr val="DC143C"/>
                </a:solidFill>
                <a:effectLst/>
                <a:latin typeface="Consolas" panose="020B0609020204030204" pitchFamily="49" charset="0"/>
              </a:rPr>
              <a:t>.nav-item</a:t>
            </a:r>
            <a:r>
              <a:rPr kumimoji="0" lang="fr-FR" altLang="fr-FR" sz="1100" b="0" i="0" u="none" strike="noStrike" cap="none" normalizeH="0" baseline="0" dirty="0">
                <a:ln>
                  <a:noFill/>
                </a:ln>
                <a:solidFill>
                  <a:srgbClr val="000000"/>
                </a:solidFill>
                <a:effectLst/>
                <a:latin typeface="Verdana" panose="020B0604030504040204" pitchFamily="34" charset="0"/>
              </a:rPr>
              <a:t> pour chacun </a:t>
            </a:r>
            <a:r>
              <a:rPr kumimoji="0" lang="fr-FR" altLang="fr-FR" sz="1100" b="0" i="0" u="none" strike="noStrike" cap="none" normalizeH="0" baseline="0" dirty="0">
                <a:ln>
                  <a:noFill/>
                </a:ln>
                <a:solidFill>
                  <a:srgbClr val="DC143C"/>
                </a:solidFill>
                <a:effectLst/>
                <a:latin typeface="Consolas" panose="020B0609020204030204" pitchFamily="49" charset="0"/>
              </a:rPr>
              <a:t>&lt;li&gt; </a:t>
            </a:r>
            <a:r>
              <a:rPr kumimoji="0" lang="fr-FR" altLang="fr-FR" sz="1100" b="0" i="0" u="none" strike="noStrike" cap="none" normalizeH="0" baseline="0" dirty="0">
                <a:ln>
                  <a:noFill/>
                </a:ln>
                <a:solidFill>
                  <a:srgbClr val="000000"/>
                </a:solidFill>
                <a:effectLst/>
                <a:latin typeface="Verdana" panose="020B0604030504040204" pitchFamily="34" charset="0"/>
              </a:rPr>
              <a:t>et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.nav-link</a:t>
            </a:r>
            <a:r>
              <a:rPr kumimoji="0" lang="fr-FR" altLang="fr-FR" sz="1100" b="0" i="0" u="none" strike="noStrike" cap="none" normalizeH="0" baseline="0" dirty="0">
                <a:ln>
                  <a:noFill/>
                </a:ln>
                <a:solidFill>
                  <a:srgbClr val="000000"/>
                </a:solidFill>
                <a:effectLst/>
                <a:latin typeface="Verdana" panose="020B0604030504040204" pitchFamily="34" charset="0"/>
              </a:rPr>
              <a:t> à leurs liens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72772"/>
            <a:ext cx="5531360" cy="239676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t>
            </a:r>
            <a:r>
              <a:rPr lang="fr-FR" sz="1050" b="0" i="0" dirty="0" err="1">
                <a:solidFill>
                  <a:srgbClr val="0000CD"/>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err="1">
                <a:solidFill>
                  <a:srgbClr val="000000"/>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sp>
        <p:nvSpPr>
          <p:cNvPr id="2" name="Rectangle 1">
            <a:extLst>
              <a:ext uri="{FF2B5EF4-FFF2-40B4-BE49-F238E27FC236}">
                <a16:creationId xmlns:a16="http://schemas.microsoft.com/office/drawing/2014/main" id="{602ED695-B30F-4FC0-B990-30703F8E03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0AAD006-41D0-4700-888E-208A03F9E33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443BFCD2-FE52-4532-B4C2-AD160F9E99FB}"/>
              </a:ext>
            </a:extLst>
          </p:cNvPr>
          <p:cNvPicPr>
            <a:picLocks noChangeAspect="1"/>
          </p:cNvPicPr>
          <p:nvPr/>
        </p:nvPicPr>
        <p:blipFill>
          <a:blip r:embed="rId2"/>
          <a:stretch>
            <a:fillRect/>
          </a:stretch>
        </p:blipFill>
        <p:spPr>
          <a:xfrm>
            <a:off x="3707904" y="2123481"/>
            <a:ext cx="5019675" cy="8953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80276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Navigation alignée</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justify</a:t>
            </a:r>
            <a:r>
              <a:rPr kumimoji="0" lang="fr-FR" altLang="fr-FR" sz="1100" b="0" i="0" u="none" strike="noStrike" cap="none" normalizeH="0" baseline="0" dirty="0">
                <a:ln>
                  <a:noFill/>
                </a:ln>
                <a:solidFill>
                  <a:srgbClr val="DC143C"/>
                </a:solidFill>
                <a:effectLst/>
                <a:latin typeface="Consolas" panose="020B0609020204030204" pitchFamily="49" charset="0"/>
              </a:rPr>
              <a:t>-content-center</a:t>
            </a:r>
            <a:r>
              <a:rPr kumimoji="0" lang="fr-FR" altLang="fr-FR" sz="1100" b="0" i="0" u="none" strike="noStrike" cap="none" normalizeH="0" baseline="0" dirty="0">
                <a:ln>
                  <a:noFill/>
                </a:ln>
                <a:solidFill>
                  <a:srgbClr val="000000"/>
                </a:solidFill>
                <a:effectLst/>
                <a:latin typeface="Verdana" panose="020B0604030504040204" pitchFamily="34" charset="0"/>
              </a:rPr>
              <a:t> pour centrer la navigation et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justify</a:t>
            </a:r>
            <a:r>
              <a:rPr kumimoji="0" lang="fr-FR" altLang="fr-FR" sz="1100" b="0" i="0" u="none" strike="noStrike" cap="none" normalizeH="0" baseline="0" dirty="0">
                <a:ln>
                  <a:noFill/>
                </a:ln>
                <a:solidFill>
                  <a:srgbClr val="DC143C"/>
                </a:solidFill>
                <a:effectLst/>
                <a:latin typeface="Consolas" panose="020B0609020204030204" pitchFamily="49" charset="0"/>
              </a:rPr>
              <a:t>-content-end</a:t>
            </a:r>
            <a:r>
              <a:rPr kumimoji="0" lang="fr-FR" altLang="fr-FR" sz="1100" b="0" i="0" u="none" strike="noStrike" cap="none" normalizeH="0" baseline="0" dirty="0">
                <a:ln>
                  <a:noFill/>
                </a:ln>
                <a:solidFill>
                  <a:srgbClr val="000000"/>
                </a:solidFill>
                <a:effectLst/>
                <a:latin typeface="Verdana" panose="020B0604030504040204" pitchFamily="34" charset="0"/>
              </a:rPr>
              <a:t> pour aligner la navigation à droite.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099894"/>
            <a:ext cx="5531360" cy="94252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8000"/>
                </a:solidFill>
                <a:effectLst/>
                <a:latin typeface="Consolas" panose="020B0609020204030204" pitchFamily="49" charset="0"/>
              </a:rPr>
              <a:t>&lt;!-- Centered nav --&gt;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ul</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="nav justify-content-center"&gt;</a:t>
            </a:r>
            <a:br>
              <a:rPr lang="en-US" sz="1050" dirty="0"/>
            </a:br>
            <a:br>
              <a:rPr lang="en-US" sz="1050" dirty="0"/>
            </a:br>
            <a:r>
              <a:rPr lang="en-US" sz="1050" b="0" i="0" dirty="0">
                <a:solidFill>
                  <a:srgbClr val="008000"/>
                </a:solidFill>
                <a:effectLst/>
                <a:latin typeface="Consolas" panose="020B0609020204030204" pitchFamily="49" charset="0"/>
              </a:rPr>
              <a:t>&lt;!-- Right-aligned nav --&gt;</a:t>
            </a:r>
            <a:br>
              <a:rPr lang="en-US" sz="1050" dirty="0"/>
            </a:b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ul</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="nav justify-content-end"&gt;</a:t>
            </a:r>
            <a:endParaRPr lang="fr-FR" sz="1050" dirty="0">
              <a:solidFill>
                <a:srgbClr val="000000"/>
              </a:solidFill>
              <a:latin typeface="Consolas" panose="020B0609020204030204" pitchFamily="49" charset="0"/>
            </a:endParaRPr>
          </a:p>
        </p:txBody>
      </p:sp>
      <p:sp>
        <p:nvSpPr>
          <p:cNvPr id="3" name="Rectangle 1">
            <a:extLst>
              <a:ext uri="{FF2B5EF4-FFF2-40B4-BE49-F238E27FC236}">
                <a16:creationId xmlns:a16="http://schemas.microsoft.com/office/drawing/2014/main" id="{70AAD006-41D0-4700-888E-208A03F9E33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F92B4DB-A93D-4DC6-87E5-31EDF29DC6E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8B7A4C2C-0167-42E2-885F-745C0F47FBA7}"/>
              </a:ext>
            </a:extLst>
          </p:cNvPr>
          <p:cNvPicPr>
            <a:picLocks noChangeAspect="1"/>
          </p:cNvPicPr>
          <p:nvPr/>
        </p:nvPicPr>
        <p:blipFill>
          <a:blip r:embed="rId2"/>
          <a:stretch>
            <a:fillRect/>
          </a:stretch>
        </p:blipFill>
        <p:spPr>
          <a:xfrm>
            <a:off x="135210" y="3363838"/>
            <a:ext cx="8873580" cy="138766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55852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Navigation verticale</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flex-column</a:t>
            </a:r>
            <a:r>
              <a:rPr kumimoji="0" lang="fr-FR" altLang="fr-FR" sz="1100" b="0" i="0" u="none" strike="noStrike" cap="none" normalizeH="0" baseline="0" dirty="0">
                <a:ln>
                  <a:noFill/>
                </a:ln>
                <a:solidFill>
                  <a:srgbClr val="000000"/>
                </a:solidFill>
                <a:effectLst/>
                <a:latin typeface="Verdana" panose="020B0604030504040204" pitchFamily="34" charset="0"/>
              </a:rPr>
              <a:t> pour créer une navigation verticale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423059"/>
            <a:ext cx="5531360" cy="29619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 flex-</a:t>
            </a:r>
            <a:r>
              <a:rPr lang="fr-FR" sz="1050" b="0" i="0" dirty="0" err="1">
                <a:solidFill>
                  <a:srgbClr val="0000CD"/>
                </a:solidFill>
                <a:effectLst/>
                <a:latin typeface="Consolas" panose="020B0609020204030204" pitchFamily="49" charset="0"/>
              </a:rPr>
              <a:t>column</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7" name="Image 6">
            <a:extLst>
              <a:ext uri="{FF2B5EF4-FFF2-40B4-BE49-F238E27FC236}">
                <a16:creationId xmlns:a16="http://schemas.microsoft.com/office/drawing/2014/main" id="{162DCC8A-9503-4D77-89D3-160FE032A49E}"/>
              </a:ext>
            </a:extLst>
          </p:cNvPr>
          <p:cNvPicPr>
            <a:picLocks noChangeAspect="1"/>
          </p:cNvPicPr>
          <p:nvPr/>
        </p:nvPicPr>
        <p:blipFill>
          <a:blip r:embed="rId2"/>
          <a:stretch>
            <a:fillRect/>
          </a:stretch>
        </p:blipFill>
        <p:spPr>
          <a:xfrm>
            <a:off x="4355976" y="1779662"/>
            <a:ext cx="3057525" cy="23241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169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17" name="Rectangle 2"/>
          <p:cNvSpPr>
            <a:spLocks noChangeArrowheads="1"/>
          </p:cNvSpPr>
          <p:nvPr/>
        </p:nvSpPr>
        <p:spPr bwMode="auto">
          <a:xfrm>
            <a:off x="233772" y="2159684"/>
            <a:ext cx="5337466"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="container"&gt;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My First Bootstrap Page</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This is some text.</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Bootstrap Containers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938719"/>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Vous avez appris du chapitre précédent que Bootstrap nécessite un élément conteneur pour envelopper le contenu du site.</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Les conteneurs sont utilisés pour remplir le contenu à l'intérieur d'eux, et deux classes de conteneurs sont disponibles:</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100" b="0" i="0" u="none" strike="noStrike" cap="none" normalizeH="0" baseline="0" dirty="0">
                <a:ln>
                  <a:noFill/>
                </a:ln>
                <a:solidFill>
                  <a:srgbClr val="000000"/>
                </a:solidFill>
                <a:effectLst/>
                <a:latin typeface="Verdana" panose="020B0604030504040204" pitchFamily="34" charset="0"/>
              </a:rPr>
              <a:t>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.container</a:t>
            </a:r>
            <a:r>
              <a:rPr kumimoji="0" lang="fr-FR" altLang="fr-FR" sz="1100" b="0" i="0" u="none" strike="noStrike" cap="none" normalizeH="0" baseline="0" dirty="0">
                <a:ln>
                  <a:noFill/>
                </a:ln>
                <a:solidFill>
                  <a:srgbClr val="000000"/>
                </a:solidFill>
                <a:effectLst/>
                <a:latin typeface="Verdana" panose="020B0604030504040204" pitchFamily="34" charset="0"/>
              </a:rPr>
              <a:t> fournit un </a:t>
            </a:r>
            <a:r>
              <a:rPr kumimoji="0" lang="fr-FR" altLang="fr-FR" sz="1100" b="1" i="0" u="none" strike="noStrike" cap="none" normalizeH="0" baseline="0" dirty="0">
                <a:ln>
                  <a:noFill/>
                </a:ln>
                <a:solidFill>
                  <a:srgbClr val="000000"/>
                </a:solidFill>
                <a:effectLst/>
                <a:latin typeface="Verdana" panose="020B0604030504040204" pitchFamily="34" charset="0"/>
              </a:rPr>
              <a:t>conteneur</a:t>
            </a:r>
            <a:r>
              <a:rPr kumimoji="0" lang="fr-FR" altLang="fr-FR" sz="1100" b="0" i="0" u="none" strike="noStrike" cap="none" normalizeH="0" baseline="0" dirty="0">
                <a:ln>
                  <a:noFill/>
                </a:ln>
                <a:solidFill>
                  <a:srgbClr val="000000"/>
                </a:solidFill>
                <a:effectLst/>
                <a:latin typeface="Verdana" panose="020B0604030504040204" pitchFamily="34" charset="0"/>
              </a:rPr>
              <a:t> réactif </a:t>
            </a:r>
            <a:r>
              <a:rPr kumimoji="0" lang="fr-FR" altLang="fr-FR" sz="1100" b="1" i="0" u="none" strike="noStrike" cap="none" normalizeH="0" baseline="0" dirty="0">
                <a:ln>
                  <a:noFill/>
                </a:ln>
                <a:solidFill>
                  <a:srgbClr val="000000"/>
                </a:solidFill>
                <a:effectLst/>
                <a:latin typeface="Verdana" panose="020B0604030504040204" pitchFamily="34" charset="0"/>
              </a:rPr>
              <a:t>à largeur fixe</a:t>
            </a:r>
            <a:endParaRPr kumimoji="0" lang="fr-FR" altLang="fr-FR"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100" b="0" i="0" u="none" strike="noStrike" cap="none" normalizeH="0" baseline="0" dirty="0">
                <a:ln>
                  <a:noFill/>
                </a:ln>
                <a:solidFill>
                  <a:srgbClr val="000000"/>
                </a:solidFill>
                <a:effectLst/>
                <a:latin typeface="Verdana" panose="020B0604030504040204" pitchFamily="34" charset="0"/>
              </a:rPr>
              <a:t>La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.container-fluid</a:t>
            </a:r>
            <a:r>
              <a:rPr kumimoji="0" lang="fr-FR" altLang="fr-FR" sz="1100" b="0" i="0" u="none" strike="noStrike" cap="none" normalizeH="0" baseline="0" dirty="0">
                <a:ln>
                  <a:noFill/>
                </a:ln>
                <a:solidFill>
                  <a:srgbClr val="000000"/>
                </a:solidFill>
                <a:effectLst/>
                <a:latin typeface="Verdana" panose="020B0604030504040204" pitchFamily="34" charset="0"/>
              </a:rPr>
              <a:t> fournit un </a:t>
            </a:r>
            <a:r>
              <a:rPr kumimoji="0" lang="fr-FR" altLang="fr-FR" sz="1100" b="1" i="0" u="none" strike="noStrike" cap="none" normalizeH="0" baseline="0" dirty="0">
                <a:ln>
                  <a:noFill/>
                </a:ln>
                <a:solidFill>
                  <a:srgbClr val="000000"/>
                </a:solidFill>
                <a:effectLst/>
                <a:latin typeface="Verdana" panose="020B0604030504040204" pitchFamily="34" charset="0"/>
              </a:rPr>
              <a:t>conteneur pleine largeur</a:t>
            </a:r>
            <a:r>
              <a:rPr kumimoji="0" lang="fr-FR" altLang="fr-FR" sz="1100" b="0" i="0" u="none" strike="noStrike" cap="none" normalizeH="0" baseline="0" dirty="0">
                <a:ln>
                  <a:noFill/>
                </a:ln>
                <a:solidFill>
                  <a:srgbClr val="000000"/>
                </a:solidFill>
                <a:effectLst/>
                <a:latin typeface="Verdana" panose="020B0604030504040204" pitchFamily="34" charset="0"/>
              </a:rPr>
              <a:t> , couvrant toute la largeur de la fenêtre</a:t>
            </a:r>
          </a:p>
        </p:txBody>
      </p:sp>
      <p:pic>
        <p:nvPicPr>
          <p:cNvPr id="6" name="Image 5">
            <a:extLst>
              <a:ext uri="{FF2B5EF4-FFF2-40B4-BE49-F238E27FC236}">
                <a16:creationId xmlns:a16="http://schemas.microsoft.com/office/drawing/2014/main" id="{486353F1-B9CA-4B88-A32A-FECB06652D21}"/>
              </a:ext>
            </a:extLst>
          </p:cNvPr>
          <p:cNvPicPr>
            <a:picLocks noChangeAspect="1"/>
          </p:cNvPicPr>
          <p:nvPr/>
        </p:nvPicPr>
        <p:blipFill>
          <a:blip r:embed="rId2"/>
          <a:stretch>
            <a:fillRect/>
          </a:stretch>
        </p:blipFill>
        <p:spPr>
          <a:xfrm>
            <a:off x="3779912" y="2067694"/>
            <a:ext cx="4860032" cy="1323954"/>
          </a:xfrm>
          <a:prstGeom prst="rect">
            <a:avLst/>
          </a:prstGeom>
          <a:ln>
            <a:solidFill>
              <a:schemeClr val="tx1"/>
            </a:solidFill>
          </a:ln>
        </p:spPr>
      </p:pic>
      <p:sp>
        <p:nvSpPr>
          <p:cNvPr id="12" name="Rectangle 2">
            <a:extLst>
              <a:ext uri="{FF2B5EF4-FFF2-40B4-BE49-F238E27FC236}">
                <a16:creationId xmlns:a16="http://schemas.microsoft.com/office/drawing/2014/main" id="{CA6AE452-27F7-4582-AD43-04177D37D53E}"/>
              </a:ext>
            </a:extLst>
          </p:cNvPr>
          <p:cNvSpPr>
            <a:spLocks noChangeArrowheads="1"/>
          </p:cNvSpPr>
          <p:nvPr/>
        </p:nvSpPr>
        <p:spPr bwMode="auto">
          <a:xfrm>
            <a:off x="230121" y="3926049"/>
            <a:ext cx="5337466"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="container-fluid"&gt;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My First Bootstrap Page</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/h1</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This is some text.</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p>
        </p:txBody>
      </p:sp>
      <p:pic>
        <p:nvPicPr>
          <p:cNvPr id="9" name="Image 8">
            <a:extLst>
              <a:ext uri="{FF2B5EF4-FFF2-40B4-BE49-F238E27FC236}">
                <a16:creationId xmlns:a16="http://schemas.microsoft.com/office/drawing/2014/main" id="{724F43CA-5B97-4C2A-B82B-A8E0E840DB6B}"/>
              </a:ext>
            </a:extLst>
          </p:cNvPr>
          <p:cNvPicPr>
            <a:picLocks noChangeAspect="1"/>
          </p:cNvPicPr>
          <p:nvPr/>
        </p:nvPicPr>
        <p:blipFill>
          <a:blip r:embed="rId3"/>
          <a:stretch>
            <a:fillRect/>
          </a:stretch>
        </p:blipFill>
        <p:spPr>
          <a:xfrm>
            <a:off x="3765606" y="3583725"/>
            <a:ext cx="5148064" cy="1496365"/>
          </a:xfrm>
          <a:prstGeom prst="rect">
            <a:avLst/>
          </a:prstGeom>
          <a:ln>
            <a:solidFill>
              <a:schemeClr val="tx1"/>
            </a:solidFill>
          </a:ln>
        </p:spPr>
      </p:pic>
    </p:spTree>
    <p:extLst>
      <p:ext uri="{BB962C8B-B14F-4D97-AF65-F5344CB8AC3E}">
        <p14:creationId xmlns:p14="http://schemas.microsoft.com/office/powerpoint/2010/main" val="760564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Tabs - Onglets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Transformez le menu de navigation en onglets de navigation avec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nav-tabs</a:t>
            </a:r>
            <a:r>
              <a:rPr kumimoji="0" lang="fr-FR" altLang="fr-FR" sz="1100" b="0" i="0" u="none" strike="noStrike" cap="none" normalizeH="0" baseline="0" dirty="0">
                <a:ln>
                  <a:noFill/>
                </a:ln>
                <a:solidFill>
                  <a:srgbClr val="000000"/>
                </a:solidFill>
                <a:effectLst/>
                <a:latin typeface="Verdana" panose="020B0604030504040204" pitchFamily="34" charset="0"/>
              </a:rPr>
              <a:t>.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.active</a:t>
            </a:r>
            <a:r>
              <a:rPr kumimoji="0" lang="fr-FR" altLang="fr-FR" sz="1100" b="0" i="0" u="none" strike="noStrike" cap="none" normalizeH="0" baseline="0" dirty="0">
                <a:ln>
                  <a:noFill/>
                </a:ln>
                <a:solidFill>
                  <a:srgbClr val="000000"/>
                </a:solidFill>
                <a:effectLst/>
                <a:latin typeface="Verdana" panose="020B0604030504040204" pitchFamily="34" charset="0"/>
              </a:rPr>
              <a:t> au lien actif/actuel. Si vous souhaitez que les onglets soient basculables, consultez le dernier exemple sur cette page.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416958"/>
            <a:ext cx="5531360" cy="239676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 nav-</a:t>
            </a:r>
            <a:r>
              <a:rPr lang="fr-FR" sz="1050" b="0" i="0" dirty="0" err="1">
                <a:solidFill>
                  <a:srgbClr val="0000CD"/>
                </a:solidFill>
                <a:effectLst/>
                <a:latin typeface="Consolas" panose="020B0609020204030204" pitchFamily="49" charset="0"/>
              </a:rPr>
              <a:t>tabs</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active"</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Active</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t>
            </a:r>
            <a:r>
              <a:rPr lang="fr-FR" sz="1050" b="0" i="0" dirty="0" err="1">
                <a:solidFill>
                  <a:srgbClr val="0000CD"/>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err="1">
                <a:solidFill>
                  <a:srgbClr val="000000"/>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6B493B96-4956-4C87-9BEF-B0594FBB5909}"/>
              </a:ext>
            </a:extLst>
          </p:cNvPr>
          <p:cNvPicPr>
            <a:picLocks noChangeAspect="1"/>
          </p:cNvPicPr>
          <p:nvPr/>
        </p:nvPicPr>
        <p:blipFill>
          <a:blip r:embed="rId2"/>
          <a:stretch>
            <a:fillRect/>
          </a:stretch>
        </p:blipFill>
        <p:spPr>
          <a:xfrm>
            <a:off x="4368078" y="2283718"/>
            <a:ext cx="4775922" cy="185208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96485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Tabs – Onglets justifiés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Transformez le menu de navigation en onglets de navigation avec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nav-tabs</a:t>
            </a:r>
            <a:r>
              <a:rPr kumimoji="0" lang="fr-FR" altLang="fr-FR" sz="1100" b="0" i="0" u="none" strike="noStrike" cap="none" normalizeH="0" baseline="0" dirty="0">
                <a:ln>
                  <a:noFill/>
                </a:ln>
                <a:solidFill>
                  <a:srgbClr val="000000"/>
                </a:solidFill>
                <a:effectLst/>
                <a:latin typeface="Verdana" panose="020B0604030504040204" pitchFamily="34" charset="0"/>
              </a:rPr>
              <a:t>.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.active</a:t>
            </a:r>
            <a:r>
              <a:rPr kumimoji="0" lang="fr-FR" altLang="fr-FR" sz="1100" b="0" i="0" u="none" strike="noStrike" cap="none" normalizeH="0" baseline="0" dirty="0">
                <a:ln>
                  <a:noFill/>
                </a:ln>
                <a:solidFill>
                  <a:srgbClr val="000000"/>
                </a:solidFill>
                <a:effectLst/>
                <a:latin typeface="Verdana" panose="020B0604030504040204" pitchFamily="34" charset="0"/>
              </a:rPr>
              <a:t> au lien actif/actuel. Si vous souhaitez que les onglets soient basculables, consultez le dernier exemple sur cette page.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467245"/>
            <a:ext cx="5531360" cy="29619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ul</a:t>
            </a:r>
            <a:r>
              <a:rPr lang="en-US" sz="1050" b="0" i="0" dirty="0">
                <a:solidFill>
                  <a:srgbClr val="FF0000"/>
                </a:solidFill>
                <a:effectLst/>
                <a:latin typeface="Consolas" panose="020B0609020204030204" pitchFamily="49" charset="0"/>
              </a:rPr>
              <a:t> class</a:t>
            </a:r>
            <a:r>
              <a:rPr lang="en-US" sz="1050" b="0" i="0" dirty="0">
                <a:solidFill>
                  <a:srgbClr val="0000CD"/>
                </a:solidFill>
                <a:effectLst/>
                <a:latin typeface="Consolas" panose="020B0609020204030204" pitchFamily="49" charset="0"/>
              </a:rPr>
              <a:t>="nav nav-tabs nav-justified"&gt;</a:t>
            </a:r>
            <a:r>
              <a:rPr lang="en-US" sz="1050" b="0" i="0" dirty="0">
                <a:solidFill>
                  <a:srgbClr val="000000"/>
                </a:solidFill>
                <a:effectLst/>
                <a:latin typeface="Consolas" panose="020B0609020204030204" pitchFamily="49" charset="0"/>
              </a:rPr>
              <a:t>..</a:t>
            </a:r>
            <a:r>
              <a:rPr lang="en-US" sz="1050" b="0" i="0" dirty="0">
                <a:solidFill>
                  <a:srgbClr val="0000CD"/>
                </a:solidFill>
                <a:effectLst/>
                <a:latin typeface="Consolas" panose="020B0609020204030204" pitchFamily="49" charset="0"/>
              </a:rPr>
              <a:t>&lt;</a:t>
            </a:r>
            <a:r>
              <a:rPr lang="en-US" sz="1050" b="0" i="0" dirty="0">
                <a:solidFill>
                  <a:srgbClr val="A52A2A"/>
                </a:solidFill>
                <a:effectLst/>
                <a:latin typeface="Consolas" panose="020B0609020204030204" pitchFamily="49" charset="0"/>
              </a:rPr>
              <a:t>/ul</a:t>
            </a:r>
            <a:r>
              <a:rPr lang="en-US"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4976F6D7-8E52-4870-B1AC-CE11FC9126DF}"/>
              </a:ext>
            </a:extLst>
          </p:cNvPr>
          <p:cNvPicPr>
            <a:picLocks noChangeAspect="1"/>
          </p:cNvPicPr>
          <p:nvPr/>
        </p:nvPicPr>
        <p:blipFill>
          <a:blip r:embed="rId2"/>
          <a:stretch>
            <a:fillRect/>
          </a:stretch>
        </p:blipFill>
        <p:spPr>
          <a:xfrm>
            <a:off x="3779912" y="2931790"/>
            <a:ext cx="5056237" cy="1082630"/>
          </a:xfrm>
          <a:prstGeom prst="rect">
            <a:avLst/>
          </a:prstGeom>
        </p:spPr>
      </p:pic>
    </p:spTree>
    <p:extLst>
      <p:ext uri="{BB962C8B-B14F-4D97-AF65-F5344CB8AC3E}">
        <p14:creationId xmlns:p14="http://schemas.microsoft.com/office/powerpoint/2010/main" val="4041094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Tabs – Onglets avec liste déroulante</a:t>
            </a:r>
          </a:p>
          <a:p>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60110" y="1248658"/>
            <a:ext cx="5531360" cy="33662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 nav-</a:t>
            </a:r>
            <a:r>
              <a:rPr lang="fr-FR" sz="1050" b="0" i="0" dirty="0" err="1">
                <a:solidFill>
                  <a:srgbClr val="0000CD"/>
                </a:solidFill>
                <a:effectLst/>
                <a:latin typeface="Consolas" panose="020B0609020204030204" pitchFamily="49" charset="0"/>
              </a:rPr>
              <a:t>tabs</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active"</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Active</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 </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-toggle"</a:t>
            </a:r>
            <a:r>
              <a:rPr lang="fr-FR" sz="1050" b="0" i="0" dirty="0">
                <a:solidFill>
                  <a:srgbClr val="FF0000"/>
                </a:solidFill>
                <a:effectLst/>
                <a:latin typeface="Consolas" panose="020B0609020204030204" pitchFamily="49" charset="0"/>
              </a:rPr>
              <a:t> data-bs-toggle</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err="1">
                <a:solidFill>
                  <a:srgbClr val="000000"/>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-menu"&gt;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-item"</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 1</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-item"</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 2</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a:t>
            </a:r>
            <a:r>
              <a:rPr lang="fr-FR" sz="1050" b="0" i="0" dirty="0" err="1">
                <a:solidFill>
                  <a:srgbClr val="0000CD"/>
                </a:solidFill>
                <a:effectLst/>
                <a:latin typeface="Consolas" panose="020B0609020204030204" pitchFamily="49" charset="0"/>
              </a:rPr>
              <a:t>dropdown</a:t>
            </a:r>
            <a:r>
              <a:rPr lang="fr-FR" sz="1050" b="0" i="0" dirty="0">
                <a:solidFill>
                  <a:srgbClr val="0000CD"/>
                </a:solidFill>
                <a:effectLst/>
                <a:latin typeface="Consolas" panose="020B0609020204030204" pitchFamily="49" charset="0"/>
              </a:rPr>
              <a:t>-item"</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 3</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t>
            </a:r>
            <a:r>
              <a:rPr lang="fr-FR" sz="1050" b="0" i="0" dirty="0" err="1">
                <a:solidFill>
                  <a:srgbClr val="0000CD"/>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="#"&gt;</a:t>
            </a:r>
            <a:r>
              <a:rPr lang="fr-FR" sz="1050" b="0" i="0" dirty="0" err="1">
                <a:solidFill>
                  <a:srgbClr val="000000"/>
                </a:solidFill>
                <a:effectLst/>
                <a:latin typeface="Consolas" panose="020B0609020204030204" pitchFamily="49" charset="0"/>
              </a:rPr>
              <a:t>Disabled</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7" name="Image 6">
            <a:extLst>
              <a:ext uri="{FF2B5EF4-FFF2-40B4-BE49-F238E27FC236}">
                <a16:creationId xmlns:a16="http://schemas.microsoft.com/office/drawing/2014/main" id="{18071CAD-1806-4AC9-8279-F9671CFE2AC3}"/>
              </a:ext>
            </a:extLst>
          </p:cNvPr>
          <p:cNvPicPr>
            <a:picLocks noChangeAspect="1"/>
          </p:cNvPicPr>
          <p:nvPr/>
        </p:nvPicPr>
        <p:blipFill>
          <a:blip r:embed="rId2"/>
          <a:stretch>
            <a:fillRect/>
          </a:stretch>
        </p:blipFill>
        <p:spPr>
          <a:xfrm>
            <a:off x="4665838" y="2427734"/>
            <a:ext cx="4256707" cy="2106017"/>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3556913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err="1"/>
              <a:t>Navs</a:t>
            </a:r>
            <a:r>
              <a:rPr lang="fr-FR" dirty="0"/>
              <a:t> </a:t>
            </a:r>
            <a:r>
              <a:rPr lang="fr-FR" dirty="0">
                <a:solidFill>
                  <a:schemeClr val="accent1"/>
                </a:solidFill>
              </a:rPr>
              <a:t>Bootstrap</a:t>
            </a:r>
          </a:p>
        </p:txBody>
      </p:sp>
      <p:sp>
        <p:nvSpPr>
          <p:cNvPr id="89" name="ZoneTexte 88"/>
          <p:cNvSpPr txBox="1"/>
          <p:nvPr/>
        </p:nvSpPr>
        <p:spPr>
          <a:xfrm>
            <a:off x="233772" y="555526"/>
            <a:ext cx="5346340"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Tabs – Onglets basculants / dynamiques</a:t>
            </a:r>
          </a:p>
          <a:p>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rendre les onglets basculables, ajoutez l' attribut </a:t>
            </a:r>
            <a:r>
              <a:rPr kumimoji="0" lang="fr-FR" altLang="fr-FR" sz="1100" b="0" i="0" u="none" strike="noStrike" cap="none" normalizeH="0" baseline="0" dirty="0">
                <a:ln>
                  <a:noFill/>
                </a:ln>
                <a:solidFill>
                  <a:srgbClr val="DC143C"/>
                </a:solidFill>
                <a:effectLst/>
                <a:latin typeface="Consolas" panose="020B0609020204030204" pitchFamily="49" charset="0"/>
              </a:rPr>
              <a:t>data-</a:t>
            </a:r>
            <a:r>
              <a:rPr kumimoji="0" lang="fr-FR" altLang="fr-FR" sz="1100" b="0" i="0" u="none" strike="noStrike" cap="none" normalizeH="0" baseline="0" dirty="0" err="1">
                <a:ln>
                  <a:noFill/>
                </a:ln>
                <a:solidFill>
                  <a:srgbClr val="DC143C"/>
                </a:solidFill>
                <a:effectLst/>
                <a:latin typeface="Consolas" panose="020B0609020204030204" pitchFamily="49" charset="0"/>
              </a:rPr>
              <a:t>toggle</a:t>
            </a:r>
            <a:r>
              <a:rPr kumimoji="0" lang="fr-FR" altLang="fr-FR" sz="1100" b="0" i="0" u="none" strike="noStrike" cap="none" normalizeH="0" baseline="0" dirty="0">
                <a:ln>
                  <a:noFill/>
                </a:ln>
                <a:solidFill>
                  <a:srgbClr val="DC143C"/>
                </a:solidFill>
                <a:effectLst/>
                <a:latin typeface="Consolas" panose="020B0609020204030204" pitchFamily="49" charset="0"/>
              </a:rPr>
              <a:t>="tab"</a:t>
            </a:r>
            <a:r>
              <a:rPr kumimoji="0" lang="fr-FR" altLang="fr-FR" sz="1100" b="0" i="0" u="none" strike="noStrike" cap="none" normalizeH="0" baseline="0" dirty="0">
                <a:ln>
                  <a:noFill/>
                </a:ln>
                <a:solidFill>
                  <a:srgbClr val="000000"/>
                </a:solidFill>
                <a:effectLst/>
                <a:latin typeface="Verdana" panose="020B0604030504040204" pitchFamily="34" charset="0"/>
              </a:rPr>
              <a:t> à chaque lien. Ajoutez ensuite une classe </a:t>
            </a:r>
            <a:r>
              <a:rPr kumimoji="0" lang="fr-FR" altLang="fr-FR" sz="1100" b="0" i="0" u="none" strike="noStrike" cap="none" normalizeH="0" baseline="0" dirty="0">
                <a:ln>
                  <a:noFill/>
                </a:ln>
                <a:solidFill>
                  <a:srgbClr val="DC143C"/>
                </a:solidFill>
                <a:effectLst/>
                <a:latin typeface="Consolas" panose="020B0609020204030204" pitchFamily="49" charset="0"/>
              </a:rPr>
              <a:t>.tab-pane</a:t>
            </a:r>
            <a:r>
              <a:rPr kumimoji="0" lang="fr-FR" altLang="fr-FR" sz="1100" b="0" i="0" u="none" strike="noStrike" cap="none" normalizeH="0" baseline="0" dirty="0">
                <a:ln>
                  <a:noFill/>
                </a:ln>
                <a:solidFill>
                  <a:srgbClr val="000000"/>
                </a:solidFill>
                <a:effectLst/>
                <a:latin typeface="Verdana" panose="020B0604030504040204" pitchFamily="34" charset="0"/>
              </a:rPr>
              <a:t> avec un ID unique pour chaque onglet et enveloppez-les dans 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&lt;div&gt;</a:t>
            </a:r>
            <a:r>
              <a:rPr kumimoji="0" lang="fr-FR" altLang="fr-FR" sz="1100" b="0" i="0" u="none" strike="noStrike" cap="none" normalizeH="0" baseline="0" dirty="0">
                <a:ln>
                  <a:noFill/>
                </a:ln>
                <a:solidFill>
                  <a:srgbClr val="000000"/>
                </a:solidFill>
                <a:effectLst/>
                <a:latin typeface="Verdana" panose="020B0604030504040204" pitchFamily="34" charset="0"/>
              </a:rPr>
              <a:t> avec class </a:t>
            </a:r>
            <a:r>
              <a:rPr kumimoji="0" lang="fr-FR" altLang="fr-FR" sz="1100" b="0" i="0" u="none" strike="noStrike" cap="none" normalizeH="0" baseline="0" dirty="0">
                <a:ln>
                  <a:noFill/>
                </a:ln>
                <a:solidFill>
                  <a:srgbClr val="DC143C"/>
                </a:solidFill>
                <a:effectLst/>
                <a:latin typeface="Consolas" panose="020B0609020204030204" pitchFamily="49" charset="0"/>
              </a:rPr>
              <a:t>.tab-content</a:t>
            </a:r>
            <a:r>
              <a:rPr kumimoji="0" lang="fr-FR" altLang="fr-FR" sz="1100" b="0" i="0" u="none" strike="noStrike" cap="none" normalizeH="0" baseline="0" dirty="0">
                <a:ln>
                  <a:noFill/>
                </a:ln>
                <a:solidFill>
                  <a:srgbClr val="000000"/>
                </a:solidFill>
                <a:effectLst/>
                <a:latin typeface="Verdana" panose="020B0604030504040204" pitchFamily="34" charset="0"/>
              </a:rPr>
              <a:t>.</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491630"/>
            <a:ext cx="5531360" cy="32046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8000"/>
                </a:solidFill>
                <a:effectLst/>
                <a:latin typeface="Consolas" panose="020B0609020204030204" pitchFamily="49" charset="0"/>
              </a:rPr>
              <a:t>&lt;!-- Nav </a:t>
            </a:r>
            <a:r>
              <a:rPr lang="fr-FR" sz="1050" b="0" i="0" dirty="0" err="1">
                <a:solidFill>
                  <a:srgbClr val="008000"/>
                </a:solidFill>
                <a:effectLst/>
                <a:latin typeface="Consolas" panose="020B0609020204030204" pitchFamily="49" charset="0"/>
              </a:rPr>
              <a:t>tabs</a:t>
            </a:r>
            <a:r>
              <a:rPr lang="fr-FR" sz="1050" b="0" i="0" dirty="0">
                <a:solidFill>
                  <a:srgbClr val="008000"/>
                </a:solidFill>
                <a:effectLst/>
                <a:latin typeface="Consolas" panose="020B0609020204030204" pitchFamily="49" charset="0"/>
              </a:rPr>
              <a:t> --&gt;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 nav-</a:t>
            </a:r>
            <a:r>
              <a:rPr lang="fr-FR" sz="1050" b="0" i="0" dirty="0" err="1">
                <a:solidFill>
                  <a:srgbClr val="0000CD"/>
                </a:solidFill>
                <a:effectLst/>
                <a:latin typeface="Consolas" panose="020B0609020204030204" pitchFamily="49" charset="0"/>
              </a:rPr>
              <a:t>tabs</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 active"</a:t>
            </a:r>
            <a:r>
              <a:rPr lang="fr-FR" sz="1050" b="0" i="0" dirty="0">
                <a:solidFill>
                  <a:srgbClr val="FF0000"/>
                </a:solidFill>
                <a:effectLst/>
                <a:latin typeface="Consolas" panose="020B0609020204030204" pitchFamily="49" charset="0"/>
              </a:rPr>
              <a:t> data-bs-toggle</a:t>
            </a:r>
            <a:r>
              <a:rPr lang="fr-FR" sz="1050" b="0" i="0" dirty="0">
                <a:solidFill>
                  <a:srgbClr val="0000CD"/>
                </a:solidFill>
                <a:effectLst/>
                <a:latin typeface="Consolas" panose="020B0609020204030204" pitchFamily="49" charset="0"/>
              </a:rPr>
              <a:t>="tab"</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="#home"&gt;</a:t>
            </a:r>
            <a:r>
              <a:rPr lang="fr-FR" sz="1050" b="0" i="0" dirty="0">
                <a:solidFill>
                  <a:srgbClr val="000000"/>
                </a:solidFill>
                <a:effectLst/>
                <a:latin typeface="Consolas" panose="020B0609020204030204" pitchFamily="49" charset="0"/>
              </a:rPr>
              <a:t>Home</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data-bs-toggle</a:t>
            </a:r>
            <a:r>
              <a:rPr lang="fr-FR" sz="1050" b="0" i="0" dirty="0">
                <a:solidFill>
                  <a:srgbClr val="0000CD"/>
                </a:solidFill>
                <a:effectLst/>
                <a:latin typeface="Consolas" panose="020B0609020204030204" pitchFamily="49" charset="0"/>
              </a:rPr>
              <a:t>="tab"</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="#menu1"&gt;</a:t>
            </a:r>
            <a:r>
              <a:rPr lang="fr-FR" sz="1050" b="0" i="0" dirty="0">
                <a:solidFill>
                  <a:srgbClr val="000000"/>
                </a:solidFill>
                <a:effectLst/>
                <a:latin typeface="Consolas" panose="020B0609020204030204" pitchFamily="49" charset="0"/>
              </a:rPr>
              <a:t>Menu 1</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data-bs-toggle</a:t>
            </a:r>
            <a:r>
              <a:rPr lang="fr-FR" sz="1050" b="0" i="0" dirty="0">
                <a:solidFill>
                  <a:srgbClr val="0000CD"/>
                </a:solidFill>
                <a:effectLst/>
                <a:latin typeface="Consolas" panose="020B0609020204030204" pitchFamily="49" charset="0"/>
              </a:rPr>
              <a:t>="tab"</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="#menu2"&gt;</a:t>
            </a:r>
            <a:r>
              <a:rPr lang="fr-FR" sz="1050" b="0" i="0" dirty="0">
                <a:solidFill>
                  <a:srgbClr val="000000"/>
                </a:solidFill>
                <a:effectLst/>
                <a:latin typeface="Consolas" panose="020B0609020204030204" pitchFamily="49" charset="0"/>
              </a:rPr>
              <a:t>Menu 2</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br>
              <a:rPr lang="fr-FR" sz="1050" dirty="0"/>
            </a:br>
            <a:br>
              <a:rPr lang="fr-FR" sz="1050" dirty="0"/>
            </a:br>
            <a:r>
              <a:rPr lang="fr-FR" sz="1050" b="0" i="0" dirty="0">
                <a:solidFill>
                  <a:srgbClr val="008000"/>
                </a:solidFill>
                <a:effectLst/>
                <a:latin typeface="Consolas" panose="020B0609020204030204" pitchFamily="49" charset="0"/>
              </a:rPr>
              <a:t>&lt;!-- Tab panes --&gt;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="tab-content"&gt;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="tab-pane container active"</a:t>
            </a:r>
            <a:r>
              <a:rPr lang="fr-FR" sz="1050" b="0" i="0" dirty="0">
                <a:solidFill>
                  <a:srgbClr val="FF0000"/>
                </a:solidFill>
                <a:effectLst/>
                <a:latin typeface="Consolas" panose="020B0609020204030204" pitchFamily="49" charset="0"/>
              </a:rPr>
              <a:t> id</a:t>
            </a:r>
            <a:r>
              <a:rPr lang="fr-FR" sz="1050" b="0" i="0" dirty="0">
                <a:solidFill>
                  <a:srgbClr val="0000CD"/>
                </a:solidFill>
                <a:effectLst/>
                <a:latin typeface="Consolas" panose="020B0609020204030204" pitchFamily="49" charset="0"/>
              </a:rPr>
              <a:t>="home"&gt;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="tab-pane container fade"</a:t>
            </a:r>
            <a:r>
              <a:rPr lang="fr-FR" sz="1050" b="0" i="0" dirty="0">
                <a:solidFill>
                  <a:srgbClr val="FF0000"/>
                </a:solidFill>
                <a:effectLst/>
                <a:latin typeface="Consolas" panose="020B0609020204030204" pitchFamily="49" charset="0"/>
              </a:rPr>
              <a:t> id</a:t>
            </a:r>
            <a:r>
              <a:rPr lang="fr-FR" sz="1050" b="0" i="0" dirty="0">
                <a:solidFill>
                  <a:srgbClr val="0000CD"/>
                </a:solidFill>
                <a:effectLst/>
                <a:latin typeface="Consolas" panose="020B0609020204030204" pitchFamily="49" charset="0"/>
              </a:rPr>
              <a:t>="menu1"&gt;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="tab-pane container fade"</a:t>
            </a:r>
            <a:r>
              <a:rPr lang="fr-FR" sz="1050" b="0" i="0" dirty="0">
                <a:solidFill>
                  <a:srgbClr val="FF0000"/>
                </a:solidFill>
                <a:effectLst/>
                <a:latin typeface="Consolas" panose="020B0609020204030204" pitchFamily="49" charset="0"/>
              </a:rPr>
              <a:t> id</a:t>
            </a:r>
            <a:r>
              <a:rPr lang="fr-FR" sz="1050" b="0" i="0" dirty="0">
                <a:solidFill>
                  <a:srgbClr val="0000CD"/>
                </a:solidFill>
                <a:effectLst/>
                <a:latin typeface="Consolas" panose="020B0609020204030204" pitchFamily="49" charset="0"/>
              </a:rPr>
              <a:t>="menu2"&gt;</a:t>
            </a:r>
            <a:r>
              <a:rPr lang="fr-FR" sz="1050" b="0" i="0" dirty="0">
                <a:solidFill>
                  <a:srgbClr val="000000"/>
                </a:solidFill>
                <a:effectLst/>
                <a:latin typeface="Consolas" panose="020B0609020204030204" pitchFamily="49" charset="0"/>
              </a:rPr>
              <a:t>...</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8" name="Image 7">
            <a:extLst>
              <a:ext uri="{FF2B5EF4-FFF2-40B4-BE49-F238E27FC236}">
                <a16:creationId xmlns:a16="http://schemas.microsoft.com/office/drawing/2014/main" id="{142A609E-52CB-4EF1-A94B-492FEDC772A3}"/>
              </a:ext>
            </a:extLst>
          </p:cNvPr>
          <p:cNvPicPr>
            <a:picLocks noChangeAspect="1"/>
          </p:cNvPicPr>
          <p:nvPr/>
        </p:nvPicPr>
        <p:blipFill>
          <a:blip r:embed="rId2"/>
          <a:stretch>
            <a:fillRect/>
          </a:stretch>
        </p:blipFill>
        <p:spPr>
          <a:xfrm>
            <a:off x="5877490" y="1923678"/>
            <a:ext cx="3132392" cy="1342454"/>
          </a:xfrm>
          <a:prstGeom prst="rect">
            <a:avLst/>
          </a:prstGeom>
          <a:effectLst>
            <a:outerShdw blurRad="63500" sx="102000" sy="102000" algn="ctr" rotWithShape="0">
              <a:prstClr val="black">
                <a:alpha val="40000"/>
              </a:prstClr>
            </a:outerShdw>
          </a:effectLst>
        </p:spPr>
      </p:pic>
      <p:pic>
        <p:nvPicPr>
          <p:cNvPr id="11" name="Image 10">
            <a:extLst>
              <a:ext uri="{FF2B5EF4-FFF2-40B4-BE49-F238E27FC236}">
                <a16:creationId xmlns:a16="http://schemas.microsoft.com/office/drawing/2014/main" id="{2D74AED4-CC2A-4DEA-9ECC-8F6A7A923E6A}"/>
              </a:ext>
            </a:extLst>
          </p:cNvPr>
          <p:cNvPicPr>
            <a:picLocks noChangeAspect="1"/>
          </p:cNvPicPr>
          <p:nvPr/>
        </p:nvPicPr>
        <p:blipFill>
          <a:blip r:embed="rId3"/>
          <a:stretch>
            <a:fillRect/>
          </a:stretch>
        </p:blipFill>
        <p:spPr>
          <a:xfrm>
            <a:off x="5877489" y="3507854"/>
            <a:ext cx="3143217" cy="151216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32392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2" y="555526"/>
            <a:ext cx="5346340"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Barres de navigation - Navigation Bars</a:t>
            </a:r>
          </a:p>
          <a:p>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Une barre de navigation standard est créée avec la  classe </a:t>
            </a:r>
            <a:r>
              <a:rPr kumimoji="0" lang="fr-FR" altLang="fr-FR" sz="1100" b="0" i="0" u="none" strike="noStrike" cap="none" normalizeH="0" baseline="0" dirty="0">
                <a:ln>
                  <a:noFill/>
                </a:ln>
                <a:solidFill>
                  <a:srgbClr val="DC143C"/>
                </a:solidFill>
                <a:effectLst/>
                <a:latin typeface="Consolas" panose="020B0609020204030204" pitchFamily="49" charset="0"/>
              </a:rPr>
              <a:t>.navbar</a:t>
            </a:r>
            <a:r>
              <a:rPr kumimoji="0" lang="fr-FR" altLang="fr-FR" sz="1100" b="0" i="0" u="none" strike="noStrike" cap="none" normalizeH="0" baseline="0" dirty="0">
                <a:ln>
                  <a:noFill/>
                </a:ln>
                <a:solidFill>
                  <a:srgbClr val="000000"/>
                </a:solidFill>
                <a:effectLst/>
                <a:latin typeface="Verdana" panose="020B0604030504040204" pitchFamily="34" charset="0"/>
              </a:rPr>
              <a:t> , suivie d'une classe de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navbar-expand-xxl|xl|lg|md|sm</a:t>
            </a:r>
            <a:r>
              <a:rPr kumimoji="0" lang="fr-FR" altLang="fr-FR" sz="1100" b="0" i="0" u="none" strike="noStrike" cap="none" normalizeH="0" baseline="0" dirty="0">
                <a:ln>
                  <a:noFill/>
                </a:ln>
                <a:solidFill>
                  <a:srgbClr val="000000"/>
                </a:solidFill>
                <a:effectLst/>
                <a:latin typeface="Verdana" panose="020B0604030504040204" pitchFamily="34" charset="0"/>
              </a:rPr>
              <a:t> repli réactive : (empile la barre de navigation verticalement sur des écrans </a:t>
            </a:r>
            <a:r>
              <a:rPr kumimoji="0" lang="fr-FR" altLang="fr-FR" sz="1100" b="0" i="0" u="none" strike="noStrike" cap="none" normalizeH="0" baseline="0" dirty="0" err="1">
                <a:ln>
                  <a:noFill/>
                </a:ln>
                <a:solidFill>
                  <a:srgbClr val="000000"/>
                </a:solidFill>
                <a:effectLst/>
                <a:latin typeface="Verdana" panose="020B0604030504040204" pitchFamily="34" charset="0"/>
              </a:rPr>
              <a:t>xxlarge</a:t>
            </a:r>
            <a:r>
              <a:rPr kumimoji="0" lang="fr-FR" altLang="fr-FR" sz="1100" b="0" i="0" u="none" strike="noStrike" cap="none" normalizeH="0" baseline="0" dirty="0">
                <a:ln>
                  <a:noFill/>
                </a:ln>
                <a:solidFill>
                  <a:srgbClr val="000000"/>
                </a:solidFill>
                <a:effectLst/>
                <a:latin typeface="Verdana" panose="020B0604030504040204" pitchFamily="34" charset="0"/>
              </a:rPr>
              <a:t>, extra large, large, moyen ou petit).</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ajouter des liens à l'intérieur de la barre de navigation, utilisez soit 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&lt;ul&gt;</a:t>
            </a:r>
            <a:r>
              <a:rPr kumimoji="0" lang="fr-FR" altLang="fr-FR" sz="1100" b="0" i="0" u="none" strike="noStrike" cap="none" normalizeH="0" baseline="0" dirty="0">
                <a:ln>
                  <a:noFill/>
                </a:ln>
                <a:solidFill>
                  <a:srgbClr val="000000"/>
                </a:solidFill>
                <a:effectLst/>
                <a:latin typeface="Verdana" panose="020B0604030504040204" pitchFamily="34" charset="0"/>
              </a:rPr>
              <a:t> (ou un </a:t>
            </a:r>
            <a:r>
              <a:rPr kumimoji="0" lang="fr-FR" altLang="fr-FR" sz="1100" b="0" i="0" u="none" strike="noStrike" cap="none" normalizeH="0" baseline="0" dirty="0">
                <a:ln>
                  <a:noFill/>
                </a:ln>
                <a:solidFill>
                  <a:srgbClr val="DC143C"/>
                </a:solidFill>
                <a:effectLst/>
                <a:latin typeface="Consolas" panose="020B0609020204030204" pitchFamily="49" charset="0"/>
              </a:rPr>
              <a:t>&lt;div&gt;</a:t>
            </a:r>
            <a:r>
              <a:rPr kumimoji="0" lang="fr-FR" altLang="fr-FR" sz="1100" b="0" i="0" u="none" strike="noStrike" cap="none" normalizeH="0" baseline="0" dirty="0">
                <a:ln>
                  <a:noFill/>
                </a:ln>
                <a:solidFill>
                  <a:srgbClr val="000000"/>
                </a:solidFill>
                <a:effectLst/>
                <a:latin typeface="Verdana" panose="020B0604030504040204" pitchFamily="34" charset="0"/>
              </a:rPr>
              <a:t>) avec </a:t>
            </a:r>
            <a:r>
              <a:rPr kumimoji="0" lang="fr-FR" altLang="fr-FR" sz="1100" b="0" i="0" u="none" strike="noStrike" cap="none" normalizeH="0" baseline="0" dirty="0">
                <a:ln>
                  <a:noFill/>
                </a:ln>
                <a:solidFill>
                  <a:srgbClr val="DC143C"/>
                </a:solidFill>
                <a:effectLst/>
                <a:latin typeface="Consolas" panose="020B0609020204030204" pitchFamily="49" charset="0"/>
              </a:rPr>
              <a:t>class="navbar-nav"</a:t>
            </a:r>
            <a:r>
              <a:rPr kumimoji="0" lang="fr-FR" altLang="fr-FR" sz="1100" b="0" i="0" u="none" strike="noStrike" cap="none" normalizeH="0" baseline="0" dirty="0">
                <a:ln>
                  <a:noFill/>
                </a:ln>
                <a:solidFill>
                  <a:srgbClr val="000000"/>
                </a:solidFill>
                <a:effectLst/>
                <a:latin typeface="Verdana" panose="020B0604030504040204" pitchFamily="34" charset="0"/>
              </a:rPr>
              <a:t>. Ajoutez ensuite des  éléments  </a:t>
            </a:r>
            <a:r>
              <a:rPr kumimoji="0" lang="fr-FR" altLang="fr-FR" sz="1100" b="0" i="0" u="none" strike="noStrike" cap="none" normalizeH="0" baseline="0" dirty="0">
                <a:ln>
                  <a:noFill/>
                </a:ln>
                <a:solidFill>
                  <a:srgbClr val="DC143C"/>
                </a:solidFill>
                <a:effectLst/>
                <a:latin typeface="Consolas" panose="020B0609020204030204" pitchFamily="49" charset="0"/>
              </a:rPr>
              <a:t>&lt;li&gt;</a:t>
            </a:r>
            <a:r>
              <a:rPr kumimoji="0" lang="fr-FR" altLang="fr-FR" sz="1100" b="0" i="0" u="none" strike="noStrike" cap="none" normalizeH="0" baseline="0" dirty="0">
                <a:ln>
                  <a:noFill/>
                </a:ln>
                <a:solidFill>
                  <a:srgbClr val="000000"/>
                </a:solidFill>
                <a:effectLst/>
                <a:latin typeface="Verdana" panose="020B0604030504040204" pitchFamily="34" charset="0"/>
              </a:rPr>
              <a:t> avec une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a:t>
            </a:r>
            <a:r>
              <a:rPr kumimoji="0" lang="fr-FR" altLang="fr-FR" sz="1100" b="0" i="0" u="none" strike="noStrike" cap="none" normalizeH="0" baseline="0" dirty="0">
                <a:ln>
                  <a:noFill/>
                </a:ln>
                <a:solidFill>
                  <a:srgbClr val="DC143C"/>
                </a:solidFill>
                <a:effectLst/>
                <a:latin typeface="Consolas" panose="020B0609020204030204" pitchFamily="49" charset="0"/>
              </a:rPr>
              <a:t>-item</a:t>
            </a:r>
            <a:r>
              <a:rPr kumimoji="0" lang="fr-FR" altLang="fr-FR" sz="1100" b="0" i="0" u="none" strike="noStrike" cap="none" normalizeH="0" baseline="0" dirty="0">
                <a:ln>
                  <a:noFill/>
                </a:ln>
                <a:solidFill>
                  <a:srgbClr val="000000"/>
                </a:solidFill>
                <a:effectLst/>
                <a:latin typeface="Verdana" panose="020B0604030504040204" pitchFamily="34" charset="0"/>
              </a:rPr>
              <a:t> suivis d'un  élément </a:t>
            </a:r>
            <a:r>
              <a:rPr kumimoji="0" lang="fr-FR" altLang="fr-FR" sz="1100" b="0" i="0" u="none" strike="noStrike" cap="none" normalizeH="0" baseline="0" dirty="0">
                <a:ln>
                  <a:noFill/>
                </a:ln>
                <a:solidFill>
                  <a:srgbClr val="DC143C"/>
                </a:solidFill>
                <a:effectLst/>
                <a:latin typeface="Consolas" panose="020B0609020204030204" pitchFamily="49" charset="0"/>
              </a:rPr>
              <a:t>&lt;a&gt;</a:t>
            </a:r>
            <a:r>
              <a:rPr kumimoji="0" lang="fr-FR" altLang="fr-FR" sz="1100" b="0" i="0" u="none" strike="noStrike" cap="none" normalizeH="0" baseline="0" dirty="0">
                <a:ln>
                  <a:noFill/>
                </a:ln>
                <a:solidFill>
                  <a:srgbClr val="000000"/>
                </a:solidFill>
                <a:effectLst/>
                <a:latin typeface="Verdana" panose="020B0604030504040204" pitchFamily="34" charset="0"/>
              </a:rPr>
              <a:t> avec une </a:t>
            </a:r>
            <a:r>
              <a:rPr kumimoji="0" lang="fr-FR" altLang="fr-FR" sz="1100" b="0" i="0" u="none" strike="noStrike" cap="none" normalizeH="0" baseline="0" dirty="0" err="1">
                <a:ln>
                  <a:noFill/>
                </a:ln>
                <a:solidFill>
                  <a:srgbClr val="000000"/>
                </a:solidFill>
                <a:effectLst/>
                <a:latin typeface="Verdana" panose="020B0604030504040204" pitchFamily="34" charset="0"/>
              </a:rPr>
              <a:t>classe</a:t>
            </a:r>
            <a:r>
              <a:rPr kumimoji="0" lang="fr-FR" altLang="fr-FR" sz="1100" b="0" i="0" u="none" strike="noStrike" cap="none" normalizeH="0" baseline="0" dirty="0" err="1">
                <a:ln>
                  <a:noFill/>
                </a:ln>
                <a:solidFill>
                  <a:srgbClr val="DC143C"/>
                </a:solidFill>
                <a:effectLst/>
                <a:latin typeface="Consolas" panose="020B0609020204030204" pitchFamily="49" charset="0"/>
              </a:rPr>
              <a:t>.nav-link</a:t>
            </a:r>
            <a:r>
              <a:rPr kumimoji="0" lang="fr-FR" altLang="fr-FR" sz="1100" b="0" i="0" u="none" strike="noStrike" cap="none" normalizeH="0" baseline="0" dirty="0">
                <a:ln>
                  <a:noFill/>
                </a:ln>
                <a:solidFill>
                  <a:srgbClr val="000000"/>
                </a:solidFill>
                <a:effectLst/>
                <a:latin typeface="Verdana" panose="020B060403050404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081590"/>
            <a:ext cx="5531360" cy="305848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00" b="0" i="0" dirty="0">
                <a:solidFill>
                  <a:srgbClr val="008000"/>
                </a:solidFill>
                <a:effectLst/>
                <a:latin typeface="Consolas" panose="020B0609020204030204" pitchFamily="49" charset="0"/>
              </a:rPr>
              <a:t>&lt;!-- A </a:t>
            </a:r>
            <a:r>
              <a:rPr lang="fr-FR" sz="1000" b="0" i="0" dirty="0" err="1">
                <a:solidFill>
                  <a:srgbClr val="008000"/>
                </a:solidFill>
                <a:effectLst/>
                <a:latin typeface="Consolas" panose="020B0609020204030204" pitchFamily="49" charset="0"/>
              </a:rPr>
              <a:t>grey</a:t>
            </a:r>
            <a:r>
              <a:rPr lang="fr-FR" sz="1000" b="0" i="0" dirty="0">
                <a:solidFill>
                  <a:srgbClr val="008000"/>
                </a:solidFill>
                <a:effectLst/>
                <a:latin typeface="Consolas" panose="020B0609020204030204" pitchFamily="49" charset="0"/>
              </a:rPr>
              <a:t> horizontal navbar </a:t>
            </a:r>
            <a:r>
              <a:rPr lang="fr-FR" sz="1000" b="0" i="0" dirty="0" err="1">
                <a:solidFill>
                  <a:srgbClr val="008000"/>
                </a:solidFill>
                <a:effectLst/>
                <a:latin typeface="Consolas" panose="020B0609020204030204" pitchFamily="49" charset="0"/>
              </a:rPr>
              <a:t>that</a:t>
            </a:r>
            <a:r>
              <a:rPr lang="fr-FR" sz="1000" b="0" i="0" dirty="0">
                <a:solidFill>
                  <a:srgbClr val="008000"/>
                </a:solidFill>
                <a:effectLst/>
                <a:latin typeface="Consolas" panose="020B0609020204030204" pitchFamily="49" charset="0"/>
              </a:rPr>
              <a:t> </a:t>
            </a:r>
            <a:r>
              <a:rPr lang="fr-FR" sz="1000" b="0" i="0" dirty="0" err="1">
                <a:solidFill>
                  <a:srgbClr val="008000"/>
                </a:solidFill>
                <a:effectLst/>
                <a:latin typeface="Consolas" panose="020B0609020204030204" pitchFamily="49" charset="0"/>
              </a:rPr>
              <a:t>becomes</a:t>
            </a:r>
            <a:r>
              <a:rPr lang="fr-FR" sz="1000" b="0" i="0" dirty="0">
                <a:solidFill>
                  <a:srgbClr val="008000"/>
                </a:solidFill>
                <a:effectLst/>
                <a:latin typeface="Consolas" panose="020B0609020204030204" pitchFamily="49" charset="0"/>
              </a:rPr>
              <a:t> vertical on </a:t>
            </a:r>
            <a:r>
              <a:rPr lang="fr-FR" sz="1000" b="0" i="0" dirty="0" err="1">
                <a:solidFill>
                  <a:srgbClr val="008000"/>
                </a:solidFill>
                <a:effectLst/>
                <a:latin typeface="Consolas" panose="020B0609020204030204" pitchFamily="49" charset="0"/>
              </a:rPr>
              <a:t>small</a:t>
            </a:r>
            <a:r>
              <a:rPr lang="fr-FR" sz="1000" b="0" i="0" dirty="0">
                <a:solidFill>
                  <a:srgbClr val="008000"/>
                </a:solidFill>
                <a:effectLst/>
                <a:latin typeface="Consolas" panose="020B0609020204030204" pitchFamily="49" charset="0"/>
              </a:rPr>
              <a:t> screens --&gt;</a:t>
            </a:r>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 navbar-expand-sm bg-light"&gt;</a:t>
            </a:r>
            <a:br>
              <a:rPr lang="fr-FR" sz="1000" dirty="0"/>
            </a:b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div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="container-fluid"&gt;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8000"/>
                </a:solidFill>
                <a:effectLst/>
                <a:latin typeface="Consolas" panose="020B0609020204030204" pitchFamily="49" charset="0"/>
              </a:rPr>
              <a:t>&lt;!-- Links --&gt;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ul</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="navbar-nav"&gt;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Link 1</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Link 2</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Link 3</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/ul</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/div</a:t>
            </a:r>
            <a:r>
              <a:rPr lang="fr-FR" sz="1000" b="0" i="0" dirty="0">
                <a:solidFill>
                  <a:srgbClr val="0000CD"/>
                </a:solidFill>
                <a:effectLst/>
                <a:latin typeface="Consolas" panose="020B0609020204030204" pitchFamily="49" charset="0"/>
              </a:rPr>
              <a:t>&gt;</a:t>
            </a:r>
            <a:br>
              <a:rPr lang="fr-FR" sz="1000" dirty="0"/>
            </a:br>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0000CD"/>
                </a:solidFill>
                <a:effectLst/>
                <a:latin typeface="Consolas" panose="020B0609020204030204" pitchFamily="49" charset="0"/>
              </a:rPr>
              <a:t>&gt;</a:t>
            </a:r>
            <a:endParaRPr lang="fr-FR" sz="1000" dirty="0">
              <a:solidFill>
                <a:srgbClr val="000000"/>
              </a:solidFill>
              <a:latin typeface="Consolas" panose="020B0609020204030204" pitchFamily="49" charset="0"/>
            </a:endParaRPr>
          </a:p>
        </p:txBody>
      </p:sp>
      <p:sp>
        <p:nvSpPr>
          <p:cNvPr id="3" name="Rectangle 1">
            <a:extLst>
              <a:ext uri="{FF2B5EF4-FFF2-40B4-BE49-F238E27FC236}">
                <a16:creationId xmlns:a16="http://schemas.microsoft.com/office/drawing/2014/main" id="{EA9AEDCC-1B5B-4927-AC1D-5A047BCCA3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CC8948D9-27BC-4CCE-97E2-31270FF60AF5}"/>
              </a:ext>
            </a:extLst>
          </p:cNvPr>
          <p:cNvPicPr>
            <a:picLocks noChangeAspect="1"/>
          </p:cNvPicPr>
          <p:nvPr/>
        </p:nvPicPr>
        <p:blipFill>
          <a:blip r:embed="rId2"/>
          <a:stretch>
            <a:fillRect/>
          </a:stretch>
        </p:blipFill>
        <p:spPr>
          <a:xfrm>
            <a:off x="3923928" y="2499742"/>
            <a:ext cx="4536504" cy="86873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58384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2" y="555526"/>
            <a:ext cx="5346340"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 de navigation verticale - Vertical Nav</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Supprimez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navbar</a:t>
            </a:r>
            <a:r>
              <a:rPr kumimoji="0" lang="fr-FR" altLang="fr-FR" sz="1100" b="0" i="0" u="none" strike="noStrike" cap="none" normalizeH="0" baseline="0" dirty="0">
                <a:ln>
                  <a:noFill/>
                </a:ln>
                <a:solidFill>
                  <a:srgbClr val="DC143C"/>
                </a:solidFill>
                <a:effectLst/>
                <a:latin typeface="Consolas" panose="020B0609020204030204" pitchFamily="49" charset="0"/>
              </a:rPr>
              <a:t>-expand-* </a:t>
            </a:r>
            <a:r>
              <a:rPr kumimoji="0" lang="fr-FR" altLang="fr-FR" sz="1100" b="0" i="0" u="none" strike="noStrike" cap="none" normalizeH="0" baseline="0" dirty="0">
                <a:ln>
                  <a:noFill/>
                </a:ln>
                <a:solidFill>
                  <a:srgbClr val="000000"/>
                </a:solidFill>
                <a:effectLst/>
                <a:latin typeface="Verdana" panose="020B0604030504040204" pitchFamily="34" charset="0"/>
              </a:rPr>
              <a:t>pour créer une barre de navigation qui sera toujours verticale :</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323528" y="1864470"/>
            <a:ext cx="5531360" cy="7501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00" b="0" i="0" dirty="0">
                <a:solidFill>
                  <a:srgbClr val="008000"/>
                </a:solidFill>
                <a:effectLst/>
                <a:latin typeface="Consolas" panose="020B0609020204030204" pitchFamily="49" charset="0"/>
              </a:rPr>
              <a:t>&lt;!-- A grey vertical navbar --&gt;</a:t>
            </a:r>
            <a:br>
              <a:rPr lang="en-US" sz="1000" dirty="0"/>
            </a:br>
            <a:r>
              <a:rPr lang="en-US" sz="1000" b="0" i="0" dirty="0">
                <a:solidFill>
                  <a:srgbClr val="0000CD"/>
                </a:solidFill>
                <a:effectLst/>
                <a:latin typeface="Consolas" panose="020B0609020204030204" pitchFamily="49" charset="0"/>
              </a:rPr>
              <a:t>&lt;</a:t>
            </a:r>
            <a:r>
              <a:rPr lang="en-US" sz="1000" b="0" i="0" dirty="0">
                <a:solidFill>
                  <a:srgbClr val="A52A2A"/>
                </a:solidFill>
                <a:effectLst/>
                <a:latin typeface="Consolas" panose="020B0609020204030204" pitchFamily="49" charset="0"/>
              </a:rPr>
              <a:t>nav</a:t>
            </a:r>
            <a:r>
              <a:rPr lang="en-US" sz="1000" b="0" i="0" dirty="0">
                <a:solidFill>
                  <a:srgbClr val="FF0000"/>
                </a:solidFill>
                <a:effectLst/>
                <a:latin typeface="Consolas" panose="020B0609020204030204" pitchFamily="49" charset="0"/>
              </a:rPr>
              <a:t> class</a:t>
            </a:r>
            <a:r>
              <a:rPr lang="en-US" sz="1000" b="0" i="0" dirty="0">
                <a:solidFill>
                  <a:srgbClr val="0000CD"/>
                </a:solidFill>
                <a:effectLst/>
                <a:latin typeface="Consolas" panose="020B0609020204030204" pitchFamily="49" charset="0"/>
              </a:rPr>
              <a:t>="navbar </a:t>
            </a:r>
            <a:r>
              <a:rPr lang="en-US" sz="1000" b="0" i="0" dirty="0" err="1">
                <a:solidFill>
                  <a:srgbClr val="0000CD"/>
                </a:solidFill>
                <a:effectLst/>
                <a:latin typeface="Consolas" panose="020B0609020204030204" pitchFamily="49" charset="0"/>
              </a:rPr>
              <a:t>bg</a:t>
            </a:r>
            <a:r>
              <a:rPr lang="en-US" sz="1000" b="0" i="0" dirty="0">
                <a:solidFill>
                  <a:srgbClr val="0000CD"/>
                </a:solidFill>
                <a:effectLst/>
                <a:latin typeface="Consolas" panose="020B0609020204030204" pitchFamily="49" charset="0"/>
              </a:rPr>
              <a:t>-light"&gt;</a:t>
            </a:r>
            <a:br>
              <a:rPr lang="en-US" sz="1000" dirty="0"/>
            </a:br>
            <a:r>
              <a:rPr lang="en-US" sz="1000" b="0" i="0" dirty="0">
                <a:solidFill>
                  <a:srgbClr val="000000"/>
                </a:solidFill>
                <a:effectLst/>
                <a:latin typeface="Consolas" panose="020B0609020204030204" pitchFamily="49" charset="0"/>
              </a:rPr>
              <a:t>  ...</a:t>
            </a:r>
            <a:br>
              <a:rPr lang="en-US" sz="1000" dirty="0"/>
            </a:br>
            <a:r>
              <a:rPr lang="en-US" sz="1000" b="0" i="0" dirty="0">
                <a:solidFill>
                  <a:srgbClr val="0000CD"/>
                </a:solidFill>
                <a:effectLst/>
                <a:latin typeface="Consolas" panose="020B0609020204030204" pitchFamily="49" charset="0"/>
              </a:rPr>
              <a:t>&lt;</a:t>
            </a:r>
            <a:r>
              <a:rPr lang="en-US" sz="1000" b="0" i="0" dirty="0">
                <a:solidFill>
                  <a:srgbClr val="A52A2A"/>
                </a:solidFill>
                <a:effectLst/>
                <a:latin typeface="Consolas" panose="020B0609020204030204" pitchFamily="49" charset="0"/>
              </a:rPr>
              <a:t>/nav</a:t>
            </a:r>
            <a:r>
              <a:rPr lang="en-US" sz="1000" b="0" i="0" dirty="0">
                <a:solidFill>
                  <a:srgbClr val="0000CD"/>
                </a:solidFill>
                <a:effectLst/>
                <a:latin typeface="Consolas" panose="020B0609020204030204" pitchFamily="49" charset="0"/>
              </a:rPr>
              <a:t>&gt;</a:t>
            </a:r>
            <a:endParaRPr lang="fr-FR" sz="1000" dirty="0">
              <a:solidFill>
                <a:srgbClr val="000000"/>
              </a:solidFill>
              <a:latin typeface="Consolas" panose="020B0609020204030204" pitchFamily="49" charset="0"/>
            </a:endParaRPr>
          </a:p>
        </p:txBody>
      </p:sp>
      <p:sp>
        <p:nvSpPr>
          <p:cNvPr id="3" name="Rectangle 1">
            <a:extLst>
              <a:ext uri="{FF2B5EF4-FFF2-40B4-BE49-F238E27FC236}">
                <a16:creationId xmlns:a16="http://schemas.microsoft.com/office/drawing/2014/main" id="{EA9AEDCC-1B5B-4927-AC1D-5A047BCCA3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5935D4E9-76EF-4723-9FBA-2F744DE49B53}"/>
              </a:ext>
            </a:extLst>
          </p:cNvPr>
          <p:cNvPicPr>
            <a:picLocks noChangeAspect="1"/>
          </p:cNvPicPr>
          <p:nvPr/>
        </p:nvPicPr>
        <p:blipFill>
          <a:blip r:embed="rId2"/>
          <a:stretch>
            <a:fillRect/>
          </a:stretch>
        </p:blipFill>
        <p:spPr>
          <a:xfrm>
            <a:off x="4635823" y="1700563"/>
            <a:ext cx="4122787" cy="1077976"/>
          </a:xfrm>
          <a:prstGeom prst="rect">
            <a:avLst/>
          </a:prstGeom>
          <a:effectLst>
            <a:outerShdw blurRad="63500" sx="102000" sy="102000" algn="ctr" rotWithShape="0">
              <a:prstClr val="black">
                <a:alpha val="40000"/>
              </a:prstClr>
            </a:outerShdw>
          </a:effectLst>
        </p:spPr>
      </p:pic>
      <p:sp>
        <p:nvSpPr>
          <p:cNvPr id="13" name="ZoneTexte 12">
            <a:extLst>
              <a:ext uri="{FF2B5EF4-FFF2-40B4-BE49-F238E27FC236}">
                <a16:creationId xmlns:a16="http://schemas.microsoft.com/office/drawing/2014/main" id="{44AD2865-2F4A-4411-AF54-7BE540F685FD}"/>
              </a:ext>
            </a:extLst>
          </p:cNvPr>
          <p:cNvSpPr txBox="1"/>
          <p:nvPr/>
        </p:nvSpPr>
        <p:spPr>
          <a:xfrm>
            <a:off x="233772" y="2785303"/>
            <a:ext cx="8082644"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 de navigation centrée - </a:t>
            </a:r>
            <a:r>
              <a:rPr lang="fr-FR" altLang="fr-FR" sz="2000" b="1" dirty="0" err="1">
                <a:solidFill>
                  <a:srgbClr val="000000"/>
                </a:solidFill>
                <a:latin typeface="Segoe UI" panose="020B0502040204020203" pitchFamily="34" charset="0"/>
                <a:cs typeface="Segoe UI" panose="020B0502040204020203" pitchFamily="34" charset="0"/>
              </a:rPr>
              <a:t>Centered</a:t>
            </a:r>
            <a:r>
              <a:rPr lang="fr-FR" altLang="fr-FR" sz="2000" b="1" dirty="0">
                <a:solidFill>
                  <a:srgbClr val="000000"/>
                </a:solidFill>
                <a:latin typeface="Segoe UI" panose="020B0502040204020203" pitchFamily="34" charset="0"/>
                <a:cs typeface="Segoe UI" panose="020B0502040204020203" pitchFamily="34" charset="0"/>
              </a:rPr>
              <a:t> Navbar</a:t>
            </a:r>
          </a:p>
        </p:txBody>
      </p:sp>
      <p:sp>
        <p:nvSpPr>
          <p:cNvPr id="14" name="TextBox 32">
            <a:extLst>
              <a:ext uri="{FF2B5EF4-FFF2-40B4-BE49-F238E27FC236}">
                <a16:creationId xmlns:a16="http://schemas.microsoft.com/office/drawing/2014/main" id="{3E29755A-4255-4298-8412-F59A4B8B3A26}"/>
              </a:ext>
            </a:extLst>
          </p:cNvPr>
          <p:cNvSpPr txBox="1"/>
          <p:nvPr/>
        </p:nvSpPr>
        <p:spPr>
          <a:xfrm>
            <a:off x="232050" y="3146078"/>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justify</a:t>
            </a:r>
            <a:r>
              <a:rPr kumimoji="0" lang="fr-FR" altLang="fr-FR" sz="1100" b="0" i="0" u="none" strike="noStrike" cap="none" normalizeH="0" baseline="0" dirty="0">
                <a:ln>
                  <a:noFill/>
                </a:ln>
                <a:solidFill>
                  <a:srgbClr val="DC143C"/>
                </a:solidFill>
                <a:effectLst/>
                <a:latin typeface="Consolas" panose="020B0609020204030204" pitchFamily="49" charset="0"/>
              </a:rPr>
              <a:t>-content-center</a:t>
            </a:r>
            <a:r>
              <a:rPr kumimoji="0" lang="fr-FR" altLang="fr-FR" sz="1100" b="0" i="0" u="none" strike="noStrike" cap="none" normalizeH="0" baseline="0" dirty="0">
                <a:ln>
                  <a:noFill/>
                </a:ln>
                <a:solidFill>
                  <a:srgbClr val="000000"/>
                </a:solidFill>
                <a:effectLst/>
                <a:latin typeface="Verdana" panose="020B0604030504040204" pitchFamily="34" charset="0"/>
              </a:rPr>
              <a:t> pour centrer la barre de navigation :</a:t>
            </a:r>
            <a:endParaRPr kumimoji="0" lang="fr-FR" altLang="fr-FR" sz="600" b="0" i="0" u="none" strike="noStrike" cap="none" normalizeH="0" baseline="0" dirty="0">
              <a:ln>
                <a:noFill/>
              </a:ln>
              <a:solidFill>
                <a:schemeClr val="tx1"/>
              </a:solidFill>
              <a:effectLst/>
            </a:endParaRPr>
          </a:p>
        </p:txBody>
      </p:sp>
      <p:sp>
        <p:nvSpPr>
          <p:cNvPr id="15" name="Rectangle 2">
            <a:extLst>
              <a:ext uri="{FF2B5EF4-FFF2-40B4-BE49-F238E27FC236}">
                <a16:creationId xmlns:a16="http://schemas.microsoft.com/office/drawing/2014/main" id="{FBF41682-759C-4DF0-90B5-D9E12A31463E}"/>
              </a:ext>
            </a:extLst>
          </p:cNvPr>
          <p:cNvSpPr>
            <a:spLocks noChangeArrowheads="1"/>
          </p:cNvSpPr>
          <p:nvPr/>
        </p:nvSpPr>
        <p:spPr bwMode="auto">
          <a:xfrm>
            <a:off x="323528" y="3624991"/>
            <a:ext cx="5531360" cy="59627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000" b="0" i="0" dirty="0">
                <a:solidFill>
                  <a:srgbClr val="0000CD"/>
                </a:solidFill>
                <a:effectLst/>
                <a:latin typeface="Consolas" panose="020B0609020204030204" pitchFamily="49" charset="0"/>
              </a:rPr>
              <a:t>&lt;</a:t>
            </a:r>
            <a:r>
              <a:rPr lang="en-US" sz="1000" b="0" i="0" dirty="0">
                <a:solidFill>
                  <a:srgbClr val="A52A2A"/>
                </a:solidFill>
                <a:effectLst/>
                <a:latin typeface="Consolas" panose="020B0609020204030204" pitchFamily="49" charset="0"/>
              </a:rPr>
              <a:t>nav</a:t>
            </a:r>
            <a:r>
              <a:rPr lang="en-US" sz="1000" b="0" i="0" dirty="0">
                <a:solidFill>
                  <a:srgbClr val="FF0000"/>
                </a:solidFill>
                <a:effectLst/>
                <a:latin typeface="Consolas" panose="020B0609020204030204" pitchFamily="49" charset="0"/>
              </a:rPr>
              <a:t> class</a:t>
            </a:r>
            <a:r>
              <a:rPr lang="en-US" sz="1000" b="0" i="0" dirty="0">
                <a:solidFill>
                  <a:srgbClr val="0000CD"/>
                </a:solidFill>
                <a:effectLst/>
                <a:latin typeface="Consolas" panose="020B0609020204030204" pitchFamily="49" charset="0"/>
              </a:rPr>
              <a:t>="navbar navbar-expand-</a:t>
            </a:r>
            <a:r>
              <a:rPr lang="en-US" sz="1000" b="0" i="0" dirty="0" err="1">
                <a:solidFill>
                  <a:srgbClr val="0000CD"/>
                </a:solidFill>
                <a:effectLst/>
                <a:latin typeface="Consolas" panose="020B0609020204030204" pitchFamily="49" charset="0"/>
              </a:rPr>
              <a:t>sm</a:t>
            </a:r>
            <a:r>
              <a:rPr lang="en-US" sz="1000" b="0" i="0" dirty="0">
                <a:solidFill>
                  <a:srgbClr val="0000CD"/>
                </a:solidFill>
                <a:effectLst/>
                <a:latin typeface="Consolas" panose="020B0609020204030204" pitchFamily="49" charset="0"/>
              </a:rPr>
              <a:t> </a:t>
            </a:r>
            <a:r>
              <a:rPr lang="en-US" sz="1000" b="0" i="0" dirty="0" err="1">
                <a:solidFill>
                  <a:srgbClr val="0000CD"/>
                </a:solidFill>
                <a:effectLst/>
                <a:latin typeface="Consolas" panose="020B0609020204030204" pitchFamily="49" charset="0"/>
              </a:rPr>
              <a:t>bg</a:t>
            </a:r>
            <a:r>
              <a:rPr lang="en-US" sz="1000" b="0" i="0" dirty="0">
                <a:solidFill>
                  <a:srgbClr val="0000CD"/>
                </a:solidFill>
                <a:effectLst/>
                <a:latin typeface="Consolas" panose="020B0609020204030204" pitchFamily="49" charset="0"/>
              </a:rPr>
              <a:t>-light justify-content-center"&gt;</a:t>
            </a:r>
            <a:br>
              <a:rPr lang="en-US" sz="1000" dirty="0"/>
            </a:br>
            <a:r>
              <a:rPr lang="en-US" sz="1000" b="0" i="0" dirty="0">
                <a:solidFill>
                  <a:srgbClr val="000000"/>
                </a:solidFill>
                <a:effectLst/>
                <a:latin typeface="Consolas" panose="020B0609020204030204" pitchFamily="49" charset="0"/>
              </a:rPr>
              <a:t>  ...</a:t>
            </a:r>
            <a:br>
              <a:rPr lang="en-US" sz="1000" dirty="0"/>
            </a:br>
            <a:r>
              <a:rPr lang="en-US" sz="1000" b="0" i="0" dirty="0">
                <a:solidFill>
                  <a:srgbClr val="0000CD"/>
                </a:solidFill>
                <a:effectLst/>
                <a:latin typeface="Consolas" panose="020B0609020204030204" pitchFamily="49" charset="0"/>
              </a:rPr>
              <a:t>&lt;</a:t>
            </a:r>
            <a:r>
              <a:rPr lang="en-US" sz="1000" b="0" i="0" dirty="0">
                <a:solidFill>
                  <a:srgbClr val="A52A2A"/>
                </a:solidFill>
                <a:effectLst/>
                <a:latin typeface="Consolas" panose="020B0609020204030204" pitchFamily="49" charset="0"/>
              </a:rPr>
              <a:t>/nav</a:t>
            </a:r>
            <a:r>
              <a:rPr lang="en-US" sz="1000" b="0" i="0" dirty="0">
                <a:solidFill>
                  <a:srgbClr val="0000CD"/>
                </a:solidFill>
                <a:effectLst/>
                <a:latin typeface="Consolas" panose="020B0609020204030204" pitchFamily="49" charset="0"/>
              </a:rPr>
              <a:t>&gt;</a:t>
            </a:r>
            <a:endParaRPr lang="fr-FR" sz="1000" dirty="0">
              <a:solidFill>
                <a:srgbClr val="000000"/>
              </a:solidFill>
              <a:latin typeface="Consolas" panose="020B0609020204030204" pitchFamily="49" charset="0"/>
            </a:endParaRPr>
          </a:p>
        </p:txBody>
      </p:sp>
      <p:pic>
        <p:nvPicPr>
          <p:cNvPr id="11" name="Image 10">
            <a:extLst>
              <a:ext uri="{FF2B5EF4-FFF2-40B4-BE49-F238E27FC236}">
                <a16:creationId xmlns:a16="http://schemas.microsoft.com/office/drawing/2014/main" id="{D37E2A37-1779-42FA-A0F6-A159E45A16C9}"/>
              </a:ext>
            </a:extLst>
          </p:cNvPr>
          <p:cNvPicPr>
            <a:picLocks noChangeAspect="1"/>
          </p:cNvPicPr>
          <p:nvPr/>
        </p:nvPicPr>
        <p:blipFill>
          <a:blip r:embed="rId3"/>
          <a:stretch>
            <a:fillRect/>
          </a:stretch>
        </p:blipFill>
        <p:spPr>
          <a:xfrm>
            <a:off x="2508250" y="4299942"/>
            <a:ext cx="6516216" cy="7609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2329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2" y="555526"/>
            <a:ext cx="5778388"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 de navigation colorée - </a:t>
            </a:r>
            <a:r>
              <a:rPr lang="fr-FR" altLang="fr-FR" sz="2000" b="1" dirty="0" err="1">
                <a:solidFill>
                  <a:srgbClr val="000000"/>
                </a:solidFill>
                <a:latin typeface="Segoe UI" panose="020B0502040204020203" pitchFamily="34" charset="0"/>
                <a:cs typeface="Segoe UI" panose="020B0502040204020203" pitchFamily="34" charset="0"/>
              </a:rPr>
              <a:t>Colored</a:t>
            </a:r>
            <a:r>
              <a:rPr lang="fr-FR" altLang="fr-FR" sz="2000" b="1" dirty="0">
                <a:solidFill>
                  <a:srgbClr val="000000"/>
                </a:solidFill>
                <a:latin typeface="Segoe UI" panose="020B0502040204020203" pitchFamily="34" charset="0"/>
                <a:cs typeface="Segoe UI" panose="020B0502040204020203" pitchFamily="34" charset="0"/>
              </a:rPr>
              <a:t> Navbar</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l'une des classes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bg-color</a:t>
            </a:r>
            <a:r>
              <a:rPr kumimoji="0" lang="fr-FR" altLang="fr-FR" sz="1100" b="0" i="0" u="none" strike="noStrike" cap="none" normalizeH="0" baseline="0" dirty="0">
                <a:ln>
                  <a:noFill/>
                </a:ln>
                <a:solidFill>
                  <a:srgbClr val="000000"/>
                </a:solidFill>
                <a:effectLst/>
                <a:latin typeface="Verdana" panose="020B0604030504040204" pitchFamily="34" charset="0"/>
              </a:rPr>
              <a:t> pour modifier la couleur d'arrière-plan de la barre de navigation (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bg-primary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bg-success</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-info</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-warning</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-danger</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bg-secondary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bg-dark</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et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-light</a:t>
            </a:r>
            <a:r>
              <a:rPr kumimoji="0" lang="fr-FR" altLang="fr-FR" sz="1100" b="0" i="0" u="none" strike="noStrike" cap="none" normalizeH="0" baseline="0" dirty="0">
                <a:ln>
                  <a:noFill/>
                </a:ln>
                <a:solidFill>
                  <a:srgbClr val="000000"/>
                </a:solidFill>
                <a:effectLst/>
                <a:latin typeface="Verdana" panose="020B0604030504040204" pitchFamily="34" charset="0"/>
              </a:rPr>
              <a:t>)</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27870"/>
            <a:ext cx="5531360" cy="36740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00" b="0" i="0" dirty="0">
                <a:solidFill>
                  <a:srgbClr val="008000"/>
                </a:solidFill>
                <a:effectLst/>
                <a:latin typeface="Consolas" panose="020B0609020204030204" pitchFamily="49" charset="0"/>
              </a:rPr>
              <a:t>&lt;!-- Grey </a:t>
            </a:r>
            <a:r>
              <a:rPr lang="fr-FR" sz="1000" b="0" i="0" dirty="0" err="1">
                <a:solidFill>
                  <a:srgbClr val="008000"/>
                </a:solidFill>
                <a:effectLst/>
                <a:latin typeface="Consolas" panose="020B0609020204030204" pitchFamily="49" charset="0"/>
              </a:rPr>
              <a:t>with</a:t>
            </a:r>
            <a:r>
              <a:rPr lang="fr-FR" sz="1000" b="0" i="0" dirty="0">
                <a:solidFill>
                  <a:srgbClr val="008000"/>
                </a:solidFill>
                <a:effectLst/>
                <a:latin typeface="Consolas" panose="020B0609020204030204" pitchFamily="49" charset="0"/>
              </a:rPr>
              <a:t> black text --&gt;</a:t>
            </a:r>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 navbar-expand-sm bg-light navbar-light"&gt;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div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="container-fluid"&gt;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ul</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="navbar-nav"&gt;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 active"</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Active</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Link</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a:solidFill>
                  <a:srgbClr val="000000"/>
                </a:solidFill>
                <a:effectLst/>
                <a:latin typeface="Consolas" panose="020B0609020204030204" pitchFamily="49" charset="0"/>
              </a:rPr>
              <a:t>Link</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="nav-item"&gt;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="nav-link </a:t>
            </a:r>
            <a:r>
              <a:rPr lang="fr-FR" sz="1000" b="0" i="0" dirty="0" err="1">
                <a:solidFill>
                  <a:srgbClr val="0000CD"/>
                </a:solidFill>
                <a:effectLst/>
                <a:latin typeface="Consolas" panose="020B0609020204030204" pitchFamily="49" charset="0"/>
              </a:rPr>
              <a:t>disabled</a:t>
            </a:r>
            <a:r>
              <a:rPr lang="fr-FR" sz="1000" b="0" i="0" dirty="0">
                <a:solidFill>
                  <a:srgbClr val="0000CD"/>
                </a:solidFill>
                <a:effectLst/>
                <a:latin typeface="Consolas" panose="020B0609020204030204" pitchFamily="49" charset="0"/>
              </a:rPr>
              <a:t>"</a:t>
            </a:r>
            <a:r>
              <a:rPr lang="fr-FR" sz="1000" b="0" i="0" dirty="0">
                <a:solidFill>
                  <a:srgbClr val="FF0000"/>
                </a:solidFill>
                <a:effectLst/>
                <a:latin typeface="Consolas" panose="020B0609020204030204" pitchFamily="49" charset="0"/>
              </a:rPr>
              <a:t> href</a:t>
            </a:r>
            <a:r>
              <a:rPr lang="fr-FR" sz="1000" b="0" i="0" dirty="0">
                <a:solidFill>
                  <a:srgbClr val="0000CD"/>
                </a:solidFill>
                <a:effectLst/>
                <a:latin typeface="Consolas" panose="020B0609020204030204" pitchFamily="49" charset="0"/>
              </a:rPr>
              <a:t>="#"&gt;</a:t>
            </a:r>
            <a:r>
              <a:rPr lang="fr-FR" sz="1000" b="0" i="0" dirty="0" err="1">
                <a:solidFill>
                  <a:srgbClr val="000000"/>
                </a:solidFill>
                <a:effectLst/>
                <a:latin typeface="Consolas" panose="020B0609020204030204" pitchFamily="49" charset="0"/>
              </a:rPr>
              <a:t>Disabled</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/a</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/li</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/ul</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00"/>
                </a:solidFill>
                <a:effectLst/>
                <a:latin typeface="Consolas" panose="020B0609020204030204" pitchFamily="49" charset="0"/>
              </a:rPr>
              <a:t>  </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/div</a:t>
            </a:r>
            <a:r>
              <a:rPr lang="fr-FR" sz="1000" b="0" i="0" dirty="0">
                <a:solidFill>
                  <a:srgbClr val="0000CD"/>
                </a:solidFill>
                <a:effectLst/>
                <a:latin typeface="Consolas" panose="020B0609020204030204" pitchFamily="49" charset="0"/>
              </a:rPr>
              <a:t>&gt;</a:t>
            </a:r>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0000CD"/>
                </a:solidFill>
                <a:effectLst/>
                <a:latin typeface="Consolas" panose="020B0609020204030204" pitchFamily="49" charset="0"/>
              </a:rPr>
              <a:t>&gt;</a:t>
            </a:r>
          </a:p>
          <a:p>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 navbar-expand-sm bg-dark navbar-dark"&gt;</a:t>
            </a:r>
            <a:r>
              <a:rPr lang="fr-FR" sz="1000" b="0" i="0" dirty="0">
                <a:solidFill>
                  <a:srgbClr val="000000"/>
                </a:solidFill>
                <a:effectLst/>
                <a:latin typeface="Consolas" panose="020B0609020204030204" pitchFamily="49" charset="0"/>
              </a:rPr>
              <a:t>...</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0000CD"/>
                </a:solidFill>
                <a:effectLst/>
                <a:latin typeface="Consolas" panose="020B0609020204030204" pitchFamily="49" charset="0"/>
              </a:rPr>
              <a:t>&gt;</a:t>
            </a:r>
            <a:br>
              <a:rPr lang="fr-FR" sz="1000" dirty="0"/>
            </a:br>
            <a:br>
              <a:rPr lang="fr-FR" sz="1000" dirty="0"/>
            </a:b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FF0000"/>
                </a:solidFill>
                <a:effectLst/>
                <a:latin typeface="Consolas" panose="020B0609020204030204" pitchFamily="49" charset="0"/>
              </a:rPr>
              <a:t> class</a:t>
            </a:r>
            <a:r>
              <a:rPr lang="fr-FR" sz="1000" b="0" i="0" dirty="0">
                <a:solidFill>
                  <a:srgbClr val="0000CD"/>
                </a:solidFill>
                <a:effectLst/>
                <a:latin typeface="Consolas" panose="020B0609020204030204" pitchFamily="49" charset="0"/>
              </a:rPr>
              <a:t>="navbar navbar-expand-sm bg-primary navbar-dark"&gt;</a:t>
            </a:r>
            <a:r>
              <a:rPr lang="fr-FR" sz="1000" b="0" i="0" dirty="0">
                <a:solidFill>
                  <a:srgbClr val="000000"/>
                </a:solidFill>
                <a:effectLst/>
                <a:latin typeface="Consolas" panose="020B0609020204030204" pitchFamily="49" charset="0"/>
              </a:rPr>
              <a:t>...</a:t>
            </a:r>
            <a:r>
              <a:rPr lang="fr-FR" sz="1000" b="0" i="0" dirty="0">
                <a:solidFill>
                  <a:srgbClr val="0000CD"/>
                </a:solidFill>
                <a:effectLst/>
                <a:latin typeface="Consolas" panose="020B0609020204030204" pitchFamily="49" charset="0"/>
              </a:rPr>
              <a:t>&lt;</a:t>
            </a:r>
            <a:r>
              <a:rPr lang="fr-FR" sz="1000" b="0" i="0" dirty="0">
                <a:solidFill>
                  <a:srgbClr val="A52A2A"/>
                </a:solidFill>
                <a:effectLst/>
                <a:latin typeface="Consolas" panose="020B0609020204030204" pitchFamily="49" charset="0"/>
              </a:rPr>
              <a:t>/nav</a:t>
            </a:r>
            <a:r>
              <a:rPr lang="fr-FR" sz="1000" b="0" i="0" dirty="0">
                <a:solidFill>
                  <a:srgbClr val="0000CD"/>
                </a:solidFill>
                <a:effectLst/>
                <a:latin typeface="Consolas" panose="020B0609020204030204" pitchFamily="49" charset="0"/>
              </a:rPr>
              <a:t>&gt;</a:t>
            </a:r>
            <a:endParaRPr lang="fr-FR" sz="1000" dirty="0">
              <a:solidFill>
                <a:srgbClr val="000000"/>
              </a:solidFill>
              <a:latin typeface="Consolas" panose="020B0609020204030204" pitchFamily="49" charset="0"/>
            </a:endParaRPr>
          </a:p>
        </p:txBody>
      </p:sp>
      <p:pic>
        <p:nvPicPr>
          <p:cNvPr id="8" name="Image 7">
            <a:extLst>
              <a:ext uri="{FF2B5EF4-FFF2-40B4-BE49-F238E27FC236}">
                <a16:creationId xmlns:a16="http://schemas.microsoft.com/office/drawing/2014/main" id="{56629874-CC70-4673-841E-F37B9E94FC0E}"/>
              </a:ext>
            </a:extLst>
          </p:cNvPr>
          <p:cNvPicPr>
            <a:picLocks noChangeAspect="1"/>
          </p:cNvPicPr>
          <p:nvPr/>
        </p:nvPicPr>
        <p:blipFill>
          <a:blip r:embed="rId2"/>
          <a:stretch>
            <a:fillRect/>
          </a:stretch>
        </p:blipFill>
        <p:spPr>
          <a:xfrm>
            <a:off x="4499992" y="1502282"/>
            <a:ext cx="4375988" cy="286966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05164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2" y="555526"/>
            <a:ext cx="5778388"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Logo de la marque - Brand / Logo</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l'une des classes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bg-color</a:t>
            </a:r>
            <a:r>
              <a:rPr kumimoji="0" lang="fr-FR" altLang="fr-FR" sz="1100" b="0" i="0" u="none" strike="noStrike" cap="none" normalizeH="0" baseline="0" dirty="0">
                <a:ln>
                  <a:noFill/>
                </a:ln>
                <a:solidFill>
                  <a:srgbClr val="000000"/>
                </a:solidFill>
                <a:effectLst/>
                <a:latin typeface="Verdana" panose="020B0604030504040204" pitchFamily="34" charset="0"/>
              </a:rPr>
              <a:t> pour modifier la couleur d'arrière-plan de la barre de navigation (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bg-primary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bg-success</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-info</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-warning</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-danger</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bg-secondary</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bg-dark</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et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bg</a:t>
            </a:r>
            <a:r>
              <a:rPr kumimoji="0" lang="fr-FR" altLang="fr-FR" sz="1100" b="0" i="0" u="none" strike="noStrike" cap="none" normalizeH="0" baseline="0" dirty="0">
                <a:ln>
                  <a:noFill/>
                </a:ln>
                <a:solidFill>
                  <a:srgbClr val="DC143C"/>
                </a:solidFill>
                <a:effectLst/>
                <a:latin typeface="Consolas" panose="020B0609020204030204" pitchFamily="49" charset="0"/>
              </a:rPr>
              <a:t>-light</a:t>
            </a:r>
            <a:r>
              <a:rPr kumimoji="0" lang="fr-FR" altLang="fr-FR" sz="1100" b="0" i="0" u="none" strike="noStrike" cap="none" normalizeH="0" baseline="0" dirty="0">
                <a:ln>
                  <a:noFill/>
                </a:ln>
                <a:solidFill>
                  <a:srgbClr val="000000"/>
                </a:solidFill>
                <a:effectLst/>
                <a:latin typeface="Verdana" panose="020B0604030504040204" pitchFamily="34" charset="0"/>
              </a:rPr>
              <a:t>)</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827336"/>
            <a:ext cx="5531360" cy="148882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nav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="navbar navbar-expand-sm bg-dark navbar-dark"&gt;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="container-fluid"&gt;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="navbar-brand"</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err="1">
                <a:solidFill>
                  <a:srgbClr val="A52A2A"/>
                </a:solidFill>
                <a:effectLst/>
                <a:latin typeface="Consolas" panose="020B0609020204030204" pitchFamily="49" charset="0"/>
              </a:rPr>
              <a:t>img</a:t>
            </a:r>
            <a:r>
              <a:rPr lang="fr-FR" sz="1100" b="0" i="0" dirty="0">
                <a:solidFill>
                  <a:srgbClr val="FF0000"/>
                </a:solidFill>
                <a:effectLst/>
                <a:latin typeface="Consolas" panose="020B0609020204030204" pitchFamily="49" charset="0"/>
              </a:rPr>
              <a:t> src</a:t>
            </a:r>
            <a:r>
              <a:rPr lang="fr-FR" sz="1100" b="0" i="0" dirty="0">
                <a:solidFill>
                  <a:srgbClr val="0000CD"/>
                </a:solidFill>
                <a:effectLst/>
                <a:latin typeface="Consolas" panose="020B0609020204030204" pitchFamily="49" charset="0"/>
              </a:rPr>
              <a:t>="logo.png"</a:t>
            </a:r>
            <a:r>
              <a:rPr lang="fr-FR" sz="1100" b="0" i="0" dirty="0">
                <a:solidFill>
                  <a:srgbClr val="FF0000"/>
                </a:solidFill>
                <a:effectLst/>
                <a:latin typeface="Consolas" panose="020B0609020204030204" pitchFamily="49" charset="0"/>
              </a:rPr>
              <a:t> alt</a:t>
            </a:r>
            <a:r>
              <a:rPr lang="fr-FR" sz="1100" b="0" i="0" dirty="0">
                <a:solidFill>
                  <a:srgbClr val="0000CD"/>
                </a:solidFill>
                <a:effectLst/>
                <a:latin typeface="Consolas" panose="020B0609020204030204" pitchFamily="49" charset="0"/>
              </a:rPr>
              <a:t>="Avatar Logo"</a:t>
            </a:r>
            <a:r>
              <a:rPr lang="fr-FR" sz="1100" b="0" i="0" dirty="0">
                <a:solidFill>
                  <a:srgbClr val="FF0000"/>
                </a:solidFill>
                <a:effectLst/>
                <a:latin typeface="Consolas" panose="020B0609020204030204" pitchFamily="49" charset="0"/>
              </a:rPr>
              <a:t> style</a:t>
            </a:r>
            <a:r>
              <a:rPr lang="fr-FR" sz="1100" b="0" i="0" dirty="0">
                <a:solidFill>
                  <a:srgbClr val="0000CD"/>
                </a:solidFill>
                <a:effectLst/>
                <a:latin typeface="Consolas" panose="020B0609020204030204" pitchFamily="49" charset="0"/>
              </a:rPr>
              <a:t>="width:40px;"</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rounded-pill</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 </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/nav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CD02C171-824A-4BCB-8B1B-99F03A11B72F}"/>
              </a:ext>
            </a:extLst>
          </p:cNvPr>
          <p:cNvPicPr>
            <a:picLocks noChangeAspect="1"/>
          </p:cNvPicPr>
          <p:nvPr/>
        </p:nvPicPr>
        <p:blipFill>
          <a:blip r:embed="rId2"/>
          <a:stretch>
            <a:fillRect/>
          </a:stretch>
        </p:blipFill>
        <p:spPr>
          <a:xfrm>
            <a:off x="3709566" y="2715766"/>
            <a:ext cx="4389933" cy="12584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63655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2" y="555526"/>
            <a:ext cx="5778388"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Texte de la barre de navigation - Navbar Text</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navbar-text</a:t>
            </a:r>
            <a:r>
              <a:rPr kumimoji="0" lang="fr-FR" altLang="fr-FR" sz="1100" b="0" i="0" u="none" strike="noStrike" cap="none" normalizeH="0" baseline="0" dirty="0">
                <a:ln>
                  <a:noFill/>
                </a:ln>
                <a:solidFill>
                  <a:srgbClr val="000000"/>
                </a:solidFill>
                <a:effectLst/>
                <a:latin typeface="Verdana" panose="020B0604030504040204" pitchFamily="34" charset="0"/>
              </a:rPr>
              <a:t> pour aligner verticalement tous les éléments à l'intérieur de la barre de navigation qui ne sont pas des liens (assure un remplissage et une couleur de texte appropriés).</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081252"/>
            <a:ext cx="5531360" cy="98099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nav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="navbar navbar-expand-sm bg-dark navbar-dark"&gt;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="container-fluid"&gt;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="navbar-text"&gt;</a:t>
            </a:r>
            <a:r>
              <a:rPr lang="fr-FR" sz="1100" b="0" i="0" dirty="0">
                <a:solidFill>
                  <a:srgbClr val="000000"/>
                </a:solidFill>
                <a:effectLst/>
                <a:latin typeface="Consolas" panose="020B0609020204030204" pitchFamily="49" charset="0"/>
              </a:rPr>
              <a:t>Navbar text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/nav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F1E7DD75-D921-49FA-9299-A2F01954D750}"/>
              </a:ext>
            </a:extLst>
          </p:cNvPr>
          <p:cNvPicPr>
            <a:picLocks noChangeAspect="1"/>
          </p:cNvPicPr>
          <p:nvPr/>
        </p:nvPicPr>
        <p:blipFill>
          <a:blip r:embed="rId2"/>
          <a:stretch>
            <a:fillRect/>
          </a:stretch>
        </p:blipFill>
        <p:spPr>
          <a:xfrm>
            <a:off x="4139952" y="2787774"/>
            <a:ext cx="3940869" cy="86832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757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Barre de navigation avec liste déroulante - Navbar </a:t>
            </a:r>
            <a:r>
              <a:rPr lang="fr-FR" altLang="fr-FR" sz="2000" b="1" dirty="0" err="1">
                <a:solidFill>
                  <a:srgbClr val="000000"/>
                </a:solidFill>
                <a:latin typeface="Segoe UI" panose="020B0502040204020203" pitchFamily="34" charset="0"/>
                <a:cs typeface="Segoe UI" panose="020B0502040204020203" pitchFamily="34" charset="0"/>
              </a:rPr>
              <a:t>With</a:t>
            </a:r>
            <a:r>
              <a:rPr lang="fr-FR" altLang="fr-FR" sz="2000" b="1" dirty="0">
                <a:solidFill>
                  <a:srgbClr val="000000"/>
                </a:solidFill>
                <a:latin typeface="Segoe UI" panose="020B0502040204020203" pitchFamily="34" charset="0"/>
                <a:cs typeface="Segoe UI" panose="020B0502040204020203" pitchFamily="34" charset="0"/>
              </a:rPr>
              <a:t> </a:t>
            </a:r>
            <a:r>
              <a:rPr lang="fr-FR" altLang="fr-FR" sz="2000" b="1" dirty="0" err="1">
                <a:solidFill>
                  <a:srgbClr val="000000"/>
                </a:solidFill>
                <a:latin typeface="Segoe UI" panose="020B0502040204020203" pitchFamily="34" charset="0"/>
                <a:cs typeface="Segoe UI" panose="020B0502040204020203" pitchFamily="34" charset="0"/>
              </a:rPr>
              <a:t>Dropdown</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navbar-text</a:t>
            </a:r>
            <a:r>
              <a:rPr kumimoji="0" lang="fr-FR" altLang="fr-FR" sz="1100" b="0" i="0" u="none" strike="noStrike" cap="none" normalizeH="0" baseline="0" dirty="0">
                <a:ln>
                  <a:noFill/>
                </a:ln>
                <a:solidFill>
                  <a:srgbClr val="000000"/>
                </a:solidFill>
                <a:effectLst/>
                <a:latin typeface="Verdana" panose="020B0604030504040204" pitchFamily="34" charset="0"/>
              </a:rPr>
              <a:t> pour aligner verticalement tous les éléments à l'intérieur de la barre de navigation qui ne sont pas des liens (assure un remplissage et une couleur de texte appropriés).</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827336"/>
            <a:ext cx="8012358" cy="148882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="nav-item </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="nav-link </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-toggle"</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role</a:t>
            </a:r>
            <a:r>
              <a:rPr lang="fr-FR" sz="1100" b="0" i="0" dirty="0">
                <a:solidFill>
                  <a:srgbClr val="0000CD"/>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data-bs-toggle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ul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-menu"&gt;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-item"</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Link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-item"</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err="1">
                <a:solidFill>
                  <a:srgbClr val="000000"/>
                </a:solidFill>
                <a:effectLst/>
                <a:latin typeface="Consolas" panose="020B0609020204030204" pitchFamily="49" charset="0"/>
              </a:rPr>
              <a:t>Another</a:t>
            </a:r>
            <a:r>
              <a:rPr lang="fr-FR" sz="1100" b="0" i="0" dirty="0">
                <a:solidFill>
                  <a:srgbClr val="000000"/>
                </a:solidFill>
                <a:effectLst/>
                <a:latin typeface="Consolas" panose="020B0609020204030204" pitchFamily="49" charset="0"/>
              </a:rPr>
              <a:t> link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a</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dropdown</a:t>
            </a:r>
            <a:r>
              <a:rPr lang="fr-FR" sz="1100" b="0" i="0" dirty="0">
                <a:solidFill>
                  <a:srgbClr val="0000CD"/>
                </a:solidFill>
                <a:effectLst/>
                <a:latin typeface="Consolas" panose="020B0609020204030204" pitchFamily="49" charset="0"/>
              </a:rPr>
              <a:t>-item"</a:t>
            </a:r>
            <a:r>
              <a:rPr lang="fr-FR" sz="1100" b="0" i="0" dirty="0">
                <a:solidFill>
                  <a:srgbClr val="FF0000"/>
                </a:solidFill>
                <a:effectLst/>
                <a:latin typeface="Consolas" panose="020B0609020204030204" pitchFamily="49" charset="0"/>
              </a:rPr>
              <a:t> href</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A </a:t>
            </a:r>
            <a:r>
              <a:rPr lang="fr-FR" sz="1100" b="0" i="0" dirty="0" err="1">
                <a:solidFill>
                  <a:srgbClr val="000000"/>
                </a:solidFill>
                <a:effectLst/>
                <a:latin typeface="Consolas" panose="020B0609020204030204" pitchFamily="49" charset="0"/>
              </a:rPr>
              <a:t>third</a:t>
            </a:r>
            <a:r>
              <a:rPr lang="fr-FR" sz="1100" b="0" i="0" dirty="0">
                <a:solidFill>
                  <a:srgbClr val="000000"/>
                </a:solidFill>
                <a:effectLst/>
                <a:latin typeface="Consolas" panose="020B0609020204030204" pitchFamily="49" charset="0"/>
              </a:rPr>
              <a:t> link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/a</a:t>
            </a:r>
            <a:r>
              <a:rPr lang="fr-FR" sz="1100" b="0" i="0" dirty="0">
                <a:solidFill>
                  <a:srgbClr val="0000CD"/>
                </a:solidFill>
                <a:effectLst/>
                <a:latin typeface="Consolas" panose="020B0609020204030204" pitchFamily="49" charset="0"/>
              </a:rPr>
              <a:t>&gt;&lt;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/ul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/li</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73F03413-5E14-4E1A-A1D4-E0BD07269582}"/>
              </a:ext>
            </a:extLst>
          </p:cNvPr>
          <p:cNvPicPr>
            <a:picLocks noChangeAspect="1"/>
          </p:cNvPicPr>
          <p:nvPr/>
        </p:nvPicPr>
        <p:blipFill>
          <a:blip r:embed="rId2"/>
          <a:stretch>
            <a:fillRect/>
          </a:stretch>
        </p:blipFill>
        <p:spPr>
          <a:xfrm>
            <a:off x="2854052" y="3003798"/>
            <a:ext cx="5372645" cy="18566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9644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Responsive Containers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Vous pouvez également utiliser les classes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container-sm|md|lg|xl</a:t>
            </a:r>
            <a:r>
              <a:rPr kumimoji="0" lang="fr-FR" altLang="fr-FR" sz="1100" b="0" i="0" u="none" strike="noStrike" cap="none" normalizeH="0" baseline="0" dirty="0">
                <a:ln>
                  <a:noFill/>
                </a:ln>
                <a:solidFill>
                  <a:srgbClr val="000000"/>
                </a:solidFill>
                <a:effectLst/>
                <a:latin typeface="Verdana" panose="020B0604030504040204" pitchFamily="34" charset="0"/>
              </a:rPr>
              <a:t> pour déterminer quand le conteneur doit être réactif.</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 conteneur </a:t>
            </a:r>
            <a:r>
              <a:rPr kumimoji="0" lang="fr-FR" altLang="fr-FR" sz="1100" b="0" i="0" u="none" strike="noStrike" cap="none" normalizeH="0" baseline="0" dirty="0">
                <a:ln>
                  <a:noFill/>
                </a:ln>
                <a:solidFill>
                  <a:srgbClr val="DC143C"/>
                </a:solidFill>
                <a:effectLst/>
                <a:latin typeface="Consolas" panose="020B0609020204030204" pitchFamily="49" charset="0"/>
              </a:rPr>
              <a:t>max-</a:t>
            </a:r>
            <a:r>
              <a:rPr kumimoji="0" lang="fr-FR" altLang="fr-FR" sz="1100" b="0" i="0" u="none" strike="noStrike" cap="none" normalizeH="0" baseline="0" dirty="0" err="1">
                <a:ln>
                  <a:noFill/>
                </a:ln>
                <a:solidFill>
                  <a:srgbClr val="DC143C"/>
                </a:solidFill>
                <a:effectLst/>
                <a:latin typeface="Consolas" panose="020B0609020204030204" pitchFamily="49" charset="0"/>
              </a:rPr>
              <a:t>width</a:t>
            </a:r>
            <a:r>
              <a:rPr kumimoji="0" lang="fr-FR" altLang="fr-FR" sz="1100" b="0" i="0" u="none" strike="noStrike" cap="none" normalizeH="0" baseline="0" dirty="0">
                <a:ln>
                  <a:noFill/>
                </a:ln>
                <a:solidFill>
                  <a:srgbClr val="000000"/>
                </a:solidFill>
                <a:effectLst/>
                <a:latin typeface="Verdana" panose="020B0604030504040204" pitchFamily="34" charset="0"/>
              </a:rPr>
              <a:t> changera sur différentes tailles d'écran/fenêtres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au 2">
            <a:extLst>
              <a:ext uri="{FF2B5EF4-FFF2-40B4-BE49-F238E27FC236}">
                <a16:creationId xmlns:a16="http://schemas.microsoft.com/office/drawing/2014/main" id="{38537E06-287D-438A-92A8-994619564628}"/>
              </a:ext>
            </a:extLst>
          </p:cNvPr>
          <p:cNvGraphicFramePr>
            <a:graphicFrameLocks noGrp="1"/>
          </p:cNvGraphicFramePr>
          <p:nvPr>
            <p:extLst>
              <p:ext uri="{D42A27DB-BD31-4B8C-83A1-F6EECF244321}">
                <p14:modId xmlns:p14="http://schemas.microsoft.com/office/powerpoint/2010/main" val="935373491"/>
              </p:ext>
            </p:extLst>
          </p:nvPr>
        </p:nvGraphicFramePr>
        <p:xfrm>
          <a:off x="251519" y="1779662"/>
          <a:ext cx="8435532" cy="3049984"/>
        </p:xfrm>
        <a:graphic>
          <a:graphicData uri="http://schemas.openxmlformats.org/drawingml/2006/table">
            <a:tbl>
              <a:tblPr/>
              <a:tblGrid>
                <a:gridCol w="3684132">
                  <a:extLst>
                    <a:ext uri="{9D8B030D-6E8A-4147-A177-3AD203B41FA5}">
                      <a16:colId xmlns:a16="http://schemas.microsoft.com/office/drawing/2014/main" val="369488290"/>
                    </a:ext>
                  </a:extLst>
                </a:gridCol>
                <a:gridCol w="708357">
                  <a:extLst>
                    <a:ext uri="{9D8B030D-6E8A-4147-A177-3AD203B41FA5}">
                      <a16:colId xmlns:a16="http://schemas.microsoft.com/office/drawing/2014/main" val="155034333"/>
                    </a:ext>
                  </a:extLst>
                </a:gridCol>
                <a:gridCol w="875443">
                  <a:extLst>
                    <a:ext uri="{9D8B030D-6E8A-4147-A177-3AD203B41FA5}">
                      <a16:colId xmlns:a16="http://schemas.microsoft.com/office/drawing/2014/main" val="942827366"/>
                    </a:ext>
                  </a:extLst>
                </a:gridCol>
                <a:gridCol w="791900">
                  <a:extLst>
                    <a:ext uri="{9D8B030D-6E8A-4147-A177-3AD203B41FA5}">
                      <a16:colId xmlns:a16="http://schemas.microsoft.com/office/drawing/2014/main" val="645455032"/>
                    </a:ext>
                  </a:extLst>
                </a:gridCol>
                <a:gridCol w="791900">
                  <a:extLst>
                    <a:ext uri="{9D8B030D-6E8A-4147-A177-3AD203B41FA5}">
                      <a16:colId xmlns:a16="http://schemas.microsoft.com/office/drawing/2014/main" val="3813733397"/>
                    </a:ext>
                  </a:extLst>
                </a:gridCol>
                <a:gridCol w="791900">
                  <a:extLst>
                    <a:ext uri="{9D8B030D-6E8A-4147-A177-3AD203B41FA5}">
                      <a16:colId xmlns:a16="http://schemas.microsoft.com/office/drawing/2014/main" val="201157903"/>
                    </a:ext>
                  </a:extLst>
                </a:gridCol>
                <a:gridCol w="791900">
                  <a:extLst>
                    <a:ext uri="{9D8B030D-6E8A-4147-A177-3AD203B41FA5}">
                      <a16:colId xmlns:a16="http://schemas.microsoft.com/office/drawing/2014/main" val="1666030225"/>
                    </a:ext>
                  </a:extLst>
                </a:gridCol>
              </a:tblGrid>
              <a:tr h="576064">
                <a:tc>
                  <a:txBody>
                    <a:bodyPr/>
                    <a:lstStyle/>
                    <a:p>
                      <a:pPr algn="ctr" fontAlgn="t"/>
                      <a:r>
                        <a:rPr lang="fr-FR" sz="1050" b="1" dirty="0">
                          <a:effectLst/>
                        </a:rPr>
                        <a:t>Classe</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Très petit &lt;576px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Petit</a:t>
                      </a:r>
                      <a:br>
                        <a:rPr lang="fr-FR" sz="1050" b="1" dirty="0">
                          <a:effectLst/>
                        </a:rPr>
                      </a:br>
                      <a:r>
                        <a:rPr lang="fr-FR" sz="1050" b="1" dirty="0">
                          <a:effectLst/>
                        </a:rPr>
                        <a:t>≥576px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Moyen</a:t>
                      </a:r>
                      <a:br>
                        <a:rPr lang="fr-FR" sz="1050" b="1" dirty="0">
                          <a:effectLst/>
                        </a:rPr>
                      </a:br>
                      <a:r>
                        <a:rPr lang="fr-FR" sz="1050" b="1" dirty="0">
                          <a:effectLst/>
                        </a:rPr>
                        <a:t>768px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Grand</a:t>
                      </a:r>
                      <a:br>
                        <a:rPr lang="fr-FR" sz="1050" b="1" dirty="0">
                          <a:effectLst/>
                        </a:rPr>
                      </a:br>
                      <a:r>
                        <a:rPr lang="fr-FR" sz="1050" b="1" dirty="0">
                          <a:effectLst/>
                        </a:rPr>
                        <a:t>≥992px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Extra large</a:t>
                      </a:r>
                      <a:br>
                        <a:rPr lang="fr-FR" sz="1050" b="1" dirty="0">
                          <a:effectLst/>
                        </a:rPr>
                      </a:br>
                      <a:r>
                        <a:rPr lang="fr-FR" sz="1050" b="1" dirty="0">
                          <a:effectLst/>
                        </a:rPr>
                        <a:t>≥1200px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ctr" fontAlgn="t"/>
                      <a:r>
                        <a:rPr lang="fr-FR" sz="1050" b="1" dirty="0">
                          <a:effectLst/>
                        </a:rPr>
                        <a:t>XXL</a:t>
                      </a:r>
                      <a:br>
                        <a:rPr lang="fr-FR" sz="1050" b="1" dirty="0">
                          <a:effectLst/>
                        </a:rPr>
                      </a:br>
                      <a:r>
                        <a:rPr lang="fr-FR" sz="1050" b="1" dirty="0">
                          <a:effectLst/>
                        </a:rPr>
                        <a:t>≥1400px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1982679"/>
                  </a:ext>
                </a:extLst>
              </a:tr>
              <a:tr h="494784">
                <a:tc>
                  <a:txBody>
                    <a:bodyPr/>
                    <a:lstStyle/>
                    <a:p>
                      <a:pPr algn="l" fontAlgn="t"/>
                      <a:r>
                        <a:rPr lang="fr-FR" sz="1000">
                          <a:effectLst/>
                        </a:rPr>
                        <a:t>.container-sm</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dirty="0">
                          <a:effectLst/>
                        </a:rPr>
                        <a:t>540px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720px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960px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1140px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1320px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8437107"/>
                  </a:ext>
                </a:extLst>
              </a:tr>
              <a:tr h="494784">
                <a:tc>
                  <a:txBody>
                    <a:bodyPr/>
                    <a:lstStyle/>
                    <a:p>
                      <a:pPr algn="l" fontAlgn="t"/>
                      <a:r>
                        <a:rPr lang="fr-FR" sz="1000">
                          <a:effectLst/>
                        </a:rPr>
                        <a:t>.container-md</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720px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960px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1140px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1320px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60482049"/>
                  </a:ext>
                </a:extLst>
              </a:tr>
              <a:tr h="494784">
                <a:tc>
                  <a:txBody>
                    <a:bodyPr/>
                    <a:lstStyle/>
                    <a:p>
                      <a:pPr algn="l" fontAlgn="t"/>
                      <a:r>
                        <a:rPr lang="fr-FR" sz="1000">
                          <a:effectLst/>
                        </a:rPr>
                        <a:t>.container-lg</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960px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1140px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fr-FR" sz="1000">
                          <a:effectLst/>
                        </a:rPr>
                        <a:t>1320px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90848443"/>
                  </a:ext>
                </a:extLst>
              </a:tr>
              <a:tr h="494784">
                <a:tc>
                  <a:txBody>
                    <a:bodyPr/>
                    <a:lstStyle/>
                    <a:p>
                      <a:pPr algn="l" fontAlgn="t"/>
                      <a:r>
                        <a:rPr lang="fr-FR" sz="1000">
                          <a:effectLst/>
                        </a:rPr>
                        <a:t>.container-xl</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1140px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fr-FR" sz="1000">
                          <a:effectLst/>
                        </a:rPr>
                        <a:t>1320px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96735666"/>
                  </a:ext>
                </a:extLst>
              </a:tr>
              <a:tr h="494784">
                <a:tc>
                  <a:txBody>
                    <a:bodyPr/>
                    <a:lstStyle/>
                    <a:p>
                      <a:pPr algn="l" fontAlgn="t"/>
                      <a:r>
                        <a:rPr lang="fr-FR" sz="1000">
                          <a:effectLst/>
                        </a:rPr>
                        <a:t>.container-xxl</a:t>
                      </a:r>
                    </a:p>
                  </a:txBody>
                  <a:tcPr marL="54372"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a:effectLst/>
                        </a:rPr>
                        <a:t>100%</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fr-FR" sz="1000" dirty="0">
                          <a:effectLst/>
                        </a:rPr>
                        <a:t>1320px</a:t>
                      </a:r>
                    </a:p>
                  </a:txBody>
                  <a:tcPr marL="27186" marR="27186" marT="27186" marB="2718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885297"/>
                  </a:ext>
                </a:extLst>
              </a:tr>
            </a:tbl>
          </a:graphicData>
        </a:graphic>
      </p:graphicFrame>
    </p:spTree>
    <p:extLst>
      <p:ext uri="{BB962C8B-B14F-4D97-AF65-F5344CB8AC3E}">
        <p14:creationId xmlns:p14="http://schemas.microsoft.com/office/powerpoint/2010/main" val="346499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Navbars </a:t>
            </a:r>
            <a:r>
              <a:rPr lang="fr-FR" dirty="0">
                <a:solidFill>
                  <a:schemeClr val="accent1"/>
                </a:solidFill>
              </a:rPr>
              <a:t>Bootstrap</a:t>
            </a:r>
          </a:p>
        </p:txBody>
      </p:sp>
      <p:sp>
        <p:nvSpPr>
          <p:cNvPr id="89" name="ZoneTexte 88"/>
          <p:cNvSpPr txBox="1"/>
          <p:nvPr/>
        </p:nvSpPr>
        <p:spPr>
          <a:xfrm>
            <a:off x="233771" y="555526"/>
            <a:ext cx="8776109" cy="369332"/>
          </a:xfrm>
          <a:prstGeom prst="rect">
            <a:avLst/>
          </a:prstGeom>
          <a:noFill/>
        </p:spPr>
        <p:txBody>
          <a:bodyPr wrap="square" rtlCol="0">
            <a:spAutoFit/>
          </a:bodyPr>
          <a:lstStyle/>
          <a:p>
            <a:r>
              <a:rPr lang="fr-FR" altLang="fr-FR" b="1" dirty="0">
                <a:solidFill>
                  <a:srgbClr val="000000"/>
                </a:solidFill>
                <a:latin typeface="Segoe UI" panose="020B0502040204020203" pitchFamily="34" charset="0"/>
                <a:cs typeface="Segoe UI" panose="020B0502040204020203" pitchFamily="34" charset="0"/>
              </a:rPr>
              <a:t>Formulaires et boutons de la barre de navigation - Navbar Forms and Buttons</a:t>
            </a: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62119" y="916709"/>
            <a:ext cx="8012358" cy="417417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nav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="navbar navbar-expand-sm navbar-dark bg-dark"&gt;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="container-fluid"&gt;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="navbar-brand"</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="javascript:void(0)"&gt;</a:t>
            </a:r>
            <a:r>
              <a:rPr lang="fr-FR" sz="1050" b="0" i="0" dirty="0">
                <a:solidFill>
                  <a:srgbClr val="000000"/>
                </a:solidFill>
                <a:effectLst/>
                <a:latin typeface="Consolas" panose="020B0609020204030204" pitchFamily="49" charset="0"/>
              </a:rPr>
              <a:t>Logo</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button</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="navbar-toggler"</a:t>
            </a:r>
            <a:r>
              <a:rPr lang="fr-FR" sz="1050" b="0" i="0" dirty="0">
                <a:solidFill>
                  <a:srgbClr val="FF0000"/>
                </a:solidFill>
                <a:effectLst/>
                <a:latin typeface="Consolas" panose="020B0609020204030204" pitchFamily="49" charset="0"/>
              </a:rPr>
              <a:t> type</a:t>
            </a:r>
            <a:r>
              <a:rPr lang="fr-FR" sz="1050" b="0" i="0" dirty="0">
                <a:solidFill>
                  <a:srgbClr val="0000CD"/>
                </a:solidFill>
                <a:effectLst/>
                <a:latin typeface="Consolas" panose="020B0609020204030204" pitchFamily="49" charset="0"/>
              </a:rPr>
              <a:t>="button"</a:t>
            </a:r>
            <a:r>
              <a:rPr lang="fr-FR" sz="1050" b="0" i="0" dirty="0">
                <a:solidFill>
                  <a:srgbClr val="FF0000"/>
                </a:solidFill>
                <a:effectLst/>
                <a:latin typeface="Consolas" panose="020B0609020204030204" pitchFamily="49" charset="0"/>
              </a:rPr>
              <a:t> data-bs-toggle</a:t>
            </a:r>
            <a:r>
              <a:rPr lang="fr-FR" sz="1050" b="0" i="0" dirty="0">
                <a:solidFill>
                  <a:srgbClr val="0000CD"/>
                </a:solidFill>
                <a:effectLst/>
                <a:latin typeface="Consolas" panose="020B0609020204030204" pitchFamily="49" charset="0"/>
              </a:rPr>
              <a:t>="collapse"</a:t>
            </a:r>
            <a:r>
              <a:rPr lang="fr-FR" sz="1050" b="0" i="0" dirty="0">
                <a:solidFill>
                  <a:srgbClr val="FF0000"/>
                </a:solidFill>
                <a:effectLst/>
                <a:latin typeface="Consolas" panose="020B0609020204030204" pitchFamily="49" charset="0"/>
              </a:rPr>
              <a:t> data-bs-target</a:t>
            </a:r>
            <a:r>
              <a:rPr lang="fr-FR" sz="1050" b="0" i="0" dirty="0">
                <a:solidFill>
                  <a:srgbClr val="0000CD"/>
                </a:solidFill>
                <a:effectLst/>
                <a:latin typeface="Consolas" panose="020B0609020204030204" pitchFamily="49" charset="0"/>
              </a:rPr>
              <a:t>="#mynavbar"&gt;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span</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="navbar-toggler-icon"&gt;&lt;</a:t>
            </a:r>
            <a:r>
              <a:rPr lang="fr-FR" sz="1050" b="0" i="0" dirty="0">
                <a:solidFill>
                  <a:srgbClr val="A52A2A"/>
                </a:solidFill>
                <a:effectLst/>
                <a:latin typeface="Consolas" panose="020B0609020204030204" pitchFamily="49" charset="0"/>
              </a:rPr>
              <a:t>/span</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/button</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="collapse navbar-collapse"</a:t>
            </a:r>
            <a:r>
              <a:rPr lang="fr-FR" sz="1050" b="0" i="0" dirty="0">
                <a:solidFill>
                  <a:srgbClr val="FF0000"/>
                </a:solidFill>
                <a:effectLst/>
                <a:latin typeface="Consolas" panose="020B0609020204030204" pitchFamily="49" charset="0"/>
              </a:rPr>
              <a:t> id</a:t>
            </a:r>
            <a:r>
              <a:rPr lang="fr-FR" sz="1050" b="0" i="0" dirty="0">
                <a:solidFill>
                  <a:srgbClr val="0000CD"/>
                </a:solidFill>
                <a:effectLst/>
                <a:latin typeface="Consolas" panose="020B0609020204030204" pitchFamily="49" charset="0"/>
              </a:rPr>
              <a:t>="mynavbar"&gt;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="navbar-nav me-auto"&gt;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="javascript:void(0)"&gt;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="javascript:void(0)"&gt;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="nav-item"&gt;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="nav-link"</a:t>
            </a:r>
            <a:r>
              <a:rPr lang="fr-FR" sz="1050" b="0" i="0" dirty="0">
                <a:solidFill>
                  <a:srgbClr val="FF0000"/>
                </a:solidFill>
                <a:effectLst/>
                <a:latin typeface="Consolas" panose="020B0609020204030204" pitchFamily="49" charset="0"/>
              </a:rPr>
              <a:t> href</a:t>
            </a:r>
            <a:r>
              <a:rPr lang="fr-FR" sz="1050" b="0" i="0" dirty="0">
                <a:solidFill>
                  <a:srgbClr val="0000CD"/>
                </a:solidFill>
                <a:effectLst/>
                <a:latin typeface="Consolas" panose="020B0609020204030204" pitchFamily="49" charset="0"/>
              </a:rPr>
              <a:t>="javascript:void(0)"&gt;</a:t>
            </a:r>
            <a:r>
              <a:rPr lang="fr-FR" sz="1050" b="0" i="0" dirty="0">
                <a:solidFill>
                  <a:srgbClr val="000000"/>
                </a:solidFill>
                <a:effectLst/>
                <a:latin typeface="Consolas" panose="020B0609020204030204" pitchFamily="49" charset="0"/>
              </a:rPr>
              <a:t>Link</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/a</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/li</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/ul</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form</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="d-flex"&gt;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input</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="form-control me-2"</a:t>
            </a:r>
            <a:r>
              <a:rPr lang="fr-FR" sz="1050" b="0" i="0" dirty="0">
                <a:solidFill>
                  <a:srgbClr val="FF0000"/>
                </a:solidFill>
                <a:effectLst/>
                <a:latin typeface="Consolas" panose="020B0609020204030204" pitchFamily="49" charset="0"/>
              </a:rPr>
              <a:t> type</a:t>
            </a:r>
            <a:r>
              <a:rPr lang="fr-FR" sz="1050" b="0" i="0" dirty="0">
                <a:solidFill>
                  <a:srgbClr val="0000CD"/>
                </a:solidFill>
                <a:effectLst/>
                <a:latin typeface="Consolas" panose="020B0609020204030204" pitchFamily="49" charset="0"/>
              </a:rPr>
              <a:t>="text"</a:t>
            </a:r>
            <a:r>
              <a:rPr lang="fr-FR" sz="1050" b="0" i="0" dirty="0">
                <a:solidFill>
                  <a:srgbClr val="FF0000"/>
                </a:solidFill>
                <a:effectLst/>
                <a:latin typeface="Consolas" panose="020B0609020204030204" pitchFamily="49" charset="0"/>
              </a:rPr>
              <a:t> placeholder</a:t>
            </a:r>
            <a:r>
              <a:rPr lang="fr-FR" sz="1050" b="0" i="0" dirty="0">
                <a:solidFill>
                  <a:srgbClr val="0000CD"/>
                </a:solidFill>
                <a:effectLst/>
                <a:latin typeface="Consolas" panose="020B0609020204030204" pitchFamily="49" charset="0"/>
              </a:rPr>
              <a:t>="Search"&gt;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button</a:t>
            </a:r>
            <a:r>
              <a:rPr lang="fr-FR" sz="1050" b="0" i="0" dirty="0">
                <a:solidFill>
                  <a:srgbClr val="FF0000"/>
                </a:solidFill>
                <a:effectLst/>
                <a:latin typeface="Consolas" panose="020B0609020204030204" pitchFamily="49" charset="0"/>
              </a:rPr>
              <a:t> class</a:t>
            </a:r>
            <a:r>
              <a:rPr lang="fr-FR" sz="1050" b="0" i="0" dirty="0">
                <a:solidFill>
                  <a:srgbClr val="0000CD"/>
                </a:solidFill>
                <a:effectLst/>
                <a:latin typeface="Consolas" panose="020B0609020204030204" pitchFamily="49" charset="0"/>
              </a:rPr>
              <a:t>="btn btn-primary"</a:t>
            </a:r>
            <a:r>
              <a:rPr lang="fr-FR" sz="1050" b="0" i="0" dirty="0">
                <a:solidFill>
                  <a:srgbClr val="FF0000"/>
                </a:solidFill>
                <a:effectLst/>
                <a:latin typeface="Consolas" panose="020B0609020204030204" pitchFamily="49" charset="0"/>
              </a:rPr>
              <a:t> type</a:t>
            </a:r>
            <a:r>
              <a:rPr lang="fr-FR" sz="1050" b="0" i="0" dirty="0">
                <a:solidFill>
                  <a:srgbClr val="0000CD"/>
                </a:solidFill>
                <a:effectLst/>
                <a:latin typeface="Consolas" panose="020B0609020204030204" pitchFamily="49" charset="0"/>
              </a:rPr>
              <a:t>="button"&gt;</a:t>
            </a:r>
            <a:r>
              <a:rPr lang="fr-FR" sz="1050" b="0" i="0" dirty="0">
                <a:solidFill>
                  <a:srgbClr val="000000"/>
                </a:solidFill>
                <a:effectLst/>
                <a:latin typeface="Consolas" panose="020B0609020204030204" pitchFamily="49" charset="0"/>
              </a:rPr>
              <a:t>Search</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/button</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/form</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00"/>
                </a:solidFill>
                <a:effectLst/>
                <a:latin typeface="Consolas" panose="020B0609020204030204" pitchFamily="49" charset="0"/>
              </a:rPr>
              <a:t>  </a:t>
            </a: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/div</a:t>
            </a:r>
            <a:r>
              <a:rPr lang="fr-FR" sz="1050" b="0" i="0" dirty="0">
                <a:solidFill>
                  <a:srgbClr val="0000CD"/>
                </a:solidFill>
                <a:effectLst/>
                <a:latin typeface="Consolas" panose="020B0609020204030204" pitchFamily="49" charset="0"/>
              </a:rPr>
              <a:t>&gt;</a:t>
            </a:r>
            <a:br>
              <a:rPr lang="fr-FR" sz="1050" dirty="0"/>
            </a:br>
            <a:r>
              <a:rPr lang="fr-FR" sz="1050" b="0" i="0" dirty="0">
                <a:solidFill>
                  <a:srgbClr val="0000CD"/>
                </a:solidFill>
                <a:effectLst/>
                <a:latin typeface="Consolas" panose="020B0609020204030204" pitchFamily="49" charset="0"/>
              </a:rPr>
              <a:t>&lt;</a:t>
            </a:r>
            <a:r>
              <a:rPr lang="fr-FR" sz="1050" b="0" i="0" dirty="0">
                <a:solidFill>
                  <a:srgbClr val="A52A2A"/>
                </a:solidFill>
                <a:effectLst/>
                <a:latin typeface="Consolas" panose="020B0609020204030204" pitchFamily="49" charset="0"/>
              </a:rPr>
              <a:t>/nav</a:t>
            </a:r>
            <a:r>
              <a:rPr lang="fr-FR" sz="1050" b="0" i="0" dirty="0">
                <a:solidFill>
                  <a:srgbClr val="0000CD"/>
                </a:solidFill>
                <a:effectLst/>
                <a:latin typeface="Consolas" panose="020B0609020204030204" pitchFamily="49" charset="0"/>
              </a:rPr>
              <a:t>&gt;</a:t>
            </a:r>
            <a:endParaRPr lang="fr-FR" sz="105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D32B065F-C5F8-424D-AFED-609AFE6D4190}"/>
              </a:ext>
            </a:extLst>
          </p:cNvPr>
          <p:cNvPicPr>
            <a:picLocks noChangeAspect="1"/>
          </p:cNvPicPr>
          <p:nvPr/>
        </p:nvPicPr>
        <p:blipFill>
          <a:blip r:embed="rId2"/>
          <a:stretch>
            <a:fillRect/>
          </a:stretch>
        </p:blipFill>
        <p:spPr>
          <a:xfrm>
            <a:off x="5004048" y="1995686"/>
            <a:ext cx="4030648" cy="9422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6046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Formulaire empilée - Stacked Form</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Tous les éléments textuels &lt;input&gt; et &lt;</a:t>
            </a:r>
            <a:r>
              <a:rPr kumimoji="0" lang="fr-FR" altLang="fr-FR" sz="1100" b="0" i="0" u="none" strike="noStrike" cap="none" normalizeH="0" baseline="0" dirty="0" err="1">
                <a:ln>
                  <a:noFill/>
                </a:ln>
                <a:solidFill>
                  <a:srgbClr val="000000"/>
                </a:solidFill>
                <a:effectLst/>
                <a:latin typeface="Verdana" panose="020B0604030504040204" pitchFamily="34" charset="0"/>
              </a:rPr>
              <a:t>textarea</a:t>
            </a:r>
            <a:r>
              <a:rPr kumimoji="0" lang="fr-FR" altLang="fr-FR" sz="1100" b="0" i="0" u="none" strike="noStrike" cap="none" normalizeH="0" baseline="0" dirty="0">
                <a:ln>
                  <a:noFill/>
                </a:ln>
                <a:solidFill>
                  <a:srgbClr val="000000"/>
                </a:solidFill>
                <a:effectLst/>
                <a:latin typeface="Verdana" panose="020B0604030504040204" pitchFamily="34" charset="0"/>
              </a:rPr>
              <a:t>&gt; avec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-control</a:t>
            </a:r>
            <a:r>
              <a:rPr kumimoji="0" lang="fr-FR" altLang="fr-FR" sz="1100" b="0" i="0" u="none" strike="noStrike" cap="none" normalizeH="0" baseline="0" dirty="0">
                <a:ln>
                  <a:noFill/>
                </a:ln>
                <a:solidFill>
                  <a:srgbClr val="000000"/>
                </a:solidFill>
                <a:effectLst/>
                <a:latin typeface="Verdana" panose="020B0604030504040204" pitchFamily="34" charset="0"/>
              </a:rPr>
              <a:t> obtiennent un style de formulaire approprié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1231" y="1284958"/>
            <a:ext cx="8012358" cy="284304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FF0000"/>
                </a:solidFill>
                <a:effectLst/>
                <a:latin typeface="Consolas" panose="020B0609020204030204" pitchFamily="49" charset="0"/>
              </a:rPr>
              <a:t> action</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action_page.php</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="mb-3 mt-3"&gt;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for</a:t>
            </a:r>
            <a:r>
              <a:rPr lang="fr-FR" sz="1100" b="0" i="0" dirty="0">
                <a:solidFill>
                  <a:srgbClr val="0000CD"/>
                </a:solidFill>
                <a:effectLst/>
                <a:latin typeface="Consolas" panose="020B0609020204030204" pitchFamily="49" charset="0"/>
              </a:rPr>
              <a:t>="email"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="form-label"&gt;</a:t>
            </a:r>
            <a:r>
              <a:rPr lang="fr-FR" sz="1100" b="0" i="0" dirty="0">
                <a:solidFill>
                  <a:srgbClr val="000000"/>
                </a:solidFill>
                <a:effectLst/>
                <a:latin typeface="Consolas" panose="020B0609020204030204" pitchFamily="49" charset="0"/>
              </a:rPr>
              <a:t>Email:</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="email"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id</a:t>
            </a:r>
            <a:r>
              <a:rPr lang="fr-FR" sz="1100" b="0" i="0" dirty="0">
                <a:solidFill>
                  <a:srgbClr val="0000CD"/>
                </a:solidFill>
                <a:effectLst/>
                <a:latin typeface="Consolas" panose="020B0609020204030204" pitchFamily="49" charset="0"/>
              </a:rPr>
              <a:t>="email"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="Enter email"</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="email"&gt;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for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pwd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="form-label"&gt;</a:t>
            </a:r>
            <a:r>
              <a:rPr lang="fr-FR" sz="1100" b="0" i="0" dirty="0" err="1">
                <a:solidFill>
                  <a:srgbClr val="000000"/>
                </a:solidFill>
                <a:effectLst/>
                <a:latin typeface="Consolas" panose="020B0609020204030204" pitchFamily="49" charset="0"/>
              </a:rPr>
              <a:t>Password</a:t>
            </a:r>
            <a:r>
              <a:rPr lang="fr-FR" sz="1100" b="0" i="0" dirty="0">
                <a:solidFill>
                  <a:srgbClr val="000000"/>
                </a:solidFill>
                <a:effectLst/>
                <a:latin typeface="Consolas" panose="020B0609020204030204" pitchFamily="49" charset="0"/>
              </a:rPr>
              <a: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password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id</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pwd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="Enter </a:t>
            </a:r>
            <a:r>
              <a:rPr lang="fr-FR" sz="1100" b="0" i="0" dirty="0" err="1">
                <a:solidFill>
                  <a:srgbClr val="0000CD"/>
                </a:solidFill>
                <a:effectLst/>
                <a:latin typeface="Consolas" panose="020B0609020204030204" pitchFamily="49" charset="0"/>
              </a:rPr>
              <a:t>password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pswd</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="form-check-label"&gt;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checkbox</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remember</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 </a:t>
            </a:r>
            <a:r>
              <a:rPr lang="fr-FR" sz="1100" b="0" i="0" dirty="0" err="1">
                <a:solidFill>
                  <a:srgbClr val="000000"/>
                </a:solidFill>
                <a:effectLst/>
                <a:latin typeface="Consolas" panose="020B0609020204030204" pitchFamily="49" charset="0"/>
              </a:rPr>
              <a:t>Remember</a:t>
            </a:r>
            <a:r>
              <a:rPr lang="fr-FR" sz="1100" b="0" i="0" dirty="0">
                <a:solidFill>
                  <a:srgbClr val="000000"/>
                </a:solidFill>
                <a:effectLst/>
                <a:latin typeface="Consolas" panose="020B0609020204030204" pitchFamily="49" charset="0"/>
              </a:rPr>
              <a:t> me</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submit</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btn-primary"&gt;</a:t>
            </a:r>
            <a:r>
              <a:rPr lang="fr-FR" sz="1100" b="0" i="0" dirty="0" err="1">
                <a:solidFill>
                  <a:srgbClr val="000000"/>
                </a:solidFill>
                <a:effectLst/>
                <a:latin typeface="Consolas" panose="020B0609020204030204" pitchFamily="49" charset="0"/>
              </a:rPr>
              <a:t>Submit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EA9A8C38-4635-4402-B946-8A8091CE8CED}"/>
              </a:ext>
            </a:extLst>
          </p:cNvPr>
          <p:cNvPicPr>
            <a:picLocks noChangeAspect="1"/>
          </p:cNvPicPr>
          <p:nvPr/>
        </p:nvPicPr>
        <p:blipFill>
          <a:blip r:embed="rId2"/>
          <a:stretch>
            <a:fillRect/>
          </a:stretch>
        </p:blipFill>
        <p:spPr>
          <a:xfrm>
            <a:off x="5076056" y="3490815"/>
            <a:ext cx="3758798" cy="163924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5899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Zone de texte - </a:t>
            </a:r>
            <a:r>
              <a:rPr lang="fr-FR" altLang="fr-FR" sz="2000" b="1" dirty="0" err="1">
                <a:solidFill>
                  <a:srgbClr val="000000"/>
                </a:solidFill>
                <a:latin typeface="Segoe UI" panose="020B0502040204020203" pitchFamily="34" charset="0"/>
                <a:cs typeface="Segoe UI" panose="020B0502040204020203" pitchFamily="34" charset="0"/>
              </a:rPr>
              <a:t>Textarea</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Tous les éléments textuels &lt;input&gt; et &lt;</a:t>
            </a:r>
            <a:r>
              <a:rPr kumimoji="0" lang="fr-FR" altLang="fr-FR" sz="1100" b="0" i="0" u="none" strike="noStrike" cap="none" normalizeH="0" baseline="0" dirty="0" err="1">
                <a:ln>
                  <a:noFill/>
                </a:ln>
                <a:solidFill>
                  <a:srgbClr val="000000"/>
                </a:solidFill>
                <a:effectLst/>
                <a:latin typeface="Verdana" panose="020B0604030504040204" pitchFamily="34" charset="0"/>
              </a:rPr>
              <a:t>textarea</a:t>
            </a:r>
            <a:r>
              <a:rPr kumimoji="0" lang="fr-FR" altLang="fr-FR" sz="1100" b="0" i="0" u="none" strike="noStrike" cap="none" normalizeH="0" baseline="0" dirty="0">
                <a:ln>
                  <a:noFill/>
                </a:ln>
                <a:solidFill>
                  <a:srgbClr val="000000"/>
                </a:solidFill>
                <a:effectLst/>
                <a:latin typeface="Verdana" panose="020B0604030504040204" pitchFamily="34" charset="0"/>
              </a:rPr>
              <a:t>&gt; avec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-control</a:t>
            </a:r>
            <a:r>
              <a:rPr kumimoji="0" lang="fr-FR" altLang="fr-FR" sz="1100" b="0" i="0" u="none" strike="noStrike" cap="none" normalizeH="0" baseline="0" dirty="0">
                <a:ln>
                  <a:noFill/>
                </a:ln>
                <a:solidFill>
                  <a:srgbClr val="000000"/>
                </a:solidFill>
                <a:effectLst/>
                <a:latin typeface="Verdana" panose="020B0604030504040204" pitchFamily="34" charset="0"/>
              </a:rPr>
              <a:t> obtiennent un style de formulaire approprié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442517"/>
            <a:ext cx="8012358" cy="4731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FF0000"/>
                </a:solidFill>
                <a:effectLst/>
                <a:latin typeface="Consolas" panose="020B0609020204030204" pitchFamily="49" charset="0"/>
              </a:rPr>
              <a:t> for</a:t>
            </a:r>
            <a:r>
              <a:rPr lang="en-US" sz="1100" b="0" i="0" dirty="0">
                <a:solidFill>
                  <a:srgbClr val="0000CD"/>
                </a:solidFill>
                <a:effectLst/>
                <a:latin typeface="Consolas" panose="020B0609020204030204" pitchFamily="49" charset="0"/>
              </a:rPr>
              <a:t>="comment"&gt;</a:t>
            </a:r>
            <a:r>
              <a:rPr lang="en-US" sz="1100" b="0" i="0" dirty="0">
                <a:solidFill>
                  <a:srgbClr val="000000"/>
                </a:solidFill>
                <a:effectLst/>
                <a:latin typeface="Consolas" panose="020B0609020204030204" pitchFamily="49" charset="0"/>
              </a:rPr>
              <a:t>Comments:</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err="1">
                <a:solidFill>
                  <a:srgbClr val="A52A2A"/>
                </a:solidFill>
                <a:effectLst/>
                <a:latin typeface="Consolas" panose="020B0609020204030204" pitchFamily="49" charset="0"/>
              </a:rPr>
              <a:t>textarea</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="form-control"</a:t>
            </a:r>
            <a:r>
              <a:rPr lang="en-US" sz="1100" b="0" i="0" dirty="0">
                <a:solidFill>
                  <a:srgbClr val="FF0000"/>
                </a:solidFill>
                <a:effectLst/>
                <a:latin typeface="Consolas" panose="020B0609020204030204" pitchFamily="49" charset="0"/>
              </a:rPr>
              <a:t> rows</a:t>
            </a:r>
            <a:r>
              <a:rPr lang="en-US" sz="1100" b="0" i="0" dirty="0">
                <a:solidFill>
                  <a:srgbClr val="0000CD"/>
                </a:solidFill>
                <a:effectLst/>
                <a:latin typeface="Consolas" panose="020B0609020204030204" pitchFamily="49" charset="0"/>
              </a:rPr>
              <a:t>="5"</a:t>
            </a:r>
            <a:r>
              <a:rPr lang="en-US" sz="1100" b="0" i="0" dirty="0">
                <a:solidFill>
                  <a:srgbClr val="FF0000"/>
                </a:solidFill>
                <a:effectLst/>
                <a:latin typeface="Consolas" panose="020B0609020204030204" pitchFamily="49" charset="0"/>
              </a:rPr>
              <a:t> id</a:t>
            </a:r>
            <a:r>
              <a:rPr lang="en-US" sz="1100" b="0" i="0" dirty="0">
                <a:solidFill>
                  <a:srgbClr val="0000CD"/>
                </a:solidFill>
                <a:effectLst/>
                <a:latin typeface="Consolas" panose="020B0609020204030204" pitchFamily="49" charset="0"/>
              </a:rPr>
              <a:t>="comment"</a:t>
            </a:r>
            <a:r>
              <a:rPr lang="en-US" sz="1100" b="0" i="0" dirty="0">
                <a:solidFill>
                  <a:srgbClr val="FF0000"/>
                </a:solidFill>
                <a:effectLst/>
                <a:latin typeface="Consolas" panose="020B0609020204030204" pitchFamily="49" charset="0"/>
              </a:rPr>
              <a:t> name</a:t>
            </a:r>
            <a:r>
              <a:rPr lang="en-US" sz="1100" b="0" i="0" dirty="0">
                <a:solidFill>
                  <a:srgbClr val="0000CD"/>
                </a:solidFill>
                <a:effectLst/>
                <a:latin typeface="Consolas" panose="020B0609020204030204" pitchFamily="49" charset="0"/>
              </a:rPr>
              <a:t>="text"&gt;&lt;</a:t>
            </a:r>
            <a:r>
              <a:rPr lang="en-US" sz="1100" b="0" i="0" dirty="0">
                <a:solidFill>
                  <a:srgbClr val="A52A2A"/>
                </a:solidFill>
                <a:effectLst/>
                <a:latin typeface="Consolas" panose="020B0609020204030204" pitchFamily="49" charset="0"/>
              </a:rPr>
              <a:t>/</a:t>
            </a:r>
            <a:r>
              <a:rPr lang="en-US" sz="1100" b="0" i="0" dirty="0" err="1">
                <a:solidFill>
                  <a:srgbClr val="A52A2A"/>
                </a:solidFill>
                <a:effectLst/>
                <a:latin typeface="Consolas" panose="020B0609020204030204" pitchFamily="49" charset="0"/>
              </a:rPr>
              <a:t>textarea</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17483593-2722-49C7-8EB7-E22D8978493F}"/>
              </a:ext>
            </a:extLst>
          </p:cNvPr>
          <p:cNvPicPr>
            <a:picLocks noChangeAspect="1"/>
          </p:cNvPicPr>
          <p:nvPr/>
        </p:nvPicPr>
        <p:blipFill>
          <a:blip r:embed="rId2"/>
          <a:stretch>
            <a:fillRect/>
          </a:stretch>
        </p:blipFill>
        <p:spPr>
          <a:xfrm>
            <a:off x="3635896" y="2426737"/>
            <a:ext cx="5071739" cy="202748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9535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707886"/>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Ligne/grille de formulaire (formulaires en ligne) –</a:t>
            </a:r>
          </a:p>
          <a:p>
            <a:r>
              <a:rPr lang="fr-FR" altLang="fr-FR" sz="2000" b="1" dirty="0">
                <a:solidFill>
                  <a:srgbClr val="000000"/>
                </a:solidFill>
                <a:latin typeface="Segoe UI" panose="020B0502040204020203" pitchFamily="34" charset="0"/>
                <a:cs typeface="Segoe UI" panose="020B0502040204020203" pitchFamily="34" charset="0"/>
              </a:rPr>
              <a:t>Form Row/</a:t>
            </a:r>
            <a:r>
              <a:rPr lang="fr-FR" altLang="fr-FR" sz="2000" b="1" dirty="0" err="1">
                <a:solidFill>
                  <a:srgbClr val="000000"/>
                </a:solidFill>
                <a:latin typeface="Segoe UI" panose="020B0502040204020203" pitchFamily="34" charset="0"/>
                <a:cs typeface="Segoe UI" panose="020B0502040204020203" pitchFamily="34" charset="0"/>
              </a:rPr>
              <a:t>Grid</a:t>
            </a:r>
            <a:r>
              <a:rPr lang="fr-FR" altLang="fr-FR" sz="2000" b="1" dirty="0">
                <a:solidFill>
                  <a:srgbClr val="000000"/>
                </a:solidFill>
                <a:latin typeface="Segoe UI" panose="020B0502040204020203" pitchFamily="34" charset="0"/>
                <a:cs typeface="Segoe UI" panose="020B0502040204020203" pitchFamily="34" charset="0"/>
              </a:rPr>
              <a:t> (</a:t>
            </a:r>
            <a:r>
              <a:rPr lang="fr-FR" altLang="fr-FR" sz="2000" b="1" dirty="0" err="1">
                <a:solidFill>
                  <a:srgbClr val="000000"/>
                </a:solidFill>
                <a:latin typeface="Segoe UI" panose="020B0502040204020203" pitchFamily="34" charset="0"/>
                <a:cs typeface="Segoe UI" panose="020B0502040204020203" pitchFamily="34" charset="0"/>
              </a:rPr>
              <a:t>Inline</a:t>
            </a:r>
            <a:r>
              <a:rPr lang="fr-FR" altLang="fr-FR" sz="2000" b="1" dirty="0">
                <a:solidFill>
                  <a:srgbClr val="000000"/>
                </a:solidFill>
                <a:latin typeface="Segoe UI" panose="020B0502040204020203" pitchFamily="34" charset="0"/>
                <a:cs typeface="Segoe UI" panose="020B0502040204020203" pitchFamily="34" charset="0"/>
              </a:rPr>
              <a:t> Forms)</a:t>
            </a:r>
          </a:p>
        </p:txBody>
      </p:sp>
      <p:sp>
        <p:nvSpPr>
          <p:cNvPr id="9" name="TextBox 32">
            <a:extLst>
              <a:ext uri="{FF2B5EF4-FFF2-40B4-BE49-F238E27FC236}">
                <a16:creationId xmlns:a16="http://schemas.microsoft.com/office/drawing/2014/main" id="{F43C48A0-9490-432A-8391-84EBF78AB6DA}"/>
              </a:ext>
            </a:extLst>
          </p:cNvPr>
          <p:cNvSpPr txBox="1"/>
          <p:nvPr/>
        </p:nvSpPr>
        <p:spPr>
          <a:xfrm>
            <a:off x="107504" y="1448529"/>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Si vous souhaitez que vos éléments de formulaire apparaissent côte à côte, utilisez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row</a:t>
            </a:r>
            <a:r>
              <a:rPr kumimoji="0" lang="fr-FR" altLang="fr-FR" sz="1100" b="0" i="0" u="none" strike="noStrike" cap="none" normalizeH="0" baseline="0" dirty="0">
                <a:ln>
                  <a:noFill/>
                </a:ln>
                <a:solidFill>
                  <a:srgbClr val="DC143C"/>
                </a:solidFill>
                <a:effectLst/>
                <a:latin typeface="Consolas" panose="020B0609020204030204" pitchFamily="49" charset="0"/>
              </a:rPr>
              <a:t> </a:t>
            </a:r>
            <a:r>
              <a:rPr kumimoji="0" lang="fr-FR" altLang="fr-FR" sz="1100" b="0" i="0" u="none" strike="noStrike" cap="none" normalizeH="0" baseline="0" dirty="0">
                <a:ln>
                  <a:noFill/>
                </a:ln>
                <a:solidFill>
                  <a:srgbClr val="000000"/>
                </a:solidFill>
                <a:effectLst/>
                <a:latin typeface="Verdana" panose="020B0604030504040204" pitchFamily="34" charset="0"/>
              </a:rPr>
              <a:t>et </a:t>
            </a:r>
            <a:r>
              <a:rPr kumimoji="0" lang="fr-FR" altLang="fr-FR" sz="1100" b="0" i="0" u="none" strike="noStrike" cap="none" normalizeH="0" baseline="0" dirty="0">
                <a:ln>
                  <a:noFill/>
                </a:ln>
                <a:solidFill>
                  <a:srgbClr val="DC143C"/>
                </a:solidFill>
                <a:effectLst/>
                <a:latin typeface="Consolas" panose="020B0609020204030204" pitchFamily="49" charset="0"/>
              </a:rPr>
              <a:t>.col</a:t>
            </a:r>
            <a:r>
              <a:rPr kumimoji="0" lang="fr-FR" altLang="fr-FR" sz="1100" b="0" i="0" u="none" strike="noStrike" cap="none" normalizeH="0" baseline="0" dirty="0">
                <a:ln>
                  <a:noFill/>
                </a:ln>
                <a:solidFill>
                  <a:srgbClr val="000000"/>
                </a:solidFill>
                <a:effectLst/>
                <a:latin typeface="Verdana" panose="020B0604030504040204" pitchFamily="34" charset="0"/>
              </a:rPr>
              <a:t>:</a:t>
            </a:r>
            <a:endParaRPr kumimoji="0" lang="fr-FR" altLang="fr-FR" sz="600" b="0" i="0" u="none" strike="noStrike" cap="none" normalizeH="0" baseline="0" dirty="0">
              <a:ln>
                <a:noFill/>
              </a:ln>
              <a:solidFill>
                <a:schemeClr val="tx1"/>
              </a:solidFill>
              <a:effectLst/>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97533" y="1884241"/>
            <a:ext cx="8012358" cy="182738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row</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="col"&gt;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="Enter email"</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="email"&gt;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="col"&gt;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password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="Enter </a:t>
            </a:r>
            <a:r>
              <a:rPr lang="fr-FR" sz="1100" b="0" i="0" dirty="0" err="1">
                <a:solidFill>
                  <a:srgbClr val="0000CD"/>
                </a:solidFill>
                <a:effectLst/>
                <a:latin typeface="Consolas" panose="020B0609020204030204" pitchFamily="49" charset="0"/>
              </a:rPr>
              <a:t>password</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pswd</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274B5FF2-EB81-4A5D-A28B-82E58E178EE3}"/>
              </a:ext>
            </a:extLst>
          </p:cNvPr>
          <p:cNvPicPr>
            <a:picLocks noChangeAspect="1"/>
          </p:cNvPicPr>
          <p:nvPr/>
        </p:nvPicPr>
        <p:blipFill>
          <a:blip r:embed="rId2"/>
          <a:stretch>
            <a:fillRect/>
          </a:stretch>
        </p:blipFill>
        <p:spPr>
          <a:xfrm>
            <a:off x="3752328" y="3507854"/>
            <a:ext cx="5133007" cy="126063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68948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Taille du contrôle de formulaire - Form Control Size</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Tous les éléments textuels &lt;input&gt; et &lt;</a:t>
            </a:r>
            <a:r>
              <a:rPr kumimoji="0" lang="fr-FR" altLang="fr-FR" sz="1100" b="0" i="0" u="none" strike="noStrike" cap="none" normalizeH="0" baseline="0" dirty="0" err="1">
                <a:ln>
                  <a:noFill/>
                </a:ln>
                <a:solidFill>
                  <a:srgbClr val="000000"/>
                </a:solidFill>
                <a:effectLst/>
                <a:latin typeface="Verdana" panose="020B0604030504040204" pitchFamily="34" charset="0"/>
              </a:rPr>
              <a:t>textarea</a:t>
            </a:r>
            <a:r>
              <a:rPr kumimoji="0" lang="fr-FR" altLang="fr-FR" sz="1100" b="0" i="0" u="none" strike="noStrike" cap="none" normalizeH="0" baseline="0" dirty="0">
                <a:ln>
                  <a:noFill/>
                </a:ln>
                <a:solidFill>
                  <a:srgbClr val="000000"/>
                </a:solidFill>
                <a:effectLst/>
                <a:latin typeface="Verdana" panose="020B0604030504040204" pitchFamily="34" charset="0"/>
              </a:rPr>
              <a:t>&gt; avec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-control</a:t>
            </a:r>
            <a:r>
              <a:rPr kumimoji="0" lang="fr-FR" altLang="fr-FR" sz="1100" b="0" i="0" u="none" strike="noStrike" cap="none" normalizeH="0" baseline="0" dirty="0">
                <a:ln>
                  <a:noFill/>
                </a:ln>
                <a:solidFill>
                  <a:srgbClr val="000000"/>
                </a:solidFill>
                <a:effectLst/>
                <a:latin typeface="Verdana" panose="020B0604030504040204" pitchFamily="34" charset="0"/>
              </a:rPr>
              <a:t> obtiennent un style de formulaire approprié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57879"/>
            <a:ext cx="8012358"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 form-control-lg"</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="Large input"&gt;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="Normal input"&gt;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 form-control-sm"</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="Small input"&gt;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62273F2D-BDF2-43B4-831F-EE4536E2B18D}"/>
              </a:ext>
            </a:extLst>
          </p:cNvPr>
          <p:cNvPicPr>
            <a:picLocks noChangeAspect="1"/>
          </p:cNvPicPr>
          <p:nvPr/>
        </p:nvPicPr>
        <p:blipFill>
          <a:blip r:embed="rId2"/>
          <a:stretch>
            <a:fillRect/>
          </a:stretch>
        </p:blipFill>
        <p:spPr>
          <a:xfrm>
            <a:off x="3995936" y="2427734"/>
            <a:ext cx="4821163" cy="2347895"/>
          </a:xfrm>
          <a:prstGeom prst="rect">
            <a:avLst/>
          </a:prstGeom>
        </p:spPr>
      </p:pic>
    </p:spTree>
    <p:extLst>
      <p:ext uri="{BB962C8B-B14F-4D97-AF65-F5344CB8AC3E}">
        <p14:creationId xmlns:p14="http://schemas.microsoft.com/office/powerpoint/2010/main" val="2211523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Désactivé et en lecture seule - </a:t>
            </a:r>
            <a:r>
              <a:rPr lang="fr-FR" altLang="fr-FR" sz="2000" b="1" dirty="0" err="1">
                <a:solidFill>
                  <a:srgbClr val="000000"/>
                </a:solidFill>
                <a:latin typeface="Segoe UI" panose="020B0502040204020203" pitchFamily="34" charset="0"/>
                <a:cs typeface="Segoe UI" panose="020B0502040204020203" pitchFamily="34" charset="0"/>
              </a:rPr>
              <a:t>Disabled</a:t>
            </a:r>
            <a:r>
              <a:rPr lang="fr-FR" altLang="fr-FR" sz="2000" b="1" dirty="0">
                <a:solidFill>
                  <a:srgbClr val="000000"/>
                </a:solidFill>
                <a:latin typeface="Segoe UI" panose="020B0502040204020203" pitchFamily="34" charset="0"/>
                <a:cs typeface="Segoe UI" panose="020B0502040204020203" pitchFamily="34" charset="0"/>
              </a:rPr>
              <a:t> and </a:t>
            </a:r>
            <a:r>
              <a:rPr lang="fr-FR" altLang="fr-FR" sz="2000" b="1" dirty="0" err="1">
                <a:solidFill>
                  <a:srgbClr val="000000"/>
                </a:solidFill>
                <a:latin typeface="Segoe UI" panose="020B0502040204020203" pitchFamily="34" charset="0"/>
                <a:cs typeface="Segoe UI" panose="020B0502040204020203" pitchFamily="34" charset="0"/>
              </a:rPr>
              <a:t>Readonly</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Utilisez les attributs </a:t>
            </a:r>
            <a:r>
              <a:rPr lang="fr-FR" sz="1100" b="0" i="0" dirty="0" err="1">
                <a:solidFill>
                  <a:srgbClr val="000000"/>
                </a:solidFill>
                <a:effectLst/>
                <a:latin typeface="Verdana" panose="020B0604030504040204" pitchFamily="34" charset="0"/>
              </a:rPr>
              <a:t>disabled</a:t>
            </a:r>
            <a:r>
              <a:rPr lang="fr-FR" sz="1100" b="0" i="0" dirty="0">
                <a:solidFill>
                  <a:srgbClr val="000000"/>
                </a:solidFill>
                <a:effectLst/>
                <a:latin typeface="Verdana" panose="020B0604030504040204" pitchFamily="34" charset="0"/>
              </a:rPr>
              <a:t> et/ou </a:t>
            </a:r>
            <a:r>
              <a:rPr lang="fr-FR" sz="1100" b="0" i="0" dirty="0" err="1">
                <a:solidFill>
                  <a:srgbClr val="000000"/>
                </a:solidFill>
                <a:effectLst/>
                <a:latin typeface="Verdana" panose="020B0604030504040204" pitchFamily="34" charset="0"/>
              </a:rPr>
              <a:t>readonly</a:t>
            </a:r>
            <a:r>
              <a:rPr lang="fr-FR" sz="1100" b="0" i="0" dirty="0">
                <a:solidFill>
                  <a:srgbClr val="000000"/>
                </a:solidFill>
                <a:effectLst/>
                <a:latin typeface="Verdana" panose="020B0604030504040204" pitchFamily="34" charset="0"/>
              </a:rPr>
              <a:t> pour désactiver le champ de saisie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57879"/>
            <a:ext cx="8012358"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="Normal input"&gt;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Disabled</a:t>
            </a:r>
            <a:r>
              <a:rPr lang="fr-FR" sz="1100" b="0" i="0" dirty="0">
                <a:solidFill>
                  <a:srgbClr val="0000CD"/>
                </a:solidFill>
                <a:effectLst/>
                <a:latin typeface="Consolas" panose="020B0609020204030204" pitchFamily="49" charset="0"/>
              </a:rPr>
              <a:t> input"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disabled</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Readonly</a:t>
            </a:r>
            <a:r>
              <a:rPr lang="fr-FR" sz="1100" b="0" i="0" dirty="0">
                <a:solidFill>
                  <a:srgbClr val="0000CD"/>
                </a:solidFill>
                <a:effectLst/>
                <a:latin typeface="Consolas" panose="020B0609020204030204" pitchFamily="49" charset="0"/>
              </a:rPr>
              <a:t> input"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readonly</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34A8D2AD-F038-4C65-99BE-B536EEA92CB1}"/>
              </a:ext>
            </a:extLst>
          </p:cNvPr>
          <p:cNvPicPr>
            <a:picLocks noChangeAspect="1"/>
          </p:cNvPicPr>
          <p:nvPr/>
        </p:nvPicPr>
        <p:blipFill>
          <a:blip r:embed="rId2"/>
          <a:stretch>
            <a:fillRect/>
          </a:stretch>
        </p:blipFill>
        <p:spPr>
          <a:xfrm>
            <a:off x="3779912" y="2643758"/>
            <a:ext cx="4581326" cy="20373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21338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Sélectionnez le menu - Select Menu</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Utilisez les attributs </a:t>
            </a:r>
            <a:r>
              <a:rPr lang="fr-FR" sz="1100" b="0" i="0" dirty="0" err="1">
                <a:solidFill>
                  <a:srgbClr val="000000"/>
                </a:solidFill>
                <a:effectLst/>
                <a:latin typeface="Verdana" panose="020B0604030504040204" pitchFamily="34" charset="0"/>
              </a:rPr>
              <a:t>disabled</a:t>
            </a:r>
            <a:r>
              <a:rPr lang="fr-FR" sz="1100" b="0" i="0" dirty="0">
                <a:solidFill>
                  <a:srgbClr val="000000"/>
                </a:solidFill>
                <a:effectLst/>
                <a:latin typeface="Verdana" panose="020B0604030504040204" pitchFamily="34" charset="0"/>
              </a:rPr>
              <a:t> et/ou </a:t>
            </a:r>
            <a:r>
              <a:rPr lang="fr-FR" sz="1100" b="0" i="0" dirty="0" err="1">
                <a:solidFill>
                  <a:srgbClr val="000000"/>
                </a:solidFill>
                <a:effectLst/>
                <a:latin typeface="Verdana" panose="020B0604030504040204" pitchFamily="34" charset="0"/>
              </a:rPr>
              <a:t>readonly</a:t>
            </a:r>
            <a:r>
              <a:rPr lang="fr-FR" sz="1100" b="0" i="0" dirty="0">
                <a:solidFill>
                  <a:srgbClr val="000000"/>
                </a:solidFill>
                <a:effectLst/>
                <a:latin typeface="Verdana" panose="020B0604030504040204" pitchFamily="34" charset="0"/>
              </a:rPr>
              <a:t> pour désactiver le champ de saisie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299841"/>
            <a:ext cx="8012358"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2</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3</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4</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7" name="Rectangle 2">
            <a:extLst>
              <a:ext uri="{FF2B5EF4-FFF2-40B4-BE49-F238E27FC236}">
                <a16:creationId xmlns:a16="http://schemas.microsoft.com/office/drawing/2014/main" id="{34716D3F-3726-49FC-AD80-F65C7BA6E280}"/>
              </a:ext>
            </a:extLst>
          </p:cNvPr>
          <p:cNvSpPr>
            <a:spLocks noChangeArrowheads="1"/>
          </p:cNvSpPr>
          <p:nvPr/>
        </p:nvSpPr>
        <p:spPr bwMode="auto">
          <a:xfrm>
            <a:off x="231232" y="2600895"/>
            <a:ext cx="8012358"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 </a:t>
            </a:r>
            <a:r>
              <a:rPr lang="en-US" sz="1100" b="0" i="0" dirty="0">
                <a:solidFill>
                  <a:srgbClr val="FF0000"/>
                </a:solidFill>
                <a:effectLst/>
                <a:latin typeface="Consolas" panose="020B0609020204030204" pitchFamily="49" charset="0"/>
              </a:rPr>
              <a:t>multiple</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2</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3</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4</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31FB2AEB-6E30-4AB3-B57E-B41E4E6C2B68}"/>
              </a:ext>
            </a:extLst>
          </p:cNvPr>
          <p:cNvPicPr>
            <a:picLocks noChangeAspect="1"/>
          </p:cNvPicPr>
          <p:nvPr/>
        </p:nvPicPr>
        <p:blipFill>
          <a:blip r:embed="rId2"/>
          <a:stretch>
            <a:fillRect/>
          </a:stretch>
        </p:blipFill>
        <p:spPr>
          <a:xfrm>
            <a:off x="4248826" y="2355726"/>
            <a:ext cx="4490268" cy="240875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91464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Sélectionnez le menu - Select Menu Size</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Utilisez les attributs </a:t>
            </a:r>
            <a:r>
              <a:rPr lang="fr-FR" sz="1100" b="0" i="0" dirty="0" err="1">
                <a:solidFill>
                  <a:srgbClr val="000000"/>
                </a:solidFill>
                <a:effectLst/>
                <a:latin typeface="Verdana" panose="020B0604030504040204" pitchFamily="34" charset="0"/>
              </a:rPr>
              <a:t>disabled</a:t>
            </a:r>
            <a:r>
              <a:rPr lang="fr-FR" sz="1100" b="0" i="0" dirty="0">
                <a:solidFill>
                  <a:srgbClr val="000000"/>
                </a:solidFill>
                <a:effectLst/>
                <a:latin typeface="Verdana" panose="020B0604030504040204" pitchFamily="34" charset="0"/>
              </a:rPr>
              <a:t> et/ou </a:t>
            </a:r>
            <a:r>
              <a:rPr lang="fr-FR" sz="1100" b="0" i="0" dirty="0" err="1">
                <a:solidFill>
                  <a:srgbClr val="000000"/>
                </a:solidFill>
                <a:effectLst/>
                <a:latin typeface="Verdana" panose="020B0604030504040204" pitchFamily="34" charset="0"/>
              </a:rPr>
              <a:t>readonly</a:t>
            </a:r>
            <a:r>
              <a:rPr lang="fr-FR" sz="1100" b="0" i="0" dirty="0">
                <a:solidFill>
                  <a:srgbClr val="000000"/>
                </a:solidFill>
                <a:effectLst/>
                <a:latin typeface="Verdana" panose="020B0604030504040204" pitchFamily="34" charset="0"/>
              </a:rPr>
              <a:t> pour désactiver le champ de saisie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553756"/>
            <a:ext cx="8012358" cy="6424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 form-select-lg"&gt;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 form-select-</a:t>
            </a:r>
            <a:r>
              <a:rPr lang="en-US" sz="1100" b="0" i="0" dirty="0" err="1">
                <a:solidFill>
                  <a:srgbClr val="0000CD"/>
                </a:solidFill>
                <a:effectLst/>
                <a:latin typeface="Consolas" panose="020B0609020204030204" pitchFamily="49" charset="0"/>
              </a:rPr>
              <a:t>sm</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8" name="Image 7">
            <a:extLst>
              <a:ext uri="{FF2B5EF4-FFF2-40B4-BE49-F238E27FC236}">
                <a16:creationId xmlns:a16="http://schemas.microsoft.com/office/drawing/2014/main" id="{22238F4D-60E5-4363-917B-AA52E43D11DD}"/>
              </a:ext>
            </a:extLst>
          </p:cNvPr>
          <p:cNvPicPr>
            <a:picLocks noChangeAspect="1"/>
          </p:cNvPicPr>
          <p:nvPr/>
        </p:nvPicPr>
        <p:blipFill>
          <a:blip r:embed="rId2"/>
          <a:stretch>
            <a:fillRect/>
          </a:stretch>
        </p:blipFill>
        <p:spPr>
          <a:xfrm>
            <a:off x="3707904" y="2571750"/>
            <a:ext cx="5099099" cy="185799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8517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Sélectionnez le menu - </a:t>
            </a:r>
            <a:r>
              <a:rPr lang="fr-FR" altLang="fr-FR" sz="2000" b="1" dirty="0" err="1">
                <a:solidFill>
                  <a:srgbClr val="000000"/>
                </a:solidFill>
                <a:latin typeface="Segoe UI" panose="020B0502040204020203" pitchFamily="34" charset="0"/>
                <a:cs typeface="Segoe UI" panose="020B0502040204020203" pitchFamily="34" charset="0"/>
              </a:rPr>
              <a:t>Disabled</a:t>
            </a:r>
            <a:r>
              <a:rPr lang="fr-FR" altLang="fr-FR" sz="2000" b="1" dirty="0">
                <a:solidFill>
                  <a:srgbClr val="000000"/>
                </a:solidFill>
                <a:latin typeface="Segoe UI" panose="020B0502040204020203" pitchFamily="34" charset="0"/>
                <a:cs typeface="Segoe UI" panose="020B0502040204020203" pitchFamily="34" charset="0"/>
              </a:rPr>
              <a:t> Select Menu</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Utilisez les attributs </a:t>
            </a:r>
            <a:r>
              <a:rPr lang="fr-FR" sz="1100" b="0" i="0" dirty="0" err="1">
                <a:solidFill>
                  <a:srgbClr val="000000"/>
                </a:solidFill>
                <a:effectLst/>
                <a:latin typeface="Verdana" panose="020B0604030504040204" pitchFamily="34" charset="0"/>
              </a:rPr>
              <a:t>disabled</a:t>
            </a:r>
            <a:r>
              <a:rPr lang="fr-FR" sz="1100" b="0" i="0" dirty="0">
                <a:solidFill>
                  <a:srgbClr val="000000"/>
                </a:solidFill>
                <a:effectLst/>
                <a:latin typeface="Verdana" panose="020B0604030504040204" pitchFamily="34" charset="0"/>
              </a:rPr>
              <a:t> et/ou </a:t>
            </a:r>
            <a:r>
              <a:rPr lang="fr-FR" sz="1100" b="0" i="0" dirty="0" err="1">
                <a:solidFill>
                  <a:srgbClr val="000000"/>
                </a:solidFill>
                <a:effectLst/>
                <a:latin typeface="Verdana" panose="020B0604030504040204" pitchFamily="34" charset="0"/>
              </a:rPr>
              <a:t>readonly</a:t>
            </a:r>
            <a:r>
              <a:rPr lang="fr-FR" sz="1100" b="0" i="0" dirty="0">
                <a:solidFill>
                  <a:srgbClr val="000000"/>
                </a:solidFill>
                <a:effectLst/>
                <a:latin typeface="Verdana" panose="020B0604030504040204" pitchFamily="34" charset="0"/>
              </a:rPr>
              <a:t> pour désactiver le champ de saisie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299841"/>
            <a:ext cx="8012358"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a:t>
            </a:r>
            <a:r>
              <a:rPr lang="en-US" sz="1100" b="0" i="0" dirty="0">
                <a:solidFill>
                  <a:srgbClr val="FF0000"/>
                </a:solidFill>
                <a:effectLst/>
                <a:latin typeface="Consolas" panose="020B0609020204030204" pitchFamily="49" charset="0"/>
              </a:rPr>
              <a:t> disabled</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2</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3</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4</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EDB28A28-F233-424A-B470-F8950B24816E}"/>
              </a:ext>
            </a:extLst>
          </p:cNvPr>
          <p:cNvPicPr>
            <a:picLocks noChangeAspect="1"/>
          </p:cNvPicPr>
          <p:nvPr/>
        </p:nvPicPr>
        <p:blipFill>
          <a:blip r:embed="rId2"/>
          <a:stretch>
            <a:fillRect/>
          </a:stretch>
        </p:blipFill>
        <p:spPr>
          <a:xfrm>
            <a:off x="3491880" y="3147814"/>
            <a:ext cx="4971653" cy="9236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156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Sélectionnez le menu - </a:t>
            </a:r>
            <a:r>
              <a:rPr lang="fr-FR" altLang="fr-FR" sz="2000" b="1" dirty="0" err="1">
                <a:solidFill>
                  <a:srgbClr val="000000"/>
                </a:solidFill>
                <a:latin typeface="Segoe UI" panose="020B0502040204020203" pitchFamily="34" charset="0"/>
                <a:cs typeface="Segoe UI" panose="020B0502040204020203" pitchFamily="34" charset="0"/>
              </a:rPr>
              <a:t>Disabled</a:t>
            </a:r>
            <a:r>
              <a:rPr lang="fr-FR" altLang="fr-FR" sz="2000" b="1" dirty="0">
                <a:solidFill>
                  <a:srgbClr val="000000"/>
                </a:solidFill>
                <a:latin typeface="Segoe UI" panose="020B0502040204020203" pitchFamily="34" charset="0"/>
                <a:cs typeface="Segoe UI" panose="020B0502040204020203" pitchFamily="34" charset="0"/>
              </a:rPr>
              <a:t> Select Menu</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Utilisez les attributs </a:t>
            </a:r>
            <a:r>
              <a:rPr lang="fr-FR" sz="1100" b="0" i="0" dirty="0" err="1">
                <a:solidFill>
                  <a:srgbClr val="000000"/>
                </a:solidFill>
                <a:effectLst/>
                <a:latin typeface="Verdana" panose="020B0604030504040204" pitchFamily="34" charset="0"/>
              </a:rPr>
              <a:t>disabled</a:t>
            </a:r>
            <a:r>
              <a:rPr lang="fr-FR" sz="1100" b="0" i="0" dirty="0">
                <a:solidFill>
                  <a:srgbClr val="000000"/>
                </a:solidFill>
                <a:effectLst/>
                <a:latin typeface="Verdana" panose="020B0604030504040204" pitchFamily="34" charset="0"/>
              </a:rPr>
              <a:t> et/ou </a:t>
            </a:r>
            <a:r>
              <a:rPr lang="fr-FR" sz="1100" b="0" i="0" dirty="0" err="1">
                <a:solidFill>
                  <a:srgbClr val="000000"/>
                </a:solidFill>
                <a:effectLst/>
                <a:latin typeface="Verdana" panose="020B0604030504040204" pitchFamily="34" charset="0"/>
              </a:rPr>
              <a:t>readonly</a:t>
            </a:r>
            <a:r>
              <a:rPr lang="fr-FR" sz="1100" b="0" i="0" dirty="0">
                <a:solidFill>
                  <a:srgbClr val="000000"/>
                </a:solidFill>
                <a:effectLst/>
                <a:latin typeface="Verdana" panose="020B0604030504040204" pitchFamily="34" charset="0"/>
              </a:rPr>
              <a:t> pour désactiver le champ de saisie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299841"/>
            <a:ext cx="8012358"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="form-select"</a:t>
            </a:r>
            <a:r>
              <a:rPr lang="en-US" sz="1100" b="0" i="0" dirty="0">
                <a:solidFill>
                  <a:srgbClr val="FF0000"/>
                </a:solidFill>
                <a:effectLst/>
                <a:latin typeface="Consolas" panose="020B0609020204030204" pitchFamily="49" charset="0"/>
              </a:rPr>
              <a:t> disabled</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2</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3</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4</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/option</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/select</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EDB28A28-F233-424A-B470-F8950B24816E}"/>
              </a:ext>
            </a:extLst>
          </p:cNvPr>
          <p:cNvPicPr>
            <a:picLocks noChangeAspect="1"/>
          </p:cNvPicPr>
          <p:nvPr/>
        </p:nvPicPr>
        <p:blipFill>
          <a:blip r:embed="rId2"/>
          <a:stretch>
            <a:fillRect/>
          </a:stretch>
        </p:blipFill>
        <p:spPr>
          <a:xfrm>
            <a:off x="3491880" y="3147814"/>
            <a:ext cx="4971653" cy="9236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5556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Responsive Containers</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Vous pouvez également utiliser les classes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container-sm|md|lg|xl</a:t>
            </a:r>
            <a:r>
              <a:rPr kumimoji="0" lang="fr-FR" altLang="fr-FR" sz="1100" b="0" i="0" u="none" strike="noStrike" cap="none" normalizeH="0" baseline="0" dirty="0">
                <a:ln>
                  <a:noFill/>
                </a:ln>
                <a:solidFill>
                  <a:srgbClr val="000000"/>
                </a:solidFill>
                <a:effectLst/>
                <a:latin typeface="Verdana" panose="020B0604030504040204" pitchFamily="34" charset="0"/>
              </a:rPr>
              <a:t> pour déterminer quand le conteneur doit être réactif.</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 conteneur </a:t>
            </a:r>
            <a:r>
              <a:rPr kumimoji="0" lang="fr-FR" altLang="fr-FR" sz="1100" b="0" i="0" u="none" strike="noStrike" cap="none" normalizeH="0" baseline="0" dirty="0">
                <a:ln>
                  <a:noFill/>
                </a:ln>
                <a:solidFill>
                  <a:srgbClr val="DC143C"/>
                </a:solidFill>
                <a:effectLst/>
                <a:latin typeface="Consolas" panose="020B0609020204030204" pitchFamily="49" charset="0"/>
              </a:rPr>
              <a:t>max-</a:t>
            </a:r>
            <a:r>
              <a:rPr kumimoji="0" lang="fr-FR" altLang="fr-FR" sz="1100" b="0" i="0" u="none" strike="noStrike" cap="none" normalizeH="0" baseline="0" dirty="0" err="1">
                <a:ln>
                  <a:noFill/>
                </a:ln>
                <a:solidFill>
                  <a:srgbClr val="DC143C"/>
                </a:solidFill>
                <a:effectLst/>
                <a:latin typeface="Consolas" panose="020B0609020204030204" pitchFamily="49" charset="0"/>
              </a:rPr>
              <a:t>width</a:t>
            </a:r>
            <a:r>
              <a:rPr kumimoji="0" lang="fr-FR" altLang="fr-FR" sz="1100" b="0" i="0" u="none" strike="noStrike" cap="none" normalizeH="0" baseline="0" dirty="0">
                <a:ln>
                  <a:noFill/>
                </a:ln>
                <a:solidFill>
                  <a:srgbClr val="000000"/>
                </a:solidFill>
                <a:effectLst/>
                <a:latin typeface="Verdana" panose="020B0604030504040204" pitchFamily="34" charset="0"/>
              </a:rPr>
              <a:t> changera sur différentes tailles d'écran/fenêtres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BDDD4235-67FC-49FB-817F-33458AE806B4}"/>
              </a:ext>
            </a:extLst>
          </p:cNvPr>
          <p:cNvPicPr>
            <a:picLocks noChangeAspect="1"/>
          </p:cNvPicPr>
          <p:nvPr/>
        </p:nvPicPr>
        <p:blipFill>
          <a:blip r:embed="rId2"/>
          <a:stretch>
            <a:fillRect/>
          </a:stretch>
        </p:blipFill>
        <p:spPr>
          <a:xfrm>
            <a:off x="3879051" y="3036947"/>
            <a:ext cx="4292841" cy="2017065"/>
          </a:xfrm>
          <a:prstGeom prst="rect">
            <a:avLst/>
          </a:prstGeom>
        </p:spPr>
      </p:pic>
      <p:sp>
        <p:nvSpPr>
          <p:cNvPr id="9" name="ZoneTexte 8">
            <a:extLst>
              <a:ext uri="{FF2B5EF4-FFF2-40B4-BE49-F238E27FC236}">
                <a16:creationId xmlns:a16="http://schemas.microsoft.com/office/drawing/2014/main" id="{583DEACD-8298-4D50-9B8C-B600F949E713}"/>
              </a:ext>
            </a:extLst>
          </p:cNvPr>
          <p:cNvSpPr txBox="1"/>
          <p:nvPr/>
        </p:nvSpPr>
        <p:spPr>
          <a:xfrm>
            <a:off x="242647" y="1563638"/>
            <a:ext cx="7272808" cy="1477328"/>
          </a:xfrm>
          <a:prstGeom prst="rect">
            <a:avLst/>
          </a:prstGeom>
          <a:noFill/>
        </p:spPr>
        <p:txBody>
          <a:bodyPr wrap="square">
            <a:spAutoFit/>
          </a:bodyPr>
          <a:lstStyle/>
          <a:p>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FF0000"/>
                </a:solidFill>
                <a:effectLst/>
                <a:latin typeface="Consolas" panose="020B0609020204030204" pitchFamily="49" charset="0"/>
              </a:rPr>
              <a:t> class</a:t>
            </a:r>
            <a:r>
              <a:rPr lang="fr-FR" b="0" i="0" dirty="0">
                <a:solidFill>
                  <a:srgbClr val="0000CD"/>
                </a:solidFill>
                <a:effectLst/>
                <a:latin typeface="Consolas" panose="020B0609020204030204" pitchFamily="49" charset="0"/>
              </a:rPr>
              <a:t>="container-</a:t>
            </a:r>
            <a:r>
              <a:rPr lang="fr-FR" b="0" i="0" dirty="0" err="1">
                <a:solidFill>
                  <a:srgbClr val="0000CD"/>
                </a:solidFill>
                <a:effectLst/>
                <a:latin typeface="Consolas" panose="020B0609020204030204" pitchFamily="49" charset="0"/>
              </a:rPr>
              <a:t>sm</a:t>
            </a:r>
            <a:r>
              <a:rPr lang="fr-FR" b="0" i="0" dirty="0">
                <a:solidFill>
                  <a:srgbClr val="0000CD"/>
                </a:solidFill>
                <a:effectLst/>
                <a:latin typeface="Consolas" panose="020B0609020204030204" pitchFamily="49" charset="0"/>
              </a:rPr>
              <a:t>"&gt;</a:t>
            </a:r>
            <a:r>
              <a:rPr lang="fr-FR" b="0" i="0" dirty="0">
                <a:solidFill>
                  <a:srgbClr val="000000"/>
                </a:solidFill>
                <a:effectLst/>
                <a:latin typeface="Consolas" panose="020B0609020204030204" pitchFamily="49" charset="0"/>
              </a:rPr>
              <a:t>.container-</a:t>
            </a:r>
            <a:r>
              <a:rPr lang="fr-FR" b="0" i="0" dirty="0" err="1">
                <a:solidFill>
                  <a:srgbClr val="000000"/>
                </a:solidFill>
                <a:effectLst/>
                <a:latin typeface="Consolas" panose="020B0609020204030204" pitchFamily="49" charset="0"/>
              </a:rPr>
              <a:t>sm</a:t>
            </a: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0000CD"/>
                </a:solidFill>
                <a:effectLst/>
                <a:latin typeface="Consolas" panose="020B0609020204030204" pitchFamily="49" charset="0"/>
              </a:rPr>
              <a:t>&gt;</a:t>
            </a:r>
            <a:br>
              <a:rPr lang="fr-FR" dirty="0"/>
            </a:b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FF0000"/>
                </a:solidFill>
                <a:effectLst/>
                <a:latin typeface="Consolas" panose="020B0609020204030204" pitchFamily="49" charset="0"/>
              </a:rPr>
              <a:t> class</a:t>
            </a:r>
            <a:r>
              <a:rPr lang="fr-FR" b="0" i="0" dirty="0">
                <a:solidFill>
                  <a:srgbClr val="0000CD"/>
                </a:solidFill>
                <a:effectLst/>
                <a:latin typeface="Consolas" panose="020B0609020204030204" pitchFamily="49" charset="0"/>
              </a:rPr>
              <a:t>="container-md"&gt;</a:t>
            </a:r>
            <a:r>
              <a:rPr lang="fr-FR" b="0" i="0" dirty="0">
                <a:solidFill>
                  <a:srgbClr val="000000"/>
                </a:solidFill>
                <a:effectLst/>
                <a:latin typeface="Consolas" panose="020B0609020204030204" pitchFamily="49" charset="0"/>
              </a:rPr>
              <a:t>.container-md</a:t>
            </a: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0000CD"/>
                </a:solidFill>
                <a:effectLst/>
                <a:latin typeface="Consolas" panose="020B0609020204030204" pitchFamily="49" charset="0"/>
              </a:rPr>
              <a:t>&gt;</a:t>
            </a:r>
            <a:br>
              <a:rPr lang="fr-FR" dirty="0"/>
            </a:b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FF0000"/>
                </a:solidFill>
                <a:effectLst/>
                <a:latin typeface="Consolas" panose="020B0609020204030204" pitchFamily="49" charset="0"/>
              </a:rPr>
              <a:t> class</a:t>
            </a:r>
            <a:r>
              <a:rPr lang="fr-FR" b="0" i="0" dirty="0">
                <a:solidFill>
                  <a:srgbClr val="0000CD"/>
                </a:solidFill>
                <a:effectLst/>
                <a:latin typeface="Consolas" panose="020B0609020204030204" pitchFamily="49" charset="0"/>
              </a:rPr>
              <a:t>="container-lg"&gt;</a:t>
            </a:r>
            <a:r>
              <a:rPr lang="fr-FR" b="0" i="0" dirty="0">
                <a:solidFill>
                  <a:srgbClr val="000000"/>
                </a:solidFill>
                <a:effectLst/>
                <a:latin typeface="Consolas" panose="020B0609020204030204" pitchFamily="49" charset="0"/>
              </a:rPr>
              <a:t>.container-lg</a:t>
            </a: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0000CD"/>
                </a:solidFill>
                <a:effectLst/>
                <a:latin typeface="Consolas" panose="020B0609020204030204" pitchFamily="49" charset="0"/>
              </a:rPr>
              <a:t>&gt;</a:t>
            </a:r>
            <a:br>
              <a:rPr lang="fr-FR" dirty="0"/>
            </a:b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FF0000"/>
                </a:solidFill>
                <a:effectLst/>
                <a:latin typeface="Consolas" panose="020B0609020204030204" pitchFamily="49" charset="0"/>
              </a:rPr>
              <a:t> class</a:t>
            </a:r>
            <a:r>
              <a:rPr lang="fr-FR" b="0" i="0" dirty="0">
                <a:solidFill>
                  <a:srgbClr val="0000CD"/>
                </a:solidFill>
                <a:effectLst/>
                <a:latin typeface="Consolas" panose="020B0609020204030204" pitchFamily="49" charset="0"/>
              </a:rPr>
              <a:t>="container-xl"&gt;</a:t>
            </a:r>
            <a:r>
              <a:rPr lang="fr-FR" b="0" i="0" dirty="0">
                <a:solidFill>
                  <a:srgbClr val="000000"/>
                </a:solidFill>
                <a:effectLst/>
                <a:latin typeface="Consolas" panose="020B0609020204030204" pitchFamily="49" charset="0"/>
              </a:rPr>
              <a:t>.container-xl</a:t>
            </a: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0000CD"/>
                </a:solidFill>
                <a:effectLst/>
                <a:latin typeface="Consolas" panose="020B0609020204030204" pitchFamily="49" charset="0"/>
              </a:rPr>
              <a:t>&gt;</a:t>
            </a:r>
            <a:br>
              <a:rPr lang="fr-FR" dirty="0"/>
            </a:b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FF0000"/>
                </a:solidFill>
                <a:effectLst/>
                <a:latin typeface="Consolas" panose="020B0609020204030204" pitchFamily="49" charset="0"/>
              </a:rPr>
              <a:t> class</a:t>
            </a:r>
            <a:r>
              <a:rPr lang="fr-FR" b="0" i="0" dirty="0">
                <a:solidFill>
                  <a:srgbClr val="0000CD"/>
                </a:solidFill>
                <a:effectLst/>
                <a:latin typeface="Consolas" panose="020B0609020204030204" pitchFamily="49" charset="0"/>
              </a:rPr>
              <a:t>="container-</a:t>
            </a:r>
            <a:r>
              <a:rPr lang="fr-FR" b="0" i="0" dirty="0" err="1">
                <a:solidFill>
                  <a:srgbClr val="0000CD"/>
                </a:solidFill>
                <a:effectLst/>
                <a:latin typeface="Consolas" panose="020B0609020204030204" pitchFamily="49" charset="0"/>
              </a:rPr>
              <a:t>xxl</a:t>
            </a:r>
            <a:r>
              <a:rPr lang="fr-FR" b="0" i="0" dirty="0">
                <a:solidFill>
                  <a:srgbClr val="0000CD"/>
                </a:solidFill>
                <a:effectLst/>
                <a:latin typeface="Consolas" panose="020B0609020204030204" pitchFamily="49" charset="0"/>
              </a:rPr>
              <a:t>"&gt;</a:t>
            </a:r>
            <a:r>
              <a:rPr lang="fr-FR" b="0" i="0" dirty="0">
                <a:solidFill>
                  <a:srgbClr val="000000"/>
                </a:solidFill>
                <a:effectLst/>
                <a:latin typeface="Consolas" panose="020B0609020204030204" pitchFamily="49" charset="0"/>
              </a:rPr>
              <a:t>.container-</a:t>
            </a:r>
            <a:r>
              <a:rPr lang="fr-FR" b="0" i="0" dirty="0" err="1">
                <a:solidFill>
                  <a:srgbClr val="000000"/>
                </a:solidFill>
                <a:effectLst/>
                <a:latin typeface="Consolas" panose="020B0609020204030204" pitchFamily="49" charset="0"/>
              </a:rPr>
              <a:t>xxl</a:t>
            </a:r>
            <a:r>
              <a:rPr lang="fr-FR" b="0" i="0" dirty="0">
                <a:solidFill>
                  <a:srgbClr val="0000CD"/>
                </a:solidFill>
                <a:effectLst/>
                <a:latin typeface="Consolas" panose="020B0609020204030204" pitchFamily="49" charset="0"/>
              </a:rPr>
              <a:t>&lt;</a:t>
            </a:r>
            <a:r>
              <a:rPr lang="fr-FR" b="0" i="0" dirty="0">
                <a:solidFill>
                  <a:srgbClr val="A52A2A"/>
                </a:solidFill>
                <a:effectLst/>
                <a:latin typeface="Consolas" panose="020B0609020204030204" pitchFamily="49" charset="0"/>
              </a:rPr>
              <a:t>/div</a:t>
            </a:r>
            <a:r>
              <a:rPr lang="fr-FR" b="0" i="0" dirty="0">
                <a:solidFill>
                  <a:srgbClr val="0000CD"/>
                </a:solidFill>
                <a:effectLst/>
                <a:latin typeface="Consolas" panose="020B0609020204030204" pitchFamily="49" charset="0"/>
              </a:rPr>
              <a:t>&gt;</a:t>
            </a:r>
            <a:endParaRPr lang="fr-FR" dirty="0"/>
          </a:p>
        </p:txBody>
      </p:sp>
    </p:spTree>
    <p:extLst>
      <p:ext uri="{BB962C8B-B14F-4D97-AF65-F5344CB8AC3E}">
        <p14:creationId xmlns:p14="http://schemas.microsoft.com/office/powerpoint/2010/main" val="1835310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Cases à cocher - </a:t>
            </a:r>
            <a:r>
              <a:rPr lang="fr-FR" altLang="fr-FR" sz="2000" b="1" dirty="0" err="1">
                <a:solidFill>
                  <a:srgbClr val="000000"/>
                </a:solidFill>
                <a:latin typeface="Segoe UI" panose="020B0502040204020203" pitchFamily="34" charset="0"/>
                <a:cs typeface="Segoe UI" panose="020B0502040204020203" pitchFamily="34" charset="0"/>
              </a:rPr>
              <a:t>Checkboxes</a:t>
            </a:r>
            <a:endParaRPr lang="fr-FR" altLang="fr-FR" sz="2000" b="1" dirty="0">
              <a:solidFill>
                <a:srgbClr val="000000"/>
              </a:solidFill>
              <a:latin typeface="Segoe UI" panose="020B0502040204020203" pitchFamily="34" charset="0"/>
              <a:cs typeface="Segoe UI" panose="020B0502040204020203" pitchFamily="34" charset="0"/>
            </a:endParaRP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Des cases à cocher sont utilisées si vous souhaitez que l'utilisateur sélectionne un nombre quelconque d'options dans une liste d'options prédéfinies.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42647" y="1619137"/>
            <a:ext cx="8012358"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="form-check"&gt;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input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="form-check-input"</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="checkbox"</a:t>
            </a:r>
            <a:r>
              <a:rPr lang="en-US" sz="1100" b="0" i="0" dirty="0">
                <a:solidFill>
                  <a:srgbClr val="FF0000"/>
                </a:solidFill>
                <a:effectLst/>
                <a:latin typeface="Consolas" panose="020B0609020204030204" pitchFamily="49" charset="0"/>
              </a:rPr>
              <a:t> id</a:t>
            </a:r>
            <a:r>
              <a:rPr lang="en-US" sz="1100" b="0" i="0" dirty="0">
                <a:solidFill>
                  <a:srgbClr val="0000CD"/>
                </a:solidFill>
                <a:effectLst/>
                <a:latin typeface="Consolas" panose="020B0609020204030204" pitchFamily="49" charset="0"/>
              </a:rPr>
              <a:t>="check1"</a:t>
            </a:r>
            <a:r>
              <a:rPr lang="en-US" sz="1100" b="0" i="0" dirty="0">
                <a:solidFill>
                  <a:srgbClr val="FF0000"/>
                </a:solidFill>
                <a:effectLst/>
                <a:latin typeface="Consolas" panose="020B0609020204030204" pitchFamily="49" charset="0"/>
              </a:rPr>
              <a:t> name</a:t>
            </a:r>
            <a:r>
              <a:rPr lang="en-US" sz="1100" b="0" i="0" dirty="0">
                <a:solidFill>
                  <a:srgbClr val="0000CD"/>
                </a:solidFill>
                <a:effectLst/>
                <a:latin typeface="Consolas" panose="020B0609020204030204" pitchFamily="49" charset="0"/>
              </a:rPr>
              <a:t>="option1"</a:t>
            </a:r>
            <a:r>
              <a:rPr lang="en-US" sz="1100" b="0" i="0" dirty="0">
                <a:solidFill>
                  <a:srgbClr val="FF0000"/>
                </a:solidFill>
                <a:effectLst/>
                <a:latin typeface="Consolas" panose="020B0609020204030204" pitchFamily="49" charset="0"/>
              </a:rPr>
              <a:t> value</a:t>
            </a:r>
            <a:r>
              <a:rPr lang="en-US" sz="1100" b="0" i="0" dirty="0">
                <a:solidFill>
                  <a:srgbClr val="0000CD"/>
                </a:solidFill>
                <a:effectLst/>
                <a:latin typeface="Consolas" panose="020B0609020204030204" pitchFamily="49" charset="0"/>
              </a:rPr>
              <a:t>="something"</a:t>
            </a:r>
            <a:r>
              <a:rPr lang="en-US" sz="1100" b="0" i="0" dirty="0">
                <a:solidFill>
                  <a:srgbClr val="FF0000"/>
                </a:solidFill>
                <a:effectLst/>
                <a:latin typeface="Consolas" panose="020B0609020204030204" pitchFamily="49" charset="0"/>
              </a:rPr>
              <a:t> checked</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="form-check-label"&gt;</a:t>
            </a:r>
            <a:r>
              <a:rPr lang="en-US" sz="1100" b="0" i="0" dirty="0">
                <a:solidFill>
                  <a:srgbClr val="000000"/>
                </a:solidFill>
                <a:effectLst/>
                <a:latin typeface="Consolas" panose="020B0609020204030204" pitchFamily="49" charset="0"/>
              </a:rPr>
              <a:t>Option 1</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87D7C393-2766-4D59-B973-5B8E728CC224}"/>
              </a:ext>
            </a:extLst>
          </p:cNvPr>
          <p:cNvPicPr>
            <a:picLocks noChangeAspect="1"/>
          </p:cNvPicPr>
          <p:nvPr/>
        </p:nvPicPr>
        <p:blipFill>
          <a:blip r:embed="rId2"/>
          <a:stretch>
            <a:fillRect/>
          </a:stretch>
        </p:blipFill>
        <p:spPr>
          <a:xfrm>
            <a:off x="4572000" y="2813217"/>
            <a:ext cx="2679582" cy="19588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48031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Boutons radio - Radio buttons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100" b="0" i="0" dirty="0">
                <a:solidFill>
                  <a:srgbClr val="000000"/>
                </a:solidFill>
                <a:effectLst/>
                <a:latin typeface="Verdana" panose="020B0604030504040204" pitchFamily="34" charset="0"/>
              </a:rPr>
              <a:t>Les boutons radio sont utilisés si vous souhaitez limiter l'utilisateur à une seule sélection dans une liste d'options prédéfinies.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457409"/>
            <a:ext cx="8012358" cy="233521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="radio"</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-check-input"</a:t>
            </a:r>
            <a:r>
              <a:rPr lang="fr-FR" sz="1100" b="0" i="0" dirty="0">
                <a:solidFill>
                  <a:srgbClr val="FF0000"/>
                </a:solidFill>
                <a:effectLst/>
                <a:latin typeface="Consolas" panose="020B0609020204030204" pitchFamily="49" charset="0"/>
              </a:rPr>
              <a:t> id</a:t>
            </a:r>
            <a:r>
              <a:rPr lang="fr-FR" sz="1100" b="0" i="0" dirty="0">
                <a:solidFill>
                  <a:srgbClr val="0000CD"/>
                </a:solidFill>
                <a:effectLst/>
                <a:latin typeface="Consolas" panose="020B0609020204030204" pitchFamily="49" charset="0"/>
              </a:rPr>
              <a:t>="radio1"</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optradio</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value</a:t>
            </a:r>
            <a:r>
              <a:rPr lang="fr-FR" sz="1100" b="0" i="0" dirty="0">
                <a:solidFill>
                  <a:srgbClr val="0000CD"/>
                </a:solidFill>
                <a:effectLst/>
                <a:latin typeface="Consolas" panose="020B0609020204030204" pitchFamily="49" charset="0"/>
              </a:rPr>
              <a:t>="option1"</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checked</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Option 1</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-check-label"</a:t>
            </a:r>
            <a:r>
              <a:rPr lang="fr-FR" sz="1100" b="0" i="0" dirty="0">
                <a:solidFill>
                  <a:srgbClr val="FF0000"/>
                </a:solidFill>
                <a:effectLst/>
                <a:latin typeface="Consolas" panose="020B0609020204030204" pitchFamily="49" charset="0"/>
              </a:rPr>
              <a:t> for</a:t>
            </a:r>
            <a:r>
              <a:rPr lang="fr-FR" sz="1100" b="0" i="0" dirty="0">
                <a:solidFill>
                  <a:srgbClr val="0000CD"/>
                </a:solidFill>
                <a:effectLst/>
                <a:latin typeface="Consolas" panose="020B0609020204030204" pitchFamily="49" charset="0"/>
              </a:rPr>
              <a:t>="radio1"&gt;&lt;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="radio"</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-check-input"</a:t>
            </a:r>
            <a:r>
              <a:rPr lang="fr-FR" sz="1100" b="0" i="0" dirty="0">
                <a:solidFill>
                  <a:srgbClr val="FF0000"/>
                </a:solidFill>
                <a:effectLst/>
                <a:latin typeface="Consolas" panose="020B0609020204030204" pitchFamily="49" charset="0"/>
              </a:rPr>
              <a:t> id</a:t>
            </a:r>
            <a:r>
              <a:rPr lang="fr-FR" sz="1100" b="0" i="0" dirty="0">
                <a:solidFill>
                  <a:srgbClr val="0000CD"/>
                </a:solidFill>
                <a:effectLst/>
                <a:latin typeface="Consolas" panose="020B0609020204030204" pitchFamily="49" charset="0"/>
              </a:rPr>
              <a:t>="radio2"</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optradio</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value</a:t>
            </a:r>
            <a:r>
              <a:rPr lang="fr-FR" sz="1100" b="0" i="0" dirty="0">
                <a:solidFill>
                  <a:srgbClr val="0000CD"/>
                </a:solidFill>
                <a:effectLst/>
                <a:latin typeface="Consolas" panose="020B0609020204030204" pitchFamily="49" charset="0"/>
              </a:rPr>
              <a:t>="option2"&gt;</a:t>
            </a:r>
            <a:r>
              <a:rPr lang="fr-FR" sz="1100" b="0" i="0" dirty="0">
                <a:solidFill>
                  <a:srgbClr val="000000"/>
                </a:solidFill>
                <a:effectLst/>
                <a:latin typeface="Consolas" panose="020B0609020204030204" pitchFamily="49" charset="0"/>
              </a:rPr>
              <a:t>Option 2</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-check-label"</a:t>
            </a:r>
            <a:r>
              <a:rPr lang="fr-FR" sz="1100" b="0" i="0" dirty="0">
                <a:solidFill>
                  <a:srgbClr val="FF0000"/>
                </a:solidFill>
                <a:effectLst/>
                <a:latin typeface="Consolas" panose="020B0609020204030204" pitchFamily="49" charset="0"/>
              </a:rPr>
              <a:t> for</a:t>
            </a:r>
            <a:r>
              <a:rPr lang="fr-FR" sz="1100" b="0" i="0" dirty="0">
                <a:solidFill>
                  <a:srgbClr val="0000CD"/>
                </a:solidFill>
                <a:effectLst/>
                <a:latin typeface="Consolas" panose="020B0609020204030204" pitchFamily="49" charset="0"/>
              </a:rPr>
              <a:t>="radio2"&gt;&lt;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="radio"</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-check-input"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disabled</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Option 3</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-check-label"&gt;&lt;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8E082DE1-6991-40B5-8CB4-9F0EB167CF95}"/>
              </a:ext>
            </a:extLst>
          </p:cNvPr>
          <p:cNvPicPr>
            <a:picLocks noChangeAspect="1"/>
          </p:cNvPicPr>
          <p:nvPr/>
        </p:nvPicPr>
        <p:blipFill>
          <a:blip r:embed="rId2"/>
          <a:stretch>
            <a:fillRect/>
          </a:stretch>
        </p:blipFill>
        <p:spPr>
          <a:xfrm>
            <a:off x="6228184" y="2788417"/>
            <a:ext cx="1828800" cy="22288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4170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Commutateurs à bascule - Toggle Switches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Si vous souhaitez que votre case à cocher soit stylisée comme un interrupteur à bascule, 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-switch</a:t>
            </a:r>
            <a:r>
              <a:rPr kumimoji="0" lang="fr-FR" altLang="fr-FR" sz="1100" b="0" i="0" u="none" strike="noStrike" cap="none" normalizeH="0" baseline="0" dirty="0">
                <a:ln>
                  <a:noFill/>
                </a:ln>
                <a:solidFill>
                  <a:srgbClr val="000000"/>
                </a:solidFill>
                <a:effectLst/>
                <a:latin typeface="Verdana" panose="020B0604030504040204" pitchFamily="34" charset="0"/>
              </a:rPr>
              <a:t> avec le conteneur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-check</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219156"/>
            <a:ext cx="8012358"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 form-switch"&gt;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checkbox</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id</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mySwitch</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name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darkmode</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value</a:t>
            </a:r>
            <a:r>
              <a:rPr lang="fr-FR" sz="1100" b="0" i="0" dirty="0">
                <a:solidFill>
                  <a:srgbClr val="0000CD"/>
                </a:solidFill>
                <a:effectLst/>
                <a:latin typeface="Consolas" panose="020B0609020204030204" pitchFamily="49" charset="0"/>
              </a:rPr>
              <a:t>="yes"</a:t>
            </a:r>
            <a:r>
              <a:rPr lang="fr-FR" sz="1100" b="0" i="0" dirty="0">
                <a:solidFill>
                  <a:srgbClr val="FF0000"/>
                </a:solidFill>
                <a:effectLst/>
                <a:latin typeface="Consolas" panose="020B0609020204030204" pitchFamily="49" charset="0"/>
              </a:rPr>
              <a:t> </a:t>
            </a:r>
            <a:r>
              <a:rPr lang="fr-FR" sz="1100" b="0" i="0" dirty="0" err="1">
                <a:solidFill>
                  <a:srgbClr val="FF0000"/>
                </a:solidFill>
                <a:effectLst/>
                <a:latin typeface="Consolas" panose="020B0609020204030204" pitchFamily="49" charset="0"/>
              </a:rPr>
              <a:t>checked</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="form-check-label"</a:t>
            </a:r>
            <a:r>
              <a:rPr lang="fr-FR" sz="1100" b="0" i="0" dirty="0">
                <a:solidFill>
                  <a:srgbClr val="FF0000"/>
                </a:solidFill>
                <a:effectLst/>
                <a:latin typeface="Consolas" panose="020B0609020204030204" pitchFamily="49" charset="0"/>
              </a:rPr>
              <a:t> for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mySwitch</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Dark Mode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/label</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7" name="Image 6">
            <a:extLst>
              <a:ext uri="{FF2B5EF4-FFF2-40B4-BE49-F238E27FC236}">
                <a16:creationId xmlns:a16="http://schemas.microsoft.com/office/drawing/2014/main" id="{57B5D7F8-85A8-4A3B-BEFD-FEF41F85C446}"/>
              </a:ext>
            </a:extLst>
          </p:cNvPr>
          <p:cNvPicPr>
            <a:picLocks noChangeAspect="1"/>
          </p:cNvPicPr>
          <p:nvPr/>
        </p:nvPicPr>
        <p:blipFill>
          <a:blip r:embed="rId2"/>
          <a:stretch>
            <a:fillRect/>
          </a:stretch>
        </p:blipFill>
        <p:spPr>
          <a:xfrm>
            <a:off x="5259362" y="2909664"/>
            <a:ext cx="2952750" cy="16668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49365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Range</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styliser un menu de plage,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-range</a:t>
            </a:r>
            <a:r>
              <a:rPr kumimoji="0" lang="fr-FR" altLang="fr-FR" sz="1100" b="0" i="0" u="none" strike="noStrike" cap="none" normalizeH="0" baseline="0" dirty="0">
                <a:ln>
                  <a:noFill/>
                </a:ln>
                <a:solidFill>
                  <a:srgbClr val="000000"/>
                </a:solidFill>
                <a:effectLst/>
                <a:latin typeface="Verdana" panose="020B0604030504040204" pitchFamily="34" charset="0"/>
              </a:rPr>
              <a:t> à l'élément d'entrée avec type="range":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2388433"/>
            <a:ext cx="8012358" cy="4731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FF0000"/>
                </a:solidFill>
                <a:effectLst/>
                <a:latin typeface="Consolas" panose="020B0609020204030204" pitchFamily="49" charset="0"/>
              </a:rPr>
              <a:t> for</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customRange</a:t>
            </a:r>
            <a:r>
              <a:rPr lang="en-US" sz="1100" b="0" i="0" dirty="0">
                <a:solidFill>
                  <a:srgbClr val="0000CD"/>
                </a:solidFill>
                <a:effectLst/>
                <a:latin typeface="Consolas" panose="020B0609020204030204" pitchFamily="49" charset="0"/>
              </a:rPr>
              <a:t>"</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="form-label"&gt;</a:t>
            </a:r>
            <a:r>
              <a:rPr lang="en-US" sz="1100" b="0" i="0" dirty="0">
                <a:solidFill>
                  <a:srgbClr val="000000"/>
                </a:solidFill>
                <a:effectLst/>
                <a:latin typeface="Consolas" panose="020B0609020204030204" pitchFamily="49" charset="0"/>
              </a:rPr>
              <a:t>Custom range</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/label</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input</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="range"</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="form-range"</a:t>
            </a:r>
            <a:r>
              <a:rPr lang="en-US" sz="1100" b="0" i="0" dirty="0">
                <a:solidFill>
                  <a:srgbClr val="FF0000"/>
                </a:solidFill>
                <a:effectLst/>
                <a:latin typeface="Consolas" panose="020B0609020204030204" pitchFamily="49" charset="0"/>
              </a:rPr>
              <a:t> id</a:t>
            </a:r>
            <a:r>
              <a:rPr lang="en-US" sz="1100" b="0" i="0" dirty="0">
                <a:solidFill>
                  <a:srgbClr val="0000CD"/>
                </a:solidFill>
                <a:effectLst/>
                <a:latin typeface="Consolas" panose="020B0609020204030204" pitchFamily="49" charset="0"/>
              </a:rPr>
              <a:t>="</a:t>
            </a:r>
            <a:r>
              <a:rPr lang="en-US" sz="1100" b="0" i="0" dirty="0" err="1">
                <a:solidFill>
                  <a:srgbClr val="0000CD"/>
                </a:solidFill>
                <a:effectLst/>
                <a:latin typeface="Consolas" panose="020B0609020204030204" pitchFamily="49" charset="0"/>
              </a:rPr>
              <a:t>customRange</a:t>
            </a:r>
            <a:r>
              <a:rPr lang="en-US"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0088E9EC-50B9-4673-A914-87969681BFD7}"/>
              </a:ext>
            </a:extLst>
          </p:cNvPr>
          <p:cNvPicPr>
            <a:picLocks noChangeAspect="1"/>
          </p:cNvPicPr>
          <p:nvPr/>
        </p:nvPicPr>
        <p:blipFill>
          <a:blip r:embed="rId2"/>
          <a:stretch>
            <a:fillRect/>
          </a:stretch>
        </p:blipFill>
        <p:spPr>
          <a:xfrm>
            <a:off x="3354538" y="3147814"/>
            <a:ext cx="5575721" cy="13549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72906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Pas - </a:t>
            </a:r>
            <a:r>
              <a:rPr lang="fr-FR" altLang="fr-FR" sz="2000" b="1" dirty="0" err="1">
                <a:solidFill>
                  <a:srgbClr val="000000"/>
                </a:solidFill>
                <a:latin typeface="Segoe UI" panose="020B0502040204020203" pitchFamily="34" charset="0"/>
                <a:cs typeface="Segoe UI" panose="020B0502040204020203" pitchFamily="34" charset="0"/>
              </a:rPr>
              <a:t>Steps</a:t>
            </a:r>
            <a:r>
              <a:rPr lang="fr-FR" altLang="fr-FR" sz="2000" b="1" dirty="0">
                <a:solidFill>
                  <a:srgbClr val="000000"/>
                </a:solidFill>
                <a:latin typeface="Segoe UI" panose="020B0502040204020203" pitchFamily="34" charset="0"/>
                <a:cs typeface="Segoe UI" panose="020B0502040204020203" pitchFamily="34" charset="0"/>
              </a:rPr>
              <a:t> </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Par défaut, l'intervalle entre les numéros de plage est de 1. Vous pouvez le modifier en utilisant l'attribut </a:t>
            </a:r>
            <a:r>
              <a:rPr kumimoji="0" lang="fr-FR" altLang="fr-FR" sz="1100" b="0" i="0" u="none" strike="noStrike" cap="none" normalizeH="0" baseline="0" dirty="0" err="1">
                <a:ln>
                  <a:noFill/>
                </a:ln>
                <a:solidFill>
                  <a:srgbClr val="DC143C"/>
                </a:solidFill>
                <a:effectLst/>
                <a:latin typeface="Consolas" panose="020B0609020204030204" pitchFamily="49" charset="0"/>
              </a:rPr>
              <a:t>step</a:t>
            </a:r>
            <a:r>
              <a:rPr kumimoji="0" lang="fr-FR" altLang="fr-FR" sz="1100" b="0" i="0" u="none" strike="noStrike" cap="none" normalizeH="0" baseline="0" dirty="0">
                <a:ln>
                  <a:noFill/>
                </a:ln>
                <a:solidFill>
                  <a:srgbClr val="000000"/>
                </a:solidFill>
                <a:effectLst/>
                <a:latin typeface="Verdana" panose="020B0604030504040204" pitchFamily="34" charset="0"/>
              </a:rPr>
              <a:t>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03905" y="1398517"/>
            <a:ext cx="8012358" cy="30388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input</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="range"</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="form-range"</a:t>
            </a:r>
            <a:r>
              <a:rPr lang="en-US" sz="1100" b="0" i="0" dirty="0">
                <a:solidFill>
                  <a:srgbClr val="FF0000"/>
                </a:solidFill>
                <a:effectLst/>
                <a:latin typeface="Consolas" panose="020B0609020204030204" pitchFamily="49" charset="0"/>
              </a:rPr>
              <a:t> step</a:t>
            </a:r>
            <a:r>
              <a:rPr lang="en-US" sz="1100" b="0" i="0" dirty="0">
                <a:solidFill>
                  <a:srgbClr val="0000CD"/>
                </a:solidFill>
                <a:effectLst/>
                <a:latin typeface="Consolas" panose="020B0609020204030204" pitchFamily="49" charset="0"/>
              </a:rPr>
              <a:t>="10"&gt;</a:t>
            </a:r>
            <a:endParaRPr lang="fr-FR" sz="1100" dirty="0">
              <a:solidFill>
                <a:srgbClr val="000000"/>
              </a:solidFill>
              <a:latin typeface="Consolas" panose="020B0609020204030204" pitchFamily="49" charset="0"/>
            </a:endParaRPr>
          </a:p>
        </p:txBody>
      </p:sp>
      <p:pic>
        <p:nvPicPr>
          <p:cNvPr id="6" name="Image 5">
            <a:extLst>
              <a:ext uri="{FF2B5EF4-FFF2-40B4-BE49-F238E27FC236}">
                <a16:creationId xmlns:a16="http://schemas.microsoft.com/office/drawing/2014/main" id="{0088E9EC-50B9-4673-A914-87969681BFD7}"/>
              </a:ext>
            </a:extLst>
          </p:cNvPr>
          <p:cNvPicPr>
            <a:picLocks noChangeAspect="1"/>
          </p:cNvPicPr>
          <p:nvPr/>
        </p:nvPicPr>
        <p:blipFill>
          <a:blip r:embed="rId2"/>
          <a:stretch>
            <a:fillRect/>
          </a:stretch>
        </p:blipFill>
        <p:spPr>
          <a:xfrm>
            <a:off x="2987824" y="3441097"/>
            <a:ext cx="5575721" cy="1354975"/>
          </a:xfrm>
          <a:prstGeom prst="rect">
            <a:avLst/>
          </a:prstGeom>
          <a:effectLst>
            <a:outerShdw blurRad="63500" sx="102000" sy="102000" algn="ctr" rotWithShape="0">
              <a:prstClr val="black">
                <a:alpha val="40000"/>
              </a:prstClr>
            </a:outerShdw>
          </a:effectLst>
        </p:spPr>
      </p:pic>
      <p:sp>
        <p:nvSpPr>
          <p:cNvPr id="8" name="ZoneTexte 7">
            <a:extLst>
              <a:ext uri="{FF2B5EF4-FFF2-40B4-BE49-F238E27FC236}">
                <a16:creationId xmlns:a16="http://schemas.microsoft.com/office/drawing/2014/main" id="{32E605BE-3C6A-4D48-8649-D5E04D2FCC53}"/>
              </a:ext>
            </a:extLst>
          </p:cNvPr>
          <p:cNvSpPr txBox="1"/>
          <p:nvPr/>
        </p:nvSpPr>
        <p:spPr>
          <a:xfrm>
            <a:off x="186452" y="1839962"/>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Min - Max</a:t>
            </a:r>
          </a:p>
        </p:txBody>
      </p:sp>
      <p:sp>
        <p:nvSpPr>
          <p:cNvPr id="10" name="TextBox 32">
            <a:extLst>
              <a:ext uri="{FF2B5EF4-FFF2-40B4-BE49-F238E27FC236}">
                <a16:creationId xmlns:a16="http://schemas.microsoft.com/office/drawing/2014/main" id="{17B78602-E17D-4906-A5B0-852AC299625E}"/>
              </a:ext>
            </a:extLst>
          </p:cNvPr>
          <p:cNvSpPr txBox="1"/>
          <p:nvPr/>
        </p:nvSpPr>
        <p:spPr>
          <a:xfrm>
            <a:off x="203905" y="2215738"/>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Par défaut, la valeur minimale est 0 et la valeur maximale est 100. Vous pouvez utiliser l'attribut  </a:t>
            </a:r>
            <a:r>
              <a:rPr kumimoji="0" lang="fr-FR" altLang="fr-FR" sz="1100" b="0" i="0" u="none" strike="noStrike" cap="none" normalizeH="0" baseline="0" dirty="0">
                <a:ln>
                  <a:noFill/>
                </a:ln>
                <a:solidFill>
                  <a:srgbClr val="DC143C"/>
                </a:solidFill>
                <a:effectLst/>
                <a:latin typeface="Consolas" panose="020B0609020204030204" pitchFamily="49" charset="0"/>
              </a:rPr>
              <a:t>min </a:t>
            </a:r>
            <a:r>
              <a:rPr kumimoji="0" lang="fr-FR" altLang="fr-FR" sz="1100" b="0" i="0" u="none" strike="noStrike" cap="none" normalizeH="0" baseline="0" dirty="0">
                <a:ln>
                  <a:noFill/>
                </a:ln>
                <a:solidFill>
                  <a:srgbClr val="000000"/>
                </a:solidFill>
                <a:effectLst/>
                <a:latin typeface="Verdana" panose="020B0604030504040204" pitchFamily="34" charset="0"/>
              </a:rPr>
              <a:t>et/ou </a:t>
            </a:r>
            <a:r>
              <a:rPr kumimoji="0" lang="fr-FR" altLang="fr-FR" sz="1100" b="0" i="0" u="none" strike="noStrike" cap="none" normalizeH="0" baseline="0" dirty="0">
                <a:ln>
                  <a:noFill/>
                </a:ln>
                <a:solidFill>
                  <a:srgbClr val="DC143C"/>
                </a:solidFill>
                <a:effectLst/>
                <a:latin typeface="Consolas" panose="020B0609020204030204" pitchFamily="49" charset="0"/>
              </a:rPr>
              <a:t>max </a:t>
            </a:r>
            <a:r>
              <a:rPr kumimoji="0" lang="fr-FR" altLang="fr-FR" sz="1100" b="0" i="0" u="none" strike="noStrike" cap="none" normalizeH="0" baseline="0" dirty="0">
                <a:ln>
                  <a:noFill/>
                </a:ln>
                <a:solidFill>
                  <a:srgbClr val="000000"/>
                </a:solidFill>
                <a:effectLst/>
                <a:latin typeface="Verdana" panose="020B0604030504040204" pitchFamily="34" charset="0"/>
              </a:rPr>
              <a:t>pour le modifier :</a:t>
            </a:r>
            <a:endParaRPr kumimoji="0" lang="fr-FR" altLang="fr-FR" sz="600" b="0" i="0" u="none" strike="noStrike" cap="none" normalizeH="0" baseline="0" dirty="0">
              <a:ln>
                <a:noFill/>
              </a:ln>
              <a:solidFill>
                <a:schemeClr val="tx1"/>
              </a:solidFill>
              <a:effectLst/>
            </a:endParaRPr>
          </a:p>
        </p:txBody>
      </p:sp>
      <p:sp>
        <p:nvSpPr>
          <p:cNvPr id="11" name="Rectangle 2">
            <a:extLst>
              <a:ext uri="{FF2B5EF4-FFF2-40B4-BE49-F238E27FC236}">
                <a16:creationId xmlns:a16="http://schemas.microsoft.com/office/drawing/2014/main" id="{12C551A6-73BD-471B-AC67-718525375E75}"/>
              </a:ext>
            </a:extLst>
          </p:cNvPr>
          <p:cNvSpPr>
            <a:spLocks noChangeArrowheads="1"/>
          </p:cNvSpPr>
          <p:nvPr/>
        </p:nvSpPr>
        <p:spPr bwMode="auto">
          <a:xfrm>
            <a:off x="184731" y="2974012"/>
            <a:ext cx="8012358" cy="30388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input</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="range"</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="form-range"</a:t>
            </a:r>
            <a:r>
              <a:rPr lang="en-US" sz="1100" b="0" i="0" dirty="0">
                <a:solidFill>
                  <a:srgbClr val="FF0000"/>
                </a:solidFill>
                <a:effectLst/>
                <a:latin typeface="Consolas" panose="020B0609020204030204" pitchFamily="49" charset="0"/>
              </a:rPr>
              <a:t> min</a:t>
            </a:r>
            <a:r>
              <a:rPr lang="en-US" sz="1100" b="0" i="0" dirty="0">
                <a:solidFill>
                  <a:srgbClr val="0000CD"/>
                </a:solidFill>
                <a:effectLst/>
                <a:latin typeface="Consolas" panose="020B0609020204030204" pitchFamily="49" charset="0"/>
              </a:rPr>
              <a:t>="0"</a:t>
            </a:r>
            <a:r>
              <a:rPr lang="en-US" sz="1100" b="0" i="0" dirty="0">
                <a:solidFill>
                  <a:srgbClr val="FF0000"/>
                </a:solidFill>
                <a:effectLst/>
                <a:latin typeface="Consolas" panose="020B0609020204030204" pitchFamily="49" charset="0"/>
              </a:rPr>
              <a:t> max</a:t>
            </a:r>
            <a:r>
              <a:rPr lang="en-US" sz="1100" b="0" i="0" dirty="0">
                <a:solidFill>
                  <a:srgbClr val="0000CD"/>
                </a:solidFill>
                <a:effectLst/>
                <a:latin typeface="Consolas" panose="020B0609020204030204" pitchFamily="49" charset="0"/>
              </a:rPr>
              <a:t>="4"&gt;</a:t>
            </a:r>
            <a:endParaRPr lang="fr-FR" sz="11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848523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Min - Max</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Pour styliser un menu de plage, ajoutez la classe </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err="1">
                <a:ln>
                  <a:noFill/>
                </a:ln>
                <a:solidFill>
                  <a:srgbClr val="DC143C"/>
                </a:solidFill>
                <a:effectLst/>
                <a:latin typeface="Consolas" panose="020B0609020204030204" pitchFamily="49" charset="0"/>
              </a:rPr>
              <a:t>form</a:t>
            </a:r>
            <a:r>
              <a:rPr kumimoji="0" lang="fr-FR" altLang="fr-FR" sz="1100" b="0" i="0" u="none" strike="noStrike" cap="none" normalizeH="0" baseline="0" dirty="0">
                <a:ln>
                  <a:noFill/>
                </a:ln>
                <a:solidFill>
                  <a:srgbClr val="DC143C"/>
                </a:solidFill>
                <a:effectLst/>
                <a:latin typeface="Consolas" panose="020B0609020204030204" pitchFamily="49" charset="0"/>
              </a:rPr>
              <a:t>-range</a:t>
            </a:r>
            <a:r>
              <a:rPr kumimoji="0" lang="fr-FR" altLang="fr-FR" sz="1100" b="0" i="0" u="none" strike="noStrike" cap="none" normalizeH="0" baseline="0" dirty="0">
                <a:ln>
                  <a:noFill/>
                </a:ln>
                <a:solidFill>
                  <a:srgbClr val="000000"/>
                </a:solidFill>
                <a:effectLst/>
                <a:latin typeface="Verdana" panose="020B0604030504040204" pitchFamily="34" charset="0"/>
              </a:rPr>
              <a:t> à l'élément d'entrée avec type="range":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691799"/>
            <a:ext cx="8012358" cy="30388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input</a:t>
            </a:r>
            <a:r>
              <a:rPr lang="en-US" sz="1100" b="0" i="0" dirty="0">
                <a:solidFill>
                  <a:srgbClr val="FF0000"/>
                </a:solidFill>
                <a:effectLst/>
                <a:latin typeface="Consolas" panose="020B0609020204030204" pitchFamily="49" charset="0"/>
              </a:rPr>
              <a:t> type</a:t>
            </a:r>
            <a:r>
              <a:rPr lang="en-US" sz="1100" b="0" i="0" dirty="0">
                <a:solidFill>
                  <a:srgbClr val="0000CD"/>
                </a:solidFill>
                <a:effectLst/>
                <a:latin typeface="Consolas" panose="020B0609020204030204" pitchFamily="49" charset="0"/>
              </a:rPr>
              <a:t>="range"</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="form-range"</a:t>
            </a:r>
            <a:r>
              <a:rPr lang="en-US" sz="1100" b="0" i="0" dirty="0">
                <a:solidFill>
                  <a:srgbClr val="FF0000"/>
                </a:solidFill>
                <a:effectLst/>
                <a:latin typeface="Consolas" panose="020B0609020204030204" pitchFamily="49" charset="0"/>
              </a:rPr>
              <a:t> min</a:t>
            </a:r>
            <a:r>
              <a:rPr lang="en-US" sz="1100" b="0" i="0" dirty="0">
                <a:solidFill>
                  <a:srgbClr val="0000CD"/>
                </a:solidFill>
                <a:effectLst/>
                <a:latin typeface="Consolas" panose="020B0609020204030204" pitchFamily="49" charset="0"/>
              </a:rPr>
              <a:t>="0"</a:t>
            </a:r>
            <a:r>
              <a:rPr lang="en-US" sz="1100" b="0" i="0" dirty="0">
                <a:solidFill>
                  <a:srgbClr val="FF0000"/>
                </a:solidFill>
                <a:effectLst/>
                <a:latin typeface="Consolas" panose="020B0609020204030204" pitchFamily="49" charset="0"/>
              </a:rPr>
              <a:t> max</a:t>
            </a:r>
            <a:r>
              <a:rPr lang="en-US" sz="1100" b="0" i="0" dirty="0">
                <a:solidFill>
                  <a:srgbClr val="0000CD"/>
                </a:solidFill>
                <a:effectLst/>
                <a:latin typeface="Consolas" panose="020B0609020204030204" pitchFamily="49" charset="0"/>
              </a:rPr>
              <a:t>="4"&gt;</a:t>
            </a:r>
            <a:endParaRPr lang="fr-FR" sz="1100" dirty="0">
              <a:solidFill>
                <a:srgbClr val="000000"/>
              </a:solidFill>
              <a:latin typeface="Consolas" panose="020B0609020204030204" pitchFamily="49" charset="0"/>
            </a:endParaRPr>
          </a:p>
        </p:txBody>
      </p:sp>
      <p:sp>
        <p:nvSpPr>
          <p:cNvPr id="4" name="Rectangle 2">
            <a:extLst>
              <a:ext uri="{FF2B5EF4-FFF2-40B4-BE49-F238E27FC236}">
                <a16:creationId xmlns:a16="http://schemas.microsoft.com/office/drawing/2014/main" id="{F164580E-AEA1-4DB6-B238-15F17A605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0088E9EC-50B9-4673-A914-87969681BFD7}"/>
              </a:ext>
            </a:extLst>
          </p:cNvPr>
          <p:cNvPicPr>
            <a:picLocks noChangeAspect="1"/>
          </p:cNvPicPr>
          <p:nvPr/>
        </p:nvPicPr>
        <p:blipFill>
          <a:blip r:embed="rId2"/>
          <a:stretch>
            <a:fillRect/>
          </a:stretch>
        </p:blipFill>
        <p:spPr>
          <a:xfrm>
            <a:off x="3131840" y="2600027"/>
            <a:ext cx="5575721" cy="13549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34561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Input Groups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430887"/>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La classe </a:t>
            </a:r>
            <a:r>
              <a:rPr kumimoji="0" lang="fr-FR" altLang="fr-FR" sz="1100" b="0" i="0" u="none" strike="noStrike" cap="none" normalizeH="0" baseline="0" dirty="0">
                <a:ln>
                  <a:noFill/>
                </a:ln>
                <a:solidFill>
                  <a:srgbClr val="DC143C"/>
                </a:solidFill>
                <a:effectLst/>
                <a:latin typeface="Consolas" panose="020B0609020204030204" pitchFamily="49" charset="0"/>
              </a:rPr>
              <a:t>.input-group</a:t>
            </a:r>
            <a:r>
              <a:rPr kumimoji="0" lang="fr-FR" altLang="fr-FR" sz="1100" b="0" i="0" u="none" strike="noStrike" cap="none" normalizeH="0" baseline="0" dirty="0">
                <a:ln>
                  <a:noFill/>
                </a:ln>
                <a:solidFill>
                  <a:srgbClr val="000000"/>
                </a:solidFill>
                <a:effectLst/>
                <a:latin typeface="Verdana" panose="020B0604030504040204" pitchFamily="34" charset="0"/>
              </a:rPr>
              <a:t> est un conteneur pour améliorer une entrée en ajoutant une icône, un texte ou un bouton devant ou derrière le champ de saisie en tant que "texte d'aide".</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491630"/>
            <a:ext cx="8012358" cy="199665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a:solidFill>
                  <a:srgbClr val="000000"/>
                </a:solidFill>
                <a:effectLst/>
                <a:latin typeface="Consolas" panose="020B0609020204030204" pitchFamily="49" charset="0"/>
              </a:rPr>
              <a:t>@</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Username</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Your</a:t>
            </a:r>
            <a:r>
              <a:rPr lang="fr-FR" sz="1100" b="0" i="0" dirty="0">
                <a:solidFill>
                  <a:srgbClr val="0000CD"/>
                </a:solidFill>
                <a:effectLst/>
                <a:latin typeface="Consolas" panose="020B0609020204030204" pitchFamily="49" charset="0"/>
              </a:rPr>
              <a:t> Email"&gt;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a:solidFill>
                  <a:srgbClr val="000000"/>
                </a:solidFill>
                <a:effectLst/>
                <a:latin typeface="Consolas" panose="020B0609020204030204" pitchFamily="49" charset="0"/>
              </a:rPr>
              <a:t>@example.com</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/form</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sp>
        <p:nvSpPr>
          <p:cNvPr id="4" name="Rectangle 2">
            <a:extLst>
              <a:ext uri="{FF2B5EF4-FFF2-40B4-BE49-F238E27FC236}">
                <a16:creationId xmlns:a16="http://schemas.microsoft.com/office/drawing/2014/main" id="{F164580E-AEA1-4DB6-B238-15F17A60585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594E993C-594C-4428-BE43-182F9DE11CBF}"/>
              </a:ext>
            </a:extLst>
          </p:cNvPr>
          <p:cNvPicPr>
            <a:picLocks noChangeAspect="1"/>
          </p:cNvPicPr>
          <p:nvPr/>
        </p:nvPicPr>
        <p:blipFill>
          <a:blip r:embed="rId2"/>
          <a:stretch>
            <a:fillRect/>
          </a:stretch>
        </p:blipFill>
        <p:spPr>
          <a:xfrm>
            <a:off x="3707904" y="3160919"/>
            <a:ext cx="5299396" cy="19098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07381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Multiple Inputs and Helpers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Utilisez la classe </a:t>
            </a:r>
            <a:r>
              <a:rPr kumimoji="0" lang="fr-FR" altLang="fr-FR" sz="1100" b="0" i="0" u="none" strike="noStrike" cap="none" normalizeH="0" baseline="0" dirty="0">
                <a:ln>
                  <a:noFill/>
                </a:ln>
                <a:solidFill>
                  <a:srgbClr val="DC143C"/>
                </a:solidFill>
                <a:effectLst/>
                <a:latin typeface="Consolas" panose="020B0609020204030204" pitchFamily="49" charset="0"/>
              </a:rPr>
              <a:t>.input-group-</a:t>
            </a:r>
            <a:r>
              <a:rPr kumimoji="0" lang="fr-FR" altLang="fr-FR" sz="1100" b="0" i="0" u="none" strike="noStrike" cap="none" normalizeH="0" baseline="0" dirty="0" err="1">
                <a:ln>
                  <a:noFill/>
                </a:ln>
                <a:solidFill>
                  <a:srgbClr val="DC143C"/>
                </a:solidFill>
                <a:effectLst/>
                <a:latin typeface="Consolas" panose="020B0609020204030204" pitchFamily="49" charset="0"/>
              </a:rPr>
              <a:t>sm</a:t>
            </a:r>
            <a:r>
              <a:rPr kumimoji="0" lang="fr-FR" altLang="fr-FR" sz="1100" b="0" i="0" u="none" strike="noStrike" cap="none" normalizeH="0" baseline="0" dirty="0">
                <a:ln>
                  <a:noFill/>
                </a:ln>
                <a:solidFill>
                  <a:srgbClr val="000000"/>
                </a:solidFill>
                <a:effectLst/>
                <a:latin typeface="Verdana" panose="020B0604030504040204" pitchFamily="34" charset="0"/>
              </a:rPr>
              <a:t> pour les petits groupes d'entrées et </a:t>
            </a:r>
            <a:r>
              <a:rPr kumimoji="0" lang="fr-FR" altLang="fr-FR" sz="1100" b="0" i="0" u="none" strike="noStrike" cap="none" normalizeH="0" baseline="0" dirty="0">
                <a:ln>
                  <a:noFill/>
                </a:ln>
                <a:solidFill>
                  <a:srgbClr val="DC143C"/>
                </a:solidFill>
                <a:effectLst/>
                <a:latin typeface="Consolas" panose="020B0609020204030204" pitchFamily="49" charset="0"/>
              </a:rPr>
              <a:t>.input-group-lg </a:t>
            </a:r>
            <a:r>
              <a:rPr kumimoji="0" lang="fr-FR" altLang="fr-FR" sz="1100" b="0" i="0" u="none" strike="noStrike" cap="none" normalizeH="0" baseline="0" dirty="0">
                <a:ln>
                  <a:noFill/>
                </a:ln>
                <a:solidFill>
                  <a:srgbClr val="000000"/>
                </a:solidFill>
                <a:effectLst/>
                <a:latin typeface="Verdana" panose="020B0604030504040204" pitchFamily="34" charset="0"/>
              </a:rPr>
              <a:t>pour les grands groupes d'entrées :</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237715"/>
            <a:ext cx="8012358" cy="250448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8000"/>
                </a:solidFill>
                <a:effectLst/>
                <a:latin typeface="Consolas" panose="020B0609020204030204" pitchFamily="49" charset="0"/>
              </a:rPr>
              <a:t>&lt;!-- Multiple inputs --&gt;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a:solidFill>
                  <a:srgbClr val="000000"/>
                </a:solidFill>
                <a:effectLst/>
                <a:latin typeface="Consolas" panose="020B0609020204030204" pitchFamily="49" charset="0"/>
              </a:rPr>
              <a:t>Person</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="First Name"&gt;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="Last Name"&gt;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br>
              <a:rPr lang="fr-FR" sz="1100" dirty="0"/>
            </a:br>
            <a:r>
              <a:rPr lang="fr-FR" sz="1100" b="0" i="0" dirty="0">
                <a:solidFill>
                  <a:srgbClr val="008000"/>
                </a:solidFill>
                <a:effectLst/>
                <a:latin typeface="Consolas" panose="020B0609020204030204" pitchFamily="49" charset="0"/>
              </a:rPr>
              <a:t>&lt;!-- Multiple </a:t>
            </a:r>
            <a:r>
              <a:rPr lang="fr-FR" sz="1100" b="0" i="0" dirty="0" err="1">
                <a:solidFill>
                  <a:srgbClr val="008000"/>
                </a:solidFill>
                <a:effectLst/>
                <a:latin typeface="Consolas" panose="020B0609020204030204" pitchFamily="49" charset="0"/>
              </a:rPr>
              <a:t>addons</a:t>
            </a:r>
            <a:r>
              <a:rPr lang="fr-FR" sz="1100" b="0" i="0" dirty="0">
                <a:solidFill>
                  <a:srgbClr val="008000"/>
                </a:solidFill>
                <a:effectLst/>
                <a:latin typeface="Consolas" panose="020B0609020204030204" pitchFamily="49" charset="0"/>
              </a:rPr>
              <a:t> / help text --&gt;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a:solidFill>
                  <a:srgbClr val="000000"/>
                </a:solidFill>
                <a:effectLst/>
                <a:latin typeface="Consolas" panose="020B0609020204030204" pitchFamily="49" charset="0"/>
              </a:rPr>
              <a:t>One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err="1">
                <a:solidFill>
                  <a:srgbClr val="000000"/>
                </a:solidFill>
                <a:effectLst/>
                <a:latin typeface="Consolas" panose="020B0609020204030204" pitchFamily="49" charset="0"/>
              </a:rPr>
              <a:t>Two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r>
              <a:rPr lang="fr-FR" sz="1100" b="0" i="0" dirty="0" err="1">
                <a:solidFill>
                  <a:srgbClr val="000000"/>
                </a:solidFill>
                <a:effectLst/>
                <a:latin typeface="Consolas" panose="020B0609020204030204" pitchFamily="49" charset="0"/>
              </a:rPr>
              <a:t>Three</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/span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3" name="Image 2">
            <a:extLst>
              <a:ext uri="{FF2B5EF4-FFF2-40B4-BE49-F238E27FC236}">
                <a16:creationId xmlns:a16="http://schemas.microsoft.com/office/drawing/2014/main" id="{F61D92AB-DD35-4A9A-84B2-C617DF1C851F}"/>
              </a:ext>
            </a:extLst>
          </p:cNvPr>
          <p:cNvPicPr>
            <a:picLocks noChangeAspect="1"/>
          </p:cNvPicPr>
          <p:nvPr/>
        </p:nvPicPr>
        <p:blipFill>
          <a:blip r:embed="rId2"/>
          <a:stretch>
            <a:fillRect/>
          </a:stretch>
        </p:blipFill>
        <p:spPr>
          <a:xfrm>
            <a:off x="3923928" y="2931790"/>
            <a:ext cx="4860700" cy="14352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60594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en-US" altLang="fr-FR" sz="2000" b="1" dirty="0">
                <a:solidFill>
                  <a:srgbClr val="000000"/>
                </a:solidFill>
                <a:latin typeface="Segoe UI" panose="020B0502040204020203" pitchFamily="34" charset="0"/>
                <a:cs typeface="Segoe UI" panose="020B0502040204020203" pitchFamily="34" charset="0"/>
              </a:rPr>
              <a:t>Input Group with Checkboxes and Radios</a:t>
            </a:r>
          </a:p>
        </p:txBody>
      </p:sp>
      <p:sp>
        <p:nvSpPr>
          <p:cNvPr id="9" name="TextBox 32">
            <a:extLst>
              <a:ext uri="{FF2B5EF4-FFF2-40B4-BE49-F238E27FC236}">
                <a16:creationId xmlns:a16="http://schemas.microsoft.com/office/drawing/2014/main" id="{F43C48A0-9490-432A-8391-84EBF78AB6DA}"/>
              </a:ext>
            </a:extLst>
          </p:cNvPr>
          <p:cNvSpPr txBox="1"/>
          <p:nvPr/>
        </p:nvSpPr>
        <p:spPr>
          <a:xfrm>
            <a:off x="232050" y="916301"/>
            <a:ext cx="8777831" cy="261610"/>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algn="l"/>
            <a:r>
              <a:rPr lang="en-US" sz="1100" b="0" i="0" dirty="0">
                <a:solidFill>
                  <a:srgbClr val="000000"/>
                </a:solidFill>
                <a:effectLst/>
                <a:latin typeface="Verdana" panose="020B0604030504040204" pitchFamily="34" charset="0"/>
              </a:rPr>
              <a:t>You can also use checkboxes or radio buttons instead of text:</a:t>
            </a: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322353"/>
            <a:ext cx="8012358" cy="233521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checkbox</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Some</a:t>
            </a:r>
            <a:r>
              <a:rPr lang="fr-FR" sz="1100" b="0" i="0" dirty="0">
                <a:solidFill>
                  <a:srgbClr val="0000CD"/>
                </a:solidFill>
                <a:effectLst/>
                <a:latin typeface="Consolas" panose="020B0609020204030204" pitchFamily="49" charset="0"/>
              </a:rPr>
              <a:t> text"&gt;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="input-group-text"&gt;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="radio"&gt;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Some</a:t>
            </a:r>
            <a:r>
              <a:rPr lang="fr-FR" sz="1100" b="0" i="0" dirty="0">
                <a:solidFill>
                  <a:srgbClr val="0000CD"/>
                </a:solidFill>
                <a:effectLst/>
                <a:latin typeface="Consolas" panose="020B0609020204030204" pitchFamily="49" charset="0"/>
              </a:rPr>
              <a:t> text"&gt;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4" name="Image 3">
            <a:extLst>
              <a:ext uri="{FF2B5EF4-FFF2-40B4-BE49-F238E27FC236}">
                <a16:creationId xmlns:a16="http://schemas.microsoft.com/office/drawing/2014/main" id="{F0FD851C-6B04-4F93-9B80-456B5FF87983}"/>
              </a:ext>
            </a:extLst>
          </p:cNvPr>
          <p:cNvPicPr>
            <a:picLocks noChangeAspect="1"/>
          </p:cNvPicPr>
          <p:nvPr/>
        </p:nvPicPr>
        <p:blipFill>
          <a:blip r:embed="rId2"/>
          <a:stretch>
            <a:fillRect/>
          </a:stretch>
        </p:blipFill>
        <p:spPr>
          <a:xfrm>
            <a:off x="4139952" y="3544815"/>
            <a:ext cx="4287961" cy="158980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78287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formulaire </a:t>
            </a:r>
            <a:r>
              <a:rPr lang="fr-FR" dirty="0">
                <a:solidFill>
                  <a:schemeClr val="accent1"/>
                </a:solidFill>
              </a:rPr>
              <a:t>Bootstrap</a:t>
            </a:r>
          </a:p>
        </p:txBody>
      </p:sp>
      <p:sp>
        <p:nvSpPr>
          <p:cNvPr id="89" name="ZoneTexte 88"/>
          <p:cNvSpPr txBox="1"/>
          <p:nvPr/>
        </p:nvSpPr>
        <p:spPr>
          <a:xfrm>
            <a:off x="233771" y="555526"/>
            <a:ext cx="8776109" cy="400110"/>
          </a:xfrm>
          <a:prstGeom prst="rect">
            <a:avLst/>
          </a:prstGeom>
          <a:noFill/>
        </p:spPr>
        <p:txBody>
          <a:bodyPr wrap="square" rtlCol="0">
            <a:spAutoFit/>
          </a:bodyPr>
          <a:lstStyle/>
          <a:p>
            <a:r>
              <a:rPr lang="en-US" altLang="fr-FR" sz="2000" b="1" dirty="0">
                <a:solidFill>
                  <a:srgbClr val="000000"/>
                </a:solidFill>
                <a:latin typeface="Segoe UI" panose="020B0502040204020203" pitchFamily="34" charset="0"/>
                <a:cs typeface="Segoe UI" panose="020B0502040204020203" pitchFamily="34" charset="0"/>
              </a:rPr>
              <a:t>Input Group Buttons</a:t>
            </a:r>
          </a:p>
        </p:txBody>
      </p:sp>
      <p:sp>
        <p:nvSpPr>
          <p:cNvPr id="12" name="Rectangle 2">
            <a:extLst>
              <a:ext uri="{FF2B5EF4-FFF2-40B4-BE49-F238E27FC236}">
                <a16:creationId xmlns:a16="http://schemas.microsoft.com/office/drawing/2014/main" id="{F50BE48D-11B8-4125-B6EE-6E50C4597BF6}"/>
              </a:ext>
            </a:extLst>
          </p:cNvPr>
          <p:cNvSpPr>
            <a:spLocks noChangeArrowheads="1"/>
          </p:cNvSpPr>
          <p:nvPr/>
        </p:nvSpPr>
        <p:spPr bwMode="auto">
          <a:xfrm>
            <a:off x="232050" y="1153076"/>
            <a:ext cx="8012358" cy="267376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outline</a:t>
            </a:r>
            <a:r>
              <a:rPr lang="fr-FR" sz="1100" b="0" i="0" dirty="0">
                <a:solidFill>
                  <a:srgbClr val="0000CD"/>
                </a:solidFill>
                <a:effectLst/>
                <a:latin typeface="Consolas" panose="020B0609020204030204" pitchFamily="49" charset="0"/>
              </a:rPr>
              <a:t>-primary"</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="button"&gt;</a:t>
            </a:r>
            <a:r>
              <a:rPr lang="fr-FR" sz="1100" b="0" i="0" dirty="0">
                <a:solidFill>
                  <a:srgbClr val="000000"/>
                </a:solidFill>
                <a:effectLst/>
                <a:latin typeface="Consolas" panose="020B0609020204030204" pitchFamily="49" charset="0"/>
              </a:rPr>
              <a:t>Basic Button</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Some</a:t>
            </a:r>
            <a:r>
              <a:rPr lang="fr-FR" sz="1100" b="0" i="0" dirty="0">
                <a:solidFill>
                  <a:srgbClr val="0000CD"/>
                </a:solidFill>
                <a:effectLst/>
                <a:latin typeface="Consolas" panose="020B0609020204030204" pitchFamily="49" charset="0"/>
              </a:rPr>
              <a:t> text"&gt;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="Search"&gt;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a:t>
            </a:r>
            <a:r>
              <a:rPr lang="fr-FR" sz="1100" b="0" i="0" dirty="0" err="1">
                <a:solidFill>
                  <a:srgbClr val="0000CD"/>
                </a:solidFill>
                <a:effectLst/>
                <a:latin typeface="Consolas" panose="020B0609020204030204" pitchFamily="49" charset="0"/>
              </a:rPr>
              <a:t>success</a:t>
            </a:r>
            <a:r>
              <a:rPr lang="fr-FR" sz="1100" b="0" i="0" dirty="0">
                <a:solidFill>
                  <a:srgbClr val="0000CD"/>
                </a:solidFill>
                <a:effectLst/>
                <a:latin typeface="Consolas" panose="020B0609020204030204" pitchFamily="49" charset="0"/>
              </a:rPr>
              <a: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a:t>
            </a:r>
            <a:r>
              <a:rPr lang="fr-FR" sz="1100" b="0" i="0" dirty="0" err="1">
                <a:solidFill>
                  <a:srgbClr val="0000CD"/>
                </a:solidFill>
                <a:effectLst/>
                <a:latin typeface="Consolas" panose="020B0609020204030204" pitchFamily="49" charset="0"/>
              </a:rPr>
              <a:t>submit</a:t>
            </a:r>
            <a:r>
              <a:rPr lang="fr-FR" sz="1100" b="0" i="0" dirty="0">
                <a:solidFill>
                  <a:srgbClr val="0000CD"/>
                </a:solidFill>
                <a:effectLst/>
                <a:latin typeface="Consolas" panose="020B0609020204030204" pitchFamily="49" charset="0"/>
              </a:rPr>
              <a:t>"&gt;</a:t>
            </a:r>
            <a:r>
              <a:rPr lang="fr-FR" sz="1100" b="0" i="0" dirty="0">
                <a:solidFill>
                  <a:srgbClr val="000000"/>
                </a:solidFill>
                <a:effectLst/>
                <a:latin typeface="Consolas" panose="020B0609020204030204" pitchFamily="49" charset="0"/>
              </a:rPr>
              <a:t>Go</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br>
              <a:rPr lang="fr-FR" sz="1100" dirty="0"/>
            </a:b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="input-group mb-3"&gt;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input</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="text"</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="form-control"</a:t>
            </a:r>
            <a:r>
              <a:rPr lang="fr-FR" sz="1100" b="0" i="0" dirty="0">
                <a:solidFill>
                  <a:srgbClr val="FF0000"/>
                </a:solidFill>
                <a:effectLst/>
                <a:latin typeface="Consolas" panose="020B0609020204030204" pitchFamily="49" charset="0"/>
              </a:rPr>
              <a:t> placeholder</a:t>
            </a:r>
            <a:r>
              <a:rPr lang="fr-FR" sz="1100" b="0" i="0" dirty="0">
                <a:solidFill>
                  <a:srgbClr val="0000CD"/>
                </a:solidFill>
                <a:effectLst/>
                <a:latin typeface="Consolas" panose="020B0609020204030204" pitchFamily="49" charset="0"/>
              </a:rPr>
              <a:t>="Something </a:t>
            </a:r>
            <a:r>
              <a:rPr lang="fr-FR" sz="1100" b="0" i="0" dirty="0" err="1">
                <a:solidFill>
                  <a:srgbClr val="0000CD"/>
                </a:solidFill>
                <a:effectLst/>
                <a:latin typeface="Consolas" panose="020B0609020204030204" pitchFamily="49" charset="0"/>
              </a:rPr>
              <a:t>clever</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btn-primary"</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="button"&gt;</a:t>
            </a:r>
            <a:r>
              <a:rPr lang="fr-FR" sz="1100" b="0" i="0" dirty="0">
                <a:solidFill>
                  <a:srgbClr val="000000"/>
                </a:solidFill>
                <a:effectLst/>
                <a:latin typeface="Consolas" panose="020B0609020204030204" pitchFamily="49" charset="0"/>
              </a:rPr>
              <a:t>OK</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00"/>
                </a:solidFill>
                <a:effectLst/>
                <a:latin typeface="Consolas" panose="020B0609020204030204" pitchFamily="49" charset="0"/>
              </a:rPr>
              <a:t>  </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FF0000"/>
                </a:solidFill>
                <a:effectLst/>
                <a:latin typeface="Consolas" panose="020B0609020204030204" pitchFamily="49" charset="0"/>
              </a:rPr>
              <a:t> class</a:t>
            </a:r>
            <a:r>
              <a:rPr lang="fr-FR" sz="1100" b="0" i="0" dirty="0">
                <a:solidFill>
                  <a:srgbClr val="0000CD"/>
                </a:solidFill>
                <a:effectLst/>
                <a:latin typeface="Consolas" panose="020B0609020204030204" pitchFamily="49" charset="0"/>
              </a:rPr>
              <a:t>="btn btn-danger"</a:t>
            </a:r>
            <a:r>
              <a:rPr lang="fr-FR" sz="1100" b="0" i="0" dirty="0">
                <a:solidFill>
                  <a:srgbClr val="FF0000"/>
                </a:solidFill>
                <a:effectLst/>
                <a:latin typeface="Consolas" panose="020B0609020204030204" pitchFamily="49" charset="0"/>
              </a:rPr>
              <a:t> type</a:t>
            </a:r>
            <a:r>
              <a:rPr lang="fr-FR" sz="1100" b="0" i="0" dirty="0">
                <a:solidFill>
                  <a:srgbClr val="0000CD"/>
                </a:solidFill>
                <a:effectLst/>
                <a:latin typeface="Consolas" panose="020B0609020204030204" pitchFamily="49" charset="0"/>
              </a:rPr>
              <a:t>="button"&gt;</a:t>
            </a:r>
            <a:r>
              <a:rPr lang="fr-FR" sz="1100" b="0" i="0" dirty="0">
                <a:solidFill>
                  <a:srgbClr val="000000"/>
                </a:solidFill>
                <a:effectLst/>
                <a:latin typeface="Consolas" panose="020B0609020204030204" pitchFamily="49" charset="0"/>
              </a:rPr>
              <a:t>Cancel</a:t>
            </a: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/button</a:t>
            </a:r>
            <a:r>
              <a:rPr lang="fr-FR" sz="1100" b="0" i="0" dirty="0">
                <a:solidFill>
                  <a:srgbClr val="0000CD"/>
                </a:solidFill>
                <a:effectLst/>
                <a:latin typeface="Consolas" panose="020B0609020204030204" pitchFamily="49" charset="0"/>
              </a:rPr>
              <a:t>&gt;</a:t>
            </a:r>
            <a:br>
              <a:rPr lang="fr-FR" sz="1100" dirty="0"/>
            </a:br>
            <a:r>
              <a:rPr lang="fr-FR" sz="1100" b="0" i="0" dirty="0">
                <a:solidFill>
                  <a:srgbClr val="0000CD"/>
                </a:solidFill>
                <a:effectLst/>
                <a:latin typeface="Consolas" panose="020B0609020204030204" pitchFamily="49" charset="0"/>
              </a:rPr>
              <a:t>&lt;</a:t>
            </a:r>
            <a:r>
              <a:rPr lang="fr-FR" sz="1100" b="0" i="0" dirty="0">
                <a:solidFill>
                  <a:srgbClr val="A52A2A"/>
                </a:solidFill>
                <a:effectLst/>
                <a:latin typeface="Consolas" panose="020B0609020204030204" pitchFamily="49" charset="0"/>
              </a:rPr>
              <a:t>/div</a:t>
            </a:r>
            <a:r>
              <a:rPr lang="fr-FR" sz="1100" b="0" i="0" dirty="0">
                <a:solidFill>
                  <a:srgbClr val="0000CD"/>
                </a:solidFill>
                <a:effectLst/>
                <a:latin typeface="Consolas" panose="020B0609020204030204" pitchFamily="49" charset="0"/>
              </a:rPr>
              <a:t>&gt;</a:t>
            </a:r>
            <a:endParaRPr lang="fr-FR" sz="1100" dirty="0">
              <a:solidFill>
                <a:srgbClr val="000000"/>
              </a:solidFill>
              <a:latin typeface="Consolas" panose="020B0609020204030204" pitchFamily="49" charset="0"/>
            </a:endParaRPr>
          </a:p>
        </p:txBody>
      </p:sp>
      <p:pic>
        <p:nvPicPr>
          <p:cNvPr id="7" name="Image 6">
            <a:extLst>
              <a:ext uri="{FF2B5EF4-FFF2-40B4-BE49-F238E27FC236}">
                <a16:creationId xmlns:a16="http://schemas.microsoft.com/office/drawing/2014/main" id="{3048D3B0-4E02-453E-9149-7A995BE43D9B}"/>
              </a:ext>
            </a:extLst>
          </p:cNvPr>
          <p:cNvPicPr>
            <a:picLocks noChangeAspect="1"/>
          </p:cNvPicPr>
          <p:nvPr/>
        </p:nvPicPr>
        <p:blipFill>
          <a:blip r:embed="rId2"/>
          <a:stretch>
            <a:fillRect/>
          </a:stretch>
        </p:blipFill>
        <p:spPr>
          <a:xfrm>
            <a:off x="5120059" y="3363838"/>
            <a:ext cx="3889821" cy="15522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1127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Système de grille Bootstrap</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769441"/>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Le système de grille de Bootstrap est construit avec </a:t>
            </a:r>
            <a:r>
              <a:rPr lang="fr-FR" altLang="fr-FR" sz="1100" dirty="0" err="1">
                <a:solidFill>
                  <a:srgbClr val="000000"/>
                </a:solidFill>
                <a:latin typeface="Verdana" panose="020B0604030504040204" pitchFamily="34" charset="0"/>
              </a:rPr>
              <a:t>flexbox</a:t>
            </a:r>
            <a:r>
              <a:rPr lang="fr-FR" altLang="fr-FR" sz="1100" dirty="0">
                <a:solidFill>
                  <a:srgbClr val="000000"/>
                </a:solidFill>
                <a:latin typeface="Verdana" panose="020B0604030504040204" pitchFamily="34" charset="0"/>
              </a:rPr>
              <a:t> et autorise jusqu'à 12 colonnes sur la page.</a:t>
            </a:r>
          </a:p>
          <a:p>
            <a:pPr marL="171450" lvl="0" indent="-171450" eaLnBrk="0" fontAlgn="base" latinLnBrk="0" hangingPunct="0">
              <a:spcBef>
                <a:spcPct val="0"/>
              </a:spcBef>
              <a:spcAft>
                <a:spcPct val="0"/>
              </a:spcAft>
              <a:buFont typeface="Arial" panose="020B0604020202020204" pitchFamily="34" charset="0"/>
              <a:buChar char="•"/>
            </a:pPr>
            <a:endParaRPr lang="fr-FR" altLang="fr-FR" sz="1100" dirty="0">
              <a:solidFill>
                <a:srgbClr val="000000"/>
              </a:solidFill>
              <a:latin typeface="Verdana" panose="020B0604030504040204" pitchFamily="34" charset="0"/>
            </a:endParaRPr>
          </a:p>
          <a:p>
            <a:pPr marL="171450" lvl="0" indent="-171450" eaLnBrk="0" fontAlgn="base" latinLnBrk="0" hangingPunct="0">
              <a:spcBef>
                <a:spcPct val="0"/>
              </a:spcBef>
              <a:spcAft>
                <a:spcPct val="0"/>
              </a:spcAft>
              <a:buFont typeface="Arial" panose="020B0604020202020204" pitchFamily="34" charset="0"/>
              <a:buChar char="•"/>
            </a:pPr>
            <a:r>
              <a:rPr lang="fr-FR" altLang="fr-FR" sz="1100" dirty="0">
                <a:solidFill>
                  <a:srgbClr val="000000"/>
                </a:solidFill>
                <a:latin typeface="Verdana" panose="020B0604030504040204" pitchFamily="34" charset="0"/>
              </a:rPr>
              <a:t>Si vous ne souhaitez pas utiliser les 12 colonnes individuellement, vous pouvez regrouper les colonnes pour créer des colonnes plus larges:</a:t>
            </a:r>
            <a:endParaRPr lang="fr-FR" altLang="fr-FR" dirty="0">
              <a:solidFill>
                <a:schemeClr val="tx1"/>
              </a:solidFill>
              <a:latin typeface="Arial" panose="020B0604020202020204" pitchFamily="34" charset="0"/>
            </a:endParaRPr>
          </a:p>
        </p:txBody>
      </p:sp>
      <p:pic>
        <p:nvPicPr>
          <p:cNvPr id="4" name="Image 3">
            <a:extLst>
              <a:ext uri="{FF2B5EF4-FFF2-40B4-BE49-F238E27FC236}">
                <a16:creationId xmlns:a16="http://schemas.microsoft.com/office/drawing/2014/main" id="{EC2F116C-341C-460A-977F-B94269F7BD11}"/>
              </a:ext>
            </a:extLst>
          </p:cNvPr>
          <p:cNvPicPr>
            <a:picLocks noChangeAspect="1"/>
          </p:cNvPicPr>
          <p:nvPr/>
        </p:nvPicPr>
        <p:blipFill>
          <a:blip r:embed="rId2"/>
          <a:stretch>
            <a:fillRect/>
          </a:stretch>
        </p:blipFill>
        <p:spPr>
          <a:xfrm>
            <a:off x="-1712" y="2188505"/>
            <a:ext cx="9144000" cy="2879766"/>
          </a:xfrm>
          <a:prstGeom prst="rect">
            <a:avLst/>
          </a:prstGeom>
        </p:spPr>
      </p:pic>
    </p:spTree>
    <p:extLst>
      <p:ext uri="{BB962C8B-B14F-4D97-AF65-F5344CB8AC3E}">
        <p14:creationId xmlns:p14="http://schemas.microsoft.com/office/powerpoint/2010/main" val="60714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17" name="Rectangle 2"/>
          <p:cNvSpPr>
            <a:spLocks noChangeArrowheads="1"/>
          </p:cNvSpPr>
          <p:nvPr/>
        </p:nvSpPr>
        <p:spPr bwMode="auto">
          <a:xfrm>
            <a:off x="233772" y="2283718"/>
            <a:ext cx="6642484" cy="11502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00"/>
                </a:solidFill>
                <a:latin typeface="Consolas" panose="020B0609020204030204" pitchFamily="49" charset="0"/>
              </a:rPr>
              <a:t> </a:t>
            </a:r>
            <a:r>
              <a:rPr lang="fr-FR" sz="1100" dirty="0">
                <a:solidFill>
                  <a:srgbClr val="FF0000"/>
                </a:solidFill>
                <a:latin typeface="Consolas" panose="020B0609020204030204" pitchFamily="49" charset="0"/>
              </a:rPr>
              <a:t>class</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row</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="col-sm-3"</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.col-sm-3</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="col-sm-3"</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lavenderblush</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.col-sm-3</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="col-sm-3"</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.col-sm-3</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="col-sm-3"</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lavenderblush</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.col-sm-3</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FF"/>
                </a:solidFill>
                <a:latin typeface="Consolas" panose="020B0609020204030204" pitchFamily="49" charset="0"/>
              </a:rPr>
              <a:t>&gt;</a:t>
            </a:r>
            <a:endParaRPr lang="fr-FR" sz="8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Classes de grille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 système de grille Bootstrap 4 comprend cinq classes:</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a:t>
            </a:r>
            <a:r>
              <a:rPr kumimoji="0" lang="fr-FR" altLang="fr-FR" sz="1100" b="0" i="0" u="none" strike="noStrike" cap="none" normalizeH="0" baseline="0" dirty="0">
                <a:ln>
                  <a:noFill/>
                </a:ln>
                <a:solidFill>
                  <a:srgbClr val="000000"/>
                </a:solidFill>
                <a:effectLst/>
                <a:latin typeface="Verdana" panose="020B0604030504040204" pitchFamily="34" charset="0"/>
              </a:rPr>
              <a:t> (appareils très petits - largeur d'écran inférieure à 576 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a:t>
            </a:r>
            <a:r>
              <a:rPr kumimoji="0" lang="fr-FR" altLang="fr-FR" sz="1100" b="0" i="0" u="none" strike="noStrike" cap="none" normalizeH="0" baseline="0" dirty="0" err="1">
                <a:ln>
                  <a:noFill/>
                </a:ln>
                <a:solidFill>
                  <a:srgbClr val="DC143C"/>
                </a:solidFill>
                <a:effectLst/>
                <a:latin typeface="Consolas" panose="020B0609020204030204" pitchFamily="49" charset="0"/>
              </a:rPr>
              <a:t>sm</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a:ln>
                  <a:noFill/>
                </a:ln>
                <a:solidFill>
                  <a:srgbClr val="000000"/>
                </a:solidFill>
                <a:effectLst/>
                <a:latin typeface="Verdana" panose="020B0604030504040204" pitchFamily="34" charset="0"/>
              </a:rPr>
              <a:t> (petits appareils - largeur d'écran égale ou supérieure à 576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.col-md-</a:t>
            </a:r>
            <a:r>
              <a:rPr kumimoji="0" lang="fr-FR" altLang="fr-FR" sz="1100" b="0" i="0" u="none" strike="noStrike" cap="none" normalizeH="0" baseline="0" dirty="0">
                <a:ln>
                  <a:noFill/>
                </a:ln>
                <a:solidFill>
                  <a:srgbClr val="000000"/>
                </a:solidFill>
                <a:effectLst/>
                <a:latin typeface="Verdana" panose="020B0604030504040204" pitchFamily="34" charset="0"/>
              </a:rPr>
              <a:t> (appareils moyens - largeur d'écran égale ou supérieure à 768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.col-lg-</a:t>
            </a:r>
            <a:r>
              <a:rPr kumimoji="0" lang="fr-FR" altLang="fr-FR" sz="1100" b="0" i="0" u="none" strike="noStrike" cap="none" normalizeH="0" baseline="0" dirty="0">
                <a:ln>
                  <a:noFill/>
                </a:ln>
                <a:solidFill>
                  <a:srgbClr val="000000"/>
                </a:solidFill>
                <a:effectLst/>
                <a:latin typeface="Verdana" panose="020B0604030504040204" pitchFamily="34" charset="0"/>
              </a:rPr>
              <a:t> (grands appareils - largeur d'écran égale ou supérieure à 992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.col-xl-</a:t>
            </a:r>
            <a:r>
              <a:rPr kumimoji="0" lang="fr-FR" altLang="fr-FR" sz="1100" b="0" i="0" u="none" strike="noStrike" cap="none" normalizeH="0" baseline="0" dirty="0">
                <a:ln>
                  <a:noFill/>
                </a:ln>
                <a:solidFill>
                  <a:srgbClr val="000000"/>
                </a:solidFill>
                <a:effectLst/>
                <a:latin typeface="Verdana" panose="020B0604030504040204" pitchFamily="34" charset="0"/>
              </a:rPr>
              <a:t> (périphériques </a:t>
            </a:r>
            <a:r>
              <a:rPr kumimoji="0" lang="fr-FR" altLang="fr-FR" sz="1100" b="0" i="0" u="none" strike="noStrike" cap="none" normalizeH="0" baseline="0" dirty="0" err="1">
                <a:ln>
                  <a:noFill/>
                </a:ln>
                <a:solidFill>
                  <a:srgbClr val="000000"/>
                </a:solidFill>
                <a:effectLst/>
                <a:latin typeface="Verdana" panose="020B0604030504040204" pitchFamily="34" charset="0"/>
              </a:rPr>
              <a:t>xlarge</a:t>
            </a:r>
            <a:r>
              <a:rPr kumimoji="0" lang="fr-FR" altLang="fr-FR" sz="1100" b="0" i="0" u="none" strike="noStrike" cap="none" normalizeH="0" baseline="0" dirty="0">
                <a:ln>
                  <a:noFill/>
                </a:ln>
                <a:solidFill>
                  <a:srgbClr val="000000"/>
                </a:solidFill>
                <a:effectLst/>
                <a:latin typeface="Verdana" panose="020B0604030504040204" pitchFamily="34" charset="0"/>
              </a:rPr>
              <a:t> - largeur d'écran égale ou supérieure à 1200 pixels)</a:t>
            </a:r>
          </a:p>
        </p:txBody>
      </p:sp>
      <p:pic>
        <p:nvPicPr>
          <p:cNvPr id="6" name="Image 5">
            <a:extLst>
              <a:ext uri="{FF2B5EF4-FFF2-40B4-BE49-F238E27FC236}">
                <a16:creationId xmlns:a16="http://schemas.microsoft.com/office/drawing/2014/main" id="{0DC725E1-F838-4DE0-8790-F02AF6FC466A}"/>
              </a:ext>
            </a:extLst>
          </p:cNvPr>
          <p:cNvPicPr>
            <a:picLocks noChangeAspect="1"/>
          </p:cNvPicPr>
          <p:nvPr/>
        </p:nvPicPr>
        <p:blipFill>
          <a:blip r:embed="rId2"/>
          <a:stretch>
            <a:fillRect/>
          </a:stretch>
        </p:blipFill>
        <p:spPr>
          <a:xfrm>
            <a:off x="10596" y="3622138"/>
            <a:ext cx="9144000" cy="1304152"/>
          </a:xfrm>
          <a:prstGeom prst="rect">
            <a:avLst/>
          </a:prstGeom>
        </p:spPr>
      </p:pic>
    </p:spTree>
    <p:extLst>
      <p:ext uri="{BB962C8B-B14F-4D97-AF65-F5344CB8AC3E}">
        <p14:creationId xmlns:p14="http://schemas.microsoft.com/office/powerpoint/2010/main" val="28038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42647" y="-20538"/>
            <a:ext cx="8679898" cy="543185"/>
          </a:xfrm>
        </p:spPr>
        <p:txBody>
          <a:bodyPr/>
          <a:lstStyle/>
          <a:p>
            <a:r>
              <a:rPr lang="fr-FR" dirty="0"/>
              <a:t>grille </a:t>
            </a:r>
            <a:r>
              <a:rPr lang="fr-FR" dirty="0">
                <a:solidFill>
                  <a:schemeClr val="accent1"/>
                </a:solidFill>
              </a:rPr>
              <a:t>Bootstrap</a:t>
            </a:r>
          </a:p>
        </p:txBody>
      </p:sp>
      <p:sp>
        <p:nvSpPr>
          <p:cNvPr id="17" name="Rectangle 2"/>
          <p:cNvSpPr>
            <a:spLocks noChangeArrowheads="1"/>
          </p:cNvSpPr>
          <p:nvPr/>
        </p:nvSpPr>
        <p:spPr bwMode="auto">
          <a:xfrm>
            <a:off x="233772" y="2452995"/>
            <a:ext cx="6642484" cy="81171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00"/>
                </a:solidFill>
                <a:latin typeface="Consolas" panose="020B0609020204030204" pitchFamily="49" charset="0"/>
              </a:rPr>
              <a:t> </a:t>
            </a:r>
            <a:r>
              <a:rPr lang="fr-FR" sz="1100" dirty="0">
                <a:solidFill>
                  <a:srgbClr val="FF0000"/>
                </a:solidFill>
                <a:latin typeface="Consolas" panose="020B0609020204030204" pitchFamily="49" charset="0"/>
              </a:rPr>
              <a:t>class</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row</a:t>
            </a:r>
            <a:r>
              <a:rPr lang="fr-FR" sz="1100" dirty="0">
                <a:solidFill>
                  <a:srgbClr val="0000FF"/>
                </a:solidFill>
                <a:latin typeface="Consolas" panose="020B0609020204030204" pitchFamily="49" charset="0"/>
              </a:rPr>
              <a:t>"&gt;</a:t>
            </a:r>
            <a:endParaRPr lang="fr-FR"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="col-sm-4"</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.col-sm-4</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class</a:t>
            </a:r>
            <a:r>
              <a:rPr lang="en-US" sz="1100" dirty="0">
                <a:solidFill>
                  <a:srgbClr val="0000FF"/>
                </a:solidFill>
                <a:latin typeface="Consolas" panose="020B0609020204030204" pitchFamily="49" charset="0"/>
              </a:rPr>
              <a:t>="col-sm-8"</a:t>
            </a:r>
            <a:r>
              <a:rPr lang="en-US" sz="1100" dirty="0">
                <a:solidFill>
                  <a:srgbClr val="000000"/>
                </a:solidFill>
                <a:latin typeface="Consolas" panose="020B0609020204030204" pitchFamily="49" charset="0"/>
              </a:rPr>
              <a:t> </a:t>
            </a:r>
            <a:r>
              <a:rPr lang="en-US" sz="1100" dirty="0">
                <a:solidFill>
                  <a:srgbClr val="FF0000"/>
                </a:solidFill>
                <a:latin typeface="Consolas" panose="020B0609020204030204" pitchFamily="49" charset="0"/>
              </a:rPr>
              <a:t>style</a:t>
            </a:r>
            <a:r>
              <a:rPr lang="en-US" sz="1100" dirty="0">
                <a:solidFill>
                  <a:srgbClr val="0000FF"/>
                </a:solidFill>
                <a:latin typeface="Consolas" panose="020B0609020204030204" pitchFamily="49" charset="0"/>
              </a:rPr>
              <a:t>="</a:t>
            </a:r>
            <a:r>
              <a:rPr lang="en-US" sz="1100" dirty="0" err="1">
                <a:solidFill>
                  <a:srgbClr val="FF0000"/>
                </a:solidFill>
                <a:latin typeface="Consolas" panose="020B0609020204030204" pitchFamily="49" charset="0"/>
              </a:rPr>
              <a:t>background-color</a:t>
            </a:r>
            <a:r>
              <a:rPr lang="en-US" sz="1100" dirty="0" err="1">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lavenderblush</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"&gt;</a:t>
            </a:r>
            <a:r>
              <a:rPr lang="en-US" sz="1100" dirty="0">
                <a:solidFill>
                  <a:srgbClr val="000000"/>
                </a:solidFill>
                <a:latin typeface="Consolas" panose="020B0609020204030204" pitchFamily="49" charset="0"/>
              </a:rPr>
              <a:t>.col-sm-8</a:t>
            </a:r>
            <a:r>
              <a:rPr lang="en-US" sz="1100" dirty="0">
                <a:solidFill>
                  <a:srgbClr val="0000FF"/>
                </a:solidFill>
                <a:latin typeface="Consolas" panose="020B0609020204030204" pitchFamily="49" charset="0"/>
              </a:rPr>
              <a:t>&lt;/</a:t>
            </a:r>
            <a:r>
              <a:rPr lang="en-US" sz="1100" dirty="0">
                <a:solidFill>
                  <a:srgbClr val="800000"/>
                </a:solidFill>
                <a:latin typeface="Consolas" panose="020B0609020204030204" pitchFamily="49" charset="0"/>
              </a:rPr>
              <a:t>div</a:t>
            </a:r>
            <a:r>
              <a:rPr lang="en-US" sz="1100" dirty="0">
                <a:solidFill>
                  <a:srgbClr val="0000FF"/>
                </a:solidFill>
                <a:latin typeface="Consolas" panose="020B0609020204030204" pitchFamily="49" charset="0"/>
              </a:rPr>
              <a:t>&gt;</a:t>
            </a:r>
            <a:endParaRPr lang="en-US" sz="1100" dirty="0">
              <a:solidFill>
                <a:srgbClr val="000000"/>
              </a:solidFill>
              <a:latin typeface="Consolas" panose="020B0609020204030204" pitchFamily="49" charset="0"/>
            </a:endParaRPr>
          </a:p>
          <a:p>
            <a:r>
              <a:rPr lang="fr-FR" sz="1100" dirty="0">
                <a:solidFill>
                  <a:srgbClr val="0000FF"/>
                </a:solidFill>
                <a:latin typeface="Consolas" panose="020B0609020204030204" pitchFamily="49" charset="0"/>
              </a:rPr>
              <a:t>&lt;/</a:t>
            </a:r>
            <a:r>
              <a:rPr lang="fr-FR" sz="1100" dirty="0">
                <a:solidFill>
                  <a:srgbClr val="800000"/>
                </a:solidFill>
                <a:latin typeface="Consolas" panose="020B0609020204030204" pitchFamily="49" charset="0"/>
              </a:rPr>
              <a:t>div</a:t>
            </a:r>
            <a:r>
              <a:rPr lang="fr-FR" sz="1100" dirty="0">
                <a:solidFill>
                  <a:srgbClr val="0000FF"/>
                </a:solidFill>
                <a:latin typeface="Consolas" panose="020B0609020204030204" pitchFamily="49" charset="0"/>
              </a:rPr>
              <a:t>&gt;</a:t>
            </a:r>
            <a:endParaRPr lang="fr-FR" sz="400" dirty="0">
              <a:solidFill>
                <a:srgbClr val="000000"/>
              </a:solidFill>
              <a:latin typeface="Consolas" panose="020B0609020204030204" pitchFamily="49" charset="0"/>
            </a:endParaRPr>
          </a:p>
        </p:txBody>
      </p:sp>
      <p:sp>
        <p:nvSpPr>
          <p:cNvPr id="89" name="ZoneTexte 88"/>
          <p:cNvSpPr txBox="1"/>
          <p:nvPr/>
        </p:nvSpPr>
        <p:spPr>
          <a:xfrm>
            <a:off x="233772" y="555526"/>
            <a:ext cx="4914292" cy="400110"/>
          </a:xfrm>
          <a:prstGeom prst="rect">
            <a:avLst/>
          </a:prstGeom>
          <a:noFill/>
        </p:spPr>
        <p:txBody>
          <a:bodyPr wrap="square" rtlCol="0">
            <a:spAutoFit/>
          </a:bodyPr>
          <a:lstStyle/>
          <a:p>
            <a:r>
              <a:rPr lang="fr-FR" altLang="fr-FR" sz="2000" b="1" dirty="0">
                <a:solidFill>
                  <a:srgbClr val="000000"/>
                </a:solidFill>
                <a:latin typeface="Segoe UI" panose="020B0502040204020203" pitchFamily="34" charset="0"/>
                <a:cs typeface="Segoe UI" panose="020B0502040204020203" pitchFamily="34" charset="0"/>
              </a:rPr>
              <a:t>Classes de grille</a:t>
            </a:r>
          </a:p>
        </p:txBody>
      </p:sp>
      <p:sp>
        <p:nvSpPr>
          <p:cNvPr id="92" name="TextBox 32">
            <a:extLst>
              <a:ext uri="{FF2B5EF4-FFF2-40B4-BE49-F238E27FC236}">
                <a16:creationId xmlns:a16="http://schemas.microsoft.com/office/drawing/2014/main" id="{9B583191-69B8-463E-8E8A-295A73BDD1DC}"/>
              </a:ext>
            </a:extLst>
          </p:cNvPr>
          <p:cNvSpPr txBox="1"/>
          <p:nvPr/>
        </p:nvSpPr>
        <p:spPr>
          <a:xfrm>
            <a:off x="233772" y="987574"/>
            <a:ext cx="8679898"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0000"/>
                </a:solidFill>
                <a:effectLst/>
                <a:latin typeface="Verdana" panose="020B0604030504040204" pitchFamily="34" charset="0"/>
              </a:rPr>
              <a:t>Le système de grille Bootstrap 4 comprend cinq classes:</a:t>
            </a:r>
            <a:endParaRPr kumimoji="0" lang="fr-FR" altLang="fr-F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a:t>
            </a:r>
            <a:r>
              <a:rPr kumimoji="0" lang="fr-FR" altLang="fr-FR" sz="1100" b="0" i="0" u="none" strike="noStrike" cap="none" normalizeH="0" baseline="0" dirty="0">
                <a:ln>
                  <a:noFill/>
                </a:ln>
                <a:solidFill>
                  <a:srgbClr val="000000"/>
                </a:solidFill>
                <a:effectLst/>
                <a:latin typeface="Verdana" panose="020B0604030504040204" pitchFamily="34" charset="0"/>
              </a:rPr>
              <a:t> (appareils très petits - largeur d'écran inférieure à 576 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a:t>
            </a:r>
            <a:r>
              <a:rPr kumimoji="0" lang="fr-FR" altLang="fr-FR" sz="1100" b="0" i="0" u="none" strike="noStrike" cap="none" normalizeH="0" baseline="0" dirty="0" err="1">
                <a:ln>
                  <a:noFill/>
                </a:ln>
                <a:solidFill>
                  <a:srgbClr val="DC143C"/>
                </a:solidFill>
                <a:effectLst/>
                <a:latin typeface="Consolas" panose="020B0609020204030204" pitchFamily="49" charset="0"/>
              </a:rPr>
              <a:t>sm</a:t>
            </a:r>
            <a:r>
              <a:rPr kumimoji="0" lang="fr-FR" altLang="fr-FR" sz="1100" b="0" i="0" u="none" strike="noStrike" cap="none" normalizeH="0" baseline="0" dirty="0">
                <a:ln>
                  <a:noFill/>
                </a:ln>
                <a:solidFill>
                  <a:srgbClr val="DC143C"/>
                </a:solidFill>
                <a:effectLst/>
                <a:latin typeface="Consolas" panose="020B0609020204030204" pitchFamily="49" charset="0"/>
              </a:rPr>
              <a:t>-</a:t>
            </a:r>
            <a:r>
              <a:rPr kumimoji="0" lang="fr-FR" altLang="fr-FR" sz="1100" b="0" i="0" u="none" strike="noStrike" cap="none" normalizeH="0" baseline="0" dirty="0">
                <a:ln>
                  <a:noFill/>
                </a:ln>
                <a:solidFill>
                  <a:srgbClr val="000000"/>
                </a:solidFill>
                <a:effectLst/>
                <a:latin typeface="Verdana" panose="020B0604030504040204" pitchFamily="34" charset="0"/>
              </a:rPr>
              <a:t> (petits appareils - largeur d'écran égale ou supérieure à 576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.col-md-</a:t>
            </a:r>
            <a:r>
              <a:rPr kumimoji="0" lang="fr-FR" altLang="fr-FR" sz="1100" b="0" i="0" u="none" strike="noStrike" cap="none" normalizeH="0" baseline="0" dirty="0">
                <a:ln>
                  <a:noFill/>
                </a:ln>
                <a:solidFill>
                  <a:srgbClr val="000000"/>
                </a:solidFill>
                <a:effectLst/>
                <a:latin typeface="Verdana" panose="020B0604030504040204" pitchFamily="34" charset="0"/>
              </a:rPr>
              <a:t> (appareils moyens - largeur d'écran égale ou supérieure à 768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.col-lg-</a:t>
            </a:r>
            <a:r>
              <a:rPr kumimoji="0" lang="fr-FR" altLang="fr-FR" sz="1100" b="0" i="0" u="none" strike="noStrike" cap="none" normalizeH="0" baseline="0" dirty="0">
                <a:ln>
                  <a:noFill/>
                </a:ln>
                <a:solidFill>
                  <a:srgbClr val="000000"/>
                </a:solidFill>
                <a:effectLst/>
                <a:latin typeface="Verdana" panose="020B0604030504040204" pitchFamily="34" charset="0"/>
              </a:rPr>
              <a:t> (grands appareils - largeur d'écran égale ou supérieure à 992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DC143C"/>
                </a:solidFill>
                <a:effectLst/>
                <a:latin typeface="Consolas" panose="020B0609020204030204" pitchFamily="49" charset="0"/>
              </a:rPr>
              <a:t>.col-xl-</a:t>
            </a:r>
            <a:r>
              <a:rPr kumimoji="0" lang="fr-FR" altLang="fr-FR" sz="1100" b="0" i="0" u="none" strike="noStrike" cap="none" normalizeH="0" baseline="0" dirty="0">
                <a:ln>
                  <a:noFill/>
                </a:ln>
                <a:solidFill>
                  <a:srgbClr val="000000"/>
                </a:solidFill>
                <a:effectLst/>
                <a:latin typeface="Verdana" panose="020B0604030504040204" pitchFamily="34" charset="0"/>
              </a:rPr>
              <a:t> (périphériques </a:t>
            </a:r>
            <a:r>
              <a:rPr kumimoji="0" lang="fr-FR" altLang="fr-FR" sz="1100" b="0" i="0" u="none" strike="noStrike" cap="none" normalizeH="0" baseline="0" dirty="0" err="1">
                <a:ln>
                  <a:noFill/>
                </a:ln>
                <a:solidFill>
                  <a:srgbClr val="000000"/>
                </a:solidFill>
                <a:effectLst/>
                <a:latin typeface="Verdana" panose="020B0604030504040204" pitchFamily="34" charset="0"/>
              </a:rPr>
              <a:t>xlarge</a:t>
            </a:r>
            <a:r>
              <a:rPr kumimoji="0" lang="fr-FR" altLang="fr-FR" sz="1100" b="0" i="0" u="none" strike="noStrike" cap="none" normalizeH="0" baseline="0" dirty="0">
                <a:ln>
                  <a:noFill/>
                </a:ln>
                <a:solidFill>
                  <a:srgbClr val="000000"/>
                </a:solidFill>
                <a:effectLst/>
                <a:latin typeface="Verdana" panose="020B0604030504040204" pitchFamily="34" charset="0"/>
              </a:rPr>
              <a:t> - largeur d'écran égale ou supérieure à 1200 pixels)</a:t>
            </a:r>
          </a:p>
        </p:txBody>
      </p:sp>
      <p:pic>
        <p:nvPicPr>
          <p:cNvPr id="3" name="Image 2">
            <a:extLst>
              <a:ext uri="{FF2B5EF4-FFF2-40B4-BE49-F238E27FC236}">
                <a16:creationId xmlns:a16="http://schemas.microsoft.com/office/drawing/2014/main" id="{AD363B41-9F8E-4FB4-9D4F-B5B95630988D}"/>
              </a:ext>
            </a:extLst>
          </p:cNvPr>
          <p:cNvPicPr>
            <a:picLocks noChangeAspect="1"/>
          </p:cNvPicPr>
          <p:nvPr/>
        </p:nvPicPr>
        <p:blipFill>
          <a:blip r:embed="rId2"/>
          <a:stretch>
            <a:fillRect/>
          </a:stretch>
        </p:blipFill>
        <p:spPr>
          <a:xfrm>
            <a:off x="107504" y="3622138"/>
            <a:ext cx="9144000" cy="1284491"/>
          </a:xfrm>
          <a:prstGeom prst="rect">
            <a:avLst/>
          </a:prstGeom>
        </p:spPr>
      </p:pic>
    </p:spTree>
    <p:extLst>
      <p:ext uri="{BB962C8B-B14F-4D97-AF65-F5344CB8AC3E}">
        <p14:creationId xmlns:p14="http://schemas.microsoft.com/office/powerpoint/2010/main" val="679416585"/>
      </p:ext>
    </p:extLst>
  </p:cSld>
  <p:clrMapOvr>
    <a:masterClrMapping/>
  </p:clrMapOvr>
</p:sld>
</file>

<file path=ppt/theme/theme1.xml><?xml version="1.0" encoding="utf-8"?>
<a:theme xmlns:a="http://schemas.openxmlformats.org/drawingml/2006/main" name="Cover and End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70c6714-cc5c-4afd-a048-85883c3ebc78">
      <UserInfo>
        <DisplayName>2TDI 201+202  séance groupée - Membres</DisplayName>
        <AccountId>106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80060C39D06841929E09EC5CFB6845" ma:contentTypeVersion="10" ma:contentTypeDescription="Crée un document." ma:contentTypeScope="" ma:versionID="0c294805cb55277933ebac4dd33a50cc">
  <xsd:schema xmlns:xsd="http://www.w3.org/2001/XMLSchema" xmlns:xs="http://www.w3.org/2001/XMLSchema" xmlns:p="http://schemas.microsoft.com/office/2006/metadata/properties" xmlns:ns2="ae9c7e9c-1fd0-46ad-9a6c-abe13f2c50a1" xmlns:ns3="070c6714-cc5c-4afd-a048-85883c3ebc78" targetNamespace="http://schemas.microsoft.com/office/2006/metadata/properties" ma:root="true" ma:fieldsID="8354655ad0a787fe3f2425acd97dc9eb" ns2:_="" ns3:_="">
    <xsd:import namespace="ae9c7e9c-1fd0-46ad-9a6c-abe13f2c50a1"/>
    <xsd:import namespace="070c6714-cc5c-4afd-a048-85883c3ebc7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9c7e9c-1fd0-46ad-9a6c-abe13f2c50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0c6714-cc5c-4afd-a048-85883c3ebc78"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25E0AF-00F9-4CD0-BB17-8A4884B48D46}">
  <ds:schemaRefs>
    <ds:schemaRef ds:uri="http://schemas.microsoft.com/sharepoint/v3/contenttype/forms"/>
  </ds:schemaRefs>
</ds:datastoreItem>
</file>

<file path=customXml/itemProps2.xml><?xml version="1.0" encoding="utf-8"?>
<ds:datastoreItem xmlns:ds="http://schemas.openxmlformats.org/officeDocument/2006/customXml" ds:itemID="{2BA44D34-B462-469A-B8C2-75FC18E89790}">
  <ds:schemaRefs>
    <ds:schemaRef ds:uri="ae9c7e9c-1fd0-46ad-9a6c-abe13f2c50a1"/>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070c6714-cc5c-4afd-a048-85883c3ebc78"/>
    <ds:schemaRef ds:uri="http://purl.org/dc/dcmitype/"/>
    <ds:schemaRef ds:uri="http://purl.org/dc/terms/"/>
  </ds:schemaRefs>
</ds:datastoreItem>
</file>

<file path=customXml/itemProps3.xml><?xml version="1.0" encoding="utf-8"?>
<ds:datastoreItem xmlns:ds="http://schemas.openxmlformats.org/officeDocument/2006/customXml" ds:itemID="{3615BAB6-B716-4BC8-A4C4-50364FD604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9c7e9c-1fd0-46ad-9a6c-abe13f2c50a1"/>
    <ds:schemaRef ds:uri="070c6714-cc5c-4afd-a048-85883c3ebc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5530</TotalTime>
  <Words>9208</Words>
  <Application>Microsoft Office PowerPoint</Application>
  <PresentationFormat>عرض على الشاشة (16:9)</PresentationFormat>
  <Paragraphs>518</Paragraphs>
  <Slides>69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2</vt:i4>
      </vt:variant>
      <vt:variant>
        <vt:lpstr>عناوين الشرائح</vt:lpstr>
      </vt:variant>
      <vt:variant>
        <vt:i4>69</vt:i4>
      </vt:variant>
    </vt:vector>
  </HeadingPairs>
  <TitlesOfParts>
    <vt:vector size="77" baseType="lpstr">
      <vt:lpstr>맑은 고딕</vt:lpstr>
      <vt:lpstr>-apple-system</vt:lpstr>
      <vt:lpstr>Arial</vt:lpstr>
      <vt:lpstr>Consolas</vt:lpstr>
      <vt:lpstr>Segoe UI</vt:lpstr>
      <vt:lpstr>Verdana</vt:lpstr>
      <vt:lpstr>Cover and End Slide Master</vt:lpstr>
      <vt:lpstr>Section Break Slide Master</vt:lpstr>
      <vt:lpstr>M104: Sites Web statiques</vt:lpstr>
      <vt:lpstr>BOOTSTRAP</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NIBA AMINE</cp:lastModifiedBy>
  <cp:revision>1281</cp:revision>
  <dcterms:created xsi:type="dcterms:W3CDTF">2016-11-09T00:26:40Z</dcterms:created>
  <dcterms:modified xsi:type="dcterms:W3CDTF">2022-11-29T18:22:58Z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0x010100CC80060C39D06841929E09EC5CFB6845</vt:lpwstr>
  </property>
</Properties>
</file>