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Lst>
  <p:notesMasterIdLst>
    <p:notesMasterId r:id="rId8"/>
  </p:notesMasterIdLst>
  <p:sldIdLst>
    <p:sldId id="256" r:id="rId3"/>
    <p:sldId id="257"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99C8"/>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86410" autoAdjust="0"/>
  </p:normalViewPr>
  <p:slideViewPr>
    <p:cSldViewPr snapToGrid="0" snapToObjects="1">
      <p:cViewPr varScale="1">
        <p:scale>
          <a:sx n="68" d="100"/>
          <a:sy n="68" d="100"/>
        </p:scale>
        <p:origin x="87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C8999-4711-4492-91BD-076C7A70AA08}" type="datetimeFigureOut">
              <a:rPr lang="en-NG" smtClean="0"/>
              <a:t>09/03/2021</a:t>
            </a:fld>
            <a:endParaRPr lang="en-N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32F28-89A2-4255-999E-6E5378319778}" type="slidenum">
              <a:rPr lang="en-NG" smtClean="0"/>
              <a:t>‹#›</a:t>
            </a:fld>
            <a:endParaRPr lang="en-NG" dirty="0"/>
          </a:p>
        </p:txBody>
      </p:sp>
    </p:spTree>
    <p:extLst>
      <p:ext uri="{BB962C8B-B14F-4D97-AF65-F5344CB8AC3E}">
        <p14:creationId xmlns:p14="http://schemas.microsoft.com/office/powerpoint/2010/main" val="428274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FDB32F28-89A2-4255-999E-6E5378319778}" type="slidenum">
              <a:rPr lang="en-NG" smtClean="0"/>
              <a:t>1</a:t>
            </a:fld>
            <a:endParaRPr lang="en-NG" dirty="0"/>
          </a:p>
        </p:txBody>
      </p:sp>
    </p:spTree>
    <p:extLst>
      <p:ext uri="{BB962C8B-B14F-4D97-AF65-F5344CB8AC3E}">
        <p14:creationId xmlns:p14="http://schemas.microsoft.com/office/powerpoint/2010/main" val="234568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hundredPercentStackedBarChart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ChicletSlicer1448559807354</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16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052405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82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48594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4086462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636591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85349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47376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29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3681678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87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dirty="0"/>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dirty="0"/>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7ED9C8-F09A-4D9E-BEC0-4725162E21FF}" type="datetimeFigureOut">
              <a:rPr lang="en-US" smtClean="0"/>
              <a:t>3/9/2021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7D807A-D3EC-4DEA-86E2-120E4093F1A6}"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8463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e675e06-a1c6-4223-9d62-a2fce4283ce5/ReportSection?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e675e06-a1c6-4223-9d62-a2fce4283ce5/ReportSectionfb3239868c18cb58239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p:cNvSpPr txBox="1">
            <a:spLocks noGrp="1"/>
          </p:cNvSpPr>
          <p:nvPr>
            <p:ph type="ctrTitle"/>
          </p:nvPr>
        </p:nvSpPr>
        <p:spPr>
          <a:xfrm>
            <a:off x="582386" y="4558464"/>
            <a:ext cx="7092043" cy="1591180"/>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0" normalizeH="0" baseline="0" noProof="0" dirty="0">
                <a:ln>
                  <a:noFill/>
                </a:ln>
                <a:effectLst/>
                <a:uLnTx/>
                <a:uFillTx/>
                <a:latin typeface="Segoe UI Black" panose="020B0A02040204020203" pitchFamily="34" charset="0"/>
                <a:ea typeface="Segoe UI Black" panose="020B0A02040204020203" pitchFamily="34" charset="0"/>
              </a:rPr>
              <a:t>Sales Data Report</a:t>
            </a:r>
          </a:p>
        </p:txBody>
      </p:sp>
      <p:sp>
        <p:nvSpPr>
          <p:cNvPr id="14" name="Title 1">
            <a:extLst>
              <a:ext uri="{FF2B5EF4-FFF2-40B4-BE49-F238E27FC236}">
                <a16:creationId xmlns:a16="http://schemas.microsoft.com/office/drawing/2014/main" id="{2323C5AA-AD73-4CAB-93FC-69B4A4ED5CAC}"/>
              </a:ext>
            </a:extLst>
          </p:cNvPr>
          <p:cNvSpPr txBox="1">
            <a:spLocks/>
          </p:cNvSpPr>
          <p:nvPr/>
        </p:nvSpPr>
        <p:spPr>
          <a:xfrm>
            <a:off x="8523514" y="5004926"/>
            <a:ext cx="3265715" cy="10957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lnSpc>
                <a:spcPct val="150000"/>
              </a:lnSpc>
              <a:defRPr/>
            </a:pPr>
            <a:r>
              <a:rPr lang="en-US" sz="1600" i="0" u="none" strike="noStrike" baseline="0" dirty="0">
                <a:latin typeface="Segoe UI Light" panose="020B0502040204020203" pitchFamily="34" charset="0"/>
                <a:ea typeface="Segoe UI Black" panose="020B0A02040204020203" pitchFamily="34" charset="0"/>
                <a:cs typeface="Segoe UI Light" panose="020B0502040204020203" pitchFamily="34" charset="0"/>
              </a:rPr>
              <a:t>Business Reporting &amp; Intelligence Associate Assessment</a:t>
            </a:r>
            <a:endParaRPr lang="en-US" sz="900" dirty="0">
              <a:solidFill>
                <a:srgbClr val="F3C910"/>
              </a:solidFill>
              <a:latin typeface="Segoe UI Light" panose="020B0502040204020203" pitchFamily="34" charset="0"/>
              <a:ea typeface="Segoe UI Black" panose="020B0A02040204020203" pitchFamily="34" charset="0"/>
              <a:cs typeface="Segoe UI Light" panose="020B0502040204020203" pitchFamily="34" charset="0"/>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Quarterly Sales by Segment, Sales by Year, basicShape, image, basicShape, ChicletSlicer1448559807354, Sales by Product, ChicletSlicer1448559807354, ChicletSlicer1448559807354, Profit by Country, ChicletSlicer1448559807354, card,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Executive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AD6A-31E5-480B-9357-D5041433730B}"/>
              </a:ext>
            </a:extLst>
          </p:cNvPr>
          <p:cNvSpPr>
            <a:spLocks noGrp="1"/>
          </p:cNvSpPr>
          <p:nvPr>
            <p:ph type="title"/>
          </p:nvPr>
        </p:nvSpPr>
        <p:spPr/>
        <p:txBody>
          <a:bodyPr/>
          <a:lstStyle/>
          <a:p>
            <a:r>
              <a:rPr lang="en-US" dirty="0"/>
              <a:t>Insights</a:t>
            </a:r>
            <a:endParaRPr lang="en-NG" dirty="0"/>
          </a:p>
        </p:txBody>
      </p:sp>
      <p:sp>
        <p:nvSpPr>
          <p:cNvPr id="3" name="TextBox 2">
            <a:extLst>
              <a:ext uri="{FF2B5EF4-FFF2-40B4-BE49-F238E27FC236}">
                <a16:creationId xmlns:a16="http://schemas.microsoft.com/office/drawing/2014/main" id="{AF0FBF87-8CC4-4064-826E-812EACA1DA14}"/>
              </a:ext>
            </a:extLst>
          </p:cNvPr>
          <p:cNvSpPr txBox="1"/>
          <p:nvPr/>
        </p:nvSpPr>
        <p:spPr>
          <a:xfrm>
            <a:off x="1024128" y="1748469"/>
            <a:ext cx="1013155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Sales are highest in the quarter 4 of both year. It is also the period where discount is at its highest. To help </a:t>
            </a:r>
            <a:r>
              <a:rPr lang="en-US" b="1" dirty="0"/>
              <a:t>increase sales in other quarters </a:t>
            </a:r>
            <a:r>
              <a:rPr lang="en-US" dirty="0"/>
              <a:t>especially quarters 1 and 3, </a:t>
            </a:r>
            <a:r>
              <a:rPr lang="en-US" b="1" dirty="0"/>
              <a:t>the discounts rate for those periods should be increased.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In general, </a:t>
            </a:r>
            <a:r>
              <a:rPr lang="en-US" b="1" dirty="0"/>
              <a:t>Ghana</a:t>
            </a:r>
            <a:r>
              <a:rPr lang="en-US" dirty="0"/>
              <a:t> is the </a:t>
            </a:r>
            <a:r>
              <a:rPr lang="en-US" b="1" dirty="0"/>
              <a:t>most profitable </a:t>
            </a:r>
            <a:r>
              <a:rPr lang="en-US" dirty="0"/>
              <a:t>country followed by Rwanda. Although, in 2019, Rwanda was the most profitable country, while in 2020, it was Ghana. The </a:t>
            </a:r>
            <a:r>
              <a:rPr lang="en-US" b="1" dirty="0"/>
              <a:t>most sold product </a:t>
            </a:r>
            <a:r>
              <a:rPr lang="en-US" dirty="0"/>
              <a:t>for the </a:t>
            </a:r>
            <a:r>
              <a:rPr lang="en-US" b="1" dirty="0"/>
              <a:t>Ghanaian</a:t>
            </a:r>
            <a:r>
              <a:rPr lang="en-US" dirty="0"/>
              <a:t> market is </a:t>
            </a:r>
            <a:r>
              <a:rPr lang="en-US" b="1" dirty="0"/>
              <a:t>Rewards</a:t>
            </a:r>
            <a:r>
              <a:rPr lang="en-US" dirty="0"/>
              <a:t>, followed by </a:t>
            </a:r>
            <a:r>
              <a:rPr lang="en-US" b="1" dirty="0"/>
              <a:t>Eyowo</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Rewards</a:t>
            </a:r>
            <a:r>
              <a:rPr lang="en-US" dirty="0"/>
              <a:t> products is responsible for most sales across all the five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Quarter four</a:t>
            </a:r>
            <a:r>
              <a:rPr lang="en-US" dirty="0"/>
              <a:t> has the largest sales for all </a:t>
            </a:r>
            <a:r>
              <a:rPr lang="en-US" b="1" dirty="0"/>
              <a:t>customer segments</a:t>
            </a:r>
            <a:r>
              <a:rPr lang="en-US" dirty="0"/>
              <a:t>. </a:t>
            </a:r>
            <a:r>
              <a:rPr lang="en-US" b="1" dirty="0"/>
              <a:t>Government</a:t>
            </a:r>
            <a:r>
              <a:rPr lang="en-US" dirty="0"/>
              <a:t> has the most sales and profit within all countries except in united Kingdom where </a:t>
            </a:r>
            <a:r>
              <a:rPr lang="en-US" b="1" dirty="0"/>
              <a:t>small business </a:t>
            </a:r>
            <a:r>
              <a:rPr lang="en-US" dirty="0"/>
              <a:t>rule. Government also carries the highest total discounts given.</a:t>
            </a:r>
          </a:p>
          <a:p>
            <a:endParaRPr lang="en-US" dirty="0"/>
          </a:p>
          <a:p>
            <a:pPr marL="285750" indent="-285750">
              <a:buFont typeface="Arial" panose="020B0604020202020204" pitchFamily="34" charset="0"/>
              <a:buChar char="•"/>
            </a:pPr>
            <a:r>
              <a:rPr lang="en-US" dirty="0"/>
              <a:t>We have a huge loss in the Enterprise customer segment even though it is the third most sold segment. Channel partner had the highest profit margin of 73%</a:t>
            </a:r>
            <a:endParaRPr lang="en-NG" dirty="0"/>
          </a:p>
        </p:txBody>
      </p:sp>
    </p:spTree>
    <p:extLst>
      <p:ext uri="{BB962C8B-B14F-4D97-AF65-F5344CB8AC3E}">
        <p14:creationId xmlns:p14="http://schemas.microsoft.com/office/powerpoint/2010/main" val="205841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hundredPercentStackedBarChart, ribbonChart, lineStackedColumnComboChart, ChicletSlicer1448559807354, clusteredColumnChart, slicer, treemap, slicer, scatter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dirty="0"/>
              <a:t>Sales and 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AD6A-31E5-480B-9357-D5041433730B}"/>
              </a:ext>
            </a:extLst>
          </p:cNvPr>
          <p:cNvSpPr>
            <a:spLocks noGrp="1"/>
          </p:cNvSpPr>
          <p:nvPr>
            <p:ph type="title"/>
          </p:nvPr>
        </p:nvSpPr>
        <p:spPr/>
        <p:txBody>
          <a:bodyPr/>
          <a:lstStyle/>
          <a:p>
            <a:r>
              <a:rPr lang="en-US" dirty="0"/>
              <a:t>Strategic Recommendations</a:t>
            </a:r>
            <a:endParaRPr lang="en-NG" dirty="0"/>
          </a:p>
        </p:txBody>
      </p:sp>
      <p:sp>
        <p:nvSpPr>
          <p:cNvPr id="3" name="TextBox 2">
            <a:extLst>
              <a:ext uri="{FF2B5EF4-FFF2-40B4-BE49-F238E27FC236}">
                <a16:creationId xmlns:a16="http://schemas.microsoft.com/office/drawing/2014/main" id="{AF0FBF87-8CC4-4064-826E-812EACA1DA14}"/>
              </a:ext>
            </a:extLst>
          </p:cNvPr>
          <p:cNvSpPr txBox="1"/>
          <p:nvPr/>
        </p:nvSpPr>
        <p:spPr>
          <a:xfrm>
            <a:off x="818388" y="2084832"/>
            <a:ext cx="10131552"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Sales, profit and discounts have a direct relationship. The higher the discounts, the higher the sales and profit. Low performing Products – especially Useforms and Enterprise should increase their discount rate in quarter 1 and 3.</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Products like Eyowo and Identify average price should be reduced by 10-11%, its sales and Profit will be much higher than we currently have.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There should be increased sales in our product and segment in the Rwandan Market, Rwanda has the highest profit margin in our current African market.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To acquire a Total profit of about $38M at our current sales rate, average price need to increase from $118 to $130</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10291759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368</Words>
  <Application>Microsoft Office PowerPoint</Application>
  <PresentationFormat>Widescreen</PresentationFormat>
  <Paragraphs>49</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Calibri Light</vt:lpstr>
      <vt:lpstr>Segoe UI Black</vt:lpstr>
      <vt:lpstr>Segoe UI Light</vt:lpstr>
      <vt:lpstr>Tw Cen MT</vt:lpstr>
      <vt:lpstr>Tw Cen MT Condensed</vt:lpstr>
      <vt:lpstr>Wingdings 3</vt:lpstr>
      <vt:lpstr>Custom Design</vt:lpstr>
      <vt:lpstr>Integral</vt:lpstr>
      <vt:lpstr>Sales Data Report</vt:lpstr>
      <vt:lpstr>Executive Summary</vt:lpstr>
      <vt:lpstr>Insights</vt:lpstr>
      <vt:lpstr>Sales and Products</vt:lpstr>
      <vt:lpstr>Strategic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Aadam Bodunrin</cp:lastModifiedBy>
  <cp:revision>23</cp:revision>
  <dcterms:created xsi:type="dcterms:W3CDTF">2016-09-04T11:54:55Z</dcterms:created>
  <dcterms:modified xsi:type="dcterms:W3CDTF">2021-03-09T14:18:46Z</dcterms:modified>
</cp:coreProperties>
</file>