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ublic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iqInDbRyCQ4exKFNcgTTJLdNJx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ublicSans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ublicSans-italic.fntdata"/><Relationship Id="rId23" Type="http://schemas.openxmlformats.org/officeDocument/2006/relationships/font" Target="fonts/Public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Public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874134" y="1588141"/>
            <a:ext cx="16615932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"/>
          <p:cNvSpPr/>
          <p:nvPr/>
        </p:nvSpPr>
        <p:spPr>
          <a:xfrm>
            <a:off x="7717192" y="2663023"/>
            <a:ext cx="3259463" cy="2776580"/>
          </a:xfrm>
          <a:custGeom>
            <a:rect b="b" l="l" r="r" t="t"/>
            <a:pathLst>
              <a:path extrusionOk="0" h="2776580" w="3259463">
                <a:moveTo>
                  <a:pt x="0" y="0"/>
                </a:moveTo>
                <a:lnTo>
                  <a:pt x="3259464" y="0"/>
                </a:lnTo>
                <a:lnTo>
                  <a:pt x="3259464" y="2776580"/>
                </a:lnTo>
                <a:lnTo>
                  <a:pt x="0" y="27765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643368" y="196535"/>
            <a:ext cx="1700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99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-US" sz="8199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Proposal</a:t>
            </a:r>
            <a:r>
              <a:rPr b="0" i="0" lang="en-US" sz="8199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8199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Defence</a:t>
            </a:r>
            <a:r>
              <a:rPr b="0" i="0" lang="en-US" sz="8199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 on Project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6724685" y="5411028"/>
            <a:ext cx="4803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86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by: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874134" y="92011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June 2025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7402674" y="1631000"/>
            <a:ext cx="39231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6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“VOTIX”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891900" y="6261775"/>
            <a:ext cx="8239200" cy="4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8154" lvl="1" marL="1036307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799"/>
              <a:buFont typeface="Arial"/>
              <a:buChar char="•"/>
            </a:pPr>
            <a:r>
              <a:rPr b="0" i="0" lang="en-US" sz="4799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Aadarsan Dahal</a:t>
            </a:r>
            <a:endParaRPr/>
          </a:p>
          <a:p>
            <a:pPr indent="-518154" lvl="1" marL="1036307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799"/>
              <a:buFont typeface="Arial"/>
              <a:buChar char="•"/>
            </a:pPr>
            <a:r>
              <a:rPr b="0" i="0" lang="en-US" sz="4799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Nimesh Adhikari</a:t>
            </a:r>
            <a:endParaRPr/>
          </a:p>
          <a:p>
            <a:pPr indent="-518154" lvl="1" marL="1036307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799"/>
              <a:buFont typeface="Arial"/>
              <a:buChar char="•"/>
            </a:pPr>
            <a:r>
              <a:rPr b="0" i="0" lang="en-US" sz="4799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Rishav </a:t>
            </a:r>
            <a:r>
              <a:rPr lang="en-US" sz="4799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Adhikari</a:t>
            </a:r>
            <a:endParaRPr/>
          </a:p>
          <a:p>
            <a:pPr indent="-518154" lvl="1" marL="1036307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799"/>
              <a:buFont typeface="Arial"/>
              <a:buChar char="•"/>
            </a:pPr>
            <a:r>
              <a:rPr b="0" i="0" lang="en-US" sz="4799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Bal Kumar Shrestha</a:t>
            </a:r>
            <a:endParaRPr/>
          </a:p>
          <a:p>
            <a:pPr indent="-213417" lvl="1" marL="1036307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</a:pPr>
            <a:r>
              <a:t/>
            </a:r>
            <a:endParaRPr b="0" i="0" sz="4799" u="none" cap="none" strike="noStrike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10"/>
          <p:cNvCxnSpPr/>
          <p:nvPr/>
        </p:nvCxnSpPr>
        <p:spPr>
          <a:xfrm>
            <a:off x="1028700" y="1751768"/>
            <a:ext cx="162306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10"/>
          <p:cNvSpPr/>
          <p:nvPr/>
        </p:nvSpPr>
        <p:spPr>
          <a:xfrm>
            <a:off x="-4835057" y="7448550"/>
            <a:ext cx="8382166" cy="8382166"/>
          </a:xfrm>
          <a:custGeom>
            <a:rect b="b" l="l" r="r" t="t"/>
            <a:pathLst>
              <a:path extrusionOk="0"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10"/>
          <p:cNvSpPr txBox="1"/>
          <p:nvPr/>
        </p:nvSpPr>
        <p:spPr>
          <a:xfrm>
            <a:off x="743073" y="1632705"/>
            <a:ext cx="16801854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10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Budget Analysis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1028700" y="9715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VOTIX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874134" y="92011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June 2025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2554646" y="4013955"/>
            <a:ext cx="12186245" cy="4365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40515" lvl="1" marL="108103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07"/>
              <a:buFont typeface="Arial"/>
              <a:buChar char="•"/>
            </a:pPr>
            <a:r>
              <a:rPr b="1" i="0" lang="en-US" sz="5007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4 Developers</a:t>
            </a:r>
            <a:endParaRPr/>
          </a:p>
          <a:p>
            <a:pPr indent="-540515" lvl="1" marL="108103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07"/>
              <a:buFont typeface="Arial"/>
              <a:buChar char="•"/>
            </a:pPr>
            <a:r>
              <a:rPr b="1" i="0" lang="en-US" sz="5007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90 Days</a:t>
            </a:r>
            <a:endParaRPr/>
          </a:p>
          <a:p>
            <a:pPr indent="-540515" lvl="1" marL="108103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07"/>
              <a:buFont typeface="Arial"/>
              <a:buChar char="•"/>
            </a:pPr>
            <a:r>
              <a:rPr b="1" i="0" lang="en-US" sz="5007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Miscellaneous Allowance: Rs. 10,000</a:t>
            </a:r>
            <a:endParaRPr/>
          </a:p>
          <a:p>
            <a:pPr indent="-540515" lvl="1" marL="108103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07"/>
              <a:buFont typeface="Arial"/>
              <a:buChar char="•"/>
            </a:pPr>
            <a:r>
              <a:rPr b="1" i="0" lang="en-US" sz="5007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Total Cost: Rs. 50,000</a:t>
            </a:r>
            <a:endParaRPr/>
          </a:p>
          <a:p>
            <a:pPr indent="0" lvl="0" marL="0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7" u="none" cap="none" strike="noStrike">
              <a:solidFill>
                <a:srgbClr val="333333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11"/>
          <p:cNvCxnSpPr/>
          <p:nvPr/>
        </p:nvCxnSpPr>
        <p:spPr>
          <a:xfrm>
            <a:off x="1028700" y="1751768"/>
            <a:ext cx="162306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1"/>
          <p:cNvSpPr/>
          <p:nvPr/>
        </p:nvSpPr>
        <p:spPr>
          <a:xfrm>
            <a:off x="-4835057" y="7448550"/>
            <a:ext cx="8382166" cy="8382166"/>
          </a:xfrm>
          <a:custGeom>
            <a:rect b="b" l="l" r="r" t="t"/>
            <a:pathLst>
              <a:path extrusionOk="0"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11"/>
          <p:cNvSpPr/>
          <p:nvPr/>
        </p:nvSpPr>
        <p:spPr>
          <a:xfrm>
            <a:off x="2704332" y="3919711"/>
            <a:ext cx="14840595" cy="5175657"/>
          </a:xfrm>
          <a:custGeom>
            <a:rect b="b" l="l" r="r" t="t"/>
            <a:pathLst>
              <a:path extrusionOk="0" h="5175657" w="14840595">
                <a:moveTo>
                  <a:pt x="0" y="0"/>
                </a:moveTo>
                <a:lnTo>
                  <a:pt x="14840595" y="0"/>
                </a:lnTo>
                <a:lnTo>
                  <a:pt x="14840595" y="5175658"/>
                </a:lnTo>
                <a:lnTo>
                  <a:pt x="0" y="51756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1"/>
          <p:cNvSpPr txBox="1"/>
          <p:nvPr/>
        </p:nvSpPr>
        <p:spPr>
          <a:xfrm>
            <a:off x="743073" y="1632705"/>
            <a:ext cx="16801854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10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Work Schedule</a:t>
            </a:r>
            <a:endParaRPr/>
          </a:p>
        </p:txBody>
      </p:sp>
      <p:sp>
        <p:nvSpPr>
          <p:cNvPr id="193" name="Google Shape;193;p11"/>
          <p:cNvSpPr txBox="1"/>
          <p:nvPr/>
        </p:nvSpPr>
        <p:spPr>
          <a:xfrm>
            <a:off x="1028700" y="9715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VOTIX</a:t>
            </a:r>
            <a:endParaRPr/>
          </a:p>
        </p:txBody>
      </p:sp>
      <p:sp>
        <p:nvSpPr>
          <p:cNvPr id="194" name="Google Shape;194;p11"/>
          <p:cNvSpPr txBox="1"/>
          <p:nvPr/>
        </p:nvSpPr>
        <p:spPr>
          <a:xfrm>
            <a:off x="874134" y="92011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June 2025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/>
        </p:nvSpPr>
        <p:spPr>
          <a:xfrm>
            <a:off x="6008159" y="4021553"/>
            <a:ext cx="7191416" cy="1939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77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THANKYOU</a:t>
            </a:r>
            <a:endParaRPr/>
          </a:p>
        </p:txBody>
      </p:sp>
      <p:sp>
        <p:nvSpPr>
          <p:cNvPr id="200" name="Google Shape;200;p12"/>
          <p:cNvSpPr txBox="1"/>
          <p:nvPr/>
        </p:nvSpPr>
        <p:spPr>
          <a:xfrm>
            <a:off x="12523516" y="9284194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The votix Crew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"/>
          <p:cNvCxnSpPr/>
          <p:nvPr/>
        </p:nvCxnSpPr>
        <p:spPr>
          <a:xfrm>
            <a:off x="1028700" y="1751768"/>
            <a:ext cx="162306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"/>
          <p:cNvSpPr/>
          <p:nvPr/>
        </p:nvSpPr>
        <p:spPr>
          <a:xfrm>
            <a:off x="-4835057" y="7448550"/>
            <a:ext cx="8382166" cy="8382166"/>
          </a:xfrm>
          <a:custGeom>
            <a:rect b="b" l="l" r="r" t="t"/>
            <a:pathLst>
              <a:path extrusionOk="0"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2"/>
          <p:cNvSpPr txBox="1"/>
          <p:nvPr/>
        </p:nvSpPr>
        <p:spPr>
          <a:xfrm>
            <a:off x="1028700" y="1999418"/>
            <a:ext cx="13919249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028700" y="9715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VOTIX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874134" y="92011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June 2025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310650" y="5038725"/>
            <a:ext cx="13666800" cy="4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Opinion Sharing Website 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Focused on sentiment based engagement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lang="en-US" sz="5041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Promotes</a:t>
            </a: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 opinion -driven discussions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3"/>
          <p:cNvCxnSpPr/>
          <p:nvPr/>
        </p:nvCxnSpPr>
        <p:spPr>
          <a:xfrm>
            <a:off x="1028700" y="1751768"/>
            <a:ext cx="162306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3"/>
          <p:cNvSpPr/>
          <p:nvPr/>
        </p:nvSpPr>
        <p:spPr>
          <a:xfrm>
            <a:off x="-4835057" y="7448550"/>
            <a:ext cx="8382166" cy="8382166"/>
          </a:xfrm>
          <a:custGeom>
            <a:rect b="b" l="l" r="r" t="t"/>
            <a:pathLst>
              <a:path extrusionOk="0"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 txBox="1"/>
          <p:nvPr/>
        </p:nvSpPr>
        <p:spPr>
          <a:xfrm>
            <a:off x="1028700" y="1999418"/>
            <a:ext cx="13919249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Objectives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1028700" y="9715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VOTIX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874134" y="92011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June 2025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2524838" y="4190168"/>
            <a:ext cx="15361500" cy="59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3246" lvl="1" marL="1046493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47"/>
              <a:buFont typeface="Arial"/>
              <a:buChar char="•"/>
            </a:pPr>
            <a:r>
              <a:rPr b="1" i="0" lang="en-US" sz="4847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To enable structured debates through public participation.</a:t>
            </a:r>
            <a:endParaRPr/>
          </a:p>
          <a:p>
            <a:pPr indent="-523246" lvl="1" marL="1046493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47"/>
              <a:buFont typeface="Arial"/>
              <a:buChar char="•"/>
            </a:pPr>
            <a:r>
              <a:rPr b="1" i="0" lang="en-US" sz="4847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To offer sentiment-based feedback on controversial topics.</a:t>
            </a:r>
            <a:endParaRPr/>
          </a:p>
          <a:p>
            <a:pPr indent="-523245" lvl="1" marL="1046492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47"/>
              <a:buFont typeface="Arial"/>
              <a:buChar char="•"/>
            </a:pPr>
            <a:r>
              <a:rPr b="1" i="0" lang="en-US" sz="4847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To encourage meaningful online discussions over viral content.</a:t>
            </a:r>
            <a:endParaRPr b="1" i="0" sz="4847" u="none" cap="none" strike="noStrike">
              <a:solidFill>
                <a:srgbClr val="333333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4"/>
          <p:cNvCxnSpPr/>
          <p:nvPr/>
        </p:nvCxnSpPr>
        <p:spPr>
          <a:xfrm>
            <a:off x="1028700" y="1751768"/>
            <a:ext cx="162306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4"/>
          <p:cNvSpPr/>
          <p:nvPr/>
        </p:nvSpPr>
        <p:spPr>
          <a:xfrm>
            <a:off x="-4835057" y="7448550"/>
            <a:ext cx="8382166" cy="8382166"/>
          </a:xfrm>
          <a:custGeom>
            <a:rect b="b" l="l" r="r" t="t"/>
            <a:pathLst>
              <a:path extrusionOk="0"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4"/>
          <p:cNvSpPr txBox="1"/>
          <p:nvPr/>
        </p:nvSpPr>
        <p:spPr>
          <a:xfrm>
            <a:off x="1028700" y="1999418"/>
            <a:ext cx="13919249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1028700" y="9715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VOTIX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874134" y="92011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June 2025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2310650" y="4437818"/>
            <a:ext cx="15977350" cy="3510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Sentiment Bar on each post (Shows whether people agree or not ).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Agree/Disagree Voting System.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Channel-based content sorting.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5"/>
          <p:cNvCxnSpPr/>
          <p:nvPr/>
        </p:nvCxnSpPr>
        <p:spPr>
          <a:xfrm>
            <a:off x="1028700" y="1751768"/>
            <a:ext cx="162306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5"/>
          <p:cNvSpPr/>
          <p:nvPr/>
        </p:nvSpPr>
        <p:spPr>
          <a:xfrm>
            <a:off x="-4835057" y="7448550"/>
            <a:ext cx="8382166" cy="8382166"/>
          </a:xfrm>
          <a:custGeom>
            <a:rect b="b" l="l" r="r" t="t"/>
            <a:pathLst>
              <a:path extrusionOk="0"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5"/>
          <p:cNvSpPr txBox="1"/>
          <p:nvPr/>
        </p:nvSpPr>
        <p:spPr>
          <a:xfrm>
            <a:off x="1028700" y="1999418"/>
            <a:ext cx="13919249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Methodology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1028700" y="9715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VOTIX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874134" y="92011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June 2025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2310650" y="5038725"/>
            <a:ext cx="12920799" cy="2627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UI Design with Figma 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Frontend using HTML, CSS, JavaScript 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Backend using Firestore.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6"/>
          <p:cNvCxnSpPr/>
          <p:nvPr/>
        </p:nvCxnSpPr>
        <p:spPr>
          <a:xfrm>
            <a:off x="1028700" y="1751768"/>
            <a:ext cx="162306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6"/>
          <p:cNvSpPr/>
          <p:nvPr/>
        </p:nvSpPr>
        <p:spPr>
          <a:xfrm>
            <a:off x="-4835057" y="7448550"/>
            <a:ext cx="8382166" cy="8382166"/>
          </a:xfrm>
          <a:custGeom>
            <a:rect b="b" l="l" r="r" t="t"/>
            <a:pathLst>
              <a:path extrusionOk="0"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6"/>
          <p:cNvSpPr/>
          <p:nvPr/>
        </p:nvSpPr>
        <p:spPr>
          <a:xfrm>
            <a:off x="9144000" y="1766055"/>
            <a:ext cx="7198530" cy="8520945"/>
          </a:xfrm>
          <a:custGeom>
            <a:rect b="b" l="l" r="r" t="t"/>
            <a:pathLst>
              <a:path extrusionOk="0" h="8520945" w="7198530">
                <a:moveTo>
                  <a:pt x="0" y="0"/>
                </a:moveTo>
                <a:lnTo>
                  <a:pt x="7198530" y="0"/>
                </a:lnTo>
                <a:lnTo>
                  <a:pt x="7198530" y="8520945"/>
                </a:lnTo>
                <a:lnTo>
                  <a:pt x="0" y="85209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937" l="0" r="0" t="-2187"/>
            </a:stretch>
          </a:blipFill>
          <a:ln>
            <a:noFill/>
          </a:ln>
        </p:spPr>
      </p:sp>
      <p:sp>
        <p:nvSpPr>
          <p:cNvPr id="138" name="Google Shape;138;p6"/>
          <p:cNvSpPr txBox="1"/>
          <p:nvPr/>
        </p:nvSpPr>
        <p:spPr>
          <a:xfrm>
            <a:off x="1028700" y="1999418"/>
            <a:ext cx="13146816" cy="20765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75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Wireframe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1028700" y="9715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VOTIX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874134" y="92011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June 2025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1180642" y="3823443"/>
            <a:ext cx="2506663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(Navigation)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7"/>
          <p:cNvCxnSpPr/>
          <p:nvPr/>
        </p:nvCxnSpPr>
        <p:spPr>
          <a:xfrm>
            <a:off x="1028700" y="1404938"/>
            <a:ext cx="162306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7"/>
          <p:cNvSpPr/>
          <p:nvPr/>
        </p:nvSpPr>
        <p:spPr>
          <a:xfrm>
            <a:off x="-4835057" y="7448550"/>
            <a:ext cx="8382166" cy="8382166"/>
          </a:xfrm>
          <a:custGeom>
            <a:rect b="b" l="l" r="r" t="t"/>
            <a:pathLst>
              <a:path extrusionOk="0"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7"/>
          <p:cNvSpPr/>
          <p:nvPr/>
        </p:nvSpPr>
        <p:spPr>
          <a:xfrm>
            <a:off x="6252739" y="1404937"/>
            <a:ext cx="5782522" cy="8882063"/>
          </a:xfrm>
          <a:custGeom>
            <a:rect b="b" l="l" r="r" t="t"/>
            <a:pathLst>
              <a:path extrusionOk="0" h="8882063" w="5782522">
                <a:moveTo>
                  <a:pt x="0" y="0"/>
                </a:moveTo>
                <a:lnTo>
                  <a:pt x="5782522" y="0"/>
                </a:lnTo>
                <a:lnTo>
                  <a:pt x="5782522" y="8882063"/>
                </a:lnTo>
                <a:lnTo>
                  <a:pt x="0" y="88820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76796" r="-73460" t="0"/>
            </a:stretch>
          </a:blipFill>
          <a:ln>
            <a:noFill/>
          </a:ln>
        </p:spPr>
      </p:sp>
      <p:sp>
        <p:nvSpPr>
          <p:cNvPr id="149" name="Google Shape;149;p7"/>
          <p:cNvSpPr txBox="1"/>
          <p:nvPr/>
        </p:nvSpPr>
        <p:spPr>
          <a:xfrm>
            <a:off x="5853802" y="-104775"/>
            <a:ext cx="8257155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49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Flow Chart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1028700" y="384175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VOTIX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874134" y="92011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June 2025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8"/>
          <p:cNvCxnSpPr/>
          <p:nvPr/>
        </p:nvCxnSpPr>
        <p:spPr>
          <a:xfrm>
            <a:off x="1028700" y="1751768"/>
            <a:ext cx="162306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8"/>
          <p:cNvSpPr/>
          <p:nvPr/>
        </p:nvSpPr>
        <p:spPr>
          <a:xfrm>
            <a:off x="-4835057" y="7448550"/>
            <a:ext cx="8382166" cy="8382166"/>
          </a:xfrm>
          <a:custGeom>
            <a:rect b="b" l="l" r="r" t="t"/>
            <a:pathLst>
              <a:path extrusionOk="0"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8"/>
          <p:cNvSpPr txBox="1"/>
          <p:nvPr/>
        </p:nvSpPr>
        <p:spPr>
          <a:xfrm>
            <a:off x="0" y="1632700"/>
            <a:ext cx="18707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10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System Requirements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1028700" y="9715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VOTIX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874134" y="92011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June 2025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2625660" y="4799878"/>
            <a:ext cx="6857100" cy="5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Visual Studio Code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Figma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Firebase Console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GitHub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3467509" y="3648996"/>
            <a:ext cx="3673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SOFTWARE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10758652" y="5648325"/>
            <a:ext cx="6006017" cy="1743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Desktop/Laptop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Internet access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11295764" y="4263388"/>
            <a:ext cx="3757612" cy="880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HARDWARE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9"/>
          <p:cNvCxnSpPr/>
          <p:nvPr/>
        </p:nvCxnSpPr>
        <p:spPr>
          <a:xfrm>
            <a:off x="1028700" y="1751768"/>
            <a:ext cx="162306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9"/>
          <p:cNvSpPr/>
          <p:nvPr/>
        </p:nvSpPr>
        <p:spPr>
          <a:xfrm>
            <a:off x="-4835057" y="7448550"/>
            <a:ext cx="8382166" cy="8382166"/>
          </a:xfrm>
          <a:custGeom>
            <a:rect b="b" l="l" r="r" t="t"/>
            <a:pathLst>
              <a:path extrusionOk="0"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9"/>
          <p:cNvSpPr txBox="1"/>
          <p:nvPr/>
        </p:nvSpPr>
        <p:spPr>
          <a:xfrm>
            <a:off x="743073" y="1632705"/>
            <a:ext cx="16801854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10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Feasibility Study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1028700" y="9715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VOTIX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874134" y="9201150"/>
            <a:ext cx="503681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June 2025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2192510" y="4236583"/>
            <a:ext cx="16095600" cy="4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Economic:Uses mostly free tools.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lang="en-US" sz="5041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Technical</a:t>
            </a: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 : Webstack is beginner-friendly</a:t>
            </a:r>
            <a:endParaRPr/>
          </a:p>
          <a:p>
            <a:pPr indent="-544217" lvl="1" marL="1088437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041"/>
              <a:buFont typeface="Arial"/>
              <a:buChar char="•"/>
            </a:pPr>
            <a:r>
              <a:rPr b="1" i="0" lang="en-US" sz="5041" u="none" cap="none" strike="noStrike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Operational : interface is intuitive and useable across devices.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