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" charset="1" panose="00000500000000000000"/>
      <p:regular r:id="rId18"/>
    </p:embeddedFont>
    <p:embeddedFont>
      <p:font typeface="Public Sans" charset="1" panose="00000000000000000000"/>
      <p:regular r:id="rId19"/>
    </p:embeddedFont>
    <p:embeddedFont>
      <p:font typeface="Public Sans Bold" charset="1" panose="00000000000000000000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74134" y="1588141"/>
            <a:ext cx="1661593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717192" y="2967823"/>
            <a:ext cx="3259463" cy="2776580"/>
          </a:xfrm>
          <a:custGeom>
            <a:avLst/>
            <a:gdLst/>
            <a:ahLst/>
            <a:cxnLst/>
            <a:rect r="r" b="b" t="t" l="l"/>
            <a:pathLst>
              <a:path h="2776580" w="3259463">
                <a:moveTo>
                  <a:pt x="0" y="0"/>
                </a:moveTo>
                <a:lnTo>
                  <a:pt x="3259464" y="0"/>
                </a:lnTo>
                <a:lnTo>
                  <a:pt x="3259464" y="2776580"/>
                </a:lnTo>
                <a:lnTo>
                  <a:pt x="0" y="2776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3368" y="196535"/>
            <a:ext cx="17001264" cy="1247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9"/>
              </a:lnSpc>
            </a:pPr>
            <a:r>
              <a:rPr lang="en-US" sz="8199" spc="-401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A Purposal Difence on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24685" y="5639628"/>
            <a:ext cx="4803929" cy="92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80"/>
              </a:lnSpc>
            </a:pPr>
            <a:r>
              <a:rPr lang="en-US" sz="5486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4134" y="92011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June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02686" y="1631004"/>
            <a:ext cx="3561358" cy="1270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17"/>
              </a:lnSpc>
              <a:spcBef>
                <a:spcPct val="0"/>
              </a:spcBef>
            </a:pPr>
            <a:r>
              <a:rPr lang="en-US" sz="7369">
                <a:solidFill>
                  <a:srgbClr val="333333"/>
                </a:solidFill>
                <a:latin typeface="Public Sans"/>
                <a:ea typeface="Public Sans"/>
                <a:cs typeface="Public Sans"/>
                <a:sym typeface="Public Sans"/>
              </a:rPr>
              <a:t>“VOTIX”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91902" y="6566587"/>
            <a:ext cx="7013972" cy="4259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07" indent="-518154" lvl="1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Aadarsan Dahal</a:t>
            </a:r>
          </a:p>
          <a:p>
            <a:pPr algn="l" marL="1036307" indent="-518154" lvl="1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Nimesh Adhikari</a:t>
            </a:r>
          </a:p>
          <a:p>
            <a:pPr algn="l" marL="1036307" indent="-518154" lvl="1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Rishav Adihkari</a:t>
            </a:r>
          </a:p>
          <a:p>
            <a:pPr algn="l" marL="1036307" indent="-518154" lvl="1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Bal Kumar Shrestha</a:t>
            </a:r>
          </a:p>
          <a:p>
            <a:pPr algn="l" marL="1036307" indent="-518154" lvl="1">
              <a:lnSpc>
                <a:spcPts val="6719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751768"/>
            <a:ext cx="16230600" cy="0"/>
          </a:xfrm>
          <a:prstGeom prst="line">
            <a:avLst/>
          </a:prstGeom>
          <a:ln cap="flat" w="28575">
            <a:solidFill>
              <a:srgbClr val="33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835057" y="7448550"/>
            <a:ext cx="8382166" cy="8382166"/>
          </a:xfrm>
          <a:custGeom>
            <a:avLst/>
            <a:gdLst/>
            <a:ahLst/>
            <a:cxnLst/>
            <a:rect r="r" b="b" t="t" l="l"/>
            <a:pathLst>
              <a:path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3073" y="1632705"/>
            <a:ext cx="16801854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0"/>
              </a:lnSpc>
            </a:pPr>
            <a:r>
              <a:rPr lang="en-US" sz="13100" spc="-641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Budget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715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VOTIX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4134" y="92011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June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54646" y="4013955"/>
            <a:ext cx="12186245" cy="436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1030" indent="-540515" lvl="1">
              <a:lnSpc>
                <a:spcPts val="70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7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4 Devel</a:t>
            </a:r>
            <a:r>
              <a:rPr lang="en-US" b="true" sz="5007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opers</a:t>
            </a:r>
          </a:p>
          <a:p>
            <a:pPr algn="l" marL="1081030" indent="-540515" lvl="1">
              <a:lnSpc>
                <a:spcPts val="70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7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90 Days</a:t>
            </a:r>
          </a:p>
          <a:p>
            <a:pPr algn="l" marL="1081030" indent="-540515" lvl="1">
              <a:lnSpc>
                <a:spcPts val="70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7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Miscellaneous Allowance: Rs. 10,000</a:t>
            </a:r>
          </a:p>
          <a:p>
            <a:pPr algn="l" marL="1081030" indent="-540515" lvl="1">
              <a:lnSpc>
                <a:spcPts val="70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7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Total Cost: Rs. 50,000</a:t>
            </a:r>
          </a:p>
          <a:p>
            <a:pPr algn="l">
              <a:lnSpc>
                <a:spcPts val="70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751768"/>
            <a:ext cx="16230600" cy="0"/>
          </a:xfrm>
          <a:prstGeom prst="line">
            <a:avLst/>
          </a:prstGeom>
          <a:ln cap="flat" w="28575">
            <a:solidFill>
              <a:srgbClr val="33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835057" y="7448550"/>
            <a:ext cx="8382166" cy="8382166"/>
          </a:xfrm>
          <a:custGeom>
            <a:avLst/>
            <a:gdLst/>
            <a:ahLst/>
            <a:cxnLst/>
            <a:rect r="r" b="b" t="t" l="l"/>
            <a:pathLst>
              <a:path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04332" y="3919711"/>
            <a:ext cx="14840595" cy="5175657"/>
          </a:xfrm>
          <a:custGeom>
            <a:avLst/>
            <a:gdLst/>
            <a:ahLst/>
            <a:cxnLst/>
            <a:rect r="r" b="b" t="t" l="l"/>
            <a:pathLst>
              <a:path h="5175657" w="14840595">
                <a:moveTo>
                  <a:pt x="0" y="0"/>
                </a:moveTo>
                <a:lnTo>
                  <a:pt x="14840595" y="0"/>
                </a:lnTo>
                <a:lnTo>
                  <a:pt x="14840595" y="5175658"/>
                </a:lnTo>
                <a:lnTo>
                  <a:pt x="0" y="5175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43073" y="1632705"/>
            <a:ext cx="16801854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0"/>
              </a:lnSpc>
            </a:pPr>
            <a:r>
              <a:rPr lang="en-US" sz="13100" spc="-641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Work Schedule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715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VOTIX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4134" y="92011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June 2025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5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08159" y="4021553"/>
            <a:ext cx="7191416" cy="1939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88"/>
              </a:lnSpc>
            </a:pPr>
            <a:r>
              <a:rPr lang="en-US" sz="10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THANKYOU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23516" y="9284194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b="true" sz="2499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The votix Crew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751768"/>
            <a:ext cx="16230600" cy="0"/>
          </a:xfrm>
          <a:prstGeom prst="line">
            <a:avLst/>
          </a:prstGeom>
          <a:ln cap="flat" w="28575">
            <a:solidFill>
              <a:srgbClr val="33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835057" y="7448550"/>
            <a:ext cx="8382166" cy="8382166"/>
          </a:xfrm>
          <a:custGeom>
            <a:avLst/>
            <a:gdLst/>
            <a:ahLst/>
            <a:cxnLst/>
            <a:rect r="r" b="b" t="t" l="l"/>
            <a:pathLst>
              <a:path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999418"/>
            <a:ext cx="13919249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00"/>
              </a:lnSpc>
            </a:pPr>
            <a:r>
              <a:rPr lang="en-US" sz="13500" spc="-661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715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VOTIX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4134" y="92011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June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10650" y="5038725"/>
            <a:ext cx="13666700" cy="262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Opinion Sharing Website </a:t>
            </a:r>
          </a:p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Focused on sentiment based engagement</a:t>
            </a:r>
          </a:p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Promots opinion -driven discussions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751768"/>
            <a:ext cx="16230600" cy="0"/>
          </a:xfrm>
          <a:prstGeom prst="line">
            <a:avLst/>
          </a:prstGeom>
          <a:ln cap="flat" w="28575">
            <a:solidFill>
              <a:srgbClr val="33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835057" y="7448550"/>
            <a:ext cx="8382166" cy="8382166"/>
          </a:xfrm>
          <a:custGeom>
            <a:avLst/>
            <a:gdLst/>
            <a:ahLst/>
            <a:cxnLst/>
            <a:rect r="r" b="b" t="t" l="l"/>
            <a:pathLst>
              <a:path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999418"/>
            <a:ext cx="13919249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00"/>
              </a:lnSpc>
            </a:pPr>
            <a:r>
              <a:rPr lang="en-US" sz="13500" spc="-661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715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VOTIX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4134" y="92011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June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24838" y="4447343"/>
            <a:ext cx="15361644" cy="591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46493" indent="-523246" lvl="1">
              <a:lnSpc>
                <a:spcPts val="6785"/>
              </a:lnSpc>
              <a:buFont typeface="Arial"/>
              <a:buChar char="•"/>
            </a:pPr>
            <a:r>
              <a:rPr lang="en-US" b="true" sz="4847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 enable structured debates through public participation.</a:t>
            </a:r>
          </a:p>
          <a:p>
            <a:pPr algn="l" marL="1046493" indent="-523246" lvl="1">
              <a:lnSpc>
                <a:spcPts val="6785"/>
              </a:lnSpc>
              <a:buFont typeface="Arial"/>
              <a:buChar char="•"/>
            </a:pPr>
            <a:r>
              <a:rPr lang="en-US" b="true" sz="4847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 offer sentiment-based feedback on controversial topics.</a:t>
            </a:r>
          </a:p>
          <a:p>
            <a:pPr algn="l" marL="1046493" indent="-523246" lvl="1">
              <a:lnSpc>
                <a:spcPts val="6785"/>
              </a:lnSpc>
              <a:buFont typeface="Arial"/>
              <a:buChar char="•"/>
            </a:pPr>
            <a:r>
              <a:rPr lang="en-US" b="true" sz="4847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 encourage meaningful online discussions over viral content.</a:t>
            </a:r>
          </a:p>
          <a:p>
            <a:pPr algn="l">
              <a:lnSpc>
                <a:spcPts val="678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751768"/>
            <a:ext cx="16230600" cy="0"/>
          </a:xfrm>
          <a:prstGeom prst="line">
            <a:avLst/>
          </a:prstGeom>
          <a:ln cap="flat" w="28575">
            <a:solidFill>
              <a:srgbClr val="33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835057" y="7448550"/>
            <a:ext cx="8382166" cy="8382166"/>
          </a:xfrm>
          <a:custGeom>
            <a:avLst/>
            <a:gdLst/>
            <a:ahLst/>
            <a:cxnLst/>
            <a:rect r="r" b="b" t="t" l="l"/>
            <a:pathLst>
              <a:path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999418"/>
            <a:ext cx="13919249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00"/>
              </a:lnSpc>
            </a:pPr>
            <a:r>
              <a:rPr lang="en-US" sz="13500" spc="-661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Features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715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VOTIX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4134" y="92011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June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10650" y="4437818"/>
            <a:ext cx="15977350" cy="351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Sentiment Bar on each post (Shows whether people agree or not ).</a:t>
            </a:r>
          </a:p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Agree/Disagree Voting System.</a:t>
            </a:r>
          </a:p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Channel-based content sorting.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751768"/>
            <a:ext cx="16230600" cy="0"/>
          </a:xfrm>
          <a:prstGeom prst="line">
            <a:avLst/>
          </a:prstGeom>
          <a:ln cap="flat" w="28575">
            <a:solidFill>
              <a:srgbClr val="33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835057" y="7448550"/>
            <a:ext cx="8382166" cy="8382166"/>
          </a:xfrm>
          <a:custGeom>
            <a:avLst/>
            <a:gdLst/>
            <a:ahLst/>
            <a:cxnLst/>
            <a:rect r="r" b="b" t="t" l="l"/>
            <a:pathLst>
              <a:path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999418"/>
            <a:ext cx="13919249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00"/>
              </a:lnSpc>
            </a:pPr>
            <a:r>
              <a:rPr lang="en-US" sz="13500" spc="-661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715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VOTIX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4134" y="92011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June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10650" y="5038725"/>
            <a:ext cx="12920799" cy="262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UI Design with Figma </a:t>
            </a:r>
          </a:p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Frontend using HTML, CSS, JavaScript </a:t>
            </a:r>
          </a:p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Backend using Firestore.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751768"/>
            <a:ext cx="16230600" cy="0"/>
          </a:xfrm>
          <a:prstGeom prst="line">
            <a:avLst/>
          </a:prstGeom>
          <a:ln cap="flat" w="28575">
            <a:solidFill>
              <a:srgbClr val="33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835057" y="7448550"/>
            <a:ext cx="8382166" cy="8382166"/>
          </a:xfrm>
          <a:custGeom>
            <a:avLst/>
            <a:gdLst/>
            <a:ahLst/>
            <a:cxnLst/>
            <a:rect r="r" b="b" t="t" l="l"/>
            <a:pathLst>
              <a:path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766055"/>
            <a:ext cx="7198530" cy="8520945"/>
          </a:xfrm>
          <a:custGeom>
            <a:avLst/>
            <a:gdLst/>
            <a:ahLst/>
            <a:cxnLst/>
            <a:rect r="r" b="b" t="t" l="l"/>
            <a:pathLst>
              <a:path h="8520945" w="7198530">
                <a:moveTo>
                  <a:pt x="0" y="0"/>
                </a:moveTo>
                <a:lnTo>
                  <a:pt x="7198530" y="0"/>
                </a:lnTo>
                <a:lnTo>
                  <a:pt x="7198530" y="8520945"/>
                </a:lnTo>
                <a:lnTo>
                  <a:pt x="0" y="85209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188" r="0" b="-693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99418"/>
            <a:ext cx="13146816" cy="2076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00"/>
              </a:lnSpc>
            </a:pPr>
            <a:r>
              <a:rPr lang="en-US" sz="12750" spc="-624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Wireframe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715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VOTIX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4134" y="92011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June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0642" y="3823443"/>
            <a:ext cx="25066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Canva Sans"/>
                <a:ea typeface="Canva Sans"/>
                <a:cs typeface="Canva Sans"/>
                <a:sym typeface="Canva Sans"/>
              </a:rPr>
              <a:t>(Navigation)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404938"/>
            <a:ext cx="16230600" cy="0"/>
          </a:xfrm>
          <a:prstGeom prst="line">
            <a:avLst/>
          </a:prstGeom>
          <a:ln cap="flat" w="28575">
            <a:solidFill>
              <a:srgbClr val="33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835057" y="7448550"/>
            <a:ext cx="8382166" cy="8382166"/>
          </a:xfrm>
          <a:custGeom>
            <a:avLst/>
            <a:gdLst/>
            <a:ahLst/>
            <a:cxnLst/>
            <a:rect r="r" b="b" t="t" l="l"/>
            <a:pathLst>
              <a:path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52739" y="1404937"/>
            <a:ext cx="5782522" cy="8882063"/>
          </a:xfrm>
          <a:custGeom>
            <a:avLst/>
            <a:gdLst/>
            <a:ahLst/>
            <a:cxnLst/>
            <a:rect r="r" b="b" t="t" l="l"/>
            <a:pathLst>
              <a:path h="8882063" w="5782522">
                <a:moveTo>
                  <a:pt x="0" y="0"/>
                </a:moveTo>
                <a:lnTo>
                  <a:pt x="5782522" y="0"/>
                </a:lnTo>
                <a:lnTo>
                  <a:pt x="5782522" y="8882063"/>
                </a:lnTo>
                <a:lnTo>
                  <a:pt x="0" y="88820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6803" t="0" r="-7346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53802" y="-104775"/>
            <a:ext cx="8257155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39"/>
              </a:lnSpc>
            </a:pPr>
            <a:r>
              <a:rPr lang="en-US" sz="10449" spc="-512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Flow Chart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84175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VOTIX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4134" y="92011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June 2025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751768"/>
            <a:ext cx="16230600" cy="0"/>
          </a:xfrm>
          <a:prstGeom prst="line">
            <a:avLst/>
          </a:prstGeom>
          <a:ln cap="flat" w="28575">
            <a:solidFill>
              <a:srgbClr val="33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835057" y="7448550"/>
            <a:ext cx="8382166" cy="8382166"/>
          </a:xfrm>
          <a:custGeom>
            <a:avLst/>
            <a:gdLst/>
            <a:ahLst/>
            <a:cxnLst/>
            <a:rect r="r" b="b" t="t" l="l"/>
            <a:pathLst>
              <a:path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3073" y="1632705"/>
            <a:ext cx="16801854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0"/>
              </a:lnSpc>
            </a:pPr>
            <a:r>
              <a:rPr lang="en-US" sz="13100" spc="-641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System Requirements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715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VOTIX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4134" y="92011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June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84835" y="5516203"/>
            <a:ext cx="6857159" cy="351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Visual Studio Code</a:t>
            </a:r>
          </a:p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Figma</a:t>
            </a:r>
          </a:p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Firebase Console</a:t>
            </a:r>
          </a:p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GitHub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47109" y="4310621"/>
            <a:ext cx="3673078" cy="880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b="true" sz="5099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SOFTWARE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58652" y="5648325"/>
            <a:ext cx="6006017" cy="1743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Desktop/Laptop</a:t>
            </a:r>
          </a:p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Internet access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95764" y="4263388"/>
            <a:ext cx="3757612" cy="880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b="true" sz="5099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HARDWARE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751768"/>
            <a:ext cx="16230600" cy="0"/>
          </a:xfrm>
          <a:prstGeom prst="line">
            <a:avLst/>
          </a:prstGeom>
          <a:ln cap="flat" w="28575">
            <a:solidFill>
              <a:srgbClr val="33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4835057" y="7448550"/>
            <a:ext cx="8382166" cy="8382166"/>
          </a:xfrm>
          <a:custGeom>
            <a:avLst/>
            <a:gdLst/>
            <a:ahLst/>
            <a:cxnLst/>
            <a:rect r="r" b="b" t="t" l="l"/>
            <a:pathLst>
              <a:path h="8382166" w="8382166">
                <a:moveTo>
                  <a:pt x="0" y="0"/>
                </a:moveTo>
                <a:lnTo>
                  <a:pt x="8382166" y="0"/>
                </a:lnTo>
                <a:lnTo>
                  <a:pt x="8382166" y="8382166"/>
                </a:lnTo>
                <a:lnTo>
                  <a:pt x="0" y="8382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3073" y="1632705"/>
            <a:ext cx="16801854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0"/>
              </a:lnSpc>
            </a:pPr>
            <a:r>
              <a:rPr lang="en-US" sz="13100" spc="-641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rPr>
              <a:t>Feasibility Study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715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VOTIX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4134" y="9201150"/>
            <a:ext cx="503681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June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92510" y="4236583"/>
            <a:ext cx="16095490" cy="351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Economic:Uses mostly free tools.</a:t>
            </a:r>
          </a:p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Techincal : Webstack is beginner-friendly</a:t>
            </a:r>
          </a:p>
          <a:p>
            <a:pPr algn="l" marL="1088437" indent="-544218" lvl="1">
              <a:lnSpc>
                <a:spcPts val="7057"/>
              </a:lnSpc>
              <a:buFont typeface="Arial"/>
              <a:buChar char="•"/>
            </a:pPr>
            <a:r>
              <a:rPr lang="en-US" b="true" sz="5041">
                <a:solidFill>
                  <a:srgbClr val="33333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Operational : interface is intuitive and useable across devices.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DAGqVPteB5s</dc:identifier>
  <dcterms:modified xsi:type="dcterms:W3CDTF">2011-08-01T06:04:30Z</dcterms:modified>
  <cp:revision>1</cp:revision>
  <dc:title>Votix</dc:title>
</cp:coreProperties>
</file>