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0" r:id="rId2"/>
    <p:sldId id="271" r:id="rId3"/>
    <p:sldId id="272" r:id="rId4"/>
    <p:sldId id="273" r:id="rId5"/>
    <p:sldId id="274" r:id="rId6"/>
    <p:sldId id="275" r:id="rId7"/>
    <p:sldId id="277" r:id="rId8"/>
    <p:sldId id="278" r:id="rId9"/>
    <p:sldId id="276" r:id="rId10"/>
    <p:sldId id="257" r:id="rId11"/>
    <p:sldId id="279" r:id="rId12"/>
    <p:sldId id="280" r:id="rId13"/>
    <p:sldId id="281" r:id="rId14"/>
    <p:sldId id="282" r:id="rId15"/>
    <p:sldId id="283" r:id="rId16"/>
    <p:sldId id="286" r:id="rId17"/>
    <p:sldId id="287" r:id="rId18"/>
    <p:sldId id="291" r:id="rId19"/>
    <p:sldId id="339" r:id="rId20"/>
    <p:sldId id="366" r:id="rId21"/>
    <p:sldId id="29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7/29/2024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7/29/2024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505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08CC992B-DF85-450E-BCED-AA0C22CFCAFD}" type="slidenum">
              <a:rPr lang="en-US"/>
              <a:pPr algn="l" eaLnBrk="1" hangingPunct="1"/>
              <a:t>11</a:t>
            </a:fld>
            <a:endParaRPr lang="en-US"/>
          </a:p>
        </p:txBody>
      </p:sp>
      <p:sp>
        <p:nvSpPr>
          <p:cNvPr id="4506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608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608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A4EDBF82-CC3B-4200-9D57-5BBD0AA22A1D}" type="slidenum">
              <a:rPr lang="en-US"/>
              <a:pPr algn="l" eaLnBrk="1" hangingPunct="1"/>
              <a:t>12</a:t>
            </a:fld>
            <a:endParaRPr lang="en-US"/>
          </a:p>
        </p:txBody>
      </p:sp>
      <p:sp>
        <p:nvSpPr>
          <p:cNvPr id="4608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710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710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C975B17-5C6A-4F42-9331-8FE2D398E9C2}" type="slidenum">
              <a:rPr lang="en-US"/>
              <a:pPr algn="l" eaLnBrk="1" hangingPunct="1"/>
              <a:t>13</a:t>
            </a:fld>
            <a:endParaRPr lang="en-US"/>
          </a:p>
        </p:txBody>
      </p:sp>
      <p:sp>
        <p:nvSpPr>
          <p:cNvPr id="4710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8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8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E8CABBF-9F6C-4839-94F5-4F9D2D00A300}" type="slidenum">
              <a:rPr lang="en-US"/>
              <a:pPr algn="l" eaLnBrk="1" hangingPunct="1"/>
              <a:t>14</a:t>
            </a:fld>
            <a:endParaRPr lang="en-US"/>
          </a:p>
        </p:txBody>
      </p:sp>
      <p:sp>
        <p:nvSpPr>
          <p:cNvPr id="4813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915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1BEB97FD-54E7-45EC-B4AF-38A78E854FB7}" type="slidenum">
              <a:rPr lang="en-US"/>
              <a:pPr algn="l" eaLnBrk="1" hangingPunct="1"/>
              <a:t>15</a:t>
            </a:fld>
            <a:endParaRPr lang="en-US"/>
          </a:p>
        </p:txBody>
      </p:sp>
      <p:sp>
        <p:nvSpPr>
          <p:cNvPr id="4915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06019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57334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6319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77232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8804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83188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56814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76553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7/29/2024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4" y="395288"/>
            <a:ext cx="7813675" cy="609600"/>
          </a:xfrm>
        </p:spPr>
        <p:txBody>
          <a:bodyPr/>
          <a:lstStyle/>
          <a:p>
            <a:r>
              <a:rPr lang="en-US"/>
              <a:t>Click to edit Master title style</a:t>
            </a:r>
          </a:p>
        </p:txBody>
      </p:sp>
      <p:sp>
        <p:nvSpPr>
          <p:cNvPr id="3" name="Text Placeholder 2"/>
          <p:cNvSpPr>
            <a:spLocks noGrp="1"/>
          </p:cNvSpPr>
          <p:nvPr>
            <p:ph type="body" sz="half" idx="1"/>
          </p:nvPr>
        </p:nvSpPr>
        <p:spPr>
          <a:xfrm>
            <a:off x="887413" y="1576388"/>
            <a:ext cx="3608387"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576388"/>
            <a:ext cx="3608388"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15927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7/29/2024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7/29/2024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7/29/2024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7/29/2024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MVC</a:t>
            </a:r>
          </a:p>
        </p:txBody>
      </p:sp>
      <p:sp>
        <p:nvSpPr>
          <p:cNvPr id="5" name="Content Placeholder 4"/>
          <p:cNvSpPr>
            <a:spLocks noGrp="1"/>
          </p:cNvSpPr>
          <p:nvPr>
            <p:ph sz="quarter" idx="1"/>
          </p:nvPr>
        </p:nvSpPr>
        <p:spPr/>
        <p:txBody>
          <a:bodyPr>
            <a:noAutofit/>
          </a:bodyPr>
          <a:lstStyle/>
          <a:p>
            <a:r>
              <a:rPr lang="en-US" sz="1800" dirty="0"/>
              <a:t>MVC stands for Model View and Controller.</a:t>
            </a:r>
          </a:p>
          <a:p>
            <a:r>
              <a:rPr lang="en-US" sz="1800" dirty="0"/>
              <a:t>It is an architectural design pattern used at the architecture level of an application(MVC is not a programming language, MVC is not a Framework). </a:t>
            </a:r>
          </a:p>
          <a:p>
            <a:r>
              <a:rPr lang="en-US" sz="1800" dirty="0"/>
              <a:t>Note:</a:t>
            </a:r>
          </a:p>
          <a:p>
            <a:pPr lvl="1"/>
            <a:r>
              <a:rPr lang="en-US" sz="1800" b="1" i="1" dirty="0"/>
              <a:t>MVC Design Pattern is basically used to develop interactive applications. An interactive application is an application where there is user interaction involved and based on the user interaction some event handling occurred. </a:t>
            </a:r>
          </a:p>
          <a:p>
            <a:pPr lvl="1"/>
            <a:r>
              <a:rPr lang="en-US" sz="1800" b="1" i="1" dirty="0"/>
              <a:t>MVC is not only used for developing web-based applications but also we can use this MVC design pattern to develop the Desktop or mobile-based application.</a:t>
            </a:r>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01318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Overview</a:t>
            </a:r>
          </a:p>
        </p:txBody>
      </p:sp>
      <p:sp>
        <p:nvSpPr>
          <p:cNvPr id="3" name="Content Placeholder 2"/>
          <p:cNvSpPr>
            <a:spLocks noGrp="1"/>
          </p:cNvSpPr>
          <p:nvPr>
            <p:ph sz="quarter" idx="1"/>
          </p:nvPr>
        </p:nvSpPr>
        <p:spPr/>
        <p:txBody>
          <a:bodyPr>
            <a:normAutofit lnSpcReduction="10000"/>
          </a:bodyPr>
          <a:lstStyle/>
          <a:p>
            <a:r>
              <a:rPr lang="en-US" sz="1800" dirty="0"/>
              <a:t>Asp.Net MVC request flow</a:t>
            </a:r>
          </a:p>
          <a:p>
            <a:r>
              <a:rPr lang="en-US" sz="1800" dirty="0"/>
              <a:t>Step 1:- The first hit comes to the controller.</a:t>
            </a:r>
          </a:p>
          <a:p>
            <a:r>
              <a:rPr lang="en-US" sz="1800" dirty="0"/>
              <a:t>Step 2:- Depending on the action controller creates the object of the model. Model in turn calls the data access layer which fetches data in the model.</a:t>
            </a:r>
          </a:p>
          <a:p>
            <a:r>
              <a:rPr lang="en-US" sz="1800" dirty="0"/>
              <a:t>Step 3:- This data filled model is then passed to the view for display purpose.</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when the user enters a URL in the browser, it goes to the server and calls appropriate controller. Then, the Controller uses the appropriate View and Model and creates the response and sends it back to the user.</a:t>
            </a:r>
          </a:p>
          <a:p>
            <a:endParaRPr lang="en-US" sz="1800" dirty="0"/>
          </a:p>
          <a:p>
            <a:endParaRPr lang="en-US" dirty="0"/>
          </a:p>
        </p:txBody>
      </p:sp>
      <p:pic>
        <p:nvPicPr>
          <p:cNvPr id="3074" name="Picture 2" descr="C:\Users\Santu\Desktop\lab_1.13.png"/>
          <p:cNvPicPr>
            <a:picLocks noChangeAspect="1" noChangeArrowheads="1"/>
          </p:cNvPicPr>
          <p:nvPr/>
        </p:nvPicPr>
        <p:blipFill>
          <a:blip r:embed="rId2"/>
          <a:srcRect/>
          <a:stretch>
            <a:fillRect/>
          </a:stretch>
        </p:blipFill>
        <p:spPr bwMode="auto">
          <a:xfrm>
            <a:off x="1676400" y="3124200"/>
            <a:ext cx="4953000" cy="210206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1" y="285750"/>
            <a:ext cx="7813675" cy="609600"/>
          </a:xfrm>
        </p:spPr>
        <p:txBody>
          <a:bodyPr rtlCol="1">
            <a:noAutofit/>
          </a:bodyPr>
          <a:lstStyle/>
          <a:p>
            <a:pPr fontAlgn="auto">
              <a:spcAft>
                <a:spcPts val="0"/>
              </a:spcAft>
              <a:defRPr/>
            </a:pPr>
            <a:r>
              <a:rPr lang="en-US" dirty="0"/>
              <a:t>MVC Flow </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2400" b="1" dirty="0">
              <a:solidFill>
                <a:schemeClr val="tx1"/>
              </a:solidFill>
            </a:endParaRPr>
          </a:p>
          <a:p>
            <a:pPr algn="ctr" eaLnBrk="0" hangingPunct="0">
              <a:defRPr/>
            </a:pPr>
            <a:endParaRPr lang="en-US" sz="2400" dirty="0">
              <a:solidFill>
                <a:schemeClr val="tx1"/>
              </a:solidFill>
            </a:endParaRPr>
          </a:p>
          <a:p>
            <a:pPr algn="ctr" eaLnBrk="0" hangingPunct="0">
              <a:defRPr/>
            </a:pPr>
            <a:r>
              <a:rPr lang="en-US" sz="2400" b="1" dirty="0">
                <a:solidFill>
                  <a:schemeClr val="tx1"/>
                </a:solidFill>
              </a:rPr>
              <a:t>Request</a:t>
            </a:r>
            <a:endParaRPr lang="en-US" sz="2800" b="1" dirty="0">
              <a:solidFill>
                <a:schemeClr val="tx1"/>
              </a:solidFill>
            </a:endParaRP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3200" b="1" dirty="0">
                <a:solidFill>
                  <a:schemeClr val="bg1"/>
                </a:solidFill>
                <a:effectLst>
                  <a:outerShdw blurRad="38100" dist="38100" dir="2700000" algn="tl">
                    <a:srgbClr val="000000">
                      <a:alpha val="43137"/>
                    </a:srgbClr>
                  </a:outerShdw>
                </a:effectLst>
              </a:rPr>
              <a:t>Controller</a:t>
            </a:r>
            <a:endParaRPr lang="en-US" sz="1600" b="1" dirty="0">
              <a:solidFill>
                <a:schemeClr val="bg1"/>
              </a:solidFill>
              <a:effectLst>
                <a:outerShdw blurRad="38100" dist="38100" dir="2700000" algn="tl">
                  <a:srgbClr val="000000">
                    <a:alpha val="43137"/>
                  </a:srgbClr>
                </a:outerShdw>
              </a:effectLst>
            </a:endParaRPr>
          </a:p>
        </p:txBody>
      </p:sp>
      <p:sp>
        <p:nvSpPr>
          <p:cNvPr id="34" name="Rectangle 3"/>
          <p:cNvSpPr>
            <a:spLocks noGrp="1" noChangeArrowheads="1"/>
          </p:cNvSpPr>
          <p:nvPr>
            <p:ph type="body" sz="half" idx="1"/>
          </p:nvPr>
        </p:nvSpPr>
        <p:spPr>
          <a:xfrm>
            <a:off x="571500" y="4500564"/>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1</a:t>
            </a:r>
          </a:p>
          <a:p>
            <a:pPr fontAlgn="auto">
              <a:lnSpc>
                <a:spcPct val="90000"/>
              </a:lnSpc>
              <a:spcAft>
                <a:spcPts val="0"/>
              </a:spcAft>
              <a:buFont typeface="Arial" pitchFamily="34" charset="0"/>
              <a:buNone/>
              <a:defRPr/>
            </a:pPr>
            <a:r>
              <a:rPr lang="en-US" sz="2800" dirty="0"/>
              <a:t>Incoming request directed to </a:t>
            </a:r>
            <a:r>
              <a:rPr lang="en-US" sz="2800" b="1" dirty="0">
                <a:solidFill>
                  <a:srgbClr val="FF9933"/>
                </a:solidFill>
              </a:rPr>
              <a:t>Controller</a:t>
            </a:r>
          </a:p>
        </p:txBody>
      </p:sp>
    </p:spTree>
    <p:extLst>
      <p:ext uri="{BB962C8B-B14F-4D97-AF65-F5344CB8AC3E}">
        <p14:creationId xmlns:p14="http://schemas.microsoft.com/office/powerpoint/2010/main" val="12873286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5" y="1600201"/>
            <a:ext cx="2452687"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grpSp>
        <p:nvGrpSpPr>
          <p:cNvPr id="14343" name="Group 32"/>
          <p:cNvGrpSpPr>
            <a:grpSpLocks/>
          </p:cNvGrpSpPr>
          <p:nvPr/>
        </p:nvGrpSpPr>
        <p:grpSpPr bwMode="auto">
          <a:xfrm>
            <a:off x="5018088" y="1460501"/>
            <a:ext cx="1226618" cy="1399163"/>
            <a:chOff x="5595257" y="1406231"/>
            <a:chExt cx="1226490" cy="1398218"/>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32" name="TextBox 31"/>
            <p:cNvSpPr txBox="1"/>
            <p:nvPr/>
          </p:nvSpPr>
          <p:spPr>
            <a:xfrm>
              <a:off x="5595257" y="2220069"/>
              <a:ext cx="1226490" cy="58438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algn="ctr" rtl="1">
                <a:defRPr/>
              </a:pPr>
              <a:r>
                <a:rPr lang="en-US" sz="3200" dirty="0">
                  <a:solidFill>
                    <a:schemeClr val="tx1"/>
                  </a:solidFill>
                </a:rPr>
                <a:t>Model</a:t>
              </a:r>
            </a:p>
          </p:txBody>
        </p:sp>
      </p:grpSp>
      <p:sp>
        <p:nvSpPr>
          <p:cNvPr id="14344" name="Rectangle 3"/>
          <p:cNvSpPr>
            <a:spLocks noGrp="1" noChangeArrowheads="1"/>
          </p:cNvSpPr>
          <p:nvPr>
            <p:ph type="body" sz="half" idx="1"/>
          </p:nvPr>
        </p:nvSpPr>
        <p:spPr>
          <a:xfrm>
            <a:off x="571501" y="4000500"/>
            <a:ext cx="8012113" cy="1360488"/>
          </a:xfrm>
        </p:spPr>
        <p:txBody>
          <a:bodyPr/>
          <a:lstStyle/>
          <a:p>
            <a:pPr>
              <a:lnSpc>
                <a:spcPct val="90000"/>
              </a:lnSpc>
              <a:buFont typeface="Arial" pitchFamily="34" charset="0"/>
              <a:buNone/>
            </a:pPr>
            <a:r>
              <a:rPr lang="en-US">
                <a:cs typeface="Arial" pitchFamily="34" charset="0"/>
              </a:rPr>
              <a:t>Step 2</a:t>
            </a:r>
          </a:p>
          <a:p>
            <a:pPr>
              <a:lnSpc>
                <a:spcPct val="90000"/>
              </a:lnSpc>
              <a:buFont typeface="Arial" pitchFamily="34" charset="0"/>
              <a:buNone/>
            </a:pPr>
            <a:r>
              <a:rPr lang="en-US" sz="2800" b="1">
                <a:solidFill>
                  <a:srgbClr val="FF9933"/>
                </a:solidFill>
                <a:cs typeface="Arial" pitchFamily="34" charset="0"/>
              </a:rPr>
              <a:t>Controller</a:t>
            </a:r>
            <a:r>
              <a:rPr lang="en-US" sz="2800">
                <a:cs typeface="Arial" pitchFamily="34" charset="0"/>
              </a:rPr>
              <a:t> processes request and forms a data </a:t>
            </a:r>
            <a:r>
              <a:rPr lang="en-US" sz="2800" b="1">
                <a:solidFill>
                  <a:srgbClr val="FF9933"/>
                </a:solidFill>
                <a:cs typeface="Arial" pitchFamily="34" charset="0"/>
              </a:rPr>
              <a:t>Model</a:t>
            </a:r>
          </a:p>
        </p:txBody>
      </p:sp>
    </p:spTree>
    <p:extLst>
      <p:ext uri="{BB962C8B-B14F-4D97-AF65-F5344CB8AC3E}">
        <p14:creationId xmlns:p14="http://schemas.microsoft.com/office/powerpoint/2010/main" val="1140050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3" y="1600201"/>
            <a:ext cx="2595563"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786315" y="392906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785813" y="4714876"/>
            <a:ext cx="7442200" cy="1039813"/>
          </a:xfrm>
        </p:spPr>
        <p:txBody>
          <a:bodyPr rtlCol="1">
            <a:normAutofit/>
          </a:bodyPr>
          <a:lstStyle/>
          <a:p>
            <a:pPr fontAlgn="auto">
              <a:lnSpc>
                <a:spcPct val="90000"/>
              </a:lnSpc>
              <a:spcAft>
                <a:spcPts val="0"/>
              </a:spcAft>
              <a:buFont typeface="Arial" pitchFamily="34" charset="0"/>
              <a:buNone/>
              <a:defRPr/>
            </a:pPr>
            <a:r>
              <a:rPr lang="en-US" dirty="0"/>
              <a:t>Step 3</a:t>
            </a:r>
          </a:p>
          <a:p>
            <a:pPr fontAlgn="auto">
              <a:lnSpc>
                <a:spcPct val="90000"/>
              </a:lnSpc>
              <a:spcAft>
                <a:spcPts val="0"/>
              </a:spcAft>
              <a:buFont typeface="Arial" pitchFamily="34" charset="0"/>
              <a:buNone/>
              <a:defRPr/>
            </a:pPr>
            <a:r>
              <a:rPr lang="en-US" b="1" dirty="0">
                <a:solidFill>
                  <a:srgbClr val="FF9933"/>
                </a:solidFill>
              </a:rPr>
              <a:t>Model</a:t>
            </a:r>
            <a:r>
              <a:rPr lang="en-US" dirty="0"/>
              <a:t> is passed to </a:t>
            </a:r>
            <a:r>
              <a:rPr lang="en-US" b="1" dirty="0">
                <a:solidFill>
                  <a:srgbClr val="FF9933"/>
                </a:solidFill>
              </a:rPr>
              <a:t>View</a:t>
            </a:r>
          </a:p>
        </p:txBody>
      </p:sp>
      <p:cxnSp>
        <p:nvCxnSpPr>
          <p:cNvPr id="15371" name="Curved Connector 22"/>
          <p:cNvCxnSpPr>
            <a:cxnSpLocks noChangeShapeType="1"/>
            <a:stCxn id="26" idx="2"/>
          </p:cNvCxnSpPr>
          <p:nvPr/>
        </p:nvCxnSpPr>
        <p:spPr bwMode="auto">
          <a:xfrm rot="16200000" flipH="1">
            <a:off x="4131469" y="2177257"/>
            <a:ext cx="1322388" cy="2181225"/>
          </a:xfrm>
          <a:prstGeom prst="curvedConnector3">
            <a:avLst>
              <a:gd name="adj1" fmla="val 50000"/>
            </a:avLst>
          </a:prstGeom>
          <a:noFill/>
          <a:ln w="63500" algn="ctr">
            <a:solidFill>
              <a:schemeClr val="tx1"/>
            </a:solidFill>
            <a:round/>
            <a:headEnd/>
            <a:tailEnd type="triangle" w="med" len="med"/>
          </a:ln>
        </p:spPr>
      </p:cxn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357688" y="2857501"/>
            <a:ext cx="696912" cy="784225"/>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5713656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4" y="1600201"/>
            <a:ext cx="2524125"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572000" y="3357562"/>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p>
            <a:pPr algn="ctr" eaLnBrk="0" hangingPunct="0">
              <a:defRPr/>
            </a:pPr>
            <a:r>
              <a:rPr lang="en-US" sz="32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357188" y="4572001"/>
            <a:ext cx="8139112" cy="1304925"/>
          </a:xfrm>
        </p:spPr>
        <p:txBody>
          <a:bodyPr rtlCol="1">
            <a:normAutofit/>
          </a:bodyPr>
          <a:lstStyle/>
          <a:p>
            <a:pPr fontAlgn="auto">
              <a:lnSpc>
                <a:spcPct val="90000"/>
              </a:lnSpc>
              <a:spcAft>
                <a:spcPts val="0"/>
              </a:spcAft>
              <a:buFont typeface="Arial" pitchFamily="34" charset="0"/>
              <a:buNone/>
              <a:defRPr/>
            </a:pPr>
            <a:r>
              <a:rPr lang="en-US" dirty="0"/>
              <a:t>Step 4</a:t>
            </a:r>
          </a:p>
          <a:p>
            <a:pPr fontAlgn="auto">
              <a:lnSpc>
                <a:spcPct val="90000"/>
              </a:lnSpc>
              <a:spcAft>
                <a:spcPts val="0"/>
              </a:spcAft>
              <a:buFont typeface="Arial" pitchFamily="34" charset="0"/>
              <a:buNone/>
              <a:defRPr/>
            </a:pPr>
            <a:r>
              <a:rPr lang="en-US" sz="2800" b="1" dirty="0">
                <a:solidFill>
                  <a:srgbClr val="FF9933"/>
                </a:solidFill>
              </a:rPr>
              <a:t>View</a:t>
            </a:r>
            <a:r>
              <a:rPr lang="en-US" sz="2800" dirty="0"/>
              <a:t> transforms </a:t>
            </a:r>
            <a:r>
              <a:rPr lang="en-US" sz="2800" b="1" dirty="0">
                <a:solidFill>
                  <a:srgbClr val="FF9933"/>
                </a:solidFill>
              </a:rPr>
              <a:t>Model</a:t>
            </a:r>
            <a:r>
              <a:rPr lang="en-US" sz="2800" dirty="0"/>
              <a:t> into appropriate output format</a:t>
            </a:r>
            <a:endParaRPr lang="en-US" sz="2800" b="1" dirty="0">
              <a:solidFill>
                <a:srgbClr val="FF9933"/>
              </a:solidFill>
            </a:endParaRPr>
          </a:p>
        </p:txBody>
      </p:sp>
      <p:pic>
        <p:nvPicPr>
          <p:cNvPr id="16395"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789" y="3963989"/>
            <a:ext cx="8461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6" descr="C:\Users\Levi\AppData\Local\Microsoft\Windows\Temporary Internet Files\Content.IE5\9BQEC2CV\MCj0431530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4005263"/>
            <a:ext cx="6969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6"/>
          <p:cNvSpPr/>
          <p:nvPr/>
        </p:nvSpPr>
        <p:spPr bwMode="auto">
          <a:xfrm>
            <a:off x="5546726" y="4222750"/>
            <a:ext cx="358775" cy="293688"/>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pic>
        <p:nvPicPr>
          <p:cNvPr id="11"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827588" y="3979864"/>
            <a:ext cx="696912" cy="782637"/>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42649253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5" name="Right Arrow 24"/>
          <p:cNvSpPr/>
          <p:nvPr/>
        </p:nvSpPr>
        <p:spPr bwMode="auto">
          <a:xfrm>
            <a:off x="6598920" y="3745992"/>
            <a:ext cx="1902171" cy="859536"/>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2400" b="1" dirty="0">
              <a:solidFill>
                <a:schemeClr val="tx1"/>
              </a:solidFill>
              <a:effectLst>
                <a:outerShdw blurRad="38100" dist="38100" dir="2700000" algn="tl">
                  <a:srgbClr val="000000">
                    <a:alpha val="43137"/>
                  </a:srgbClr>
                </a:outerShdw>
              </a:effectLst>
            </a:endParaRPr>
          </a:p>
          <a:p>
            <a:pPr algn="ctr" eaLnBrk="0" hangingPunct="0">
              <a:defRPr/>
            </a:pPr>
            <a:endParaRPr lang="en-US" sz="2400" dirty="0">
              <a:solidFill>
                <a:schemeClr val="tx1"/>
              </a:solidFill>
              <a:effectLst>
                <a:outerShdw blurRad="38100" dist="38100" dir="2700000" algn="tl">
                  <a:srgbClr val="000000">
                    <a:alpha val="43137"/>
                  </a:srgbClr>
                </a:outerShdw>
              </a:effectLst>
            </a:endParaRPr>
          </a:p>
          <a:p>
            <a:pPr algn="ctr" eaLnBrk="0" hangingPunct="0">
              <a:defRPr/>
            </a:pPr>
            <a:r>
              <a:rPr lang="en-US" sz="2400" b="1" dirty="0">
                <a:solidFill>
                  <a:schemeClr val="tx1"/>
                </a:solidFill>
                <a:effectLst>
                  <a:outerShdw blurRad="38100" dist="38100" dir="2700000" algn="tl">
                    <a:srgbClr val="000000">
                      <a:alpha val="43137"/>
                    </a:srgbClr>
                  </a:outerShdw>
                </a:effectLst>
              </a:rPr>
              <a:t>Response</a:t>
            </a: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rtl="1"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571500" y="4929189"/>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5</a:t>
            </a:r>
          </a:p>
          <a:p>
            <a:pPr fontAlgn="auto">
              <a:lnSpc>
                <a:spcPct val="90000"/>
              </a:lnSpc>
              <a:spcAft>
                <a:spcPts val="0"/>
              </a:spcAft>
              <a:buFont typeface="Arial" pitchFamily="34" charset="0"/>
              <a:buNone/>
              <a:defRPr/>
            </a:pPr>
            <a:r>
              <a:rPr lang="en-US" sz="2800" dirty="0"/>
              <a:t>Response is rendered</a:t>
            </a:r>
            <a:endParaRPr lang="en-US" sz="2800" b="1" dirty="0">
              <a:solidFill>
                <a:srgbClr val="FF9933"/>
              </a:solidFill>
            </a:endParaRPr>
          </a:p>
        </p:txBody>
      </p:sp>
      <p:pic>
        <p:nvPicPr>
          <p:cNvPr id="17422"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40" y="3300413"/>
            <a:ext cx="8461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630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sz="quarter" idx="1"/>
          </p:nvPr>
        </p:nvSpPr>
        <p:spPr/>
        <p:txBody>
          <a:bodyPr>
            <a:normAutofit lnSpcReduction="10000"/>
          </a:bodyPr>
          <a:lstStyle/>
          <a:p>
            <a:r>
              <a:rPr lang="en-US" sz="1600" dirty="0"/>
              <a:t>The Controller in MVC architecture handles any incoming URL request. Controller is a class, derived from the base class </a:t>
            </a:r>
            <a:r>
              <a:rPr lang="en-US" sz="1600" i="1" dirty="0" err="1"/>
              <a:t>System.Web.Mvc.Controller</a:t>
            </a:r>
            <a:r>
              <a:rPr lang="en-US" sz="1600" dirty="0"/>
              <a:t>. Controller class contains public methods called </a:t>
            </a:r>
            <a:r>
              <a:rPr lang="en-US" sz="1600" b="1" dirty="0"/>
              <a:t>Action</a:t>
            </a:r>
            <a:r>
              <a:rPr lang="en-US" sz="1600" dirty="0"/>
              <a:t> methods. Controller and its action method handles incoming browser requests, retrieves necessary model data and returns appropriate responses.</a:t>
            </a:r>
          </a:p>
          <a:p>
            <a:r>
              <a:rPr lang="en-US" sz="1600" dirty="0"/>
              <a:t>In ASP.NET MVC, every controller class name must end with a word "Controller". For example, controller for home page must be </a:t>
            </a:r>
            <a:r>
              <a:rPr lang="en-US" sz="1600" dirty="0" err="1"/>
              <a:t>HomeController</a:t>
            </a:r>
            <a:r>
              <a:rPr lang="en-US" sz="1600" dirty="0"/>
              <a:t> and controller for student must be </a:t>
            </a:r>
            <a:r>
              <a:rPr lang="en-US" sz="1600" dirty="0" err="1"/>
              <a:t>StudentController</a:t>
            </a:r>
            <a:r>
              <a:rPr lang="en-US" sz="1600" dirty="0"/>
              <a:t>. Also, every controller class must be located in Controller folder of MVC folder structure.</a:t>
            </a:r>
          </a:p>
          <a:p>
            <a:r>
              <a:rPr lang="en-US" sz="1600" dirty="0"/>
              <a:t>In the Visual Studio, right click on the </a:t>
            </a:r>
            <a:r>
              <a:rPr lang="en-US" sz="1600" b="1" dirty="0"/>
              <a:t>Controller</a:t>
            </a:r>
            <a:r>
              <a:rPr lang="en-US" sz="1600" dirty="0"/>
              <a:t> folder -&gt; select </a:t>
            </a:r>
            <a:r>
              <a:rPr lang="en-US" sz="1600" b="1" dirty="0"/>
              <a:t>Add</a:t>
            </a:r>
            <a:r>
              <a:rPr lang="en-US" sz="1600" dirty="0"/>
              <a:t> -&gt; click on </a:t>
            </a:r>
            <a:r>
              <a:rPr lang="en-US" sz="1600" b="1" dirty="0"/>
              <a:t>Controller</a:t>
            </a:r>
          </a:p>
          <a:p>
            <a:r>
              <a:rPr lang="en-US" sz="1600" b="1" dirty="0"/>
              <a:t>Note: </a:t>
            </a:r>
            <a:r>
              <a:rPr lang="en-US" sz="1600" dirty="0"/>
              <a:t>MVC will throw "The resource cannot be found" error when you do not append "Controller" to the controller class name.</a:t>
            </a:r>
          </a:p>
          <a:p>
            <a:r>
              <a:rPr lang="en-US" sz="1600" dirty="0"/>
              <a:t>New controller can be created using different scaffolding templates. You can create custom scaffolding template also.</a:t>
            </a:r>
          </a:p>
          <a:p>
            <a:r>
              <a:rPr lang="en-US" sz="1600" b="1" dirty="0" err="1"/>
              <a:t>Note:</a:t>
            </a:r>
            <a:r>
              <a:rPr lang="en-US" sz="1600" dirty="0" err="1"/>
              <a:t>Scaffolding</a:t>
            </a:r>
            <a:r>
              <a:rPr lang="en-US" sz="1600" dirty="0"/>
              <a:t> is an automatic code generation framework for ASP.NET web applications. Scaffolding reduces the time taken to develop a controller, view etc. in MVC framework.</a:t>
            </a:r>
          </a:p>
          <a:p>
            <a:r>
              <a:rPr lang="en-US" sz="1600" dirty="0" err="1"/>
              <a:t>Note:This</a:t>
            </a:r>
            <a:r>
              <a:rPr lang="en-US" sz="1600" dirty="0"/>
              <a:t> base Controller class contains helper methods that can be used for various purposes.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method</a:t>
            </a:r>
          </a:p>
        </p:txBody>
      </p:sp>
      <p:sp>
        <p:nvSpPr>
          <p:cNvPr id="3" name="Content Placeholder 2"/>
          <p:cNvSpPr>
            <a:spLocks noGrp="1"/>
          </p:cNvSpPr>
          <p:nvPr>
            <p:ph sz="quarter" idx="1"/>
          </p:nvPr>
        </p:nvSpPr>
        <p:spPr/>
        <p:txBody>
          <a:bodyPr>
            <a:normAutofit/>
          </a:bodyPr>
          <a:lstStyle/>
          <a:p>
            <a:r>
              <a:rPr lang="en-US" sz="1600" dirty="0"/>
              <a:t>All the public methods of a Controller class are called Action methods. They are like any other normal methods with the following restrictions:</a:t>
            </a:r>
          </a:p>
          <a:p>
            <a:r>
              <a:rPr lang="en-US" sz="1600" dirty="0"/>
              <a:t>Action method must be public. It cannot be private or protected</a:t>
            </a:r>
          </a:p>
          <a:p>
            <a:r>
              <a:rPr lang="en-US" sz="1600" dirty="0"/>
              <a:t>Action method cannot be a static method.</a:t>
            </a:r>
          </a:p>
          <a:p>
            <a:endParaRPr lang="en-US" sz="1600" dirty="0"/>
          </a:p>
        </p:txBody>
      </p:sp>
      <p:pic>
        <p:nvPicPr>
          <p:cNvPr id="1027" name="Picture 3" descr="C:\Users\Santu\Desktop\action-method.png"/>
          <p:cNvPicPr>
            <a:picLocks noChangeAspect="1" noChangeArrowheads="1"/>
          </p:cNvPicPr>
          <p:nvPr/>
        </p:nvPicPr>
        <p:blipFill>
          <a:blip r:embed="rId2"/>
          <a:srcRect/>
          <a:stretch>
            <a:fillRect/>
          </a:stretch>
        </p:blipFill>
        <p:spPr bwMode="auto">
          <a:xfrm>
            <a:off x="990601" y="3276600"/>
            <a:ext cx="6664036" cy="2819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Data from Controller action method to View	</a:t>
            </a:r>
          </a:p>
        </p:txBody>
      </p:sp>
      <p:sp>
        <p:nvSpPr>
          <p:cNvPr id="3" name="Content Placeholder 2"/>
          <p:cNvSpPr>
            <a:spLocks noGrp="1"/>
          </p:cNvSpPr>
          <p:nvPr>
            <p:ph sz="quarter" idx="1"/>
          </p:nvPr>
        </p:nvSpPr>
        <p:spPr/>
        <p:txBody>
          <a:bodyPr>
            <a:normAutofit fontScale="85000" lnSpcReduction="10000"/>
          </a:bodyPr>
          <a:lstStyle/>
          <a:p>
            <a:r>
              <a:rPr lang="en-US" sz="1800" dirty="0"/>
              <a:t>In ASP.NET MVC offers us three options - </a:t>
            </a:r>
            <a:r>
              <a:rPr lang="en-US" sz="1800" dirty="0" err="1"/>
              <a:t>ViewData</a:t>
            </a:r>
            <a:r>
              <a:rPr lang="en-US" sz="1800" dirty="0"/>
              <a:t>, </a:t>
            </a:r>
            <a:r>
              <a:rPr lang="en-US" sz="1800" dirty="0" err="1"/>
              <a:t>ViewBag</a:t>
            </a:r>
            <a:r>
              <a:rPr lang="en-US" sz="1800" dirty="0"/>
              <a:t> and </a:t>
            </a:r>
            <a:r>
              <a:rPr lang="en-US" sz="1800" dirty="0" err="1"/>
              <a:t>TempData</a:t>
            </a:r>
            <a:r>
              <a:rPr lang="en-US" sz="1800" dirty="0"/>
              <a:t> to pass data from controller actions to view and in next request.</a:t>
            </a:r>
          </a:p>
          <a:p>
            <a:r>
              <a:rPr lang="en-US" sz="1800" dirty="0" err="1"/>
              <a:t>ViewData</a:t>
            </a:r>
            <a:endParaRPr lang="en-US" sz="1800" dirty="0"/>
          </a:p>
          <a:p>
            <a:pPr lvl="1"/>
            <a:r>
              <a:rPr lang="en-US" sz="1800" dirty="0" err="1"/>
              <a:t>ViewData</a:t>
            </a:r>
            <a:r>
              <a:rPr lang="en-US" sz="1800" dirty="0"/>
              <a:t> is used to pass data from controller to corresponding view.</a:t>
            </a:r>
          </a:p>
          <a:p>
            <a:pPr lvl="1"/>
            <a:r>
              <a:rPr lang="en-US" sz="1800" dirty="0" err="1"/>
              <a:t>ViewData</a:t>
            </a:r>
            <a:r>
              <a:rPr lang="en-US" sz="1800" dirty="0"/>
              <a:t> is Key-Value Dictionary collection.</a:t>
            </a:r>
          </a:p>
          <a:p>
            <a:pPr lvl="1"/>
            <a:r>
              <a:rPr lang="en-US" sz="1800" dirty="0" err="1"/>
              <a:t>ViewData</a:t>
            </a:r>
            <a:r>
              <a:rPr lang="en-US" sz="1800" dirty="0"/>
              <a:t> is a dictionary object and it is property of </a:t>
            </a:r>
            <a:r>
              <a:rPr lang="en-US" sz="1800" dirty="0" err="1"/>
              <a:t>ControllerBase</a:t>
            </a:r>
            <a:r>
              <a:rPr lang="en-US" sz="1800" dirty="0"/>
              <a:t> class.</a:t>
            </a:r>
          </a:p>
          <a:p>
            <a:pPr lvl="1"/>
            <a:r>
              <a:rPr lang="en-US" sz="1800" dirty="0" err="1"/>
              <a:t>ViewData</a:t>
            </a:r>
            <a:r>
              <a:rPr lang="en-US" sz="1800" dirty="0"/>
              <a:t> requires typecasting for complex data type and check for null values to avoid error.</a:t>
            </a:r>
          </a:p>
          <a:p>
            <a:pPr lvl="1"/>
            <a:r>
              <a:rPr lang="en-US" sz="1800" dirty="0"/>
              <a:t>Viewdata[“key”]=value</a:t>
            </a:r>
          </a:p>
          <a:p>
            <a:r>
              <a:rPr lang="en-US" sz="1800" dirty="0" err="1"/>
              <a:t>ViewBag</a:t>
            </a:r>
            <a:endParaRPr lang="en-US" sz="1800" dirty="0"/>
          </a:p>
          <a:p>
            <a:pPr lvl="1"/>
            <a:r>
              <a:rPr lang="en-US" sz="1800" dirty="0" err="1"/>
              <a:t>ViewBag</a:t>
            </a:r>
            <a:r>
              <a:rPr lang="en-US" sz="1800" dirty="0"/>
              <a:t> is also used to pass data from controller to corresponding view.</a:t>
            </a:r>
          </a:p>
          <a:p>
            <a:pPr lvl="1"/>
            <a:r>
              <a:rPr lang="en-US" sz="1800" dirty="0" err="1"/>
              <a:t>ViewBag</a:t>
            </a:r>
            <a:r>
              <a:rPr lang="en-US" sz="1800" dirty="0"/>
              <a:t> is a dynamic property that takes advantage of the new dynamic features in C# 4.0.</a:t>
            </a:r>
          </a:p>
          <a:p>
            <a:pPr lvl="1"/>
            <a:r>
              <a:rPr lang="en-US" sz="1800" dirty="0" err="1"/>
              <a:t>ViewBag</a:t>
            </a:r>
            <a:r>
              <a:rPr lang="en-US" sz="1800" dirty="0"/>
              <a:t> is Dynamic property of </a:t>
            </a:r>
            <a:r>
              <a:rPr lang="en-US" sz="1800" dirty="0" err="1"/>
              <a:t>ControllerBase</a:t>
            </a:r>
            <a:r>
              <a:rPr lang="en-US" sz="1800" dirty="0"/>
              <a:t> class.</a:t>
            </a:r>
          </a:p>
          <a:p>
            <a:pPr lvl="1"/>
            <a:r>
              <a:rPr lang="en-US" sz="1800" dirty="0"/>
              <a:t>It doesn’t required typecasting for getting complex data type.</a:t>
            </a:r>
          </a:p>
          <a:p>
            <a:pPr lvl="1"/>
            <a:r>
              <a:rPr lang="en-US" sz="1800" dirty="0"/>
              <a:t>Note: Can we pass </a:t>
            </a:r>
            <a:r>
              <a:rPr lang="en-US" sz="1800" dirty="0" err="1"/>
              <a:t>ViewData</a:t>
            </a:r>
            <a:r>
              <a:rPr lang="en-US" sz="1800" dirty="0"/>
              <a:t> and get it as </a:t>
            </a:r>
            <a:r>
              <a:rPr lang="en-US" sz="1800" dirty="0" err="1"/>
              <a:t>ViewBag</a:t>
            </a:r>
            <a:r>
              <a:rPr lang="en-US" sz="1800" dirty="0"/>
              <a:t>?</a:t>
            </a:r>
          </a:p>
          <a:p>
            <a:pPr lvl="1">
              <a:buNone/>
            </a:pPr>
            <a:r>
              <a:rPr lang="en-US" sz="1800" dirty="0"/>
              <a:t>    Yes, We can. Vice versa is also possible.</a:t>
            </a:r>
          </a:p>
          <a:p>
            <a:pPr lvl="1">
              <a:buNone/>
            </a:pPr>
            <a:r>
              <a:rPr lang="en-US" sz="1800" dirty="0" err="1"/>
              <a:t>Viewbag.PropName</a:t>
            </a:r>
            <a:r>
              <a:rPr lang="en-US" sz="1800" dirty="0"/>
              <a:t>=value</a:t>
            </a:r>
          </a:p>
          <a:p>
            <a:pPr lvl="1"/>
            <a:endParaRPr lang="en-US" sz="1800" dirty="0"/>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Content Placeholder 2"/>
          <p:cNvSpPr>
            <a:spLocks noGrp="1"/>
          </p:cNvSpPr>
          <p:nvPr>
            <p:ph sz="quarter" idx="1"/>
          </p:nvPr>
        </p:nvSpPr>
        <p:spPr/>
        <p:txBody>
          <a:bodyPr>
            <a:normAutofit/>
          </a:bodyPr>
          <a:lstStyle/>
          <a:p>
            <a:r>
              <a:rPr lang="en-US" sz="1800" dirty="0" err="1"/>
              <a:t>TempData</a:t>
            </a:r>
            <a:endParaRPr lang="en-US" sz="1800" dirty="0"/>
          </a:p>
          <a:p>
            <a:pPr lvl="1"/>
            <a:r>
              <a:rPr lang="en-US" sz="1500" dirty="0" err="1"/>
              <a:t>TempData</a:t>
            </a:r>
            <a:r>
              <a:rPr lang="en-US" sz="1500" dirty="0"/>
              <a:t> is also Key-Value Dictionary collection.</a:t>
            </a:r>
          </a:p>
          <a:p>
            <a:pPr lvl="1"/>
            <a:r>
              <a:rPr lang="en-US" sz="1500" dirty="0" err="1"/>
              <a:t>TempData</a:t>
            </a:r>
            <a:r>
              <a:rPr lang="en-US" sz="1500" dirty="0"/>
              <a:t> is used to pass data from current request to subsequent request (pass data from controller to controller).</a:t>
            </a:r>
          </a:p>
          <a:p>
            <a:pPr lvl="1"/>
            <a:r>
              <a:rPr lang="en-US" sz="1500" dirty="0" err="1"/>
              <a:t>TempData</a:t>
            </a:r>
            <a:r>
              <a:rPr lang="en-US" sz="1500" dirty="0"/>
              <a:t> requires typecasting for complex data type and check for null values to avoid error.</a:t>
            </a:r>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1066800" y="3505200"/>
            <a:ext cx="6859588" cy="23431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MVC</a:t>
            </a:r>
          </a:p>
        </p:txBody>
      </p:sp>
      <p:sp>
        <p:nvSpPr>
          <p:cNvPr id="5" name="Content Placeholder 4"/>
          <p:cNvSpPr>
            <a:spLocks noGrp="1"/>
          </p:cNvSpPr>
          <p:nvPr>
            <p:ph sz="quarter" idx="1"/>
          </p:nvPr>
        </p:nvSpPr>
        <p:spPr/>
        <p:txBody>
          <a:bodyPr>
            <a:noAutofit/>
          </a:bodyPr>
          <a:lstStyle/>
          <a:p>
            <a:r>
              <a:rPr lang="en-US" dirty="0"/>
              <a:t>MVC divides an application into 3 major components. </a:t>
            </a:r>
          </a:p>
          <a:p>
            <a:r>
              <a:rPr lang="en-US" dirty="0"/>
              <a:t>They are Model, View, and Controller. </a:t>
            </a:r>
          </a:p>
          <a:p>
            <a:r>
              <a:rPr lang="en-US" dirty="0"/>
              <a:t>The main objective of the MVC design pattern is the separation of concerns. </a:t>
            </a:r>
          </a:p>
          <a:p>
            <a:r>
              <a:rPr lang="en-US" dirty="0"/>
              <a:t>It means the domain model and business logic are separated from the user interface (i.e. view). As a result, maintaining and testing the application becomes simpler and easier.</a:t>
            </a:r>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96006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a:t>
            </a:r>
            <a:r>
              <a:rPr lang="en-US" dirty="0" err="1"/>
              <a:t>ViewData</a:t>
            </a:r>
            <a:r>
              <a:rPr lang="en-US" dirty="0"/>
              <a:t> and </a:t>
            </a:r>
            <a:r>
              <a:rPr lang="en-US" dirty="0" err="1"/>
              <a:t>ViewBag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1900" dirty="0" err="1"/>
              <a:t>ViewData</a:t>
            </a:r>
            <a:r>
              <a:rPr lang="en-US" sz="1900" dirty="0"/>
              <a:t> and </a:t>
            </a:r>
            <a:r>
              <a:rPr lang="en-US" sz="1900" dirty="0" err="1"/>
              <a:t>ViewBag</a:t>
            </a:r>
            <a:r>
              <a:rPr lang="en-US" sz="1900" dirty="0"/>
              <a:t> is a good option for passing values between Controller and View. But in real time </a:t>
            </a:r>
            <a:r>
              <a:rPr lang="en-US" sz="1900"/>
              <a:t>projects couple </a:t>
            </a:r>
            <a:r>
              <a:rPr lang="en-US" sz="1900" dirty="0"/>
              <a:t>of disadvantages of using </a:t>
            </a:r>
            <a:r>
              <a:rPr lang="en-US" sz="1900" dirty="0" err="1"/>
              <a:t>ViewData</a:t>
            </a:r>
            <a:r>
              <a:rPr lang="en-US" sz="1900" dirty="0"/>
              <a:t> and </a:t>
            </a:r>
            <a:r>
              <a:rPr lang="en-US" sz="1900" dirty="0" err="1"/>
              <a:t>ViewBag</a:t>
            </a:r>
            <a:r>
              <a:rPr lang="en-US" sz="1900" dirty="0"/>
              <a:t>.</a:t>
            </a:r>
          </a:p>
          <a:p>
            <a:r>
              <a:rPr lang="en-US" sz="2400" b="1" dirty="0"/>
              <a:t>Performance issues</a:t>
            </a:r>
          </a:p>
          <a:p>
            <a:r>
              <a:rPr lang="en-US" sz="1900" dirty="0"/>
              <a:t>Values inside the </a:t>
            </a:r>
            <a:r>
              <a:rPr lang="en-US" sz="1900" dirty="0" err="1"/>
              <a:t>ViewData</a:t>
            </a:r>
            <a:r>
              <a:rPr lang="en-US" sz="1900" dirty="0"/>
              <a:t> are of type Object. We have to cast the value to correct type before using it. It adds additional overhead on performance.</a:t>
            </a:r>
          </a:p>
          <a:p>
            <a:r>
              <a:rPr lang="en-US" sz="2400" b="1" dirty="0"/>
              <a:t>No Type safety and no compile time errors</a:t>
            </a:r>
          </a:p>
          <a:p>
            <a:r>
              <a:rPr lang="en-US" sz="1900" dirty="0"/>
              <a:t>If we try to cast values to wrong type or if we use wrong keys while retrieving the values, we will get runtime error. As a good programming practice, error should be tackled in compiled time.</a:t>
            </a:r>
          </a:p>
          <a:p>
            <a:r>
              <a:rPr lang="en-US" sz="2400" b="1" dirty="0"/>
              <a:t>No Proper connection between Data sent and Data Received</a:t>
            </a:r>
          </a:p>
          <a:p>
            <a:r>
              <a:rPr lang="en-US" sz="1900" dirty="0"/>
              <a:t>In MVC, controller and View are loosely connected to each other. Controller is completely unaware about what’s happening in View and View is unaware about what’s happening in Controller.</a:t>
            </a:r>
          </a:p>
          <a:p>
            <a:r>
              <a:rPr lang="en-US" sz="1900" dirty="0"/>
              <a:t>From Controller we can pass one or more </a:t>
            </a:r>
            <a:r>
              <a:rPr lang="en-US" sz="1900" dirty="0" err="1"/>
              <a:t>ViewData</a:t>
            </a:r>
            <a:r>
              <a:rPr lang="en-US" sz="1900" dirty="0"/>
              <a:t>/</a:t>
            </a:r>
            <a:r>
              <a:rPr lang="en-US" sz="1900" dirty="0" err="1"/>
              <a:t>ViewBag</a:t>
            </a:r>
            <a:r>
              <a:rPr lang="en-US" sz="1900" dirty="0"/>
              <a:t> values. Now when Developer writes a View, he/she have to remember what is coming from the controller. If Controller developer is different from View developer then it becomes even more difficult. Complete unawareness. It leads to many run time issues and inefficiency in development.</a:t>
            </a:r>
          </a:p>
          <a:p>
            <a:endParaRPr lang="en-US" sz="1800" dirty="0"/>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4" name="Content Placeholder 3"/>
          <p:cNvSpPr>
            <a:spLocks noGrp="1"/>
          </p:cNvSpPr>
          <p:nvPr>
            <p:ph sz="quarter" idx="1"/>
          </p:nvPr>
        </p:nvSpPr>
        <p:spPr/>
        <p:txBody>
          <a:bodyPr>
            <a:normAutofit fontScale="85000" lnSpcReduction="20000"/>
          </a:bodyPr>
          <a:lstStyle/>
          <a:p>
            <a:r>
              <a:rPr lang="en-US" sz="2000" dirty="0"/>
              <a:t>Model represents domain specific data and business logic in MVC architecture. It maintains the data of the application. Model objects retrieve and store model state in the </a:t>
            </a:r>
            <a:r>
              <a:rPr lang="en-US" sz="2000" dirty="0" err="1"/>
              <a:t>persistance</a:t>
            </a:r>
            <a:r>
              <a:rPr lang="en-US" sz="2000" dirty="0"/>
              <a:t> store like a database.</a:t>
            </a:r>
          </a:p>
          <a:p>
            <a:r>
              <a:rPr lang="en-US" sz="2000" dirty="0"/>
              <a:t>Model class holds data in public properties. All the Model classes reside in the Model folder in MVC folder structure.</a:t>
            </a:r>
          </a:p>
          <a:p>
            <a:pPr>
              <a:buNone/>
            </a:pPr>
            <a:r>
              <a:rPr lang="en-US" sz="2600" dirty="0">
                <a:solidFill>
                  <a:srgbClr val="0000FF"/>
                </a:solidFill>
              </a:rPr>
              <a:t>namespace</a:t>
            </a:r>
            <a:r>
              <a:rPr lang="en-US" sz="2600" dirty="0"/>
              <a:t> </a:t>
            </a:r>
            <a:r>
              <a:rPr lang="en-US" sz="2600" dirty="0" err="1"/>
              <a:t>MVC_BasicTutorials.Models</a:t>
            </a:r>
            <a:r>
              <a:rPr lang="en-US" sz="2600" dirty="0"/>
              <a:t> </a:t>
            </a:r>
          </a:p>
          <a:p>
            <a:pPr>
              <a:buNone/>
            </a:pPr>
            <a:r>
              <a:rPr lang="en-US" sz="2600" dirty="0"/>
              <a:t>{ </a:t>
            </a:r>
          </a:p>
          <a:p>
            <a:pPr>
              <a:buNone/>
            </a:pPr>
            <a:r>
              <a:rPr lang="en-US" sz="2600" dirty="0">
                <a:solidFill>
                  <a:srgbClr val="0000FF"/>
                </a:solidFill>
              </a:rPr>
              <a:t>public</a:t>
            </a:r>
            <a:r>
              <a:rPr lang="en-US" sz="2600" dirty="0"/>
              <a:t> </a:t>
            </a:r>
            <a:r>
              <a:rPr lang="en-US" sz="2600" dirty="0">
                <a:solidFill>
                  <a:srgbClr val="0000FF"/>
                </a:solidFill>
              </a:rPr>
              <a:t>class</a:t>
            </a:r>
            <a:r>
              <a:rPr lang="en-US" sz="2600" dirty="0"/>
              <a:t> </a:t>
            </a:r>
            <a:r>
              <a:rPr lang="en-US" sz="2600" dirty="0">
                <a:solidFill>
                  <a:srgbClr val="2B91AF"/>
                </a:solidFill>
              </a:rPr>
              <a:t>Student</a:t>
            </a:r>
            <a:r>
              <a:rPr lang="en-US" sz="2600" dirty="0"/>
              <a:t> </a:t>
            </a:r>
          </a:p>
          <a:p>
            <a:pPr>
              <a:buNone/>
            </a:pPr>
            <a:r>
              <a:rPr lang="en-US" sz="2600" dirty="0"/>
              <a:t>{ </a:t>
            </a:r>
          </a:p>
          <a:p>
            <a:pPr>
              <a:buNone/>
            </a:pPr>
            <a:r>
              <a:rPr lang="en-US" sz="2600" dirty="0">
                <a:solidFill>
                  <a:srgbClr val="0000FF"/>
                </a:solidFill>
              </a:rPr>
              <a:t>public</a:t>
            </a:r>
            <a:r>
              <a:rPr lang="en-US" sz="2600" dirty="0"/>
              <a:t> </a:t>
            </a:r>
            <a:r>
              <a:rPr lang="en-US" sz="2600" dirty="0" err="1">
                <a:solidFill>
                  <a:srgbClr val="0000FF"/>
                </a:solidFill>
              </a:rPr>
              <a:t>int</a:t>
            </a:r>
            <a:r>
              <a:rPr lang="en-US" sz="2600" dirty="0"/>
              <a:t> </a:t>
            </a:r>
            <a:r>
              <a:rPr lang="en-US" sz="2600" dirty="0" err="1"/>
              <a:t>StudentId</a:t>
            </a:r>
            <a:r>
              <a:rPr lang="en-US" sz="2600" dirty="0"/>
              <a:t>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solidFill>
                  <a:srgbClr val="0000FF"/>
                </a:solidFill>
              </a:rPr>
              <a:t>public</a:t>
            </a:r>
            <a:r>
              <a:rPr lang="en-US" sz="2600" dirty="0"/>
              <a:t> </a:t>
            </a:r>
            <a:r>
              <a:rPr lang="en-US" sz="2600" dirty="0">
                <a:solidFill>
                  <a:srgbClr val="0000FF"/>
                </a:solidFill>
              </a:rPr>
              <a:t>string</a:t>
            </a:r>
            <a:r>
              <a:rPr lang="en-US" sz="2600" dirty="0"/>
              <a:t> </a:t>
            </a:r>
            <a:r>
              <a:rPr lang="en-US" sz="2600" dirty="0" err="1"/>
              <a:t>StudentName</a:t>
            </a:r>
            <a:r>
              <a:rPr lang="en-US" sz="2600" dirty="0"/>
              <a:t>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solidFill>
                  <a:srgbClr val="0000FF"/>
                </a:solidFill>
              </a:rPr>
              <a:t>public</a:t>
            </a:r>
            <a:r>
              <a:rPr lang="en-US" sz="2600" dirty="0"/>
              <a:t> </a:t>
            </a:r>
            <a:r>
              <a:rPr lang="en-US" sz="2600" dirty="0" err="1">
                <a:solidFill>
                  <a:srgbClr val="0000FF"/>
                </a:solidFill>
              </a:rPr>
              <a:t>int</a:t>
            </a:r>
            <a:r>
              <a:rPr lang="en-US" sz="2600" dirty="0"/>
              <a:t> Age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t>} </a:t>
            </a:r>
          </a:p>
          <a:p>
            <a:pPr>
              <a:buNone/>
            </a:pPr>
            <a:r>
              <a:rPr lang="en-US" sz="2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Model</a:t>
            </a:r>
          </a:p>
        </p:txBody>
      </p:sp>
      <p:sp>
        <p:nvSpPr>
          <p:cNvPr id="5" name="Content Placeholder 4"/>
          <p:cNvSpPr>
            <a:spLocks noGrp="1"/>
          </p:cNvSpPr>
          <p:nvPr>
            <p:ph sz="quarter" idx="1"/>
          </p:nvPr>
        </p:nvSpPr>
        <p:spPr/>
        <p:txBody>
          <a:bodyPr>
            <a:normAutofit fontScale="92500" lnSpcReduction="10000"/>
          </a:bodyPr>
          <a:lstStyle/>
          <a:p>
            <a:r>
              <a:rPr lang="en-US" dirty="0"/>
              <a:t>The Model is the component in the MVC Design pattern which is used to manage that data.</a:t>
            </a:r>
          </a:p>
          <a:p>
            <a:r>
              <a:rPr lang="en-US" dirty="0"/>
              <a:t> The Model represents a set of classes that are used to describe the application’s validation logic, business logic, and data access logic.</a:t>
            </a:r>
          </a:p>
          <a:p>
            <a:r>
              <a:rPr lang="en-US" dirty="0"/>
              <a:t>Model contains a set of classes that is used to represent the data and also contains the logic to manage those data.</a:t>
            </a:r>
          </a:p>
          <a:p>
            <a:r>
              <a:rPr lang="en-US" dirty="0"/>
              <a:t>example, the Student class is the class that is used to represent the data. The StudentRepository class is the class that is used to manage the Student data.</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47512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View</a:t>
            </a:r>
          </a:p>
        </p:txBody>
      </p:sp>
      <p:sp>
        <p:nvSpPr>
          <p:cNvPr id="5" name="Content Placeholder 4"/>
          <p:cNvSpPr>
            <a:spLocks noGrp="1"/>
          </p:cNvSpPr>
          <p:nvPr>
            <p:ph sz="quarter" idx="1"/>
          </p:nvPr>
        </p:nvSpPr>
        <p:spPr/>
        <p:txBody>
          <a:bodyPr>
            <a:normAutofit/>
          </a:bodyPr>
          <a:lstStyle/>
          <a:p>
            <a:r>
              <a:rPr lang="en-US" dirty="0"/>
              <a:t>The view component in the MVC Design pattern is used represent the model data as a user interface with which the end-user can interact. </a:t>
            </a:r>
          </a:p>
          <a:p>
            <a:r>
              <a:rPr lang="en-US" dirty="0"/>
              <a:t>view is used to render the domain data (i.e. business data) which is provided to it by the controller.</a:t>
            </a:r>
          </a:p>
          <a:p>
            <a:r>
              <a:rPr lang="en-US" dirty="0"/>
              <a:t>Views are basically the HTML pages that get rendered into the browser of the client.</a:t>
            </a:r>
            <a:endParaRPr lang="en-US" sz="2000" dirty="0"/>
          </a:p>
          <a:p>
            <a:endParaRPr lang="en-US" sz="2000" dirty="0"/>
          </a:p>
          <a:p>
            <a:endParaRPr lang="en-US" sz="2000" dirty="0"/>
          </a:p>
        </p:txBody>
      </p:sp>
    </p:spTree>
    <p:extLst>
      <p:ext uri="{BB962C8B-B14F-4D97-AF65-F5344CB8AC3E}">
        <p14:creationId xmlns:p14="http://schemas.microsoft.com/office/powerpoint/2010/main" val="132406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Controller</a:t>
            </a:r>
            <a:endParaRPr lang="en-US" dirty="0"/>
          </a:p>
        </p:txBody>
      </p:sp>
      <p:sp>
        <p:nvSpPr>
          <p:cNvPr id="5" name="Content Placeholder 4"/>
          <p:cNvSpPr>
            <a:spLocks noGrp="1"/>
          </p:cNvSpPr>
          <p:nvPr>
            <p:ph sz="quarter" idx="1"/>
          </p:nvPr>
        </p:nvSpPr>
        <p:spPr/>
        <p:txBody>
          <a:bodyPr>
            <a:normAutofit/>
          </a:bodyPr>
          <a:lstStyle/>
          <a:p>
            <a:r>
              <a:rPr lang="en-US" sz="1800" dirty="0"/>
              <a:t>The Controller is the component in an MVC application that is used to handle the incoming HTTP Request.</a:t>
            </a:r>
          </a:p>
          <a:p>
            <a:r>
              <a:rPr lang="en-US" sz="1800" dirty="0"/>
              <a:t>A Controller is a .cs (for C# language) file which has some methods called Action Methods. When a request comes on the controller, it is the action method of the controller which will handle those requests.</a:t>
            </a:r>
          </a:p>
          <a:p>
            <a:r>
              <a:rPr lang="en-US" sz="1800" dirty="0"/>
              <a:t>based on the user action, the respective controller will work with the model and view and then sends the response back to the user who initially made the request.</a:t>
            </a:r>
          </a:p>
          <a:p>
            <a:r>
              <a:rPr lang="en-US" sz="1800" dirty="0"/>
              <a:t>So, it is the one that will interact with both the models 	and views to control the flow of application execution. </a:t>
            </a:r>
          </a:p>
          <a:p>
            <a:r>
              <a:rPr lang="en-US" sz="1800" dirty="0"/>
              <a:t>The Controllers are used to manage the overall flow of the application. </a:t>
            </a:r>
          </a:p>
          <a:p>
            <a:r>
              <a:rPr lang="en-US" sz="1800" b="1" i="1" dirty="0"/>
              <a:t>Note: In the MVC design pattern both the Controller and View depend on the Model. But the Model never depends on either view or controller. This is one of the main reasons for the separation of concerns. This separation of concerns allows us to build the model and test independently of the visual presentation.</a:t>
            </a:r>
          </a:p>
        </p:txBody>
      </p:sp>
    </p:spTree>
    <p:extLst>
      <p:ext uri="{BB962C8B-B14F-4D97-AF65-F5344CB8AC3E}">
        <p14:creationId xmlns:p14="http://schemas.microsoft.com/office/powerpoint/2010/main" val="422610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Where MVC is used in the real-time three-layer application?</a:t>
            </a:r>
            <a:endParaRPr lang="en-US" dirty="0"/>
          </a:p>
        </p:txBody>
      </p:sp>
      <p:sp>
        <p:nvSpPr>
          <p:cNvPr id="5" name="Content Placeholder 4"/>
          <p:cNvSpPr>
            <a:spLocks noGrp="1"/>
          </p:cNvSpPr>
          <p:nvPr>
            <p:ph sz="quarter" idx="1"/>
          </p:nvPr>
        </p:nvSpPr>
        <p:spPr>
          <a:xfrm>
            <a:off x="380873" y="1803400"/>
            <a:ext cx="8153400" cy="4495800"/>
          </a:xfrm>
        </p:spPr>
        <p:txBody>
          <a:bodyPr>
            <a:normAutofit/>
          </a:bodyPr>
          <a:lstStyle/>
          <a:p>
            <a:pPr fontAlgn="base"/>
            <a:r>
              <a:rPr lang="en-US" sz="1500" dirty="0"/>
              <a:t>In general, a real-time application may consist of the following layers</a:t>
            </a:r>
          </a:p>
          <a:p>
            <a:pPr fontAlgn="base"/>
            <a:r>
              <a:rPr lang="en-US" sz="1500" b="1" dirty="0"/>
              <a:t>Presentation Layer:</a:t>
            </a:r>
            <a:r>
              <a:rPr lang="en-US" sz="1500" dirty="0"/>
              <a:t> This layer is responsible for interacting with the user.</a:t>
            </a:r>
          </a:p>
          <a:p>
            <a:pPr fontAlgn="base"/>
            <a:r>
              <a:rPr lang="en-US" sz="1500" b="1" dirty="0"/>
              <a:t>Business Layer:</a:t>
            </a:r>
            <a:r>
              <a:rPr lang="en-US" sz="1500" dirty="0"/>
              <a:t> This layer is responsible for implementing the core business logic of the application.</a:t>
            </a:r>
          </a:p>
          <a:p>
            <a:pPr fontAlgn="base"/>
            <a:r>
              <a:rPr lang="en-US" sz="1500" b="1" dirty="0"/>
              <a:t>Data Access Layer:</a:t>
            </a:r>
            <a:r>
              <a:rPr lang="en-US" sz="1500" dirty="0"/>
              <a:t> This layer is responsible for interacting with the database to perform the CRUD operations.</a:t>
            </a:r>
          </a:p>
          <a:p>
            <a:pPr fontAlgn="base"/>
            <a:r>
              <a:rPr lang="en-US" sz="1500" dirty="0"/>
              <a:t>The MVC design pattern is basically used to implement the Presentation Layer of the application. Please have a look at the following diagram.</a:t>
            </a:r>
          </a:p>
          <a:p>
            <a:pPr fontAlgn="base"/>
            <a:endParaRPr lang="en-US" sz="1500" dirty="0"/>
          </a:p>
          <a:p>
            <a:endParaRPr lang="en-US" sz="1800" b="1" i="1" dirty="0"/>
          </a:p>
        </p:txBody>
      </p:sp>
      <p:pic>
        <p:nvPicPr>
          <p:cNvPr id="7" name="Picture 4" descr="Where MVC is used in the real-time three-layer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 y="4051300"/>
            <a:ext cx="71913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1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a:t>The ASP.NET Core MVC is a lightweight, open-source, highly testable presentation framework.</a:t>
            </a:r>
          </a:p>
          <a:p>
            <a:r>
              <a:rPr lang="en-US" dirty="0"/>
              <a:t>Asp .NET Core MVC  is used for building web apps and Web APIs using the Model-View-Controller (MVC) design pattern.</a:t>
            </a:r>
          </a:p>
          <a:p>
            <a:r>
              <a:rPr lang="en-US" dirty="0"/>
              <a:t>MVC is a design pattern and ASP.NET Core MVC is the framework that is based on MVC Design Pattern.</a:t>
            </a:r>
          </a:p>
          <a:p>
            <a:r>
              <a:rPr lang="en-US" dirty="0"/>
              <a:t>The ASP.NET Core MVC Framework provides us with a patterns-based way to develop dynamic websites and web apps with a clean separation of concerns.</a:t>
            </a:r>
          </a:p>
          <a:p>
            <a:r>
              <a:rPr lang="en-US" dirty="0"/>
              <a:t>The ASP.NET Core MVC framework provides us the full control over the mark-up. It also supports for Test-Driven Development and also uses the latest web standards.</a:t>
            </a:r>
          </a:p>
          <a:p>
            <a:endParaRPr lang="en-US" sz="1800" b="1" i="1" dirty="0"/>
          </a:p>
        </p:txBody>
      </p:sp>
    </p:spTree>
    <p:extLst>
      <p:ext uri="{BB962C8B-B14F-4D97-AF65-F5344CB8AC3E}">
        <p14:creationId xmlns:p14="http://schemas.microsoft.com/office/powerpoint/2010/main" val="426562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ASP.NET Core MVC</a:t>
            </a:r>
            <a:endParaRPr lang="en-US" dirty="0"/>
          </a:p>
        </p:txBody>
      </p:sp>
      <p:sp>
        <p:nvSpPr>
          <p:cNvPr id="5" name="Content Placeholder 4"/>
          <p:cNvSpPr>
            <a:spLocks noGrp="1"/>
          </p:cNvSpPr>
          <p:nvPr>
            <p:ph sz="quarter" idx="1"/>
          </p:nvPr>
        </p:nvSpPr>
        <p:spPr/>
        <p:txBody>
          <a:bodyPr>
            <a:normAutofit fontScale="70000" lnSpcReduction="20000"/>
          </a:bodyPr>
          <a:lstStyle/>
          <a:p>
            <a:pPr fontAlgn="base"/>
            <a:r>
              <a:rPr lang="en-US" dirty="0"/>
              <a:t>The controller is the component in the MVC design pattern, who actually handles the incoming request. In order to handle the request, the controller components do several things are as follows. The controller component creates the model that is required by a view. The model is the component in the MVC design pattern which basically contains classes that are used to store the domain data or you can say business data. </a:t>
            </a:r>
          </a:p>
          <a:p>
            <a:pPr fontAlgn="base"/>
            <a:r>
              <a:rPr lang="en-US" dirty="0"/>
              <a:t>In the MVC design pattern, the Model component also contains the required logic in order to retrieve the data from a database. Once the model created by the controller, then the controller selects a view to render the domain data or model data. While selecting a view, it is also the responsibility of the controller to pass the model data.</a:t>
            </a:r>
          </a:p>
          <a:p>
            <a:pPr fontAlgn="base"/>
            <a:r>
              <a:rPr lang="en-US" dirty="0"/>
              <a:t>In the MVC design pattern, the only responsibility of view is to render the model data. So, in MVC, the view is the component whose responsibility is to generate the necessary HTML in order to render the model data. Once the HTML is generated by the view, then that HTML is then sent to the client over the network, who initially made the request.</a:t>
            </a:r>
          </a:p>
          <a:p>
            <a:endParaRPr lang="en-US" sz="1800" b="1" i="1" dirty="0"/>
          </a:p>
        </p:txBody>
      </p:sp>
    </p:spTree>
    <p:extLst>
      <p:ext uri="{BB962C8B-B14F-4D97-AF65-F5344CB8AC3E}">
        <p14:creationId xmlns:p14="http://schemas.microsoft.com/office/powerpoint/2010/main" val="340961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Request Processing in ASP.NET Core MVC</a:t>
            </a:r>
            <a:endParaRPr lang="en-US" dirty="0"/>
          </a:p>
        </p:txBody>
      </p:sp>
      <p:pic>
        <p:nvPicPr>
          <p:cNvPr id="2054" name="Picture 6" descr="ASP.NET Core MVC application"/>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0412" y="2519362"/>
            <a:ext cx="7858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583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4904</TotalTime>
  <Words>2147</Words>
  <Application>Microsoft Office PowerPoint</Application>
  <PresentationFormat>On-screen Show (4:3)</PresentationFormat>
  <Paragraphs>196</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Helvetica Neue</vt:lpstr>
      <vt:lpstr>Lucida Console</vt:lpstr>
      <vt:lpstr>Tw Cen MT</vt:lpstr>
      <vt:lpstr>Wingdings</vt:lpstr>
      <vt:lpstr>Wingdings 2</vt:lpstr>
      <vt:lpstr>Median</vt:lpstr>
      <vt:lpstr>MVC</vt:lpstr>
      <vt:lpstr>MVC</vt:lpstr>
      <vt:lpstr>Model</vt:lpstr>
      <vt:lpstr>View</vt:lpstr>
      <vt:lpstr>Controller</vt:lpstr>
      <vt:lpstr>Where MVC is used in the real-time three-layer application?</vt:lpstr>
      <vt:lpstr>ASP.NET Core MVC</vt:lpstr>
      <vt:lpstr>ASP.NET Core MVC</vt:lpstr>
      <vt:lpstr>Request Processing in ASP.NET Core MVC</vt:lpstr>
      <vt:lpstr>MVC Overview</vt:lpstr>
      <vt:lpstr>MVC Flow </vt:lpstr>
      <vt:lpstr>MVC Flow</vt:lpstr>
      <vt:lpstr>MVC Flow</vt:lpstr>
      <vt:lpstr>MVC Flow</vt:lpstr>
      <vt:lpstr>MVC Flow</vt:lpstr>
      <vt:lpstr>Controller</vt:lpstr>
      <vt:lpstr>Action method</vt:lpstr>
      <vt:lpstr>Passing Data from Controller action method to View </vt:lpstr>
      <vt:lpstr>Controllers</vt:lpstr>
      <vt:lpstr>Problems with ViewData and ViewBag</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94</cp:revision>
  <dcterms:created xsi:type="dcterms:W3CDTF">2006-08-16T00:00:00Z</dcterms:created>
  <dcterms:modified xsi:type="dcterms:W3CDTF">2024-07-30T04:33:14Z</dcterms:modified>
</cp:coreProperties>
</file>