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12/27/2016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12/27/2016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12/27/2016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12/27/2016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12/27/2016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12/27/2016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12/27/2016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Partial View in MVC</a:t>
            </a:r>
          </a:p>
        </p:txBody>
      </p:sp>
      <p:sp>
        <p:nvSpPr>
          <p:cNvPr id="5" name="Content Placeholder 4"/>
          <p:cNvSpPr>
            <a:spLocks noGrp="1"/>
          </p:cNvSpPr>
          <p:nvPr>
            <p:ph sz="quarter" idx="1"/>
          </p:nvPr>
        </p:nvSpPr>
        <p:spPr/>
        <p:txBody>
          <a:bodyPr>
            <a:normAutofit fontScale="92500" lnSpcReduction="10000"/>
          </a:bodyPr>
          <a:lstStyle/>
          <a:p>
            <a:r>
              <a:rPr lang="en-US" sz="1800" dirty="0" smtClean="0"/>
              <a:t>Partial view is a reusable view, which can be used as a child view in multiple other views. It eliminates duplicate coding by reusing same partial view in multiple places. You can use the partial view in the layout view, as well as other content views</a:t>
            </a:r>
            <a:r>
              <a:rPr lang="en-US" sz="1800" dirty="0" smtClean="0"/>
              <a:t>.</a:t>
            </a:r>
            <a:endParaRPr lang="en-US" sz="1800" dirty="0" smtClean="0"/>
          </a:p>
          <a:p>
            <a:r>
              <a:rPr lang="en-US" sz="1800" dirty="0" smtClean="0"/>
              <a:t>Partial </a:t>
            </a:r>
            <a:r>
              <a:rPr lang="en-US" sz="1800" dirty="0"/>
              <a:t>view is special view which renders a portion of view content</a:t>
            </a:r>
            <a:r>
              <a:rPr lang="en-US" sz="1800" dirty="0" smtClean="0"/>
              <a:t>.</a:t>
            </a:r>
          </a:p>
          <a:p>
            <a:r>
              <a:rPr lang="en-US" sz="1800" dirty="0"/>
              <a:t>Partial </a:t>
            </a:r>
            <a:r>
              <a:rPr lang="en-US" sz="1800" dirty="0" smtClean="0"/>
              <a:t>view is just </a:t>
            </a:r>
            <a:r>
              <a:rPr lang="en-US" sz="1800" dirty="0"/>
              <a:t>like a user control </a:t>
            </a:r>
            <a:r>
              <a:rPr lang="en-US" sz="1800" dirty="0" smtClean="0"/>
              <a:t>in web </a:t>
            </a:r>
            <a:r>
              <a:rPr lang="en-US" sz="1800" dirty="0"/>
              <a:t>form application</a:t>
            </a:r>
            <a:r>
              <a:rPr lang="en-US" sz="1800" dirty="0" smtClean="0"/>
              <a:t>.</a:t>
            </a:r>
          </a:p>
          <a:p>
            <a:r>
              <a:rPr lang="en-US" sz="1800" dirty="0"/>
              <a:t>Partial can be reusable in multiple views. It helps us to reduce code duplication</a:t>
            </a:r>
            <a:r>
              <a:rPr lang="en-US" sz="1800" dirty="0" smtClean="0"/>
              <a:t>.</a:t>
            </a:r>
          </a:p>
          <a:p>
            <a:r>
              <a:rPr lang="en-US" sz="1800" dirty="0"/>
              <a:t> </a:t>
            </a:r>
            <a:r>
              <a:rPr lang="en-US" sz="1800" dirty="0" smtClean="0"/>
              <a:t>Rendering </a:t>
            </a:r>
            <a:r>
              <a:rPr lang="en-US" sz="1800" dirty="0"/>
              <a:t>the partial </a:t>
            </a:r>
            <a:r>
              <a:rPr lang="en-US" sz="1800" dirty="0" smtClean="0"/>
              <a:t>view on the parent view.</a:t>
            </a:r>
          </a:p>
          <a:p>
            <a:r>
              <a:rPr lang="en-US" sz="1800" b="1" dirty="0"/>
              <a:t>@</a:t>
            </a:r>
            <a:r>
              <a:rPr lang="en-US" sz="1800" b="1" dirty="0" err="1" smtClean="0"/>
              <a:t>Html.Partial</a:t>
            </a:r>
            <a:endParaRPr lang="en-US" sz="1800" b="1" dirty="0" smtClean="0"/>
          </a:p>
          <a:p>
            <a:r>
              <a:rPr lang="en-US" sz="1800" dirty="0"/>
              <a:t>This method renders the view as an HTML-encoded string. We can store the method result in a string variable</a:t>
            </a:r>
            <a:r>
              <a:rPr lang="en-US" sz="1800" dirty="0" smtClean="0"/>
              <a:t>.</a:t>
            </a:r>
          </a:p>
          <a:p>
            <a:r>
              <a:rPr lang="en-US" sz="1800" b="1" dirty="0"/>
              <a:t>@</a:t>
            </a:r>
            <a:r>
              <a:rPr lang="en-US" sz="1800" b="1" dirty="0" err="1" smtClean="0"/>
              <a:t>Html.RenderPartial</a:t>
            </a:r>
            <a:endParaRPr lang="en-US" sz="1800" b="1" dirty="0" smtClean="0"/>
          </a:p>
          <a:p>
            <a:r>
              <a:rPr lang="en-US" sz="1800" dirty="0"/>
              <a:t>The result of the </a:t>
            </a:r>
            <a:r>
              <a:rPr lang="en-US" sz="1800" dirty="0" err="1"/>
              <a:t>RenderPartial</a:t>
            </a:r>
            <a:r>
              <a:rPr lang="en-US" sz="1800" dirty="0"/>
              <a:t> method is written directly into the HTTP </a:t>
            </a:r>
            <a:r>
              <a:rPr lang="en-US" sz="1800" dirty="0" err="1" smtClean="0"/>
              <a:t>response.This</a:t>
            </a:r>
            <a:r>
              <a:rPr lang="en-US" sz="1800" dirty="0" smtClean="0"/>
              <a:t> </a:t>
            </a:r>
            <a:r>
              <a:rPr lang="en-US" sz="1800" dirty="0"/>
              <a:t>method returns nothing</a:t>
            </a:r>
            <a:r>
              <a:rPr lang="en-US" sz="1800" dirty="0" smtClean="0"/>
              <a:t>.</a:t>
            </a:r>
          </a:p>
          <a:p>
            <a:r>
              <a:rPr lang="en-US" sz="1800" dirty="0"/>
              <a:t>The </a:t>
            </a:r>
            <a:r>
              <a:rPr lang="en-US" sz="1800" dirty="0" err="1"/>
              <a:t>Html.RenderPartial</a:t>
            </a:r>
            <a:r>
              <a:rPr lang="en-US" sz="1800" dirty="0"/>
              <a:t> method writes output directly to the HTTP response stream so it is slightly faster than the </a:t>
            </a:r>
            <a:r>
              <a:rPr lang="en-US" sz="1800" dirty="0" err="1"/>
              <a:t>Html.Partial</a:t>
            </a:r>
            <a:r>
              <a:rPr lang="en-US" sz="1800" dirty="0"/>
              <a:t> method.</a:t>
            </a:r>
            <a:endParaRPr lang="en-US" sz="18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Partial View in MVC</a:t>
            </a:r>
          </a:p>
        </p:txBody>
      </p:sp>
      <p:sp>
        <p:nvSpPr>
          <p:cNvPr id="5" name="Content Placeholder 4"/>
          <p:cNvSpPr>
            <a:spLocks noGrp="1"/>
          </p:cNvSpPr>
          <p:nvPr>
            <p:ph sz="quarter" idx="1"/>
          </p:nvPr>
        </p:nvSpPr>
        <p:spPr/>
        <p:txBody>
          <a:bodyPr>
            <a:normAutofit/>
          </a:bodyPr>
          <a:lstStyle/>
          <a:p>
            <a:endParaRPr lang="en-US" sz="1800" dirty="0">
              <a:solidFill>
                <a:schemeClr val="tx1">
                  <a:lumMod val="65000"/>
                  <a:lumOff val="3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4176173201"/>
              </p:ext>
            </p:extLst>
          </p:nvPr>
        </p:nvGraphicFramePr>
        <p:xfrm>
          <a:off x="304800" y="1676400"/>
          <a:ext cx="8686800" cy="3521491"/>
        </p:xfrm>
        <a:graphic>
          <a:graphicData uri="http://schemas.openxmlformats.org/drawingml/2006/table">
            <a:tbl>
              <a:tblPr/>
              <a:tblGrid>
                <a:gridCol w="4610100"/>
                <a:gridCol w="4076700"/>
              </a:tblGrid>
              <a:tr h="371891">
                <a:tc>
                  <a:txBody>
                    <a:bodyPr/>
                    <a:lstStyle/>
                    <a:p>
                      <a:r>
                        <a:rPr lang="en-US" sz="1700" b="1" dirty="0">
                          <a:solidFill>
                            <a:srgbClr val="FFFFFF"/>
                          </a:solidFill>
                          <a:effectLst/>
                          <a:latin typeface="segoe UI"/>
                        </a:rPr>
                        <a:t>View</a:t>
                      </a:r>
                      <a:endParaRPr lang="en-US" sz="1700" dirty="0">
                        <a:effectLst/>
                      </a:endParaRPr>
                    </a:p>
                  </a:txBody>
                  <a:tcPr marL="88744" marR="88744" marT="44372" marB="44372" anchor="ctr">
                    <a:lnL>
                      <a:noFill/>
                    </a:lnL>
                    <a:lnR>
                      <a:noFill/>
                    </a:lnR>
                    <a:lnT>
                      <a:noFill/>
                    </a:lnT>
                    <a:lnB>
                      <a:noFill/>
                    </a:lnB>
                    <a:solidFill>
                      <a:srgbClr val="0270BF"/>
                    </a:solidFill>
                  </a:tcPr>
                </a:tc>
                <a:tc>
                  <a:txBody>
                    <a:bodyPr/>
                    <a:lstStyle/>
                    <a:p>
                      <a:r>
                        <a:rPr lang="en-US" sz="1700" b="1" dirty="0">
                          <a:solidFill>
                            <a:srgbClr val="FFFFFF"/>
                          </a:solidFill>
                          <a:effectLst/>
                          <a:latin typeface="segoe UI"/>
                        </a:rPr>
                        <a:t>Partial View</a:t>
                      </a:r>
                      <a:endParaRPr lang="en-US" sz="1700" dirty="0">
                        <a:effectLst/>
                      </a:endParaRPr>
                    </a:p>
                  </a:txBody>
                  <a:tcPr marL="88744" marR="88744" marT="44372" marB="44372" anchor="ctr">
                    <a:lnL>
                      <a:noFill/>
                    </a:lnL>
                    <a:lnR>
                      <a:noFill/>
                    </a:lnR>
                    <a:lnT>
                      <a:noFill/>
                    </a:lnT>
                    <a:lnB>
                      <a:noFill/>
                    </a:lnB>
                    <a:solidFill>
                      <a:srgbClr val="0270BF"/>
                    </a:solidFill>
                  </a:tcPr>
                </a:tc>
              </a:tr>
              <a:tr h="648897">
                <a:tc>
                  <a:txBody>
                    <a:bodyPr/>
                    <a:lstStyle/>
                    <a:p>
                      <a:r>
                        <a:rPr lang="en-US" sz="1700">
                          <a:effectLst/>
                        </a:rPr>
                        <a:t>View contains the layout page</a:t>
                      </a:r>
                    </a:p>
                  </a:txBody>
                  <a:tcPr marL="88744" marR="88744" marT="44372" marB="44372" anchor="ctr">
                    <a:lnL>
                      <a:noFill/>
                    </a:lnL>
                    <a:lnR>
                      <a:noFill/>
                    </a:lnR>
                    <a:lnT>
                      <a:noFill/>
                    </a:lnT>
                    <a:lnB>
                      <a:noFill/>
                    </a:lnB>
                    <a:solidFill>
                      <a:srgbClr val="FFFFFF"/>
                    </a:solidFill>
                  </a:tcPr>
                </a:tc>
                <a:tc>
                  <a:txBody>
                    <a:bodyPr/>
                    <a:lstStyle/>
                    <a:p>
                      <a:r>
                        <a:rPr lang="en-US" sz="1700">
                          <a:effectLst/>
                        </a:rPr>
                        <a:t>Partial view does not contain the layout page</a:t>
                      </a:r>
                    </a:p>
                  </a:txBody>
                  <a:tcPr marL="88744" marR="88744" marT="44372" marB="44372" anchor="ctr">
                    <a:lnL>
                      <a:noFill/>
                    </a:lnL>
                    <a:lnR>
                      <a:noFill/>
                    </a:lnR>
                    <a:lnT>
                      <a:noFill/>
                    </a:lnT>
                    <a:lnB>
                      <a:noFill/>
                    </a:lnB>
                    <a:solidFill>
                      <a:srgbClr val="FFFFFF"/>
                    </a:solidFill>
                  </a:tcPr>
                </a:tc>
              </a:tr>
              <a:tr h="925903">
                <a:tc>
                  <a:txBody>
                    <a:bodyPr/>
                    <a:lstStyle/>
                    <a:p>
                      <a:r>
                        <a:rPr lang="en-US" sz="1700" dirty="0">
                          <a:effectLst/>
                        </a:rPr>
                        <a:t>View may have markup tags like html, body, head, title, meta etc.</a:t>
                      </a:r>
                    </a:p>
                  </a:txBody>
                  <a:tcPr marL="88744" marR="88744" marT="44372" marB="44372" anchor="ctr">
                    <a:lnL>
                      <a:noFill/>
                    </a:lnL>
                    <a:lnR>
                      <a:noFill/>
                    </a:lnR>
                    <a:lnT>
                      <a:noFill/>
                    </a:lnT>
                    <a:lnB>
                      <a:noFill/>
                    </a:lnB>
                    <a:solidFill>
                      <a:srgbClr val="FFFFFF"/>
                    </a:solidFill>
                  </a:tcPr>
                </a:tc>
                <a:tc>
                  <a:txBody>
                    <a:bodyPr/>
                    <a:lstStyle/>
                    <a:p>
                      <a:r>
                        <a:rPr lang="en-US" sz="1700">
                          <a:effectLst/>
                        </a:rPr>
                        <a:t>The Partial view is specially designed to render within the view and as a result it does not contain any mark up.</a:t>
                      </a:r>
                    </a:p>
                  </a:txBody>
                  <a:tcPr marL="88744" marR="88744" marT="44372" marB="44372" anchor="ctr">
                    <a:lnL>
                      <a:noFill/>
                    </a:lnL>
                    <a:lnR>
                      <a:noFill/>
                    </a:lnR>
                    <a:lnT>
                      <a:noFill/>
                    </a:lnT>
                    <a:lnB>
                      <a:noFill/>
                    </a:lnB>
                    <a:solidFill>
                      <a:srgbClr val="FFFFFF"/>
                    </a:solidFill>
                  </a:tcPr>
                </a:tc>
              </a:tr>
              <a:tr h="648897">
                <a:tc gridSpan="2">
                  <a:txBody>
                    <a:bodyPr/>
                    <a:lstStyle/>
                    <a:p>
                      <a:r>
                        <a:rPr lang="en-US" sz="1700">
                          <a:effectLst/>
                        </a:rPr>
                        <a:t>Partial view is more lightweight than the view. We can also pass a regular view to the RenderPartial method.</a:t>
                      </a:r>
                    </a:p>
                  </a:txBody>
                  <a:tcPr marL="88744" marR="88744" marT="44372" marB="44372" anchor="ctr">
                    <a:lnL>
                      <a:noFill/>
                    </a:lnL>
                    <a:lnR>
                      <a:noFill/>
                    </a:lnR>
                    <a:lnT>
                      <a:noFill/>
                    </a:lnT>
                    <a:lnB>
                      <a:noFill/>
                    </a:lnB>
                    <a:solidFill>
                      <a:srgbClr val="FFFFFF"/>
                    </a:solidFill>
                  </a:tcPr>
                </a:tc>
                <a:tc hMerge="1">
                  <a:txBody>
                    <a:bodyPr/>
                    <a:lstStyle/>
                    <a:p>
                      <a:endParaRPr lang="en-US"/>
                    </a:p>
                  </a:txBody>
                  <a:tcPr/>
                </a:tc>
              </a:tr>
              <a:tr h="925903">
                <a:tc gridSpan="2">
                  <a:txBody>
                    <a:bodyPr/>
                    <a:lstStyle/>
                    <a:p>
                      <a:r>
                        <a:rPr lang="en-US" sz="1700" dirty="0">
                          <a:effectLst/>
                        </a:rPr>
                        <a:t>If there is no layout page specified in the view, it can be considered as a partial view. In razor, there is no distinction between views and partial views as in the ASPX view engine (</a:t>
                      </a:r>
                      <a:r>
                        <a:rPr lang="en-US" sz="1700" dirty="0" err="1">
                          <a:effectLst/>
                        </a:rPr>
                        <a:t>aspx</a:t>
                      </a:r>
                      <a:r>
                        <a:rPr lang="en-US" sz="1700" dirty="0">
                          <a:effectLst/>
                        </a:rPr>
                        <a:t> and </a:t>
                      </a:r>
                      <a:r>
                        <a:rPr lang="en-US" sz="1700" dirty="0" err="1">
                          <a:effectLst/>
                        </a:rPr>
                        <a:t>ascx</a:t>
                      </a:r>
                      <a:r>
                        <a:rPr lang="en-US" sz="1700" dirty="0">
                          <a:effectLst/>
                        </a:rPr>
                        <a:t>).</a:t>
                      </a:r>
                    </a:p>
                  </a:txBody>
                  <a:tcPr marL="88744" marR="88744" marT="44372" marB="44372" anchor="ctr">
                    <a:lnL>
                      <a:noFill/>
                    </a:lnL>
                    <a:lnR>
                      <a:noFill/>
                    </a:lnR>
                    <a:lnT>
                      <a:noFill/>
                    </a:lnT>
                    <a:lnB>
                      <a:noFill/>
                    </a:lnB>
                    <a:solidFill>
                      <a:srgbClr val="FFFFFF"/>
                    </a:solidFill>
                  </a:tcPr>
                </a:tc>
                <a:tc hMerge="1">
                  <a:txBody>
                    <a:bodyPr/>
                    <a:lstStyle/>
                    <a:p>
                      <a:endParaRPr lang="en-US"/>
                    </a:p>
                  </a:txBody>
                  <a:tcPr/>
                </a:tc>
              </a:tr>
            </a:tbl>
          </a:graphicData>
        </a:graphic>
      </p:graphicFrame>
    </p:spTree>
    <p:extLst>
      <p:ext uri="{BB962C8B-B14F-4D97-AF65-F5344CB8AC3E}">
        <p14:creationId xmlns:p14="http://schemas.microsoft.com/office/powerpoint/2010/main" xmlns="" val="4203950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1046</TotalTime>
  <Words>221</Words>
  <Application>Microsoft Office PowerPoint</Application>
  <PresentationFormat>On-screen Show (4:3)</PresentationFormat>
  <Paragraphs>20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Median</vt:lpstr>
      <vt:lpstr>Partial View in MVC</vt:lpstr>
      <vt:lpstr>Partial View in MVC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Annotations</dc:title>
  <dc:creator>Admin</dc:creator>
  <cp:lastModifiedBy>Santu</cp:lastModifiedBy>
  <cp:revision>44</cp:revision>
  <dcterms:created xsi:type="dcterms:W3CDTF">2006-08-16T00:00:00Z</dcterms:created>
  <dcterms:modified xsi:type="dcterms:W3CDTF">2016-12-27T18:01:46Z</dcterms:modified>
</cp:coreProperties>
</file>