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3" r:id="rId5"/>
    <p:sldId id="258" r:id="rId6"/>
    <p:sldId id="266" r:id="rId7"/>
    <p:sldId id="262" r:id="rId8"/>
    <p:sldId id="267" r:id="rId9"/>
    <p:sldId id="261" r:id="rId10"/>
    <p:sldId id="268" r:id="rId11"/>
    <p:sldId id="259" r:id="rId12"/>
    <p:sldId id="269" r:id="rId13"/>
    <p:sldId id="270" r:id="rId14"/>
    <p:sldId id="260" r:id="rId15"/>
    <p:sldId id="271" r:id="rId16"/>
    <p:sldId id="257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SQL Server allows you to specify constraints of various types on tables, so that the database engine itself can handle various types of validations automatically. </a:t>
            </a:r>
          </a:p>
          <a:p>
            <a:r>
              <a:rPr lang="en-US" dirty="0"/>
              <a:t>For example, you can create a primary key constraint on a table to ensure uniqueness of key values. Similarly, you can use check constraint to limit the possible values for field or a group of fields.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EmployeeDetails </a:t>
            </a:r>
          </a:p>
          <a:p>
            <a:pPr marL="0" indent="0">
              <a:buNone/>
            </a:pPr>
            <a:r>
              <a:rPr lang="en-US" dirty="0"/>
              <a:t>	( </a:t>
            </a:r>
          </a:p>
          <a:p>
            <a:pPr marL="0" indent="0">
              <a:buNone/>
            </a:pPr>
            <a:r>
              <a:rPr lang="en-US" dirty="0"/>
              <a:t>		EmpId INT, </a:t>
            </a:r>
          </a:p>
          <a:p>
            <a:pPr marL="0" indent="0">
              <a:buNone/>
            </a:pPr>
            <a:r>
              <a:rPr lang="en-US" dirty="0"/>
              <a:t>		Age TINYINT, </a:t>
            </a:r>
          </a:p>
          <a:p>
            <a:pPr marL="0" indent="0">
              <a:buNone/>
            </a:pPr>
            <a:r>
              <a:rPr lang="en-US" dirty="0"/>
              <a:t>		EmpName VARCHAR(50),</a:t>
            </a:r>
          </a:p>
          <a:p>
            <a:pPr marL="0" indent="0">
              <a:buNone/>
            </a:pPr>
            <a:r>
              <a:rPr lang="en-US" dirty="0"/>
              <a:t>		CONSTRAINT employee_ck01 CHECK (Age BETWEEN 18 AND 65) 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Inserting records with valid age</a:t>
            </a:r>
          </a:p>
          <a:p>
            <a:pPr marL="0" indent="0">
              <a:buNone/>
            </a:pPr>
            <a:r>
              <a:rPr lang="en-US" dirty="0"/>
              <a:t>	INSERT INTO EmployeeDetails VALUES(1,21,'Employee1')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Inserting records with invalid age</a:t>
            </a:r>
          </a:p>
          <a:p>
            <a:pPr marL="0" indent="0">
              <a:buNone/>
            </a:pPr>
            <a:r>
              <a:rPr lang="en-US" dirty="0"/>
              <a:t>	INSERT INTO EmployeeDetails VALUES(1,17,'Employee1')</a:t>
            </a:r>
          </a:p>
        </p:txBody>
      </p:sp>
    </p:spTree>
    <p:extLst>
      <p:ext uri="{BB962C8B-B14F-4D97-AF65-F5344CB8AC3E}">
        <p14:creationId xmlns:p14="http://schemas.microsoft.com/office/powerpoint/2010/main" val="361287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Primary Key:</a:t>
            </a:r>
          </a:p>
          <a:p>
            <a:pPr lvl="1"/>
            <a:r>
              <a:rPr lang="en-US" dirty="0"/>
              <a:t>The PRIMARY KEY constraint uniquely identifies each record in a database table.</a:t>
            </a:r>
          </a:p>
          <a:p>
            <a:pPr lvl="1"/>
            <a:r>
              <a:rPr lang="en-US" dirty="0"/>
              <a:t>A primary key constraint specifies that a field or group of fields in a table should have unique, non-null values.</a:t>
            </a:r>
          </a:p>
          <a:p>
            <a:pPr lvl="1"/>
            <a:r>
              <a:rPr lang="en-US" dirty="0"/>
              <a:t>To uniquely identify a row, Primary key is used.</a:t>
            </a:r>
          </a:p>
          <a:p>
            <a:pPr lvl="1"/>
            <a:r>
              <a:rPr lang="en-US" dirty="0"/>
              <a:t>Primary Key can not allow duplicate values and null values.</a:t>
            </a:r>
          </a:p>
          <a:p>
            <a:pPr lvl="1"/>
            <a:r>
              <a:rPr lang="en-US" dirty="0"/>
              <a:t>A table allows only one Primary 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Department </a:t>
            </a:r>
          </a:p>
          <a:p>
            <a:r>
              <a:rPr lang="en-US" dirty="0"/>
              <a:t>	( </a:t>
            </a:r>
          </a:p>
          <a:p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 CONSTRAINT </a:t>
            </a:r>
            <a:r>
              <a:rPr lang="en-US" dirty="0" err="1"/>
              <a:t>dept_pk</a:t>
            </a:r>
            <a:r>
              <a:rPr lang="en-US" dirty="0"/>
              <a:t> PRIMARY KEY, </a:t>
            </a:r>
          </a:p>
          <a:p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CHAR(2)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GO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CREATE TABLE Department </a:t>
            </a:r>
          </a:p>
          <a:p>
            <a:r>
              <a:rPr lang="en-US" dirty="0"/>
              <a:t>	( </a:t>
            </a:r>
          </a:p>
          <a:p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CHAR(2), </a:t>
            </a:r>
          </a:p>
          <a:p>
            <a:r>
              <a:rPr lang="en-US" dirty="0"/>
              <a:t>		CONSTRAINT dept_pk1 PRIMARY KEY(</a:t>
            </a:r>
            <a:r>
              <a:rPr lang="en-US" dirty="0" err="1"/>
              <a:t>Dept_Code</a:t>
            </a:r>
            <a:r>
              <a:rPr lang="en-US" dirty="0"/>
              <a:t>) 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36733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CREATE TABLE </a:t>
            </a:r>
            <a:r>
              <a:rPr lang="en-US" sz="1600" dirty="0" err="1"/>
              <a:t>InvoiceDetails</a:t>
            </a:r>
            <a:r>
              <a:rPr lang="en-US" sz="1600" dirty="0"/>
              <a:t> </a:t>
            </a:r>
          </a:p>
          <a:p>
            <a:r>
              <a:rPr lang="en-US" sz="1600" dirty="0"/>
              <a:t>	(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Invoice_Year</a:t>
            </a:r>
            <a:r>
              <a:rPr lang="en-US" sz="1600" dirty="0"/>
              <a:t> NUMERIC(4),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Invoice_Number</a:t>
            </a:r>
            <a:r>
              <a:rPr lang="en-US" sz="1600" dirty="0"/>
              <a:t> Numeric(5),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Customer_Code</a:t>
            </a:r>
            <a:r>
              <a:rPr lang="en-US" sz="1600" dirty="0"/>
              <a:t> CHAR(4), </a:t>
            </a:r>
          </a:p>
          <a:p>
            <a:r>
              <a:rPr lang="en-US" sz="1600" dirty="0"/>
              <a:t>		-- More columns to be added here </a:t>
            </a:r>
          </a:p>
          <a:p>
            <a:r>
              <a:rPr lang="en-US" sz="1600" dirty="0"/>
              <a:t>		CONSTRAINT </a:t>
            </a:r>
            <a:r>
              <a:rPr lang="en-US" sz="1600" dirty="0" err="1"/>
              <a:t>invoice_pk</a:t>
            </a:r>
            <a:r>
              <a:rPr lang="en-US" sz="1600" dirty="0"/>
              <a:t> PRIMARY KEY(</a:t>
            </a:r>
            <a:r>
              <a:rPr lang="en-US" sz="1600" dirty="0" err="1"/>
              <a:t>Invoice_Year</a:t>
            </a:r>
            <a:r>
              <a:rPr lang="en-US" sz="1600" dirty="0"/>
              <a:t>, </a:t>
            </a:r>
            <a:r>
              <a:rPr lang="en-US" sz="1600" dirty="0" err="1"/>
              <a:t>Invoice_Number</a:t>
            </a:r>
            <a:r>
              <a:rPr lang="en-US" sz="1600" dirty="0"/>
              <a:t>)</a:t>
            </a:r>
          </a:p>
          <a:p>
            <a:r>
              <a:rPr lang="en-US" sz="1600" dirty="0"/>
              <a:t>	)	</a:t>
            </a:r>
          </a:p>
          <a:p>
            <a:r>
              <a:rPr lang="en-US" sz="1600" dirty="0"/>
              <a:t>	CREATE TABLE Department </a:t>
            </a:r>
          </a:p>
          <a:p>
            <a:r>
              <a:rPr lang="en-US" sz="1600" dirty="0"/>
              <a:t>	(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Dept_Code</a:t>
            </a:r>
            <a:r>
              <a:rPr lang="en-US" sz="1600" dirty="0"/>
              <a:t> CHAR(4) NOT NULL,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Dept_Name</a:t>
            </a:r>
            <a:r>
              <a:rPr lang="en-US" sz="1600" dirty="0"/>
              <a:t> CHAR(2)</a:t>
            </a:r>
          </a:p>
          <a:p>
            <a:r>
              <a:rPr lang="en-US" sz="1600" dirty="0"/>
              <a:t>	)</a:t>
            </a:r>
          </a:p>
          <a:p>
            <a:r>
              <a:rPr lang="en-US" sz="1600" dirty="0"/>
              <a:t>	GO</a:t>
            </a:r>
          </a:p>
          <a:p>
            <a:r>
              <a:rPr lang="en-US" sz="1600" dirty="0"/>
              <a:t>	ALTER TABLE Department ADD CONSTRAINT </a:t>
            </a:r>
            <a:r>
              <a:rPr lang="en-US" sz="1600" dirty="0" err="1"/>
              <a:t>dept_pk</a:t>
            </a:r>
            <a:r>
              <a:rPr lang="en-US" sz="1600" dirty="0"/>
              <a:t> PRIMARY KEY(</a:t>
            </a:r>
            <a:r>
              <a:rPr lang="en-US" sz="1600" dirty="0" err="1"/>
              <a:t>Dept_Code</a:t>
            </a:r>
            <a:r>
              <a:rPr lang="en-US" sz="1600" dirty="0"/>
              <a:t>)</a:t>
            </a:r>
          </a:p>
          <a:p>
            <a:r>
              <a:rPr lang="en-US" sz="1600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6645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UNIQUE KEY</a:t>
            </a:r>
          </a:p>
          <a:p>
            <a:pPr lvl="1"/>
            <a:r>
              <a:rPr lang="en-US" dirty="0"/>
              <a:t>The UNIQUE constraint uniquely identifies each record in a database table.</a:t>
            </a:r>
          </a:p>
          <a:p>
            <a:pPr lvl="1"/>
            <a:r>
              <a:rPr lang="en-US" dirty="0"/>
              <a:t>A unique constraint is similar to a primary key constraint</a:t>
            </a:r>
          </a:p>
          <a:p>
            <a:pPr lvl="1"/>
            <a:r>
              <a:rPr lang="en-US" dirty="0"/>
              <a:t>The UNIQUE and PRIMARY KEY constraints both provide uniqueness for a column or set of columns.</a:t>
            </a:r>
          </a:p>
          <a:p>
            <a:pPr lvl="1"/>
            <a:r>
              <a:rPr lang="en-US" dirty="0"/>
              <a:t>UNIQUE constraints allow one null value per column.</a:t>
            </a:r>
          </a:p>
          <a:p>
            <a:pPr lvl="1"/>
            <a:r>
              <a:rPr lang="en-US" dirty="0"/>
              <a:t>A table allows multiple Unique constraints.</a:t>
            </a:r>
          </a:p>
          <a:p>
            <a:pPr lvl="1"/>
            <a:r>
              <a:rPr lang="en-US" dirty="0"/>
              <a:t>There is one small difference a primary key expression cannot have a null value, a unique constraint expression can.</a:t>
            </a:r>
          </a:p>
          <a:p>
            <a:pPr lvl="1"/>
            <a:r>
              <a:rPr lang="en-US" dirty="0"/>
              <a:t>A UNIQUE constraint can be referenced by a FOREIGN KEY constraint.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/>
              <a:t>CREATE TABLE EmployeeDetails </a:t>
            </a:r>
          </a:p>
          <a:p>
            <a:pPr marL="0" indent="0">
              <a:buNone/>
            </a:pPr>
            <a:r>
              <a:rPr lang="en-US" sz="4000" dirty="0"/>
              <a:t>	( 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dirty="0" err="1"/>
              <a:t>EmpID</a:t>
            </a:r>
            <a:r>
              <a:rPr lang="en-US" sz="4000" dirty="0"/>
              <a:t> INT, </a:t>
            </a:r>
          </a:p>
          <a:p>
            <a:pPr marL="0" indent="0">
              <a:buNone/>
            </a:pPr>
            <a:r>
              <a:rPr lang="en-US" sz="4000" dirty="0"/>
              <a:t>		EmpName VARCHAR(30), 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dirty="0" err="1"/>
              <a:t>PassportNumber</a:t>
            </a:r>
            <a:r>
              <a:rPr lang="en-US" sz="4000" dirty="0"/>
              <a:t> CHAR(20), </a:t>
            </a:r>
          </a:p>
          <a:p>
            <a:pPr marL="0" indent="0">
              <a:buNone/>
            </a:pPr>
            <a:r>
              <a:rPr lang="en-US" sz="4000" dirty="0"/>
              <a:t>		CONSTRAINT </a:t>
            </a:r>
            <a:r>
              <a:rPr lang="en-US" sz="4000" dirty="0" err="1"/>
              <a:t>Employee_Unique</a:t>
            </a:r>
            <a:r>
              <a:rPr lang="en-US" sz="4000" dirty="0"/>
              <a:t> UNIQUE(</a:t>
            </a:r>
            <a:r>
              <a:rPr lang="en-US" sz="4000" dirty="0" err="1"/>
              <a:t>PassportNumber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	)</a:t>
            </a:r>
          </a:p>
          <a:p>
            <a:pPr marL="0" indent="0">
              <a:buNone/>
            </a:pPr>
            <a:r>
              <a:rPr lang="en-US" sz="4000" dirty="0"/>
              <a:t>	GO</a:t>
            </a:r>
          </a:p>
          <a:p>
            <a:pPr marL="0" indent="0">
              <a:buNone/>
            </a:pPr>
            <a:r>
              <a:rPr lang="en-US" sz="4000" dirty="0"/>
              <a:t>	INSERT INTO EmployeeDetails VALUES(1,'Employee1','B120987')</a:t>
            </a:r>
          </a:p>
          <a:p>
            <a:pPr marL="0" indent="0">
              <a:buNone/>
            </a:pPr>
            <a:r>
              <a:rPr lang="en-US" sz="4000" dirty="0"/>
              <a:t>	INSERT INTO EmployeeDetails VALUES(2,'Employee2','B134821')</a:t>
            </a:r>
          </a:p>
          <a:p>
            <a:pPr marL="0" indent="0">
              <a:buNone/>
            </a:pPr>
            <a:r>
              <a:rPr lang="en-US" sz="4000" dirty="0"/>
              <a:t>	GO</a:t>
            </a:r>
          </a:p>
          <a:p>
            <a:pPr marL="0" indent="0">
              <a:buNone/>
            </a:pPr>
            <a:r>
              <a:rPr lang="en-US" sz="4000" dirty="0"/>
              <a:t>	Inserting same passport number as Employee1</a:t>
            </a:r>
          </a:p>
          <a:p>
            <a:pPr marL="0" indent="0">
              <a:buNone/>
            </a:pPr>
            <a:r>
              <a:rPr lang="en-US" sz="4000" dirty="0"/>
              <a:t>	INSERT INTO EmployeeDetails VALUES(3,'Employee3','B120987')</a:t>
            </a:r>
          </a:p>
          <a:p>
            <a:pPr marL="0" indent="0">
              <a:buNone/>
            </a:pPr>
            <a:r>
              <a:rPr lang="en-US" sz="4000" dirty="0"/>
              <a:t>	GO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Foreign Key :</a:t>
            </a:r>
          </a:p>
          <a:p>
            <a:pPr lvl="1"/>
            <a:r>
              <a:rPr lang="en-US" dirty="0"/>
              <a:t>In a typical database, various tables have some logical relationship between themselves; a database is not just a group of unrelated tables. In most such databases, certain referential integrity relationship must exist between tables; otherwise logically the data would be corrupt.</a:t>
            </a:r>
          </a:p>
          <a:p>
            <a:pPr lvl="1"/>
            <a:r>
              <a:rPr lang="en-US" dirty="0"/>
              <a:t>To make relation between tables we used Foreign key.</a:t>
            </a:r>
          </a:p>
          <a:p>
            <a:pPr lvl="1"/>
            <a:r>
              <a:rPr lang="en-US" dirty="0"/>
              <a:t>A Foreign key in a table  is referred another table’s primary key or Unique.</a:t>
            </a:r>
          </a:p>
          <a:p>
            <a:pPr lvl="1"/>
            <a:r>
              <a:rPr lang="en-US" dirty="0"/>
              <a:t>A Primary key can be referred by multiple foreign keys from other tables.</a:t>
            </a:r>
          </a:p>
          <a:p>
            <a:pPr lvl="1"/>
            <a:r>
              <a:rPr lang="en-US" dirty="0"/>
              <a:t>SQL Server enforces referential integrity through the use of foreign key constraint.</a:t>
            </a:r>
          </a:p>
          <a:p>
            <a:pPr lvl="1"/>
            <a:r>
              <a:rPr lang="en-US" dirty="0"/>
              <a:t>a Foreign key can refer back to the same table but to a different column. This kind of foreign key is known as “self-referencing foreign key”.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TABLE Department </a:t>
            </a:r>
          </a:p>
          <a:p>
            <a:pPr marL="0" indent="0">
              <a:buNone/>
            </a:pPr>
            <a:r>
              <a:rPr lang="en-US" dirty="0"/>
              <a:t>	(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Dept_Name</a:t>
            </a:r>
            <a:r>
              <a:rPr lang="en-US" dirty="0"/>
              <a:t> VARCHAR(50), </a:t>
            </a:r>
          </a:p>
          <a:p>
            <a:pPr marL="0" indent="0">
              <a:buNone/>
            </a:pPr>
            <a:r>
              <a:rPr lang="en-US" dirty="0"/>
              <a:t>		CONSTRAINT </a:t>
            </a:r>
            <a:r>
              <a:rPr lang="en-US" dirty="0" err="1"/>
              <a:t>dept_pk</a:t>
            </a:r>
            <a:r>
              <a:rPr lang="en-US" dirty="0"/>
              <a:t> PRIMARY KEY(</a:t>
            </a:r>
            <a:r>
              <a:rPr lang="en-US" dirty="0" err="1"/>
              <a:t>Dept_Code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CREATE TABLE EmployeeDetails </a:t>
            </a:r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EmpID</a:t>
            </a:r>
            <a:r>
              <a:rPr lang="en-US" dirty="0"/>
              <a:t> INT, </a:t>
            </a:r>
          </a:p>
          <a:p>
            <a:pPr marL="0" indent="0">
              <a:buNone/>
            </a:pPr>
            <a:r>
              <a:rPr lang="en-US" dirty="0"/>
              <a:t>		EmpName CHAR(30),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pPr marL="0" indent="0">
              <a:buNone/>
            </a:pPr>
            <a:r>
              <a:rPr lang="en-US" dirty="0"/>
              <a:t>		CONSTRAINT employee_fk01 FOREIGN KEY (</a:t>
            </a:r>
            <a:r>
              <a:rPr lang="en-US" dirty="0" err="1"/>
              <a:t>Dept_Code</a:t>
            </a:r>
            <a:r>
              <a:rPr lang="en-US" dirty="0"/>
              <a:t>) REFERENCES Department(</a:t>
            </a:r>
            <a:r>
              <a:rPr lang="en-US" dirty="0" err="1"/>
              <a:t>Dept_Code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239618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Foreign key constraint with </a:t>
            </a:r>
          </a:p>
          <a:p>
            <a:r>
              <a:rPr lang="en-US" dirty="0"/>
              <a:t>ON DELETE { NO ACTION | CASCADE | SET NULL | SET DEFAULT }</a:t>
            </a:r>
          </a:p>
          <a:p>
            <a:r>
              <a:rPr lang="en-US" dirty="0"/>
              <a:t>ON UPDATE { NO ACTION | CASCADE | SET NULL | SET DEFAULT }</a:t>
            </a:r>
          </a:p>
          <a:p>
            <a:pPr marL="0" indent="0">
              <a:buNone/>
            </a:pPr>
            <a:r>
              <a:rPr lang="en-US" dirty="0"/>
              <a:t>CREATE TABLE EmployeeDetails </a:t>
            </a:r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EmpID</a:t>
            </a:r>
            <a:r>
              <a:rPr lang="en-US" dirty="0"/>
              <a:t> INT, </a:t>
            </a:r>
          </a:p>
          <a:p>
            <a:pPr marL="0" indent="0">
              <a:buNone/>
            </a:pPr>
            <a:r>
              <a:rPr lang="en-US" dirty="0"/>
              <a:t>		EmpName CHAR(30),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Dept_Code</a:t>
            </a:r>
            <a:r>
              <a:rPr lang="en-US" dirty="0"/>
              <a:t> CHAR(4), </a:t>
            </a:r>
          </a:p>
          <a:p>
            <a:pPr marL="0" indent="0">
              <a:buNone/>
            </a:pPr>
            <a:r>
              <a:rPr lang="en-US" dirty="0"/>
              <a:t>		CONSTRAINT employee_fk01 FOREIGN KEY (</a:t>
            </a:r>
            <a:r>
              <a:rPr lang="en-US" dirty="0" err="1"/>
              <a:t>Dept_Code</a:t>
            </a:r>
            <a:r>
              <a:rPr lang="en-US" dirty="0"/>
              <a:t>) REFERENCES Department(</a:t>
            </a:r>
            <a:r>
              <a:rPr lang="en-US" dirty="0" err="1"/>
              <a:t>Dept_Code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ON DELETE CASCADE </a:t>
            </a:r>
          </a:p>
          <a:p>
            <a:pPr marL="0" indent="0">
              <a:buNone/>
            </a:pPr>
            <a:r>
              <a:rPr lang="en-US" dirty="0"/>
              <a:t>		ON UPDATE CASCADE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dirty="0"/>
              <a:t>	GO</a:t>
            </a:r>
          </a:p>
          <a:p>
            <a:pPr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Deleting department records where department code is DPT4</a:t>
            </a:r>
          </a:p>
          <a:p>
            <a:pPr marL="0" indent="0">
              <a:buNone/>
            </a:pPr>
            <a:r>
              <a:rPr lang="en-US" dirty="0"/>
              <a:t>	DELETE FROM Department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Dept_Code</a:t>
            </a:r>
            <a:r>
              <a:rPr lang="en-US" dirty="0"/>
              <a:t> = 'DEP4'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Updating department records where department code is DEP1</a:t>
            </a:r>
          </a:p>
          <a:p>
            <a:pPr marL="0" indent="0">
              <a:buNone/>
            </a:pPr>
            <a:r>
              <a:rPr lang="en-US" dirty="0"/>
              <a:t>	UPDATE Department </a:t>
            </a:r>
          </a:p>
          <a:p>
            <a:pPr marL="0" indent="0">
              <a:buNone/>
            </a:pPr>
            <a:r>
              <a:rPr lang="en-US" dirty="0"/>
              <a:t>	SET </a:t>
            </a:r>
            <a:r>
              <a:rPr lang="en-US" dirty="0" err="1"/>
              <a:t>Dept_Code</a:t>
            </a:r>
            <a:r>
              <a:rPr lang="en-US" dirty="0"/>
              <a:t> = 'DPT5'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Dept_Code</a:t>
            </a:r>
            <a:r>
              <a:rPr lang="en-US" dirty="0"/>
              <a:t> = 'DEP1'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1662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Constraints can be specified in two ways: Column constraint and Table constraint.</a:t>
            </a:r>
          </a:p>
          <a:p>
            <a:r>
              <a:rPr lang="en-US" dirty="0"/>
              <a:t>Column Level:</a:t>
            </a:r>
          </a:p>
          <a:p>
            <a:r>
              <a:rPr lang="en-US" dirty="0"/>
              <a:t>A column constraint is linked to specify column in a table, while a table create</a:t>
            </a:r>
          </a:p>
          <a:p>
            <a:r>
              <a:rPr lang="en-US" dirty="0"/>
              <a:t>Constraint can refer to one or more columns within a table.</a:t>
            </a:r>
          </a:p>
          <a:p>
            <a:r>
              <a:rPr lang="en-US" dirty="0"/>
              <a:t>CREATE TABLE statement, a column constraint is specified along with the name of the column that refers to. </a:t>
            </a:r>
          </a:p>
        </p:txBody>
      </p:sp>
    </p:spTree>
    <p:extLst>
      <p:ext uri="{BB962C8B-B14F-4D97-AF65-F5344CB8AC3E}">
        <p14:creationId xmlns:p14="http://schemas.microsoft.com/office/powerpoint/2010/main" val="162484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a constraint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CREATE TABLE </a:t>
            </a:r>
            <a:r>
              <a:rPr lang="en-US" dirty="0" err="1"/>
              <a:t>dbo.cnst_example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</a:t>
            </a:r>
          </a:p>
          <a:p>
            <a:pPr marL="0" indent="0">
              <a:buNone/>
            </a:pPr>
            <a:r>
              <a:rPr lang="en-US" dirty="0"/>
              <a:t>		id INT NOT NULL,</a:t>
            </a:r>
          </a:p>
          <a:p>
            <a:pPr marL="0" indent="0">
              <a:buNone/>
            </a:pPr>
            <a:r>
              <a:rPr lang="en-US" dirty="0"/>
              <a:t>		name VARCHAR(10) NOT NULL,</a:t>
            </a:r>
          </a:p>
          <a:p>
            <a:pPr marL="0" indent="0">
              <a:buNone/>
            </a:pPr>
            <a:r>
              <a:rPr lang="en-US" dirty="0"/>
              <a:t>		salary MONEY NOT NULL</a:t>
            </a:r>
          </a:p>
          <a:p>
            <a:pPr marL="0" indent="0">
              <a:buNone/>
            </a:pPr>
            <a:r>
              <a:rPr lang="en-US" dirty="0"/>
              <a:t>		CONSTRAINT </a:t>
            </a:r>
            <a:r>
              <a:rPr lang="en-US" dirty="0" err="1"/>
              <a:t>salary_cap</a:t>
            </a:r>
            <a:r>
              <a:rPr lang="en-US" dirty="0"/>
              <a:t> CHECK (salary &lt; 100000)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	Valid inserts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(1,'Joe Brown',65000);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(2,'Mary Smith',75000);</a:t>
            </a:r>
          </a:p>
          <a:p>
            <a:pPr marL="0" indent="0">
              <a:buNone/>
            </a:pPr>
            <a:r>
              <a:rPr lang="en-US" dirty="0"/>
              <a:t>	This insert violates the constraint.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(3,'Pat Jones',105000);</a:t>
            </a:r>
          </a:p>
          <a:p>
            <a:pPr marL="0" indent="0">
              <a:buNone/>
            </a:pPr>
            <a:r>
              <a:rPr lang="en-US" dirty="0"/>
              <a:t>	Disable the constraint and try again.</a:t>
            </a:r>
          </a:p>
          <a:p>
            <a:pPr marL="0" indent="0">
              <a:buNone/>
            </a:pPr>
            <a:r>
              <a:rPr lang="en-US" dirty="0"/>
              <a:t>	ALTER TABLE </a:t>
            </a:r>
            <a:r>
              <a:rPr lang="en-US" dirty="0" err="1"/>
              <a:t>dbo.cnst_example</a:t>
            </a:r>
            <a:r>
              <a:rPr lang="en-US" dirty="0"/>
              <a:t> NOCHECK CONSTRAINT </a:t>
            </a:r>
            <a:r>
              <a:rPr lang="en-US" dirty="0" err="1"/>
              <a:t>salary_cap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(3,'Pat Jones',105000);</a:t>
            </a:r>
          </a:p>
          <a:p>
            <a:pPr marL="0" indent="0">
              <a:buNone/>
            </a:pPr>
            <a:r>
              <a:rPr lang="en-US" dirty="0"/>
              <a:t>	Re-enable the constraint and try another insert; this will fail.</a:t>
            </a:r>
          </a:p>
          <a:p>
            <a:pPr marL="0" indent="0">
              <a:buNone/>
            </a:pPr>
            <a:r>
              <a:rPr lang="en-US" dirty="0"/>
              <a:t>	ALTER TABLE </a:t>
            </a:r>
            <a:r>
              <a:rPr lang="en-US" dirty="0" err="1"/>
              <a:t>dbo.cnst_example</a:t>
            </a:r>
            <a:r>
              <a:rPr lang="en-US" dirty="0"/>
              <a:t> CHECK CONSTRAINT </a:t>
            </a:r>
            <a:r>
              <a:rPr lang="en-US" dirty="0" err="1"/>
              <a:t>salary_cap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dbo.cnst_example</a:t>
            </a:r>
            <a:r>
              <a:rPr lang="en-US" dirty="0"/>
              <a:t> VALUES (4,'Eric James',110000) ;</a:t>
            </a:r>
          </a:p>
        </p:txBody>
      </p:sp>
    </p:spTree>
    <p:extLst>
      <p:ext uri="{BB962C8B-B14F-4D97-AF65-F5344CB8AC3E}">
        <p14:creationId xmlns:p14="http://schemas.microsoft.com/office/powerpoint/2010/main" val="199350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Dropping a Constraint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	CREATE TABLE </a:t>
            </a:r>
            <a:r>
              <a:rPr lang="en-US" dirty="0" err="1"/>
              <a:t>dbo.doc_exc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column_a</a:t>
            </a:r>
            <a:r>
              <a:rPr lang="en-US" dirty="0"/>
              <a:t> INT</a:t>
            </a:r>
          </a:p>
          <a:p>
            <a:pPr marL="0" indent="0">
              <a:buNone/>
            </a:pPr>
            <a:r>
              <a:rPr lang="en-US" dirty="0"/>
              <a:t>		CONSTRAINT </a:t>
            </a:r>
            <a:r>
              <a:rPr lang="en-US" dirty="0" err="1"/>
              <a:t>my_constraint</a:t>
            </a:r>
            <a:r>
              <a:rPr lang="en-US" dirty="0"/>
              <a:t> UNIQUE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ALTER TABLE </a:t>
            </a:r>
            <a:r>
              <a:rPr lang="en-US" dirty="0" err="1"/>
              <a:t>dbo.doc_exc</a:t>
            </a:r>
            <a:r>
              <a:rPr lang="en-US" dirty="0"/>
              <a:t> DROP CONSTRAINT </a:t>
            </a:r>
            <a:r>
              <a:rPr lang="en-US" dirty="0" err="1"/>
              <a:t>my_constraint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GO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View Constraint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view the list of constraints on table, you can give the following command: 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[ EXECUTE | EXEC ] </a:t>
            </a:r>
            <a:r>
              <a:rPr lang="en-US" dirty="0" err="1"/>
              <a:t>sp_helpconstraint</a:t>
            </a:r>
            <a:r>
              <a:rPr lang="en-US" dirty="0"/>
              <a:t>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Example:	</a:t>
            </a:r>
          </a:p>
          <a:p>
            <a:pPr marL="0" indent="0">
              <a:buNone/>
            </a:pPr>
            <a:r>
              <a:rPr lang="en-US" dirty="0"/>
              <a:t>	EXEC </a:t>
            </a:r>
            <a:r>
              <a:rPr lang="en-US" dirty="0" err="1"/>
              <a:t>sp_helpconstraint</a:t>
            </a:r>
            <a:r>
              <a:rPr lang="en-US" dirty="0"/>
              <a:t> 'Department'</a:t>
            </a:r>
          </a:p>
          <a:p>
            <a:pPr marL="0" indent="0">
              <a:buNone/>
            </a:pPr>
            <a:r>
              <a:rPr lang="en-US" dirty="0"/>
              <a:t>	GO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Level:</a:t>
            </a:r>
          </a:p>
          <a:p>
            <a:r>
              <a:rPr lang="en-US" dirty="0"/>
              <a:t>while a table constraint is given after all the column specifications have been given. </a:t>
            </a:r>
          </a:p>
          <a:p>
            <a:r>
              <a:rPr lang="en-US" dirty="0"/>
              <a:t>Constraints can be explicitly named by us, or may be kept unnamed, in which case SQL Server assigns a unique name to the constraint.</a:t>
            </a:r>
          </a:p>
        </p:txBody>
      </p:sp>
    </p:spTree>
    <p:extLst>
      <p:ext uri="{BB962C8B-B14F-4D97-AF65-F5344CB8AC3E}">
        <p14:creationId xmlns:p14="http://schemas.microsoft.com/office/powerpoint/2010/main" val="33902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Constraints can be specified when a table is created (with the CREATE TABLE statement) or after the table is created (with the ALTER TABLE statement).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NOT NULL:</a:t>
            </a:r>
          </a:p>
          <a:p>
            <a:pPr lvl="1"/>
            <a:r>
              <a:rPr lang="en-US" dirty="0"/>
              <a:t>The NOT NULL constraint enforces a column to NOT accept NULL values.</a:t>
            </a:r>
          </a:p>
          <a:p>
            <a:pPr lvl="1"/>
            <a:r>
              <a:rPr lang="en-US" dirty="0"/>
              <a:t>The NOT NULL constraint enforces a field to always contain a value. Or</a:t>
            </a:r>
          </a:p>
          <a:p>
            <a:pPr lvl="1"/>
            <a:r>
              <a:rPr lang="en-US" dirty="0"/>
              <a:t>NOT NULL constraint on a column is used to tell the database that a value must always be specified for that column; it cannot be null</a:t>
            </a:r>
          </a:p>
          <a:p>
            <a:pPr marL="365760" lvl="1" indent="0">
              <a:buNone/>
            </a:pPr>
            <a:r>
              <a:rPr lang="en-US" b="1" dirty="0"/>
              <a:t>CREATE TABLE EmployeeDetails </a:t>
            </a:r>
          </a:p>
          <a:p>
            <a:pPr marL="365760" lvl="1" indent="0">
              <a:buNone/>
            </a:pPr>
            <a:r>
              <a:rPr lang="en-US" b="1" dirty="0"/>
              <a:t>	( </a:t>
            </a:r>
          </a:p>
          <a:p>
            <a:pPr marL="36576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EmployeeID</a:t>
            </a:r>
            <a:r>
              <a:rPr lang="en-US" b="1" dirty="0"/>
              <a:t> CHAR(1) NOT NULL</a:t>
            </a:r>
          </a:p>
          <a:p>
            <a:pPr marL="365760" lvl="1" indent="0">
              <a:buNone/>
            </a:pPr>
            <a:r>
              <a:rPr lang="en-US" b="1" dirty="0"/>
              <a:t>	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want to allow a null value for a column, you must use the NULL clause instead. </a:t>
            </a:r>
          </a:p>
          <a:p>
            <a:r>
              <a:rPr lang="en-US" sz="2400" dirty="0"/>
              <a:t>For example: </a:t>
            </a:r>
          </a:p>
          <a:p>
            <a:r>
              <a:rPr lang="en-US" sz="2400" dirty="0"/>
              <a:t>		CREATE TABLE EmployeeDetails </a:t>
            </a:r>
          </a:p>
          <a:p>
            <a:r>
              <a:rPr lang="en-US" sz="2400" dirty="0"/>
              <a:t>	(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EmployeeID</a:t>
            </a:r>
            <a:r>
              <a:rPr lang="en-US" sz="2400" dirty="0"/>
              <a:t> CHAR(1) NULL</a:t>
            </a:r>
          </a:p>
          <a:p>
            <a:r>
              <a:rPr lang="en-US" sz="2400" dirty="0"/>
              <a:t>	) 		</a:t>
            </a:r>
          </a:p>
          <a:p>
            <a:r>
              <a:rPr lang="en-US" sz="2400" dirty="0"/>
              <a:t>NOTE: The default in SQL Server is NULL, though the ANSI standard is NULL.</a:t>
            </a:r>
          </a:p>
        </p:txBody>
      </p:sp>
    </p:spTree>
    <p:extLst>
      <p:ext uri="{BB962C8B-B14F-4D97-AF65-F5344CB8AC3E}">
        <p14:creationId xmlns:p14="http://schemas.microsoft.com/office/powerpoint/2010/main" val="210834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DEFAULT Constraint:</a:t>
            </a:r>
          </a:p>
          <a:p>
            <a:pPr lvl="1"/>
            <a:r>
              <a:rPr lang="en-US" dirty="0"/>
              <a:t>The DEFAULT constraint is used to insert a default value into a column.</a:t>
            </a:r>
          </a:p>
          <a:p>
            <a:pPr lvl="1"/>
            <a:r>
              <a:rPr lang="en-US" dirty="0"/>
              <a:t>The default value will be added to all new records, if no other value is specified. Or</a:t>
            </a:r>
          </a:p>
          <a:p>
            <a:pPr lvl="1"/>
            <a:r>
              <a:rPr lang="en-US" dirty="0"/>
              <a:t>A default constraint allows you to specify a default value for a column if no value is specified for that column while inserting a new row.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DEFAULT Constraint:</a:t>
            </a:r>
          </a:p>
          <a:p>
            <a:pPr marL="365760" lvl="1" indent="0">
              <a:buNone/>
            </a:pPr>
            <a:r>
              <a:rPr lang="en-US" dirty="0"/>
              <a:t>CREATE TABLE EmployeeDetails </a:t>
            </a:r>
          </a:p>
          <a:p>
            <a:pPr marL="365760" lvl="1" indent="0">
              <a:buNone/>
            </a:pPr>
            <a:r>
              <a:rPr lang="en-US" dirty="0"/>
              <a:t>	( </a:t>
            </a:r>
          </a:p>
          <a:p>
            <a:pPr marL="365760" lvl="1" indent="0">
              <a:buNone/>
            </a:pPr>
            <a:r>
              <a:rPr lang="en-US" dirty="0"/>
              <a:t>		</a:t>
            </a:r>
            <a:r>
              <a:rPr lang="en-US" dirty="0" err="1"/>
              <a:t>EmpID</a:t>
            </a:r>
            <a:r>
              <a:rPr lang="en-US" dirty="0"/>
              <a:t> INT,</a:t>
            </a:r>
          </a:p>
          <a:p>
            <a:pPr marL="365760" lvl="1" indent="0">
              <a:buNone/>
            </a:pPr>
            <a:r>
              <a:rPr lang="en-US" dirty="0"/>
              <a:t>		EmpName VARCHAR(50), </a:t>
            </a:r>
          </a:p>
          <a:p>
            <a:pPr marL="365760" lvl="1" indent="0">
              <a:buNone/>
            </a:pPr>
            <a:r>
              <a:rPr lang="en-US" dirty="0"/>
              <a:t>		Gender CHAR(1) DEFAULT('F') </a:t>
            </a:r>
          </a:p>
          <a:p>
            <a:pPr marL="365760" lvl="1" indent="0">
              <a:buNone/>
            </a:pPr>
            <a:r>
              <a:rPr lang="en-US" dirty="0"/>
              <a:t>	)</a:t>
            </a:r>
          </a:p>
          <a:p>
            <a:pPr marL="365760" lvl="1" indent="0">
              <a:buNone/>
            </a:pPr>
            <a:r>
              <a:rPr lang="en-US" dirty="0"/>
              <a:t>	GO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  <a:p>
            <a:pPr marL="365760" lvl="1" indent="0">
              <a:buNone/>
            </a:pPr>
            <a:r>
              <a:rPr lang="en-US" dirty="0"/>
              <a:t>	INSERT EmployeeDetails(</a:t>
            </a:r>
            <a:r>
              <a:rPr lang="en-US" dirty="0" err="1"/>
              <a:t>EmpID</a:t>
            </a:r>
            <a:r>
              <a:rPr lang="en-US" dirty="0"/>
              <a:t>, EmpName) VALUES(1,'Employee_1')</a:t>
            </a:r>
          </a:p>
          <a:p>
            <a:pPr marL="365760" lvl="1" indent="0">
              <a:buNone/>
            </a:pPr>
            <a:r>
              <a:rPr lang="en-US" dirty="0"/>
              <a:t>	GO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  <a:p>
            <a:pPr marL="365760" lvl="1" indent="0">
              <a:buNone/>
            </a:pPr>
            <a:r>
              <a:rPr lang="en-US" dirty="0"/>
              <a:t>	SELECT * </a:t>
            </a:r>
          </a:p>
          <a:p>
            <a:pPr marL="365760" lvl="1" indent="0">
              <a:buNone/>
            </a:pPr>
            <a:r>
              <a:rPr lang="en-US" dirty="0"/>
              <a:t>	FROM EmployeeDetails</a:t>
            </a:r>
          </a:p>
          <a:p>
            <a:pPr marL="365760" lvl="1" indent="0">
              <a:buNone/>
            </a:pPr>
            <a:r>
              <a:rPr lang="en-US" dirty="0"/>
              <a:t>	GO</a:t>
            </a:r>
          </a:p>
        </p:txBody>
      </p:sp>
    </p:spTree>
    <p:extLst>
      <p:ext uri="{BB962C8B-B14F-4D97-AF65-F5344CB8AC3E}">
        <p14:creationId xmlns:p14="http://schemas.microsoft.com/office/powerpoint/2010/main" val="227116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 Constraint:</a:t>
            </a:r>
          </a:p>
          <a:p>
            <a:pPr lvl="1"/>
            <a:r>
              <a:rPr lang="en-US" dirty="0"/>
              <a:t>A check constraint implement domain integrity, i.e., rules that govern what the valid entries are in a table.</a:t>
            </a:r>
          </a:p>
          <a:p>
            <a:pPr lvl="1"/>
            <a:r>
              <a:rPr lang="en-US" dirty="0"/>
              <a:t>CHECK constraints limiting the values that are accepted by a column. </a:t>
            </a:r>
          </a:p>
          <a:p>
            <a:pPr lvl="1"/>
            <a:r>
              <a:rPr lang="en-US" dirty="0"/>
              <a:t>If you define a CHECK constraint on a single column it allows only certain values for this column.</a:t>
            </a:r>
          </a:p>
          <a:p>
            <a:pPr lvl="1"/>
            <a:r>
              <a:rPr lang="en-US" dirty="0"/>
              <a:t>Ex: in an employee table, you may not want the employee age to be less than 18 years or more than 65 years</a:t>
            </a:r>
          </a:p>
          <a:p>
            <a:pPr lvl="1"/>
            <a:r>
              <a:rPr lang="en-US" dirty="0"/>
              <a:t>CHECK constraint get executed when new record is inserted or to update existing record.</a:t>
            </a:r>
          </a:p>
          <a:p>
            <a:pPr lvl="1"/>
            <a:r>
              <a:rPr lang="en-US" dirty="0"/>
              <a:t>A CHECK constraint returns TRUE when the condition is satisfied  if it is not it returns FALSE</a:t>
            </a:r>
          </a:p>
          <a:p>
            <a:pPr lvl="1"/>
            <a:r>
              <a:rPr lang="en-US" dirty="0"/>
              <a:t>When CHECK constraint returns TRUE only record inserted or updated.</a:t>
            </a:r>
          </a:p>
          <a:p>
            <a:pPr lvl="1"/>
            <a:r>
              <a:rPr lang="en-US" dirty="0"/>
              <a:t>You can apply multiple CHECK constraints to a single column.</a:t>
            </a:r>
          </a:p>
          <a:p>
            <a:pPr lvl="1"/>
            <a:r>
              <a:rPr lang="en-US" dirty="0"/>
              <a:t>You can also apply a single CHECK constraint to multiple columns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</TotalTime>
  <Words>1831</Words>
  <Application>Microsoft Office PowerPoint</Application>
  <PresentationFormat>On-screen Show (4:3)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Wingdings</vt:lpstr>
      <vt:lpstr>Wingdings 2</vt:lpstr>
      <vt:lpstr>Median</vt:lpstr>
      <vt:lpstr>Constraints </vt:lpstr>
      <vt:lpstr>Constraints </vt:lpstr>
      <vt:lpstr>Constraints </vt:lpstr>
      <vt:lpstr>Types of Constraints 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Types of Keys</vt:lpstr>
      <vt:lpstr>Disabling a constraint</vt:lpstr>
      <vt:lpstr>Dropping a Constraint</vt:lpstr>
      <vt:lpstr>View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Keys</dc:title>
  <dc:creator>santuparsi</dc:creator>
  <cp:lastModifiedBy>San San</cp:lastModifiedBy>
  <cp:revision>24</cp:revision>
  <dcterms:created xsi:type="dcterms:W3CDTF">2006-08-16T00:00:00Z</dcterms:created>
  <dcterms:modified xsi:type="dcterms:W3CDTF">2024-07-17T07:52:23Z</dcterms:modified>
</cp:coreProperties>
</file>