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has many built-in functions for performing calculations on data.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SQL Aggregate Functions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SQL date functions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SQL string functions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SQL Aggregate Functions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aggregate functions return a single value, calculated from values in a column.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AVG():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/>
              <a:t>The AVG() function returns the average value of a numeric column.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100" i="1" dirty="0">
                <a:solidFill>
                  <a:srgbClr val="0070C0"/>
                </a:solidFill>
              </a:rPr>
              <a:t>SELECT AVG(</a:t>
            </a:r>
            <a:r>
              <a:rPr lang="en-US" sz="2100" i="1" dirty="0" err="1">
                <a:solidFill>
                  <a:srgbClr val="0070C0"/>
                </a:solidFill>
              </a:rPr>
              <a:t>column_name</a:t>
            </a:r>
            <a:r>
              <a:rPr lang="en-US" sz="2100" i="1" dirty="0">
                <a:solidFill>
                  <a:srgbClr val="0070C0"/>
                </a:solidFill>
              </a:rPr>
              <a:t>) FROM </a:t>
            </a:r>
            <a:r>
              <a:rPr lang="en-US" sz="2100" i="1" dirty="0" err="1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COUNT():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/>
              <a:t>The COUNT() function returns the number of rows that matches a specified criteria.</a:t>
            </a:r>
          </a:p>
          <a:p>
            <a:pPr lvl="1"/>
            <a:r>
              <a:rPr lang="en-US" sz="2100" i="1" dirty="0">
                <a:solidFill>
                  <a:srgbClr val="0070C0"/>
                </a:solidFill>
              </a:rPr>
              <a:t>SELECT COUNT(</a:t>
            </a:r>
            <a:r>
              <a:rPr lang="en-US" sz="2100" i="1" dirty="0" err="1">
                <a:solidFill>
                  <a:srgbClr val="0070C0"/>
                </a:solidFill>
              </a:rPr>
              <a:t>column_name</a:t>
            </a:r>
            <a:r>
              <a:rPr lang="en-US" sz="2100" i="1" dirty="0">
                <a:solidFill>
                  <a:srgbClr val="0070C0"/>
                </a:solidFill>
              </a:rPr>
              <a:t>) FROM </a:t>
            </a:r>
            <a:r>
              <a:rPr lang="en-US" sz="2100" i="1" dirty="0" err="1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  <a:p>
            <a:pPr lvl="1"/>
            <a:r>
              <a:rPr lang="en-US" sz="2100" i="1" dirty="0">
                <a:solidFill>
                  <a:srgbClr val="0070C0"/>
                </a:solidFill>
              </a:rPr>
              <a:t>SELECT COUNT(*) FROM </a:t>
            </a:r>
            <a:r>
              <a:rPr lang="en-US" sz="2100" i="1" dirty="0" err="1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  <a:p>
            <a:pPr lvl="1"/>
            <a:r>
              <a:rPr lang="en-US" sz="2100" i="1" dirty="0">
                <a:solidFill>
                  <a:srgbClr val="0070C0"/>
                </a:solidFill>
              </a:rPr>
              <a:t>SELECT COUNT(DISTINCT </a:t>
            </a:r>
            <a:r>
              <a:rPr lang="en-US" sz="2100" i="1" dirty="0" err="1">
                <a:solidFill>
                  <a:srgbClr val="0070C0"/>
                </a:solidFill>
              </a:rPr>
              <a:t>column_name</a:t>
            </a:r>
            <a:r>
              <a:rPr lang="en-US" sz="2100" i="1" dirty="0">
                <a:solidFill>
                  <a:srgbClr val="0070C0"/>
                </a:solidFill>
              </a:rPr>
              <a:t>) FROM </a:t>
            </a:r>
            <a:r>
              <a:rPr lang="en-US" sz="2100" i="1" dirty="0" err="1">
                <a:solidFill>
                  <a:srgbClr val="0070C0"/>
                </a:solidFill>
              </a:rPr>
              <a:t>table_name</a:t>
            </a:r>
            <a:endParaRPr lang="en-US" sz="21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Max():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MAX() function returns the largest value of the selected column.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Max(</a:t>
            </a:r>
            <a:r>
              <a:rPr lang="en-US" sz="2100" dirty="0" err="1">
                <a:solidFill>
                  <a:srgbClr val="0070C0"/>
                </a:solidFill>
              </a:rPr>
              <a:t>column_name</a:t>
            </a:r>
            <a:r>
              <a:rPr lang="en-US" sz="2100" dirty="0">
                <a:solidFill>
                  <a:srgbClr val="0070C0"/>
                </a:solidFill>
              </a:rPr>
              <a:t>) FROM </a:t>
            </a:r>
            <a:r>
              <a:rPr lang="en-US" sz="2100" dirty="0" err="1">
                <a:solidFill>
                  <a:srgbClr val="0070C0"/>
                </a:solidFill>
              </a:rPr>
              <a:t>table_name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Min():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Min() function returns the smallest value of the selected column.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SELECT Min(</a:t>
            </a:r>
            <a:r>
              <a:rPr lang="en-US" sz="2000" dirty="0" err="1">
                <a:solidFill>
                  <a:srgbClr val="0070C0"/>
                </a:solidFill>
              </a:rPr>
              <a:t>column_name</a:t>
            </a:r>
            <a:r>
              <a:rPr lang="en-US" sz="2000" dirty="0">
                <a:solidFill>
                  <a:srgbClr val="0070C0"/>
                </a:solidFill>
              </a:rPr>
              <a:t>) FROM </a:t>
            </a:r>
            <a:r>
              <a:rPr lang="en-US" sz="2000" dirty="0" err="1">
                <a:solidFill>
                  <a:srgbClr val="0070C0"/>
                </a:solidFill>
              </a:rPr>
              <a:t>table_name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100" dirty="0">
                <a:solidFill>
                  <a:srgbClr val="C00000"/>
                </a:solidFill>
              </a:rPr>
              <a:t>Sum():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/>
              <a:t>The SUM() function returns the total sum of a numeric column.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SUM(</a:t>
            </a:r>
            <a:r>
              <a:rPr lang="en-US" sz="2100" dirty="0" err="1">
                <a:solidFill>
                  <a:srgbClr val="0070C0"/>
                </a:solidFill>
              </a:rPr>
              <a:t>column_name</a:t>
            </a:r>
            <a:r>
              <a:rPr lang="en-US" sz="2100" dirty="0">
                <a:solidFill>
                  <a:srgbClr val="0070C0"/>
                </a:solidFill>
              </a:rPr>
              <a:t>) FROM </a:t>
            </a:r>
            <a:r>
              <a:rPr lang="en-US" sz="2100" dirty="0" err="1">
                <a:solidFill>
                  <a:srgbClr val="0070C0"/>
                </a:solidFill>
              </a:rPr>
              <a:t>table_name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Upper():</a:t>
            </a:r>
            <a:r>
              <a:rPr lang="en-US" sz="2400" dirty="0"/>
              <a:t> The Upper() function converts the value of a field to uppercase.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Upper(</a:t>
            </a:r>
            <a:r>
              <a:rPr lang="en-US" sz="2100" dirty="0" err="1">
                <a:solidFill>
                  <a:srgbClr val="0070C0"/>
                </a:solidFill>
              </a:rPr>
              <a:t>column_name</a:t>
            </a:r>
            <a:r>
              <a:rPr lang="en-US" sz="2100" dirty="0">
                <a:solidFill>
                  <a:srgbClr val="0070C0"/>
                </a:solidFill>
              </a:rPr>
              <a:t>) FROM </a:t>
            </a:r>
            <a:r>
              <a:rPr lang="en-US" sz="2100" dirty="0" err="1">
                <a:solidFill>
                  <a:srgbClr val="0070C0"/>
                </a:solidFill>
              </a:rPr>
              <a:t>table_name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>
                <a:solidFill>
                  <a:srgbClr val="C00000"/>
                </a:solidFill>
              </a:rPr>
              <a:t>Lower():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/>
              <a:t>The LCASE() function converts the value of a field to lowercase.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SELECT Lower(</a:t>
            </a:r>
            <a:r>
              <a:rPr lang="en-US" sz="1800" dirty="0" err="1">
                <a:solidFill>
                  <a:srgbClr val="0070C0"/>
                </a:solidFill>
              </a:rPr>
              <a:t>column_name</a:t>
            </a:r>
            <a:r>
              <a:rPr lang="en-US" sz="1800" dirty="0">
                <a:solidFill>
                  <a:srgbClr val="0070C0"/>
                </a:solidFill>
              </a:rPr>
              <a:t>) FROM </a:t>
            </a:r>
            <a:r>
              <a:rPr lang="en-US" sz="1800" dirty="0" err="1">
                <a:solidFill>
                  <a:srgbClr val="0070C0"/>
                </a:solidFill>
              </a:rPr>
              <a:t>table_name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2100" dirty="0">
                <a:solidFill>
                  <a:srgbClr val="C00000"/>
                </a:solidFill>
              </a:rPr>
              <a:t>Len():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/>
              <a:t>The LEN() function returns the length of the value in a text field.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LEN(</a:t>
            </a:r>
            <a:r>
              <a:rPr lang="en-US" sz="2100" dirty="0" err="1">
                <a:solidFill>
                  <a:srgbClr val="0070C0"/>
                </a:solidFill>
              </a:rPr>
              <a:t>column_name</a:t>
            </a:r>
            <a:r>
              <a:rPr lang="en-US" sz="2100" dirty="0">
                <a:solidFill>
                  <a:srgbClr val="0070C0"/>
                </a:solidFill>
              </a:rPr>
              <a:t>) FROM </a:t>
            </a:r>
            <a:r>
              <a:rPr lang="en-US" sz="2100" dirty="0" err="1">
                <a:solidFill>
                  <a:srgbClr val="0070C0"/>
                </a:solidFill>
              </a:rPr>
              <a:t>table_name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ROUND():</a:t>
            </a:r>
            <a:r>
              <a:rPr lang="en-US" sz="2400" dirty="0"/>
              <a:t> The ROUND() function is used to round a numeric field to the number of decimals specified.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ROUND(</a:t>
            </a:r>
            <a:r>
              <a:rPr lang="en-US" sz="2100" dirty="0" err="1">
                <a:solidFill>
                  <a:srgbClr val="0070C0"/>
                </a:solidFill>
              </a:rPr>
              <a:t>column_name,decimals</a:t>
            </a:r>
            <a:r>
              <a:rPr lang="en-US" sz="2100" dirty="0">
                <a:solidFill>
                  <a:srgbClr val="0070C0"/>
                </a:solidFill>
              </a:rPr>
              <a:t>) FROM </a:t>
            </a:r>
            <a:r>
              <a:rPr lang="en-US" sz="2100" dirty="0" err="1">
                <a:solidFill>
                  <a:srgbClr val="0070C0"/>
                </a:solidFill>
              </a:rPr>
              <a:t>table_name</a:t>
            </a:r>
            <a:endParaRPr lang="en-US" sz="2100" dirty="0">
              <a:solidFill>
                <a:srgbClr val="0070C0"/>
              </a:solidFill>
            </a:endParaRPr>
          </a:p>
          <a:p>
            <a:pPr lvl="1"/>
            <a:r>
              <a:rPr lang="en-US" sz="2100" dirty="0" err="1">
                <a:solidFill>
                  <a:srgbClr val="C00000"/>
                </a:solidFill>
              </a:rPr>
              <a:t>column_name</a:t>
            </a:r>
            <a:r>
              <a:rPr lang="en-US" sz="2100" dirty="0">
                <a:solidFill>
                  <a:srgbClr val="C00000"/>
                </a:solidFill>
              </a:rPr>
              <a:t>:</a:t>
            </a:r>
            <a:r>
              <a:rPr lang="en-US" sz="2100" dirty="0"/>
              <a:t> The field to round.</a:t>
            </a:r>
          </a:p>
          <a:p>
            <a:pPr lvl="1"/>
            <a:r>
              <a:rPr lang="en-US" sz="2100" dirty="0">
                <a:solidFill>
                  <a:srgbClr val="C00000"/>
                </a:solidFill>
              </a:rPr>
              <a:t>Decimals:</a:t>
            </a:r>
            <a:r>
              <a:rPr lang="en-US" sz="2100" dirty="0"/>
              <a:t> Specifies the number of decimals to be returned.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Getdate</a:t>
            </a:r>
            <a:r>
              <a:rPr lang="en-US" sz="2400" dirty="0">
                <a:solidFill>
                  <a:srgbClr val="C00000"/>
                </a:solidFill>
              </a:rPr>
              <a:t>():</a:t>
            </a:r>
            <a:r>
              <a:rPr lang="en-US" sz="2400" dirty="0"/>
              <a:t> returns current system date and time.</a:t>
            </a:r>
          </a:p>
          <a:p>
            <a:pPr lvl="1"/>
            <a:r>
              <a:rPr lang="en-US" sz="2100" dirty="0">
                <a:solidFill>
                  <a:srgbClr val="0070C0"/>
                </a:solidFill>
              </a:rPr>
              <a:t>Select </a:t>
            </a:r>
            <a:r>
              <a:rPr lang="en-US" sz="2100" dirty="0" err="1">
                <a:solidFill>
                  <a:srgbClr val="0070C0"/>
                </a:solidFill>
              </a:rPr>
              <a:t>getdate</a:t>
            </a:r>
            <a:r>
              <a:rPr lang="en-US" sz="2100" dirty="0">
                <a:solidFill>
                  <a:srgbClr val="0070C0"/>
                </a:solidFill>
              </a:rPr>
              <a:t>()</a:t>
            </a:r>
          </a:p>
          <a:p>
            <a:endParaRPr lang="en-US" sz="2400" dirty="0"/>
          </a:p>
          <a:p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</TotalTime>
  <Words>346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Wingdings</vt:lpstr>
      <vt:lpstr>Wingdings 2</vt:lpstr>
      <vt:lpstr>Median</vt:lpstr>
      <vt:lpstr>Built in Functions</vt:lpstr>
      <vt:lpstr>Built in Functions</vt:lpstr>
      <vt:lpstr>Built in Functions</vt:lpstr>
      <vt:lpstr>Built in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in Functions</dc:title>
  <dc:creator>santuparsi</dc:creator>
  <cp:lastModifiedBy>San San</cp:lastModifiedBy>
  <cp:revision>10</cp:revision>
  <dcterms:created xsi:type="dcterms:W3CDTF">2006-08-16T00:00:00Z</dcterms:created>
  <dcterms:modified xsi:type="dcterms:W3CDTF">2023-09-26T09:12:42Z</dcterms:modified>
</cp:coreProperties>
</file>