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9" r:id="rId4"/>
    <p:sldId id="270" r:id="rId5"/>
    <p:sldId id="262" r:id="rId6"/>
    <p:sldId id="263" r:id="rId7"/>
    <p:sldId id="267" r:id="rId8"/>
    <p:sldId id="264" r:id="rId9"/>
    <p:sldId id="272" r:id="rId10"/>
    <p:sldId id="273" r:id="rId11"/>
    <p:sldId id="261"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25"/>
    <p:restoredTop sz="94597"/>
  </p:normalViewPr>
  <p:slideViewPr>
    <p:cSldViewPr snapToGrid="0">
      <p:cViewPr varScale="1">
        <p:scale>
          <a:sx n="140" d="100"/>
          <a:sy n="140" d="100"/>
        </p:scale>
        <p:origin x="240" y="5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639D4-D545-C046-A646-8CC16EAD92B3}" type="datetimeFigureOut">
              <a:rPr lang="en-US" smtClean="0"/>
              <a:t>10/4/24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513BE-068A-7E40-8702-73CDC0DBC383}" type="slidenum">
              <a:rPr lang="en-US" smtClean="0"/>
              <a:t>‹#›</a:t>
            </a:fld>
            <a:endParaRPr lang="en-US"/>
          </a:p>
        </p:txBody>
      </p:sp>
    </p:spTree>
    <p:extLst>
      <p:ext uri="{BB962C8B-B14F-4D97-AF65-F5344CB8AC3E}">
        <p14:creationId xmlns:p14="http://schemas.microsoft.com/office/powerpoint/2010/main" val="398318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513BE-068A-7E40-8702-73CDC0DBC383}" type="slidenum">
              <a:rPr lang="en-US" smtClean="0"/>
              <a:t>1</a:t>
            </a:fld>
            <a:endParaRPr lang="en-US"/>
          </a:p>
        </p:txBody>
      </p:sp>
    </p:spTree>
    <p:extLst>
      <p:ext uri="{BB962C8B-B14F-4D97-AF65-F5344CB8AC3E}">
        <p14:creationId xmlns:p14="http://schemas.microsoft.com/office/powerpoint/2010/main" val="32125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6.m4a"/><Relationship Id="rId1" Type="http://schemas.openxmlformats.org/officeDocument/2006/relationships/audio" Target="NUL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8D36E8-7C0B-FF80-D406-6558EA441509}"/>
              </a:ext>
            </a:extLst>
          </p:cNvPr>
          <p:cNvSpPr>
            <a:spLocks noGrp="1"/>
          </p:cNvSpPr>
          <p:nvPr>
            <p:ph type="ctrTitle" idx="4294967295"/>
          </p:nvPr>
        </p:nvSpPr>
        <p:spPr>
          <a:xfrm>
            <a:off x="1844843" y="372261"/>
            <a:ext cx="8280932" cy="2909954"/>
          </a:xfrm>
        </p:spPr>
        <p:txBody>
          <a:bodyPr>
            <a:normAutofit fontScale="90000"/>
          </a:bodyPr>
          <a:lstStyle/>
          <a:p>
            <a:pPr algn="ctr">
              <a:lnSpc>
                <a:spcPct val="150000"/>
              </a:lnSpc>
            </a:pPr>
            <a:br>
              <a:rPr lang="en-GB" sz="1800" b="1" dirty="0">
                <a:solidFill>
                  <a:srgbClr val="374151"/>
                </a:solidFill>
                <a:effectLst/>
                <a:latin typeface="Segoe UI" panose="020B0502040204020203" pitchFamily="34" charset="0"/>
                <a:ea typeface="Calibri" panose="020F0502020204030204" pitchFamily="34" charset="0"/>
                <a:cs typeface="Mangal" panose="02040503050203030202" pitchFamily="18" charset="0"/>
              </a:rPr>
            </a:br>
            <a:br>
              <a:rPr lang="en-GB" sz="1800" b="1" dirty="0">
                <a:solidFill>
                  <a:srgbClr val="374151"/>
                </a:solidFill>
                <a:effectLst/>
                <a:latin typeface="Segoe UI" panose="020B0502040204020203" pitchFamily="34" charset="0"/>
                <a:ea typeface="Calibri" panose="020F0502020204030204" pitchFamily="34" charset="0"/>
                <a:cs typeface="Mangal" panose="02040503050203030202" pitchFamily="18" charset="0"/>
              </a:rPr>
            </a:br>
            <a:br>
              <a:rPr lang="en-GB" sz="1800" b="1" dirty="0">
                <a:solidFill>
                  <a:srgbClr val="374151"/>
                </a:solidFill>
                <a:effectLst/>
                <a:latin typeface="Segoe UI" panose="020B0502040204020203" pitchFamily="34" charset="0"/>
                <a:ea typeface="Calibri" panose="020F0502020204030204" pitchFamily="34" charset="0"/>
                <a:cs typeface="Mangal" panose="02040503050203030202" pitchFamily="18" charset="0"/>
              </a:rPr>
            </a:br>
            <a:br>
              <a:rPr lang="en-GB" sz="1800" b="1" dirty="0">
                <a:solidFill>
                  <a:srgbClr val="374151"/>
                </a:solidFill>
                <a:effectLst/>
                <a:latin typeface="Segoe UI" panose="020B0502040204020203" pitchFamily="34" charset="0"/>
                <a:ea typeface="Calibri" panose="020F0502020204030204" pitchFamily="34" charset="0"/>
                <a:cs typeface="Mangal" panose="02040503050203030202" pitchFamily="18" charset="0"/>
              </a:rPr>
            </a:br>
            <a:r>
              <a:rPr lang="en-GB" sz="2700" b="1" dirty="0">
                <a:solidFill>
                  <a:srgbClr val="374151"/>
                </a:solidFill>
                <a:effectLst/>
                <a:latin typeface="Segoe UI" panose="020B0502040204020203" pitchFamily="34" charset="0"/>
                <a:ea typeface="Calibri" panose="020F0502020204030204" pitchFamily="34" charset="0"/>
                <a:cs typeface="Mangal" panose="02040503050203030202" pitchFamily="18" charset="0"/>
              </a:rPr>
              <a:t>ML Predictive Model for Earthquakes</a:t>
            </a:r>
            <a:br>
              <a:rPr lang="en-GB" sz="2700" dirty="0">
                <a:effectLst/>
                <a:latin typeface="Helvetica" pitchFamily="2" charset="0"/>
                <a:ea typeface="Calibri" panose="020F0502020204030204" pitchFamily="34" charset="0"/>
                <a:cs typeface="Mangal" panose="02040503050203030202" pitchFamily="18" charset="0"/>
              </a:rPr>
            </a:br>
            <a:r>
              <a:rPr lang="en-GB" sz="2700" dirty="0">
                <a:solidFill>
                  <a:srgbClr val="374151"/>
                </a:solidFill>
                <a:effectLst/>
                <a:latin typeface="Segoe UI" panose="020B0502040204020203" pitchFamily="34" charset="0"/>
                <a:ea typeface="Calibri" panose="020F0502020204030204" pitchFamily="34" charset="0"/>
                <a:cs typeface="Mangal" panose="02040503050203030202" pitchFamily="18" charset="0"/>
              </a:rPr>
              <a:t>Integrating Mass, Distance, Gravity, and Magnitude</a:t>
            </a:r>
            <a:br>
              <a:rPr lang="en-GB" sz="2700" dirty="0">
                <a:effectLst/>
                <a:latin typeface="Helvetica" pitchFamily="2" charset="0"/>
                <a:ea typeface="Calibri" panose="020F0502020204030204" pitchFamily="34" charset="0"/>
                <a:cs typeface="Mangal" panose="02040503050203030202" pitchFamily="18" charset="0"/>
              </a:rPr>
            </a:br>
            <a:endParaRPr lang="en-US" sz="2700" dirty="0"/>
          </a:p>
        </p:txBody>
      </p:sp>
      <p:pic>
        <p:nvPicPr>
          <p:cNvPr id="29" name="Picture 28" descr="Diagram&#10;&#10;Description automatically generated with medium confidence">
            <a:extLst>
              <a:ext uri="{FF2B5EF4-FFF2-40B4-BE49-F238E27FC236}">
                <a16:creationId xmlns:a16="http://schemas.microsoft.com/office/drawing/2014/main" id="{0AEC1794-7D55-1969-4447-979B61B5C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3926" y="372261"/>
            <a:ext cx="7526957" cy="1215908"/>
          </a:xfrm>
          <a:prstGeom prst="rect">
            <a:avLst/>
          </a:prstGeom>
        </p:spPr>
      </p:pic>
      <p:sp>
        <p:nvSpPr>
          <p:cNvPr id="33" name="Title 3">
            <a:extLst>
              <a:ext uri="{FF2B5EF4-FFF2-40B4-BE49-F238E27FC236}">
                <a16:creationId xmlns:a16="http://schemas.microsoft.com/office/drawing/2014/main" id="{C6AD2270-BC04-51BB-2974-93784CA05083}"/>
              </a:ext>
            </a:extLst>
          </p:cNvPr>
          <p:cNvSpPr txBox="1">
            <a:spLocks/>
          </p:cNvSpPr>
          <p:nvPr/>
        </p:nvSpPr>
        <p:spPr>
          <a:xfrm>
            <a:off x="1376410" y="3119388"/>
            <a:ext cx="9567511" cy="1787893"/>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dirty="0"/>
          </a:p>
        </p:txBody>
      </p:sp>
      <p:sp>
        <p:nvSpPr>
          <p:cNvPr id="36" name="TextBox 35">
            <a:extLst>
              <a:ext uri="{FF2B5EF4-FFF2-40B4-BE49-F238E27FC236}">
                <a16:creationId xmlns:a16="http://schemas.microsoft.com/office/drawing/2014/main" id="{F5C4658F-D802-190F-D87D-49B93CA6882F}"/>
              </a:ext>
            </a:extLst>
          </p:cNvPr>
          <p:cNvSpPr txBox="1"/>
          <p:nvPr/>
        </p:nvSpPr>
        <p:spPr>
          <a:xfrm>
            <a:off x="2310057" y="5072515"/>
            <a:ext cx="3388094" cy="1231106"/>
          </a:xfrm>
          <a:prstGeom prst="rect">
            <a:avLst/>
          </a:prstGeom>
          <a:noFill/>
        </p:spPr>
        <p:txBody>
          <a:bodyPr wrap="square" rtlCol="0">
            <a:spAutoFit/>
          </a:bodyPr>
          <a:lstStyle/>
          <a:p>
            <a:r>
              <a:rPr lang="en-US" sz="2000" dirty="0"/>
              <a:t>Presented by:</a:t>
            </a:r>
          </a:p>
          <a:p>
            <a:r>
              <a:rPr lang="en-US" dirty="0"/>
              <a:t>Aadarsh Kushwaha</a:t>
            </a:r>
          </a:p>
          <a:p>
            <a:r>
              <a:rPr lang="en-US" dirty="0"/>
              <a:t>2023398</a:t>
            </a:r>
          </a:p>
          <a:p>
            <a:r>
              <a:rPr lang="en-US" dirty="0"/>
              <a:t>M.Sc. in Data Analytics</a:t>
            </a:r>
          </a:p>
        </p:txBody>
      </p:sp>
      <p:sp>
        <p:nvSpPr>
          <p:cNvPr id="37" name="TextBox 36">
            <a:extLst>
              <a:ext uri="{FF2B5EF4-FFF2-40B4-BE49-F238E27FC236}">
                <a16:creationId xmlns:a16="http://schemas.microsoft.com/office/drawing/2014/main" id="{25D9CD84-DEBE-DF98-8723-2CC1E5281767}"/>
              </a:ext>
            </a:extLst>
          </p:cNvPr>
          <p:cNvSpPr txBox="1"/>
          <p:nvPr/>
        </p:nvSpPr>
        <p:spPr>
          <a:xfrm>
            <a:off x="8187896" y="5072515"/>
            <a:ext cx="3388094" cy="677108"/>
          </a:xfrm>
          <a:prstGeom prst="rect">
            <a:avLst/>
          </a:prstGeom>
          <a:noFill/>
        </p:spPr>
        <p:txBody>
          <a:bodyPr wrap="square" rtlCol="0">
            <a:spAutoFit/>
          </a:bodyPr>
          <a:lstStyle/>
          <a:p>
            <a:r>
              <a:rPr lang="en-US" sz="2000" dirty="0"/>
              <a:t>Guided by:</a:t>
            </a:r>
          </a:p>
          <a:p>
            <a:r>
              <a:rPr lang="en-US" dirty="0"/>
              <a:t>Taufique Ahmed</a:t>
            </a:r>
          </a:p>
        </p:txBody>
      </p:sp>
      <p:pic>
        <p:nvPicPr>
          <p:cNvPr id="63" name="Audio Recording 4 Oct 2024 at 2:58:40 pm">
            <a:hlinkClick r:id="" action="ppaction://media"/>
            <a:extLst>
              <a:ext uri="{FF2B5EF4-FFF2-40B4-BE49-F238E27FC236}">
                <a16:creationId xmlns:a16="http://schemas.microsoft.com/office/drawing/2014/main" id="{9405009C-F4E6-296A-E0ED-18D79FBAC95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763190" y="5625700"/>
            <a:ext cx="812800" cy="812800"/>
          </a:xfrm>
          <a:prstGeom prst="rect">
            <a:avLst/>
          </a:prstGeom>
        </p:spPr>
      </p:pic>
    </p:spTree>
    <p:extLst>
      <p:ext uri="{BB962C8B-B14F-4D97-AF65-F5344CB8AC3E}">
        <p14:creationId xmlns:p14="http://schemas.microsoft.com/office/powerpoint/2010/main" val="1488129884"/>
      </p:ext>
    </p:extLst>
  </p:cSld>
  <p:clrMapOvr>
    <a:masterClrMapping/>
  </p:clrMapOvr>
  <mc:AlternateContent xmlns:mc="http://schemas.openxmlformats.org/markup-compatibility/2006">
    <mc:Choice xmlns:p14="http://schemas.microsoft.com/office/powerpoint/2010/main" Requires="p14">
      <p:transition spd="slow" p14:dur="2000" advTm="26597"/>
    </mc:Choice>
    <mc:Fallback>
      <p:transition spd="slow" advTm="265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804" fill="hold"/>
                                        <p:tgtEl>
                                          <p:spTgt spid="6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9817C6-A981-C385-C67E-E826C6218BAB}"/>
              </a:ext>
            </a:extLst>
          </p:cNvPr>
          <p:cNvPicPr>
            <a:picLocks noGrp="1" noChangeAspect="1"/>
          </p:cNvPicPr>
          <p:nvPr>
            <p:ph idx="1"/>
          </p:nvPr>
        </p:nvPicPr>
        <p:blipFill>
          <a:blip r:embed="rId4"/>
          <a:stretch>
            <a:fillRect/>
          </a:stretch>
        </p:blipFill>
        <p:spPr>
          <a:xfrm>
            <a:off x="2048256" y="371475"/>
            <a:ext cx="9665208" cy="5791581"/>
          </a:xfrm>
          <a:prstGeom prst="rect">
            <a:avLst/>
          </a:prstGeom>
        </p:spPr>
      </p:pic>
      <p:pic>
        <p:nvPicPr>
          <p:cNvPr id="6" name="Audio Recording 4 Oct 2024 at 3:34:34 pm">
            <a:hlinkClick r:id="" action="ppaction://media"/>
            <a:extLst>
              <a:ext uri="{FF2B5EF4-FFF2-40B4-BE49-F238E27FC236}">
                <a16:creationId xmlns:a16="http://schemas.microsoft.com/office/drawing/2014/main" id="{A873B6C1-B2C0-03B8-F093-6C48B30DD65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435336" y="5673725"/>
            <a:ext cx="812800" cy="812800"/>
          </a:xfrm>
          <a:prstGeom prst="rect">
            <a:avLst/>
          </a:prstGeom>
        </p:spPr>
      </p:pic>
    </p:spTree>
    <p:extLst>
      <p:ext uri="{BB962C8B-B14F-4D97-AF65-F5344CB8AC3E}">
        <p14:creationId xmlns:p14="http://schemas.microsoft.com/office/powerpoint/2010/main" val="17845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6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2E3FD-1830-E84A-75D5-E4CF3F257D2E}"/>
              </a:ext>
            </a:extLst>
          </p:cNvPr>
          <p:cNvSpPr>
            <a:spLocks noGrp="1"/>
          </p:cNvSpPr>
          <p:nvPr>
            <p:ph type="title"/>
          </p:nvPr>
        </p:nvSpPr>
        <p:spPr>
          <a:xfrm>
            <a:off x="2592925" y="624110"/>
            <a:ext cx="8897765" cy="759628"/>
          </a:xfrm>
        </p:spPr>
        <p:txBody>
          <a:bodyPr/>
          <a:lstStyle/>
          <a:p>
            <a:r>
              <a:rPr lang="en-US" dirty="0">
                <a:latin typeface="Helvetica" pitchFamily="2" charset="0"/>
              </a:rPr>
              <a:t>TOP 4 MODEL ON 100% SAMPLE DATA</a:t>
            </a:r>
          </a:p>
        </p:txBody>
      </p:sp>
      <p:graphicFrame>
        <p:nvGraphicFramePr>
          <p:cNvPr id="6" name="Content Placeholder 5">
            <a:extLst>
              <a:ext uri="{FF2B5EF4-FFF2-40B4-BE49-F238E27FC236}">
                <a16:creationId xmlns:a16="http://schemas.microsoft.com/office/drawing/2014/main" id="{3977A651-DBE0-91F5-721F-B9CD9EEDBB62}"/>
              </a:ext>
            </a:extLst>
          </p:cNvPr>
          <p:cNvGraphicFramePr>
            <a:graphicFrameLocks noGrp="1"/>
          </p:cNvGraphicFramePr>
          <p:nvPr>
            <p:ph idx="1"/>
            <p:extLst>
              <p:ext uri="{D42A27DB-BD31-4B8C-83A1-F6EECF244321}">
                <p14:modId xmlns:p14="http://schemas.microsoft.com/office/powerpoint/2010/main" val="568162722"/>
              </p:ext>
            </p:extLst>
          </p:nvPr>
        </p:nvGraphicFramePr>
        <p:xfrm>
          <a:off x="2592925" y="1702981"/>
          <a:ext cx="7831235" cy="4197416"/>
        </p:xfrm>
        <a:graphic>
          <a:graphicData uri="http://schemas.openxmlformats.org/drawingml/2006/table">
            <a:tbl>
              <a:tblPr firstRow="1" firstCol="1" bandRow="1">
                <a:tableStyleId>{5C22544A-7EE6-4342-B048-85BDC9FD1C3A}</a:tableStyleId>
              </a:tblPr>
              <a:tblGrid>
                <a:gridCol w="1622607">
                  <a:extLst>
                    <a:ext uri="{9D8B030D-6E8A-4147-A177-3AD203B41FA5}">
                      <a16:colId xmlns:a16="http://schemas.microsoft.com/office/drawing/2014/main" val="2311580031"/>
                    </a:ext>
                  </a:extLst>
                </a:gridCol>
                <a:gridCol w="1355353">
                  <a:extLst>
                    <a:ext uri="{9D8B030D-6E8A-4147-A177-3AD203B41FA5}">
                      <a16:colId xmlns:a16="http://schemas.microsoft.com/office/drawing/2014/main" val="2491642318"/>
                    </a:ext>
                  </a:extLst>
                </a:gridCol>
                <a:gridCol w="1317175">
                  <a:extLst>
                    <a:ext uri="{9D8B030D-6E8A-4147-A177-3AD203B41FA5}">
                      <a16:colId xmlns:a16="http://schemas.microsoft.com/office/drawing/2014/main" val="864728297"/>
                    </a:ext>
                  </a:extLst>
                </a:gridCol>
                <a:gridCol w="1279904">
                  <a:extLst>
                    <a:ext uri="{9D8B030D-6E8A-4147-A177-3AD203B41FA5}">
                      <a16:colId xmlns:a16="http://schemas.microsoft.com/office/drawing/2014/main" val="1522024176"/>
                    </a:ext>
                  </a:extLst>
                </a:gridCol>
                <a:gridCol w="1036286">
                  <a:extLst>
                    <a:ext uri="{9D8B030D-6E8A-4147-A177-3AD203B41FA5}">
                      <a16:colId xmlns:a16="http://schemas.microsoft.com/office/drawing/2014/main" val="1324101874"/>
                    </a:ext>
                  </a:extLst>
                </a:gridCol>
                <a:gridCol w="1219910">
                  <a:extLst>
                    <a:ext uri="{9D8B030D-6E8A-4147-A177-3AD203B41FA5}">
                      <a16:colId xmlns:a16="http://schemas.microsoft.com/office/drawing/2014/main" val="2474263232"/>
                    </a:ext>
                  </a:extLst>
                </a:gridCol>
              </a:tblGrid>
              <a:tr h="1659158">
                <a:tc>
                  <a:txBody>
                    <a:bodyPr/>
                    <a:lstStyle/>
                    <a:p>
                      <a:pPr algn="ctr">
                        <a:lnSpc>
                          <a:spcPct val="150000"/>
                        </a:lnSpc>
                        <a:spcBef>
                          <a:spcPts val="1200"/>
                        </a:spcBef>
                        <a:spcAft>
                          <a:spcPts val="1200"/>
                        </a:spcAft>
                      </a:pPr>
                      <a:r>
                        <a:rPr lang="en-GB" sz="1100" dirty="0">
                          <a:effectLst/>
                        </a:rPr>
                        <a:t>Models</a:t>
                      </a:r>
                      <a:endParaRPr lang="en-GB" sz="1100" dirty="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R2 score</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Root Mean Square Error (RMSE)</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dirty="0">
                          <a:effectLst/>
                        </a:rPr>
                        <a:t>Mean Square Error (MSE)</a:t>
                      </a:r>
                    </a:p>
                    <a:p>
                      <a:pPr algn="ctr">
                        <a:lnSpc>
                          <a:spcPct val="150000"/>
                        </a:lnSpc>
                        <a:spcBef>
                          <a:spcPts val="1200"/>
                        </a:spcBef>
                        <a:spcAft>
                          <a:spcPts val="1200"/>
                        </a:spcAft>
                      </a:pPr>
                      <a:r>
                        <a:rPr lang="en-GB" sz="1100" dirty="0">
                          <a:effectLst/>
                        </a:rPr>
                        <a:t> </a:t>
                      </a:r>
                      <a:endParaRPr lang="en-GB" sz="1100" dirty="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Mean Absolute Error (MAE)</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Mean Absolute Percentage Error (MAPE)</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81747488"/>
                  </a:ext>
                </a:extLst>
              </a:tr>
              <a:tr h="495201">
                <a:tc>
                  <a:txBody>
                    <a:bodyPr/>
                    <a:lstStyle/>
                    <a:p>
                      <a:pPr algn="r">
                        <a:lnSpc>
                          <a:spcPct val="150000"/>
                        </a:lnSpc>
                        <a:spcBef>
                          <a:spcPts val="1200"/>
                        </a:spcBef>
                        <a:spcAft>
                          <a:spcPts val="1200"/>
                        </a:spcAft>
                      </a:pPr>
                      <a:r>
                        <a:rPr lang="en-GB" sz="1100">
                          <a:effectLst/>
                        </a:rPr>
                        <a:t>XGBRegressor</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marL="93980" indent="93980" algn="ctr">
                        <a:lnSpc>
                          <a:spcPct val="150000"/>
                        </a:lnSpc>
                        <a:spcBef>
                          <a:spcPts val="1200"/>
                        </a:spcBef>
                        <a:spcAft>
                          <a:spcPts val="1200"/>
                        </a:spcAft>
                      </a:pPr>
                      <a:r>
                        <a:rPr lang="en-GB" sz="1100">
                          <a:effectLst/>
                        </a:rPr>
                        <a:t>0.863236</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0.333712</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0.111364</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0.247332</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0.070678</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01551842"/>
                  </a:ext>
                </a:extLst>
              </a:tr>
              <a:tr h="579202">
                <a:tc>
                  <a:txBody>
                    <a:bodyPr/>
                    <a:lstStyle/>
                    <a:p>
                      <a:pPr algn="r">
                        <a:lnSpc>
                          <a:spcPct val="150000"/>
                        </a:lnSpc>
                        <a:spcBef>
                          <a:spcPts val="1200"/>
                        </a:spcBef>
                        <a:spcAft>
                          <a:spcPts val="1200"/>
                        </a:spcAft>
                      </a:pPr>
                      <a:r>
                        <a:rPr lang="en-GB" sz="1100">
                          <a:effectLst/>
                        </a:rPr>
                        <a:t>Random Forest</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marL="93980" indent="93980" algn="ctr">
                        <a:lnSpc>
                          <a:spcPct val="150000"/>
                        </a:lnSpc>
                        <a:spcBef>
                          <a:spcPts val="1200"/>
                        </a:spcBef>
                        <a:spcAft>
                          <a:spcPts val="1200"/>
                        </a:spcAft>
                      </a:pPr>
                      <a:r>
                        <a:rPr lang="en-GB" sz="1100">
                          <a:effectLst/>
                        </a:rPr>
                        <a:t>0.862888</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0.334136</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0.111647</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l">
                        <a:lnSpc>
                          <a:spcPct val="150000"/>
                        </a:lnSpc>
                        <a:spcBef>
                          <a:spcPts val="1200"/>
                        </a:spcBef>
                        <a:spcAft>
                          <a:spcPts val="1200"/>
                        </a:spcAft>
                      </a:pPr>
                      <a:r>
                        <a:rPr lang="en-GB" sz="1100">
                          <a:effectLst/>
                        </a:rPr>
                        <a:t>0.247364</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0.071030</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40507894"/>
                  </a:ext>
                </a:extLst>
              </a:tr>
              <a:tr h="579202">
                <a:tc>
                  <a:txBody>
                    <a:bodyPr/>
                    <a:lstStyle/>
                    <a:p>
                      <a:pPr algn="r">
                        <a:lnSpc>
                          <a:spcPct val="150000"/>
                        </a:lnSpc>
                        <a:spcBef>
                          <a:spcPts val="1200"/>
                        </a:spcBef>
                        <a:spcAft>
                          <a:spcPts val="1200"/>
                        </a:spcAft>
                      </a:pPr>
                      <a:r>
                        <a:rPr lang="en-GB" sz="1100">
                          <a:effectLst/>
                        </a:rPr>
                        <a:t>CatBoosting Regressor</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marL="93980" indent="93980" algn="ctr">
                        <a:lnSpc>
                          <a:spcPct val="150000"/>
                        </a:lnSpc>
                        <a:spcBef>
                          <a:spcPts val="1200"/>
                        </a:spcBef>
                        <a:spcAft>
                          <a:spcPts val="1200"/>
                        </a:spcAft>
                      </a:pPr>
                      <a:r>
                        <a:rPr lang="en-GB" sz="1100">
                          <a:effectLst/>
                        </a:rPr>
                        <a:t>0.858331</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0.339644</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0.115358</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0.252918</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0.072303</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73373586"/>
                  </a:ext>
                </a:extLst>
              </a:tr>
              <a:tr h="884653">
                <a:tc>
                  <a:txBody>
                    <a:bodyPr/>
                    <a:lstStyle/>
                    <a:p>
                      <a:pPr algn="r">
                        <a:lnSpc>
                          <a:spcPct val="150000"/>
                        </a:lnSpc>
                        <a:spcBef>
                          <a:spcPts val="1200"/>
                        </a:spcBef>
                        <a:spcAft>
                          <a:spcPts val="1200"/>
                        </a:spcAft>
                      </a:pPr>
                      <a:r>
                        <a:rPr lang="en-GB" sz="1100">
                          <a:effectLst/>
                        </a:rPr>
                        <a:t>Artificial Neural Networks</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marL="93980" indent="93980" algn="ctr">
                        <a:lnSpc>
                          <a:spcPct val="150000"/>
                        </a:lnSpc>
                        <a:spcBef>
                          <a:spcPts val="1200"/>
                        </a:spcBef>
                        <a:spcAft>
                          <a:spcPts val="1200"/>
                        </a:spcAft>
                      </a:pPr>
                      <a:r>
                        <a:rPr lang="en-GB" sz="1100">
                          <a:effectLst/>
                        </a:rPr>
                        <a:t>0.857207</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0.340989</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0.116273</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a:effectLst/>
                        </a:rPr>
                        <a:t>0.251290</a:t>
                      </a:r>
                      <a:endParaRPr lang="en-GB" sz="110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tc>
                  <a:txBody>
                    <a:bodyPr/>
                    <a:lstStyle/>
                    <a:p>
                      <a:pPr algn="ctr">
                        <a:lnSpc>
                          <a:spcPct val="150000"/>
                        </a:lnSpc>
                        <a:spcBef>
                          <a:spcPts val="1200"/>
                        </a:spcBef>
                        <a:spcAft>
                          <a:spcPts val="1200"/>
                        </a:spcAft>
                      </a:pPr>
                      <a:r>
                        <a:rPr lang="en-GB" sz="1100" dirty="0">
                          <a:effectLst/>
                        </a:rPr>
                        <a:t>0.071355</a:t>
                      </a:r>
                      <a:endParaRPr lang="en-GB" sz="1100" dirty="0">
                        <a:solidFill>
                          <a:srgbClr val="000000"/>
                        </a:solidFill>
                        <a:effectLst/>
                        <a:latin typeface="Helvetica" pitchFamily="2"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58301771"/>
                  </a:ext>
                </a:extLst>
              </a:tr>
            </a:tbl>
          </a:graphicData>
        </a:graphic>
      </p:graphicFrame>
      <p:pic>
        <p:nvPicPr>
          <p:cNvPr id="24" name="Audio Recording 4 Oct 2024 at 3:20:11 pm">
            <a:hlinkClick r:id="" action="ppaction://media"/>
            <a:extLst>
              <a:ext uri="{FF2B5EF4-FFF2-40B4-BE49-F238E27FC236}">
                <a16:creationId xmlns:a16="http://schemas.microsoft.com/office/drawing/2014/main" id="{733B11B0-894E-F7DF-0061-E56B9892E05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77890" y="5695165"/>
            <a:ext cx="812800" cy="812800"/>
          </a:xfrm>
          <a:prstGeom prst="rect">
            <a:avLst/>
          </a:prstGeom>
        </p:spPr>
      </p:pic>
    </p:spTree>
    <p:extLst>
      <p:ext uri="{BB962C8B-B14F-4D97-AF65-F5344CB8AC3E}">
        <p14:creationId xmlns:p14="http://schemas.microsoft.com/office/powerpoint/2010/main" val="2926801001"/>
      </p:ext>
    </p:extLst>
  </p:cSld>
  <p:clrMapOvr>
    <a:masterClrMapping/>
  </p:clrMapOvr>
  <mc:AlternateContent xmlns:mc="http://schemas.openxmlformats.org/markup-compatibility/2006">
    <mc:Choice xmlns:p14="http://schemas.microsoft.com/office/powerpoint/2010/main" Requires="p14">
      <p:transition spd="slow" p14:dur="2000" advTm="30160"/>
    </mc:Choice>
    <mc:Fallback>
      <p:transition spd="slow" advTm="301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652"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2F98-1500-24F0-8FC0-3F17568948BD}"/>
              </a:ext>
            </a:extLst>
          </p:cNvPr>
          <p:cNvSpPr>
            <a:spLocks noGrp="1"/>
          </p:cNvSpPr>
          <p:nvPr>
            <p:ph type="title"/>
          </p:nvPr>
        </p:nvSpPr>
        <p:spPr>
          <a:xfrm>
            <a:off x="2592925" y="624110"/>
            <a:ext cx="8911687" cy="811285"/>
          </a:xfrm>
        </p:spPr>
        <p:txBody>
          <a:bodyPr>
            <a:normAutofit/>
          </a:bodyPr>
          <a:lstStyle/>
          <a:p>
            <a:r>
              <a:rPr lang="en-US" dirty="0"/>
              <a:t>INTRIGATED FEATURE VS MAGNITUDE</a:t>
            </a:r>
          </a:p>
        </p:txBody>
      </p:sp>
      <p:sp>
        <p:nvSpPr>
          <p:cNvPr id="3" name="Content Placeholder 2">
            <a:extLst>
              <a:ext uri="{FF2B5EF4-FFF2-40B4-BE49-F238E27FC236}">
                <a16:creationId xmlns:a16="http://schemas.microsoft.com/office/drawing/2014/main" id="{14AEDBD3-233C-1931-FBE3-15C54C977973}"/>
              </a:ext>
            </a:extLst>
          </p:cNvPr>
          <p:cNvSpPr>
            <a:spLocks noGrp="1"/>
          </p:cNvSpPr>
          <p:nvPr>
            <p:ph idx="1"/>
          </p:nvPr>
        </p:nvSpPr>
        <p:spPr>
          <a:xfrm>
            <a:off x="2589212" y="1435395"/>
            <a:ext cx="8915400" cy="5092995"/>
          </a:xfrm>
        </p:spPr>
        <p:txBody>
          <a:bodyPr>
            <a:normAutofit fontScale="70000" lnSpcReduction="20000"/>
          </a:bodyPr>
          <a:lstStyle/>
          <a:p>
            <a:r>
              <a:rPr lang="en-GB" sz="4500" b="1" dirty="0">
                <a:latin typeface="Helvetica" pitchFamily="2" charset="0"/>
              </a:rPr>
              <a:t>Magnitude vs. Force</a:t>
            </a:r>
            <a:r>
              <a:rPr lang="en-GB" sz="4500" dirty="0">
                <a:latin typeface="Helvetica" pitchFamily="2" charset="0"/>
              </a:rPr>
              <a:t>:</a:t>
            </a:r>
          </a:p>
          <a:p>
            <a:pPr>
              <a:buFont typeface="Arial" panose="020B0604020202020204" pitchFamily="34" charset="0"/>
              <a:buChar char="•"/>
            </a:pPr>
            <a:r>
              <a:rPr lang="en-GB" sz="2700" dirty="0">
                <a:latin typeface="Helvetica" pitchFamily="2" charset="0"/>
              </a:rPr>
              <a:t>Force increases with magnitude, particularly around </a:t>
            </a:r>
            <a:r>
              <a:rPr lang="en-GB" sz="2700" b="1" dirty="0">
                <a:latin typeface="Helvetica" pitchFamily="2" charset="0"/>
              </a:rPr>
              <a:t>magnitude 4</a:t>
            </a:r>
            <a:r>
              <a:rPr lang="en-GB" sz="2700" dirty="0">
                <a:latin typeface="Helvetica" pitchFamily="2" charset="0"/>
              </a:rPr>
              <a:t>, then stabilizes at higher magnitudes. A </a:t>
            </a:r>
            <a:r>
              <a:rPr lang="en-GB" sz="2700" b="1" dirty="0">
                <a:latin typeface="Helvetica" pitchFamily="2" charset="0"/>
              </a:rPr>
              <a:t>saturation point</a:t>
            </a:r>
            <a:r>
              <a:rPr lang="en-GB" sz="2700" dirty="0">
                <a:latin typeface="Helvetica" pitchFamily="2" charset="0"/>
              </a:rPr>
              <a:t> suggests higher forces do not significantly raise the magnitude beyond this level.</a:t>
            </a:r>
          </a:p>
          <a:p>
            <a:r>
              <a:rPr lang="en-GB" sz="3800" b="1" dirty="0">
                <a:latin typeface="Helvetica" pitchFamily="2" charset="0"/>
              </a:rPr>
              <a:t>Magnitude vs. Gravity</a:t>
            </a:r>
            <a:r>
              <a:rPr lang="en-GB" sz="3800" dirty="0">
                <a:latin typeface="Helvetica" pitchFamily="2" charset="0"/>
              </a:rPr>
              <a:t>:</a:t>
            </a:r>
          </a:p>
          <a:p>
            <a:pPr>
              <a:buFont typeface="Arial" panose="020B0604020202020204" pitchFamily="34" charset="0"/>
              <a:buChar char="•"/>
            </a:pPr>
            <a:r>
              <a:rPr lang="en-GB" sz="2700" dirty="0">
                <a:latin typeface="Helvetica" pitchFamily="2" charset="0"/>
              </a:rPr>
              <a:t>The relationship is </a:t>
            </a:r>
            <a:r>
              <a:rPr lang="en-GB" sz="2700" b="1" dirty="0">
                <a:latin typeface="Helvetica" pitchFamily="2" charset="0"/>
              </a:rPr>
              <a:t>variable</a:t>
            </a:r>
            <a:r>
              <a:rPr lang="en-GB" sz="2700" dirty="0">
                <a:latin typeface="Helvetica" pitchFamily="2" charset="0"/>
              </a:rPr>
              <a:t>, suggesting a </a:t>
            </a:r>
            <a:r>
              <a:rPr lang="en-GB" sz="2700" b="1" dirty="0">
                <a:latin typeface="Helvetica" pitchFamily="2" charset="0"/>
              </a:rPr>
              <a:t>potential correlation</a:t>
            </a:r>
            <a:r>
              <a:rPr lang="en-GB" sz="2700" dirty="0">
                <a:latin typeface="Helvetica" pitchFamily="2" charset="0"/>
              </a:rPr>
              <a:t> between gravity and magnitude.</a:t>
            </a:r>
          </a:p>
          <a:p>
            <a:r>
              <a:rPr lang="en-GB" sz="3300" b="1" dirty="0">
                <a:latin typeface="Helvetica" pitchFamily="2" charset="0"/>
              </a:rPr>
              <a:t>Magnitude vs. Distance</a:t>
            </a:r>
            <a:r>
              <a:rPr lang="en-GB" sz="3300" dirty="0">
                <a:latin typeface="Helvetica" pitchFamily="2" charset="0"/>
              </a:rPr>
              <a:t>:</a:t>
            </a:r>
          </a:p>
          <a:p>
            <a:pPr>
              <a:buFont typeface="Arial" panose="020B0604020202020204" pitchFamily="34" charset="0"/>
              <a:buChar char="•"/>
            </a:pPr>
            <a:r>
              <a:rPr lang="en-GB" sz="2700" dirty="0">
                <a:latin typeface="Helvetica" pitchFamily="2" charset="0"/>
              </a:rPr>
              <a:t>Smaller earthquakes (&lt; magnitude 2) occur closer to the reference point, while </a:t>
            </a:r>
            <a:r>
              <a:rPr lang="en-GB" sz="2700" b="1" dirty="0">
                <a:latin typeface="Helvetica" pitchFamily="2" charset="0"/>
              </a:rPr>
              <a:t>moderate earthquakes</a:t>
            </a:r>
            <a:r>
              <a:rPr lang="en-GB" sz="2700" dirty="0">
                <a:latin typeface="Helvetica" pitchFamily="2" charset="0"/>
              </a:rPr>
              <a:t> (magnitude 3-6) show greater distance variation. </a:t>
            </a:r>
            <a:r>
              <a:rPr lang="en-GB" sz="2700" b="1" dirty="0">
                <a:latin typeface="Helvetica" pitchFamily="2" charset="0"/>
              </a:rPr>
              <a:t>Larger earthquakes</a:t>
            </a:r>
            <a:r>
              <a:rPr lang="en-GB" sz="2700" dirty="0">
                <a:latin typeface="Helvetica" pitchFamily="2" charset="0"/>
              </a:rPr>
              <a:t> (magnitude 6+) stabilize at a consistent range, indicating </a:t>
            </a:r>
            <a:r>
              <a:rPr lang="en-GB" sz="2700" b="1" dirty="0">
                <a:latin typeface="Helvetica" pitchFamily="2" charset="0"/>
              </a:rPr>
              <a:t>specific geophysical ranges</a:t>
            </a:r>
            <a:r>
              <a:rPr lang="en-GB" sz="2700" dirty="0">
                <a:latin typeface="Helvetica" pitchFamily="2" charset="0"/>
              </a:rPr>
              <a:t> for larger events.</a:t>
            </a:r>
          </a:p>
          <a:p>
            <a:r>
              <a:rPr lang="en-GB" sz="3300" b="1" dirty="0">
                <a:latin typeface="Helvetica" pitchFamily="2" charset="0"/>
              </a:rPr>
              <a:t>Magnitude vs. Depth</a:t>
            </a:r>
            <a:r>
              <a:rPr lang="en-GB" sz="3300" dirty="0">
                <a:latin typeface="Helvetica" pitchFamily="2" charset="0"/>
              </a:rPr>
              <a:t>:</a:t>
            </a:r>
          </a:p>
          <a:p>
            <a:pPr>
              <a:buFont typeface="Arial" panose="020B0604020202020204" pitchFamily="34" charset="0"/>
              <a:buChar char="•"/>
            </a:pPr>
            <a:r>
              <a:rPr lang="en-GB" sz="2700" b="1" dirty="0">
                <a:latin typeface="Helvetica" pitchFamily="2" charset="0"/>
              </a:rPr>
              <a:t>Deeper earthquakes</a:t>
            </a:r>
            <a:r>
              <a:rPr lang="en-GB" sz="2700" dirty="0">
                <a:latin typeface="Helvetica" pitchFamily="2" charset="0"/>
              </a:rPr>
              <a:t> tend to have higher magnitudes, especially between </a:t>
            </a:r>
            <a:r>
              <a:rPr lang="en-GB" sz="2700" b="1" dirty="0">
                <a:latin typeface="Helvetica" pitchFamily="2" charset="0"/>
              </a:rPr>
              <a:t>magnitude 2 and 5</a:t>
            </a:r>
            <a:r>
              <a:rPr lang="en-GB" sz="2700" dirty="0">
                <a:latin typeface="Helvetica" pitchFamily="2" charset="0"/>
              </a:rPr>
              <a:t>.After magnitude 5, depths stabilize around </a:t>
            </a:r>
            <a:r>
              <a:rPr lang="en-GB" sz="2700" b="1" dirty="0">
                <a:latin typeface="Helvetica" pitchFamily="2" charset="0"/>
              </a:rPr>
              <a:t>30-40 km</a:t>
            </a:r>
            <a:r>
              <a:rPr lang="en-GB" sz="2700" dirty="0">
                <a:latin typeface="Helvetica" pitchFamily="2" charset="0"/>
              </a:rPr>
              <a:t>, indicating consistent depths for larger earthquakes.</a:t>
            </a:r>
          </a:p>
          <a:p>
            <a:endParaRPr lang="en-US" dirty="0"/>
          </a:p>
        </p:txBody>
      </p:sp>
      <p:pic>
        <p:nvPicPr>
          <p:cNvPr id="5" name="Audio Recording 4 Oct 2024 at 3:40:59 pm">
            <a:hlinkClick r:id="" action="ppaction://media"/>
            <a:extLst>
              <a:ext uri="{FF2B5EF4-FFF2-40B4-BE49-F238E27FC236}">
                <a16:creationId xmlns:a16="http://schemas.microsoft.com/office/drawing/2014/main" id="{CF61F9F1-7840-1499-1B9A-E599EE684BF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042144" y="5601208"/>
            <a:ext cx="812800" cy="812800"/>
          </a:xfrm>
          <a:prstGeom prst="rect">
            <a:avLst/>
          </a:prstGeom>
        </p:spPr>
      </p:pic>
    </p:spTree>
    <p:extLst>
      <p:ext uri="{BB962C8B-B14F-4D97-AF65-F5344CB8AC3E}">
        <p14:creationId xmlns:p14="http://schemas.microsoft.com/office/powerpoint/2010/main" val="294162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FD9C-C65E-9604-CE03-2909F88EC1A3}"/>
              </a:ext>
            </a:extLst>
          </p:cNvPr>
          <p:cNvSpPr>
            <a:spLocks noGrp="1"/>
          </p:cNvSpPr>
          <p:nvPr>
            <p:ph type="title"/>
          </p:nvPr>
        </p:nvSpPr>
        <p:spPr>
          <a:xfrm>
            <a:off x="2560556" y="2639026"/>
            <a:ext cx="8911687" cy="1280890"/>
          </a:xfrm>
        </p:spPr>
        <p:txBody>
          <a:bodyPr/>
          <a:lstStyle/>
          <a:p>
            <a:pPr algn="ctr"/>
            <a:r>
              <a:rPr lang="en-US" dirty="0"/>
              <a:t>THANK YOU</a:t>
            </a:r>
          </a:p>
        </p:txBody>
      </p:sp>
    </p:spTree>
    <p:extLst>
      <p:ext uri="{BB962C8B-B14F-4D97-AF65-F5344CB8AC3E}">
        <p14:creationId xmlns:p14="http://schemas.microsoft.com/office/powerpoint/2010/main" val="11040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CD4C-78CD-1906-B363-EFD8A12F778D}"/>
              </a:ext>
            </a:extLst>
          </p:cNvPr>
          <p:cNvSpPr>
            <a:spLocks noGrp="1"/>
          </p:cNvSpPr>
          <p:nvPr>
            <p:ph type="title"/>
          </p:nvPr>
        </p:nvSpPr>
        <p:spPr>
          <a:xfrm>
            <a:off x="2589212" y="432407"/>
            <a:ext cx="8911687" cy="905505"/>
          </a:xfrm>
        </p:spPr>
        <p:txBody>
          <a:bodyPr/>
          <a:lstStyle/>
          <a:p>
            <a:r>
              <a:rPr lang="en-US" dirty="0">
                <a:latin typeface="Helvetica" pitchFamily="2" charset="0"/>
              </a:rPr>
              <a:t>INTRODUCTION</a:t>
            </a:r>
          </a:p>
        </p:txBody>
      </p:sp>
      <p:sp>
        <p:nvSpPr>
          <p:cNvPr id="3" name="Content Placeholder 2">
            <a:extLst>
              <a:ext uri="{FF2B5EF4-FFF2-40B4-BE49-F238E27FC236}">
                <a16:creationId xmlns:a16="http://schemas.microsoft.com/office/drawing/2014/main" id="{91F8F19C-4E65-B3A4-91B6-04FFF970E1F7}"/>
              </a:ext>
            </a:extLst>
          </p:cNvPr>
          <p:cNvSpPr>
            <a:spLocks noGrp="1"/>
          </p:cNvSpPr>
          <p:nvPr>
            <p:ph idx="1"/>
          </p:nvPr>
        </p:nvSpPr>
        <p:spPr>
          <a:xfrm>
            <a:off x="2589212" y="1337912"/>
            <a:ext cx="8915400" cy="4584423"/>
          </a:xfrm>
        </p:spPr>
        <p:txBody>
          <a:bodyPr>
            <a:normAutofit/>
          </a:bodyPr>
          <a:lstStyle/>
          <a:p>
            <a:r>
              <a:rPr lang="en-US" dirty="0">
                <a:latin typeface="Helvetica" pitchFamily="2" charset="0"/>
              </a:rPr>
              <a:t>Earthquake prediction is a critical challenge in seismology, impacting disaster preparedness and risk reduction. Traditional methods rely on historical data and seismic monitoring, but machine learning (ML) advancements present opportunities to improve accuracy through analyzing vast datasets and identifying overlooked patterns.</a:t>
            </a:r>
          </a:p>
          <a:p>
            <a:r>
              <a:rPr lang="en-US" dirty="0">
                <a:latin typeface="Helvetica" pitchFamily="2" charset="0"/>
              </a:rPr>
              <a:t>This research presents a different method for earthquake prediction by incorporating Mass, Gravity, Distance, and Magnitude data into a machine learning model. The aim is to enhance the accuracy of earthquake forecasts, bolster early warning systems, and reduce potential damages. By adding features such as the Moon's gravitational impact and Earth's non-uniform gravitational field to existing datasets, insights from seismic records, gravitational changes, and earthquake magnitudes can be extracted through feature engineering. Machine learning algorithms will then be utilized to detect patterns and forecast seismic events more reliably.</a:t>
            </a:r>
          </a:p>
        </p:txBody>
      </p:sp>
      <p:pic>
        <p:nvPicPr>
          <p:cNvPr id="39" name="Audio 38">
            <a:extLst>
              <a:ext uri="{FF2B5EF4-FFF2-40B4-BE49-F238E27FC236}">
                <a16:creationId xmlns:a16="http://schemas.microsoft.com/office/drawing/2014/main" id="{ABDA62E2-5C8B-1E31-3B03-9093CBC0DB2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094499" y="5612793"/>
            <a:ext cx="812800" cy="812800"/>
          </a:xfrm>
          <a:prstGeom prst="rect">
            <a:avLst/>
          </a:prstGeom>
        </p:spPr>
      </p:pic>
    </p:spTree>
    <p:extLst>
      <p:ext uri="{BB962C8B-B14F-4D97-AF65-F5344CB8AC3E}">
        <p14:creationId xmlns:p14="http://schemas.microsoft.com/office/powerpoint/2010/main" val="1390994397"/>
      </p:ext>
    </p:extLst>
  </p:cSld>
  <p:clrMapOvr>
    <a:masterClrMapping/>
  </p:clrMapOvr>
  <mc:AlternateContent xmlns:mc="http://schemas.openxmlformats.org/markup-compatibility/2006">
    <mc:Choice xmlns:p14="http://schemas.microsoft.com/office/powerpoint/2010/main" Requires="p14">
      <p:transition spd="slow" p14:dur="2000" advTm="69028"/>
    </mc:Choice>
    <mc:Fallback>
      <p:transition spd="slow" advTm="690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B5BB-51E7-BFE0-4349-E8E09D3D190E}"/>
              </a:ext>
            </a:extLst>
          </p:cNvPr>
          <p:cNvSpPr>
            <a:spLocks noGrp="1"/>
          </p:cNvSpPr>
          <p:nvPr>
            <p:ph type="title"/>
          </p:nvPr>
        </p:nvSpPr>
        <p:spPr>
          <a:xfrm>
            <a:off x="2592925" y="624110"/>
            <a:ext cx="8911687" cy="858181"/>
          </a:xfrm>
        </p:spPr>
        <p:txBody>
          <a:bodyPr>
            <a:normAutofit fontScale="90000"/>
          </a:bodyPr>
          <a:lstStyle/>
          <a:p>
            <a:r>
              <a:rPr lang="en-US" dirty="0">
                <a:latin typeface="Helvetica" pitchFamily="2" charset="0"/>
              </a:rPr>
              <a:t>RESEARCH QUESTION AND OBJECTIVE</a:t>
            </a:r>
          </a:p>
        </p:txBody>
      </p:sp>
      <p:sp>
        <p:nvSpPr>
          <p:cNvPr id="3" name="Content Placeholder 2">
            <a:extLst>
              <a:ext uri="{FF2B5EF4-FFF2-40B4-BE49-F238E27FC236}">
                <a16:creationId xmlns:a16="http://schemas.microsoft.com/office/drawing/2014/main" id="{E1D3D03B-1238-44D3-ED7D-5F8912652048}"/>
              </a:ext>
            </a:extLst>
          </p:cNvPr>
          <p:cNvSpPr>
            <a:spLocks noGrp="1"/>
          </p:cNvSpPr>
          <p:nvPr>
            <p:ph idx="1"/>
          </p:nvPr>
        </p:nvSpPr>
        <p:spPr>
          <a:xfrm>
            <a:off x="2589212" y="3205212"/>
            <a:ext cx="8915400" cy="2706009"/>
          </a:xfrm>
        </p:spPr>
        <p:txBody>
          <a:bodyPr/>
          <a:lstStyle/>
          <a:p>
            <a:r>
              <a:rPr lang="en-GB" dirty="0">
                <a:latin typeface="Helvetica" pitchFamily="2" charset="0"/>
              </a:rPr>
              <a:t>Investigate the influence of Earth-Moon gravitational forces on seismic events.</a:t>
            </a:r>
          </a:p>
          <a:p>
            <a:r>
              <a:rPr lang="en-GB" dirty="0">
                <a:latin typeface="Helvetica" pitchFamily="2" charset="0"/>
              </a:rPr>
              <a:t>Enhance earthquake prediction models by integrating Earth’s non-uniform gravitational field and other key features.</a:t>
            </a:r>
          </a:p>
          <a:p>
            <a:r>
              <a:rPr lang="en-GB" dirty="0">
                <a:latin typeface="Helvetica" pitchFamily="2" charset="0"/>
              </a:rPr>
              <a:t>Identify relevant features from seismic and gravitational data to improve model accuracy.</a:t>
            </a:r>
          </a:p>
          <a:p>
            <a:r>
              <a:rPr lang="en-GB" dirty="0">
                <a:latin typeface="Helvetica" pitchFamily="2" charset="0"/>
              </a:rPr>
              <a:t>Evaluate and compare machine learning models for better earthquake prediction performance.</a:t>
            </a:r>
            <a:endParaRPr lang="en-US" dirty="0">
              <a:latin typeface="Helvetica" pitchFamily="2" charset="0"/>
            </a:endParaRPr>
          </a:p>
        </p:txBody>
      </p:sp>
      <p:sp>
        <p:nvSpPr>
          <p:cNvPr id="4" name="Content Placeholder 2">
            <a:extLst>
              <a:ext uri="{FF2B5EF4-FFF2-40B4-BE49-F238E27FC236}">
                <a16:creationId xmlns:a16="http://schemas.microsoft.com/office/drawing/2014/main" id="{C50E48AF-3C35-6F44-EB37-91354D89816A}"/>
              </a:ext>
            </a:extLst>
          </p:cNvPr>
          <p:cNvSpPr txBox="1">
            <a:spLocks/>
          </p:cNvSpPr>
          <p:nvPr/>
        </p:nvSpPr>
        <p:spPr>
          <a:xfrm>
            <a:off x="2664610" y="1499938"/>
            <a:ext cx="8915400" cy="12913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sz="1800" b="1" dirty="0">
                <a:effectLst/>
                <a:latin typeface="Helvetica" pitchFamily="2" charset="0"/>
                <a:ea typeface="Calibri" panose="020F0502020204030204" pitchFamily="34" charset="0"/>
                <a:cs typeface="Mangal" panose="02040503050203030202" pitchFamily="18" charset="0"/>
              </a:rPr>
              <a:t>Research Question:</a:t>
            </a:r>
            <a:r>
              <a:rPr lang="en-GB" sz="1800" dirty="0">
                <a:effectLst/>
                <a:latin typeface="Helvetica" pitchFamily="2" charset="0"/>
                <a:ea typeface="Calibri" panose="020F0502020204030204" pitchFamily="34" charset="0"/>
                <a:cs typeface="Mangal" panose="02040503050203030202" pitchFamily="18" charset="0"/>
              </a:rPr>
              <a:t> How can the integration of Earth-Moon mass, gravitational dynamics, and advanced feature identification methods improve the accuracy of machine learning algorithms for earthquake prediction?</a:t>
            </a:r>
          </a:p>
          <a:p>
            <a:endParaRPr lang="en-US" dirty="0"/>
          </a:p>
        </p:txBody>
      </p:sp>
      <p:pic>
        <p:nvPicPr>
          <p:cNvPr id="14" name="Audio Recording 4 Oct 2024 at 2:52:24 pm">
            <a:hlinkClick r:id="" action="ppaction://media"/>
            <a:extLst>
              <a:ext uri="{FF2B5EF4-FFF2-40B4-BE49-F238E27FC236}">
                <a16:creationId xmlns:a16="http://schemas.microsoft.com/office/drawing/2014/main" id="{F04B0247-E169-3F6E-76EE-9743FC73BBB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67210" y="5646928"/>
            <a:ext cx="812800" cy="812800"/>
          </a:xfrm>
          <a:prstGeom prst="rect">
            <a:avLst/>
          </a:prstGeom>
        </p:spPr>
      </p:pic>
    </p:spTree>
    <p:extLst>
      <p:ext uri="{BB962C8B-B14F-4D97-AF65-F5344CB8AC3E}">
        <p14:creationId xmlns:p14="http://schemas.microsoft.com/office/powerpoint/2010/main" val="4141788236"/>
      </p:ext>
    </p:extLst>
  </p:cSld>
  <p:clrMapOvr>
    <a:masterClrMapping/>
  </p:clrMapOvr>
  <mc:AlternateContent xmlns:mc="http://schemas.openxmlformats.org/markup-compatibility/2006">
    <mc:Choice xmlns:p14="http://schemas.microsoft.com/office/powerpoint/2010/main" Requires="p14">
      <p:transition spd="slow" p14:dur="2000" advTm="41427"/>
    </mc:Choice>
    <mc:Fallback>
      <p:transition spd="slow" advTm="414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268"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964D-665E-41DF-4D46-6B5EC1DB5F34}"/>
              </a:ext>
            </a:extLst>
          </p:cNvPr>
          <p:cNvSpPr>
            <a:spLocks noGrp="1"/>
          </p:cNvSpPr>
          <p:nvPr>
            <p:ph type="title"/>
          </p:nvPr>
        </p:nvSpPr>
        <p:spPr>
          <a:xfrm>
            <a:off x="2592925" y="624110"/>
            <a:ext cx="8911687" cy="654432"/>
          </a:xfrm>
        </p:spPr>
        <p:txBody>
          <a:bodyPr/>
          <a:lstStyle/>
          <a:p>
            <a:r>
              <a:rPr lang="en-US"/>
              <a:t>HYPOTHESIS</a:t>
            </a:r>
            <a:endParaRPr lang="en-US" dirty="0"/>
          </a:p>
        </p:txBody>
      </p:sp>
      <p:sp>
        <p:nvSpPr>
          <p:cNvPr id="3" name="Content Placeholder 2">
            <a:extLst>
              <a:ext uri="{FF2B5EF4-FFF2-40B4-BE49-F238E27FC236}">
                <a16:creationId xmlns:a16="http://schemas.microsoft.com/office/drawing/2014/main" id="{459F3A64-B92C-8D6B-B6F3-8A5C29530959}"/>
              </a:ext>
            </a:extLst>
          </p:cNvPr>
          <p:cNvSpPr>
            <a:spLocks noGrp="1"/>
          </p:cNvSpPr>
          <p:nvPr>
            <p:ph idx="1"/>
          </p:nvPr>
        </p:nvSpPr>
        <p:spPr>
          <a:xfrm>
            <a:off x="2589212" y="1375645"/>
            <a:ext cx="8915400" cy="4766209"/>
          </a:xfrm>
        </p:spPr>
        <p:txBody>
          <a:bodyPr>
            <a:normAutofit/>
          </a:bodyPr>
          <a:lstStyle/>
          <a:p>
            <a:r>
              <a:rPr lang="en-GB" b="1" dirty="0">
                <a:latin typeface="Helvetica" pitchFamily="2" charset="0"/>
              </a:rPr>
              <a:t>Hypothesis 1</a:t>
            </a:r>
            <a:r>
              <a:rPr lang="en-GB" dirty="0">
                <a:latin typeface="Helvetica" pitchFamily="2" charset="0"/>
              </a:rPr>
              <a:t>: </a:t>
            </a:r>
            <a:r>
              <a:rPr lang="en-GB" sz="1800" dirty="0">
                <a:effectLst/>
                <a:latin typeface="Helvetica" pitchFamily="2" charset="0"/>
                <a:ea typeface="Calibri" panose="020F0502020204030204" pitchFamily="34" charset="0"/>
                <a:cs typeface="Mangal" panose="02040503050203030202" pitchFamily="18" charset="0"/>
              </a:rPr>
              <a:t>Gravitational force between earth and moon plays a role in the occurrence of earthquakes</a:t>
            </a:r>
            <a:r>
              <a:rPr lang="en-GB" dirty="0">
                <a:latin typeface="Helvetica" pitchFamily="2" charset="0"/>
              </a:rPr>
              <a:t>.</a:t>
            </a:r>
          </a:p>
          <a:p>
            <a:pPr lvl="1">
              <a:buFont typeface="Arial" panose="020B0604020202020204" pitchFamily="34" charset="0"/>
              <a:buChar char="•"/>
            </a:pPr>
            <a:r>
              <a:rPr lang="en-GB" dirty="0">
                <a:latin typeface="Helvetica" pitchFamily="2" charset="0"/>
              </a:rPr>
              <a:t>Gravitational force has no effect on the frequency of earthquakes based on the evidence that is currently available.</a:t>
            </a:r>
          </a:p>
          <a:p>
            <a:r>
              <a:rPr lang="en-GB" b="1" dirty="0">
                <a:latin typeface="Helvetica" pitchFamily="2" charset="0"/>
              </a:rPr>
              <a:t>Hypothesis 2</a:t>
            </a:r>
            <a:r>
              <a:rPr lang="en-GB" dirty="0">
                <a:latin typeface="Helvetica" pitchFamily="2" charset="0"/>
              </a:rPr>
              <a:t>: The gravity of Earth exhibits variations from one location to another. These fluctuations in gravitational acceleration (g) across different places contribute to or influence seismic activities, such as earthquakes.</a:t>
            </a:r>
          </a:p>
          <a:p>
            <a:pPr lvl="1">
              <a:buFont typeface="Arial" panose="020B0604020202020204" pitchFamily="34" charset="0"/>
              <a:buChar char="•"/>
            </a:pPr>
            <a:r>
              <a:rPr lang="en-GB" dirty="0">
                <a:latin typeface="Helvetica" pitchFamily="2" charset="0"/>
                <a:ea typeface="Calibri" panose="020F0502020204030204" pitchFamily="34" charset="0"/>
                <a:cs typeface="Mangal" panose="02040503050203030202" pitchFamily="18" charset="0"/>
              </a:rPr>
              <a:t>D</a:t>
            </a:r>
            <a:r>
              <a:rPr lang="en-GB" sz="1600" dirty="0">
                <a:effectLst/>
                <a:latin typeface="Helvetica" pitchFamily="2" charset="0"/>
                <a:ea typeface="Calibri" panose="020F0502020204030204" pitchFamily="34" charset="0"/>
                <a:cs typeface="Mangal" panose="02040503050203030202" pitchFamily="18" charset="0"/>
              </a:rPr>
              <a:t>ifferences in the gravitational pull of Earth have a significant impact on earthquake magnitudes</a:t>
            </a:r>
            <a:r>
              <a:rPr lang="en-GB" sz="1600" dirty="0">
                <a:latin typeface="Helvetica" pitchFamily="2" charset="0"/>
                <a:ea typeface="Calibri" panose="020F0502020204030204" pitchFamily="34" charset="0"/>
                <a:cs typeface="Mangal" panose="02040503050203030202" pitchFamily="18" charset="0"/>
              </a:rPr>
              <a:t>.</a:t>
            </a:r>
            <a:endParaRPr lang="en-GB" dirty="0">
              <a:latin typeface="Helvetica" pitchFamily="2" charset="0"/>
            </a:endParaRPr>
          </a:p>
          <a:p>
            <a:r>
              <a:rPr lang="en-GB" b="1" dirty="0">
                <a:latin typeface="Helvetica" pitchFamily="2" charset="0"/>
              </a:rPr>
              <a:t>Hypothesis 3</a:t>
            </a:r>
            <a:r>
              <a:rPr lang="en-GB" dirty="0">
                <a:latin typeface="Helvetica" pitchFamily="2" charset="0"/>
              </a:rPr>
              <a:t>: The distance between the Moon and Earth undergoes periodic changes. There is a correlation between these variations in the Moon-Earth distance and the incidence of earthquakes.</a:t>
            </a:r>
          </a:p>
          <a:p>
            <a:pPr lvl="1">
              <a:buFont typeface="Arial" panose="020B0604020202020204" pitchFamily="34" charset="0"/>
              <a:buChar char="•"/>
            </a:pPr>
            <a:r>
              <a:rPr lang="en-GB" sz="1800" dirty="0">
                <a:latin typeface="Helvetica" pitchFamily="2" charset="0"/>
                <a:ea typeface="Calibri" panose="020F0502020204030204" pitchFamily="34" charset="0"/>
                <a:cs typeface="Mangal" panose="02040503050203030202" pitchFamily="18" charset="0"/>
              </a:rPr>
              <a:t>D</a:t>
            </a:r>
            <a:r>
              <a:rPr lang="en-GB" sz="1800" dirty="0">
                <a:effectLst/>
                <a:latin typeface="Helvetica" pitchFamily="2" charset="0"/>
                <a:ea typeface="Calibri" panose="020F0502020204030204" pitchFamily="34" charset="0"/>
                <a:cs typeface="Mangal" panose="02040503050203030202" pitchFamily="18" charset="0"/>
              </a:rPr>
              <a:t>ifferences in the Moon-Earth distance and the frequency of earthquakes have a statistically significant relationship</a:t>
            </a:r>
            <a:r>
              <a:rPr lang="en-GB" sz="1600" dirty="0">
                <a:latin typeface="Helvetica" pitchFamily="2" charset="0"/>
                <a:ea typeface="Calibri" panose="020F0502020204030204" pitchFamily="34" charset="0"/>
                <a:cs typeface="Mangal" panose="02040503050203030202" pitchFamily="18" charset="0"/>
              </a:rPr>
              <a:t>.</a:t>
            </a:r>
            <a:endParaRPr lang="en-GB" dirty="0">
              <a:latin typeface="Helvetica" pitchFamily="2" charset="0"/>
            </a:endParaRPr>
          </a:p>
          <a:p>
            <a:endParaRPr lang="en-GB" dirty="0">
              <a:latin typeface="Helvetica" pitchFamily="2" charset="0"/>
            </a:endParaRPr>
          </a:p>
          <a:p>
            <a:endParaRPr lang="en-US" dirty="0"/>
          </a:p>
        </p:txBody>
      </p:sp>
      <p:pic>
        <p:nvPicPr>
          <p:cNvPr id="32" name="Audio Recording 4 Oct 2024 at 2:55:57 pm">
            <a:hlinkClick r:id="" action="ppaction://media"/>
            <a:extLst>
              <a:ext uri="{FF2B5EF4-FFF2-40B4-BE49-F238E27FC236}">
                <a16:creationId xmlns:a16="http://schemas.microsoft.com/office/drawing/2014/main" id="{5EB58155-DDD4-6DFC-CCC2-C44AE47E210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243312" y="5619496"/>
            <a:ext cx="812800" cy="812800"/>
          </a:xfrm>
          <a:prstGeom prst="rect">
            <a:avLst/>
          </a:prstGeom>
        </p:spPr>
      </p:pic>
    </p:spTree>
    <p:extLst>
      <p:ext uri="{BB962C8B-B14F-4D97-AF65-F5344CB8AC3E}">
        <p14:creationId xmlns:p14="http://schemas.microsoft.com/office/powerpoint/2010/main" val="724467125"/>
      </p:ext>
    </p:extLst>
  </p:cSld>
  <p:clrMapOvr>
    <a:masterClrMapping/>
  </p:clrMapOvr>
  <mc:AlternateContent xmlns:mc="http://schemas.openxmlformats.org/markup-compatibility/2006">
    <mc:Choice xmlns:p14="http://schemas.microsoft.com/office/powerpoint/2010/main" Requires="p14">
      <p:transition spd="slow" p14:dur="2000" advTm="63614"/>
    </mc:Choice>
    <mc:Fallback>
      <p:transition spd="slow" advTm="636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48"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8617-A882-694F-83AB-9126B3F62091}"/>
              </a:ext>
            </a:extLst>
          </p:cNvPr>
          <p:cNvSpPr>
            <a:spLocks noGrp="1"/>
          </p:cNvSpPr>
          <p:nvPr>
            <p:ph type="title"/>
          </p:nvPr>
        </p:nvSpPr>
        <p:spPr>
          <a:xfrm>
            <a:off x="2592925" y="624110"/>
            <a:ext cx="8911687" cy="684926"/>
          </a:xfrm>
        </p:spPr>
        <p:txBody>
          <a:bodyPr/>
          <a:lstStyle/>
          <a:p>
            <a:r>
              <a:rPr lang="en-US" dirty="0"/>
              <a:t>FLOW CHART OF RESEARCH</a:t>
            </a:r>
          </a:p>
        </p:txBody>
      </p:sp>
      <p:pic>
        <p:nvPicPr>
          <p:cNvPr id="4" name="Content Placeholder 3" descr="A diagram of a process&#10;&#10;Description automatically generated">
            <a:extLst>
              <a:ext uri="{FF2B5EF4-FFF2-40B4-BE49-F238E27FC236}">
                <a16:creationId xmlns:a16="http://schemas.microsoft.com/office/drawing/2014/main" id="{4C971D8F-5589-9F69-CAE0-5A5F97EA9F92}"/>
              </a:ext>
            </a:extLst>
          </p:cNvPr>
          <p:cNvPicPr>
            <a:picLocks noGrp="1" noChangeAspect="1"/>
          </p:cNvPicPr>
          <p:nvPr>
            <p:ph idx="1"/>
          </p:nvPr>
        </p:nvPicPr>
        <p:blipFill>
          <a:blip r:embed="rId4"/>
          <a:stretch>
            <a:fillRect/>
          </a:stretch>
        </p:blipFill>
        <p:spPr>
          <a:xfrm>
            <a:off x="2685448" y="1549667"/>
            <a:ext cx="6169794" cy="4684223"/>
          </a:xfrm>
          <a:prstGeom prst="rect">
            <a:avLst/>
          </a:prstGeom>
        </p:spPr>
      </p:pic>
      <p:pic>
        <p:nvPicPr>
          <p:cNvPr id="8" name="Audio Recording 4 Oct 2024 at 3:02:42 pm">
            <a:hlinkClick r:id="" action="ppaction://media"/>
            <a:extLst>
              <a:ext uri="{FF2B5EF4-FFF2-40B4-BE49-F238E27FC236}">
                <a16:creationId xmlns:a16="http://schemas.microsoft.com/office/drawing/2014/main" id="{18C899E4-F2B6-305C-BE3A-73C3B59451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98212" y="5769864"/>
            <a:ext cx="812800" cy="769842"/>
          </a:xfrm>
          <a:prstGeom prst="rect">
            <a:avLst/>
          </a:prstGeom>
        </p:spPr>
      </p:pic>
    </p:spTree>
    <p:extLst>
      <p:ext uri="{BB962C8B-B14F-4D97-AF65-F5344CB8AC3E}">
        <p14:creationId xmlns:p14="http://schemas.microsoft.com/office/powerpoint/2010/main" val="672187842"/>
      </p:ext>
    </p:extLst>
  </p:cSld>
  <p:clrMapOvr>
    <a:masterClrMapping/>
  </p:clrMapOvr>
  <mc:AlternateContent xmlns:mc="http://schemas.openxmlformats.org/markup-compatibility/2006">
    <mc:Choice xmlns:p14="http://schemas.microsoft.com/office/powerpoint/2010/main" Requires="p14">
      <p:transition spd="slow" p14:dur="2000" advTm="21182"/>
    </mc:Choice>
    <mc:Fallback>
      <p:transition spd="slow" advTm="211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95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D40E-B90E-2497-22A6-0DF7373C5CF8}"/>
              </a:ext>
            </a:extLst>
          </p:cNvPr>
          <p:cNvSpPr>
            <a:spLocks noGrp="1"/>
          </p:cNvSpPr>
          <p:nvPr>
            <p:ph type="title"/>
          </p:nvPr>
        </p:nvSpPr>
        <p:spPr/>
        <p:txBody>
          <a:bodyPr/>
          <a:lstStyle/>
          <a:p>
            <a:r>
              <a:rPr lang="en-US" dirty="0">
                <a:latin typeface="Helvetica" pitchFamily="2" charset="0"/>
              </a:rPr>
              <a:t>METHODOLOGY</a:t>
            </a:r>
          </a:p>
        </p:txBody>
      </p:sp>
      <p:sp>
        <p:nvSpPr>
          <p:cNvPr id="3" name="Content Placeholder 2">
            <a:extLst>
              <a:ext uri="{FF2B5EF4-FFF2-40B4-BE49-F238E27FC236}">
                <a16:creationId xmlns:a16="http://schemas.microsoft.com/office/drawing/2014/main" id="{C229B477-2488-7050-1B56-8635226B2360}"/>
              </a:ext>
            </a:extLst>
          </p:cNvPr>
          <p:cNvSpPr>
            <a:spLocks noGrp="1"/>
          </p:cNvSpPr>
          <p:nvPr>
            <p:ph idx="1"/>
          </p:nvPr>
        </p:nvSpPr>
        <p:spPr>
          <a:xfrm>
            <a:off x="2589212" y="1554144"/>
            <a:ext cx="8915400" cy="3984858"/>
          </a:xfrm>
        </p:spPr>
        <p:txBody>
          <a:bodyPr/>
          <a:lstStyle/>
          <a:p>
            <a:r>
              <a:rPr lang="en-GB" b="1" dirty="0">
                <a:latin typeface="Helvetica" pitchFamily="2" charset="0"/>
              </a:rPr>
              <a:t>Data Collection</a:t>
            </a:r>
            <a:r>
              <a:rPr lang="en-GB" dirty="0">
                <a:latin typeface="Helvetica" pitchFamily="2" charset="0"/>
              </a:rPr>
              <a:t>:</a:t>
            </a:r>
          </a:p>
          <a:p>
            <a:pPr lvl="1">
              <a:buFont typeface="Arial" panose="020B0604020202020204" pitchFamily="34" charset="0"/>
              <a:buChar char="•"/>
            </a:pPr>
            <a:r>
              <a:rPr lang="en-GB" dirty="0">
                <a:latin typeface="Helvetica" pitchFamily="2" charset="0"/>
              </a:rPr>
              <a:t>Earthquake event data (2011–2024) sourced from the US Geological Survey (USGS).</a:t>
            </a:r>
          </a:p>
          <a:p>
            <a:pPr lvl="1">
              <a:buFont typeface="Arial" panose="020B0604020202020204" pitchFamily="34" charset="0"/>
              <a:buChar char="•"/>
            </a:pPr>
            <a:r>
              <a:rPr lang="en-GB" dirty="0">
                <a:latin typeface="Helvetica" pitchFamily="2" charset="0"/>
              </a:rPr>
              <a:t>Scraping data from Api (</a:t>
            </a:r>
            <a:r>
              <a:rPr lang="en-GB" dirty="0" err="1">
                <a:latin typeface="Helvetica" pitchFamily="2" charset="0"/>
              </a:rPr>
              <a:t>skyfield</a:t>
            </a:r>
            <a:r>
              <a:rPr lang="en-GB" dirty="0">
                <a:latin typeface="Helvetica" pitchFamily="2" charset="0"/>
              </a:rPr>
              <a:t>, geodesy) for additional data like Earth-Moon distance, gravitational force, and acceleration (g).</a:t>
            </a:r>
          </a:p>
          <a:p>
            <a:r>
              <a:rPr lang="en-GB" b="1" dirty="0">
                <a:latin typeface="Helvetica" pitchFamily="2" charset="0"/>
              </a:rPr>
              <a:t>Data Preprocessing</a:t>
            </a:r>
            <a:r>
              <a:rPr lang="en-GB" dirty="0">
                <a:latin typeface="Helvetica" pitchFamily="2" charset="0"/>
              </a:rPr>
              <a:t>:</a:t>
            </a:r>
          </a:p>
          <a:p>
            <a:pPr lvl="1">
              <a:buFont typeface="Arial" panose="020B0604020202020204" pitchFamily="34" charset="0"/>
              <a:buChar char="•"/>
            </a:pPr>
            <a:r>
              <a:rPr lang="en-GB" dirty="0">
                <a:latin typeface="Helvetica" pitchFamily="2" charset="0"/>
              </a:rPr>
              <a:t>Calculating distances, gravitational forces, and handling outliers.</a:t>
            </a:r>
          </a:p>
          <a:p>
            <a:pPr lvl="1">
              <a:buFont typeface="Arial" panose="020B0604020202020204" pitchFamily="34" charset="0"/>
              <a:buChar char="•"/>
            </a:pPr>
            <a:r>
              <a:rPr lang="en-GB" dirty="0">
                <a:latin typeface="Helvetica" pitchFamily="2" charset="0"/>
              </a:rPr>
              <a:t>Feature scaling, encoding, and cyclic encoding for time variables.</a:t>
            </a:r>
          </a:p>
          <a:p>
            <a:r>
              <a:rPr lang="en-GB" b="1" dirty="0">
                <a:latin typeface="Helvetica" pitchFamily="2" charset="0"/>
              </a:rPr>
              <a:t>Machine Learning Models</a:t>
            </a:r>
            <a:r>
              <a:rPr lang="en-GB" dirty="0">
                <a:latin typeface="Helvetica" pitchFamily="2" charset="0"/>
              </a:rPr>
              <a:t>:</a:t>
            </a:r>
          </a:p>
          <a:p>
            <a:pPr lvl="1">
              <a:buFont typeface="Arial" panose="020B0604020202020204" pitchFamily="34" charset="0"/>
              <a:buChar char="•"/>
            </a:pPr>
            <a:r>
              <a:rPr lang="en-GB" dirty="0">
                <a:latin typeface="Helvetica" pitchFamily="2" charset="0"/>
              </a:rPr>
              <a:t>Regression-based models: Random Forest, XGBRegressor, CatBoost, ANN, etc.</a:t>
            </a:r>
          </a:p>
          <a:p>
            <a:pPr lvl="1">
              <a:buFont typeface="Arial" panose="020B0604020202020204" pitchFamily="34" charset="0"/>
              <a:buChar char="•"/>
            </a:pPr>
            <a:r>
              <a:rPr lang="en-GB" b="1" dirty="0">
                <a:latin typeface="Helvetica" pitchFamily="2" charset="0"/>
              </a:rPr>
              <a:t>Data Split</a:t>
            </a:r>
            <a:r>
              <a:rPr lang="en-GB" dirty="0">
                <a:latin typeface="Helvetica" pitchFamily="2" charset="0"/>
              </a:rPr>
              <a:t>: 70% training, 30% testing across different sample sizes.</a:t>
            </a:r>
          </a:p>
          <a:p>
            <a:endParaRPr lang="en-US" dirty="0"/>
          </a:p>
        </p:txBody>
      </p:sp>
      <p:pic>
        <p:nvPicPr>
          <p:cNvPr id="8" name="Audio Recording 4 Oct 2024 at 3:06:49 pm">
            <a:hlinkClick r:id="" action="ppaction://media"/>
            <a:extLst>
              <a:ext uri="{FF2B5EF4-FFF2-40B4-BE49-F238E27FC236}">
                <a16:creationId xmlns:a16="http://schemas.microsoft.com/office/drawing/2014/main" id="{0CA548D6-5D7B-36E8-4B43-8A01A3347113}"/>
              </a:ext>
            </a:extLst>
          </p:cNvPr>
          <p:cNvPicPr>
            <a:picLocks noChangeAspect="1"/>
          </p:cNvPicPr>
          <p:nvPr>
            <a:audioFile r:link="rId1"/>
            <p:extLst>
              <p:ext uri="{DAA4B4D4-6D71-4841-9C94-3DE7FCFB9230}">
                <p14:media xmlns:p14="http://schemas.microsoft.com/office/powerpoint/2010/main" r:embed="rId2">
                  <p14:trim end="742.3819999999999"/>
                  <p14:fade in="1191.1999"/>
                </p14:media>
              </p:ext>
            </p:extLst>
          </p:nvPr>
        </p:nvPicPr>
        <p:blipFill>
          <a:blip r:embed="rId4"/>
          <a:stretch>
            <a:fillRect/>
          </a:stretch>
        </p:blipFill>
        <p:spPr>
          <a:xfrm>
            <a:off x="10883392" y="5573316"/>
            <a:ext cx="812800" cy="812800"/>
          </a:xfrm>
          <a:prstGeom prst="rect">
            <a:avLst/>
          </a:prstGeom>
        </p:spPr>
      </p:pic>
    </p:spTree>
    <p:extLst>
      <p:ext uri="{BB962C8B-B14F-4D97-AF65-F5344CB8AC3E}">
        <p14:creationId xmlns:p14="http://schemas.microsoft.com/office/powerpoint/2010/main" val="4218366538"/>
      </p:ext>
    </p:extLst>
  </p:cSld>
  <p:clrMapOvr>
    <a:masterClrMapping/>
  </p:clrMapOvr>
  <mc:AlternateContent xmlns:mc="http://schemas.openxmlformats.org/markup-compatibility/2006">
    <mc:Choice xmlns:p14="http://schemas.microsoft.com/office/powerpoint/2010/main" Requires="p14">
      <p:transition spd="slow" p14:dur="2000" advTm="76510"/>
    </mc:Choice>
    <mc:Fallback>
      <p:transition spd="slow" advTm="76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98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8899-2710-ED0D-A245-CBDD6519FBAE}"/>
              </a:ext>
            </a:extLst>
          </p:cNvPr>
          <p:cNvSpPr>
            <a:spLocks noGrp="1"/>
          </p:cNvSpPr>
          <p:nvPr>
            <p:ph type="title"/>
          </p:nvPr>
        </p:nvSpPr>
        <p:spPr/>
        <p:txBody>
          <a:bodyPr/>
          <a:lstStyle/>
          <a:p>
            <a:r>
              <a:rPr lang="en-US" dirty="0"/>
              <a:t>ALGORITHM APPLIED</a:t>
            </a:r>
          </a:p>
        </p:txBody>
      </p:sp>
      <p:sp>
        <p:nvSpPr>
          <p:cNvPr id="3" name="Content Placeholder 2">
            <a:extLst>
              <a:ext uri="{FF2B5EF4-FFF2-40B4-BE49-F238E27FC236}">
                <a16:creationId xmlns:a16="http://schemas.microsoft.com/office/drawing/2014/main" id="{FC97DE61-3406-C01F-06B6-9960F85F2F64}"/>
              </a:ext>
            </a:extLst>
          </p:cNvPr>
          <p:cNvSpPr>
            <a:spLocks noGrp="1"/>
          </p:cNvSpPr>
          <p:nvPr>
            <p:ph idx="1"/>
          </p:nvPr>
        </p:nvSpPr>
        <p:spPr>
          <a:xfrm>
            <a:off x="2592925" y="1687032"/>
            <a:ext cx="8915400" cy="3777622"/>
          </a:xfrm>
        </p:spPr>
        <p:txBody>
          <a:bodyPr/>
          <a:lstStyle/>
          <a:p>
            <a:r>
              <a:rPr lang="en-US" dirty="0"/>
              <a:t>XGBRegressor </a:t>
            </a:r>
          </a:p>
          <a:p>
            <a:r>
              <a:rPr lang="en-US" dirty="0"/>
              <a:t>Random Forest </a:t>
            </a:r>
          </a:p>
          <a:p>
            <a:r>
              <a:rPr lang="en-US" dirty="0"/>
              <a:t>CatBoosting Regressor </a:t>
            </a:r>
          </a:p>
          <a:p>
            <a:r>
              <a:rPr lang="en-US" dirty="0"/>
              <a:t>Artificial Neural Networks</a:t>
            </a:r>
          </a:p>
          <a:p>
            <a:r>
              <a:rPr lang="en-US" dirty="0"/>
              <a:t>Gradient Boosting </a:t>
            </a:r>
          </a:p>
          <a:p>
            <a:r>
              <a:rPr lang="en-US" dirty="0"/>
              <a:t>AdaBoost Regressor </a:t>
            </a:r>
          </a:p>
          <a:p>
            <a:r>
              <a:rPr lang="en-US" dirty="0"/>
              <a:t>Polynomial Regression </a:t>
            </a:r>
          </a:p>
          <a:p>
            <a:r>
              <a:rPr lang="en-US" dirty="0"/>
              <a:t>Decision Tree </a:t>
            </a:r>
          </a:p>
          <a:p>
            <a:r>
              <a:rPr lang="en-US" dirty="0"/>
              <a:t>Linear Regression</a:t>
            </a:r>
          </a:p>
        </p:txBody>
      </p:sp>
      <p:pic>
        <p:nvPicPr>
          <p:cNvPr id="24" name="Audio Recording 4 Oct 2024 at 3:15:25 pm">
            <a:hlinkClick r:id="" action="ppaction://media"/>
            <a:extLst>
              <a:ext uri="{FF2B5EF4-FFF2-40B4-BE49-F238E27FC236}">
                <a16:creationId xmlns:a16="http://schemas.microsoft.com/office/drawing/2014/main" id="{CEB9CA08-BC3F-7781-1B02-CF7DC7DDB913}"/>
              </a:ext>
            </a:extLst>
          </p:cNvPr>
          <p:cNvPicPr>
            <a:picLocks noChangeAspect="1"/>
          </p:cNvPicPr>
          <p:nvPr>
            <a:audioFile r:link="rId2"/>
            <p:extLst>
              <p:ext uri="{DAA4B4D4-6D71-4841-9C94-3DE7FCFB9230}">
                <p14:media xmlns:p14="http://schemas.microsoft.com/office/powerpoint/2010/main" r:embed="rId1">
                  <p14:fade in="800.3017" out="312.3048"/>
                </p14:media>
              </p:ext>
            </p:extLst>
          </p:nvPr>
        </p:nvPicPr>
        <p:blipFill>
          <a:blip r:embed="rId4"/>
          <a:stretch>
            <a:fillRect/>
          </a:stretch>
        </p:blipFill>
        <p:spPr>
          <a:xfrm>
            <a:off x="10691812" y="5714776"/>
            <a:ext cx="812800" cy="812800"/>
          </a:xfrm>
          <a:prstGeom prst="rect">
            <a:avLst/>
          </a:prstGeom>
        </p:spPr>
      </p:pic>
    </p:spTree>
    <p:extLst>
      <p:ext uri="{BB962C8B-B14F-4D97-AF65-F5344CB8AC3E}">
        <p14:creationId xmlns:p14="http://schemas.microsoft.com/office/powerpoint/2010/main" val="262202482"/>
      </p:ext>
    </p:extLst>
  </p:cSld>
  <p:clrMapOvr>
    <a:masterClrMapping/>
  </p:clrMapOvr>
  <mc:AlternateContent xmlns:mc="http://schemas.openxmlformats.org/markup-compatibility/2006">
    <mc:Choice xmlns:p14="http://schemas.microsoft.com/office/powerpoint/2010/main" Requires="p14">
      <p:transition spd="slow" p14:dur="2000" advTm="32829"/>
    </mc:Choice>
    <mc:Fallback>
      <p:transition spd="slow" advTm="328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412"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27CB-9B14-8BF7-7787-A23594B3A800}"/>
              </a:ext>
            </a:extLst>
          </p:cNvPr>
          <p:cNvSpPr>
            <a:spLocks noGrp="1"/>
          </p:cNvSpPr>
          <p:nvPr>
            <p:ph type="title"/>
          </p:nvPr>
        </p:nvSpPr>
        <p:spPr>
          <a:xfrm>
            <a:off x="2592925" y="624110"/>
            <a:ext cx="8911687" cy="704176"/>
          </a:xfrm>
        </p:spPr>
        <p:txBody>
          <a:bodyPr/>
          <a:lstStyle/>
          <a:p>
            <a:r>
              <a:rPr lang="en-US" dirty="0">
                <a:latin typeface="Helvetica" pitchFamily="2" charset="0"/>
              </a:rPr>
              <a:t>RESULT</a:t>
            </a:r>
          </a:p>
        </p:txBody>
      </p:sp>
      <p:sp>
        <p:nvSpPr>
          <p:cNvPr id="3" name="Content Placeholder 2">
            <a:extLst>
              <a:ext uri="{FF2B5EF4-FFF2-40B4-BE49-F238E27FC236}">
                <a16:creationId xmlns:a16="http://schemas.microsoft.com/office/drawing/2014/main" id="{E5839713-2B75-B607-073E-5E2B4BC649D2}"/>
              </a:ext>
            </a:extLst>
          </p:cNvPr>
          <p:cNvSpPr>
            <a:spLocks noGrp="1"/>
          </p:cNvSpPr>
          <p:nvPr>
            <p:ph idx="1"/>
          </p:nvPr>
        </p:nvSpPr>
        <p:spPr>
          <a:xfrm>
            <a:off x="2592925" y="1577648"/>
            <a:ext cx="8915400" cy="4120923"/>
          </a:xfrm>
        </p:spPr>
        <p:txBody>
          <a:bodyPr/>
          <a:lstStyle/>
          <a:p>
            <a:r>
              <a:rPr lang="en-US" b="1" dirty="0">
                <a:latin typeface="Helvetica" pitchFamily="2" charset="0"/>
              </a:rPr>
              <a:t>Best Model</a:t>
            </a:r>
          </a:p>
          <a:p>
            <a:pPr lvl="1">
              <a:buFont typeface="Arial" panose="020B0604020202020204" pitchFamily="34" charset="0"/>
              <a:buChar char="•"/>
            </a:pPr>
            <a:r>
              <a:rPr lang="en-GB" dirty="0">
                <a:latin typeface="Helvetica" pitchFamily="2" charset="0"/>
              </a:rPr>
              <a:t>XGBRegressor achieved an </a:t>
            </a:r>
            <a:r>
              <a:rPr lang="en-GB" b="1" dirty="0">
                <a:latin typeface="Helvetica" pitchFamily="2" charset="0"/>
              </a:rPr>
              <a:t>R² score of 0.8706</a:t>
            </a:r>
            <a:r>
              <a:rPr lang="en-GB" dirty="0">
                <a:latin typeface="Helvetica" pitchFamily="2" charset="0"/>
              </a:rPr>
              <a:t> on the training set and </a:t>
            </a:r>
            <a:r>
              <a:rPr lang="en-GB" b="1" dirty="0">
                <a:latin typeface="Helvetica" pitchFamily="2" charset="0"/>
              </a:rPr>
              <a:t>0.8632</a:t>
            </a:r>
            <a:r>
              <a:rPr lang="en-GB" dirty="0">
                <a:latin typeface="Helvetica" pitchFamily="2" charset="0"/>
              </a:rPr>
              <a:t> on the test set.</a:t>
            </a:r>
          </a:p>
          <a:p>
            <a:r>
              <a:rPr lang="en-GB" b="1" dirty="0">
                <a:latin typeface="Helvetica" pitchFamily="2" charset="0"/>
              </a:rPr>
              <a:t>Key Features</a:t>
            </a:r>
            <a:r>
              <a:rPr lang="en-GB" dirty="0">
                <a:latin typeface="Helvetica" pitchFamily="2" charset="0"/>
              </a:rPr>
              <a:t>: </a:t>
            </a:r>
          </a:p>
          <a:p>
            <a:pPr lvl="1">
              <a:buFont typeface="Arial" panose="020B0604020202020204" pitchFamily="34" charset="0"/>
              <a:buChar char="•"/>
            </a:pPr>
            <a:r>
              <a:rPr lang="en-GB" dirty="0">
                <a:latin typeface="Helvetica" pitchFamily="2" charset="0"/>
              </a:rPr>
              <a:t>Gravitational variations, magnitude, depth, and Moon-Earth distance.</a:t>
            </a:r>
          </a:p>
          <a:p>
            <a:r>
              <a:rPr lang="en-GB" b="1" dirty="0">
                <a:latin typeface="Helvetica" pitchFamily="2" charset="0"/>
              </a:rPr>
              <a:t>Error Metrics</a:t>
            </a:r>
            <a:r>
              <a:rPr lang="en-GB" dirty="0">
                <a:latin typeface="Helvetica" pitchFamily="2" charset="0"/>
              </a:rPr>
              <a:t>: </a:t>
            </a:r>
          </a:p>
          <a:p>
            <a:pPr lvl="1">
              <a:buFont typeface="Arial" panose="020B0604020202020204" pitchFamily="34" charset="0"/>
              <a:buChar char="•"/>
            </a:pPr>
            <a:r>
              <a:rPr lang="en-GB" dirty="0">
                <a:latin typeface="Helvetica" pitchFamily="2" charset="0"/>
              </a:rPr>
              <a:t>RMSE = 0.333712</a:t>
            </a:r>
          </a:p>
          <a:p>
            <a:pPr lvl="1">
              <a:buFont typeface="Arial" panose="020B0604020202020204" pitchFamily="34" charset="0"/>
              <a:buChar char="•"/>
            </a:pPr>
            <a:r>
              <a:rPr lang="en-GB" dirty="0">
                <a:latin typeface="Helvetica" pitchFamily="2" charset="0"/>
              </a:rPr>
              <a:t>MSE = 0.111364</a:t>
            </a:r>
          </a:p>
          <a:p>
            <a:pPr lvl="1">
              <a:buFont typeface="Arial" panose="020B0604020202020204" pitchFamily="34" charset="0"/>
              <a:buChar char="•"/>
            </a:pPr>
            <a:r>
              <a:rPr lang="en-GB" dirty="0">
                <a:latin typeface="Helvetica" pitchFamily="2" charset="0"/>
              </a:rPr>
              <a:t>MAE = 0.247332</a:t>
            </a:r>
          </a:p>
          <a:p>
            <a:pPr lvl="1">
              <a:buFont typeface="Arial" panose="020B0604020202020204" pitchFamily="34" charset="0"/>
              <a:buChar char="•"/>
            </a:pPr>
            <a:r>
              <a:rPr lang="en-GB" dirty="0">
                <a:latin typeface="Helvetica" pitchFamily="2" charset="0"/>
              </a:rPr>
              <a:t>MAPE = 0.070678</a:t>
            </a:r>
          </a:p>
          <a:p>
            <a:pPr lvl="1">
              <a:buFont typeface="Arial" panose="020B0604020202020204" pitchFamily="34" charset="0"/>
              <a:buChar char="•"/>
            </a:pPr>
            <a:endParaRPr lang="en-GB" dirty="0"/>
          </a:p>
        </p:txBody>
      </p:sp>
      <p:pic>
        <p:nvPicPr>
          <p:cNvPr id="12" name="Audio Recording 4 Oct 2024 at 3:16:45 pm">
            <a:hlinkClick r:id="" action="ppaction://media"/>
            <a:extLst>
              <a:ext uri="{FF2B5EF4-FFF2-40B4-BE49-F238E27FC236}">
                <a16:creationId xmlns:a16="http://schemas.microsoft.com/office/drawing/2014/main" id="{3CE2C0D2-0BD5-B0CD-7E03-1159F706D2D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91812" y="5698571"/>
            <a:ext cx="812800" cy="812800"/>
          </a:xfrm>
          <a:prstGeom prst="rect">
            <a:avLst/>
          </a:prstGeom>
        </p:spPr>
      </p:pic>
    </p:spTree>
    <p:extLst>
      <p:ext uri="{BB962C8B-B14F-4D97-AF65-F5344CB8AC3E}">
        <p14:creationId xmlns:p14="http://schemas.microsoft.com/office/powerpoint/2010/main" val="2349343924"/>
      </p:ext>
    </p:extLst>
  </p:cSld>
  <p:clrMapOvr>
    <a:masterClrMapping/>
  </p:clrMapOvr>
  <mc:AlternateContent xmlns:mc="http://schemas.openxmlformats.org/markup-compatibility/2006">
    <mc:Choice xmlns:p14="http://schemas.microsoft.com/office/powerpoint/2010/main" Requires="p14">
      <p:transition spd="slow" p14:dur="2000" advTm="42938"/>
    </mc:Choice>
    <mc:Fallback>
      <p:transition spd="slow" advTm="429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652"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2F2F-C80E-B2C6-BE31-7A469A6FCD71}"/>
              </a:ext>
            </a:extLst>
          </p:cNvPr>
          <p:cNvSpPr>
            <a:spLocks noGrp="1"/>
          </p:cNvSpPr>
          <p:nvPr>
            <p:ph type="title"/>
          </p:nvPr>
        </p:nvSpPr>
        <p:spPr>
          <a:xfrm>
            <a:off x="2517298" y="65248"/>
            <a:ext cx="8911687" cy="509287"/>
          </a:xfrm>
        </p:spPr>
        <p:txBody>
          <a:bodyPr>
            <a:normAutofit fontScale="90000"/>
          </a:bodyPr>
          <a:lstStyle/>
          <a:p>
            <a:r>
              <a:rPr lang="en-US" dirty="0"/>
              <a:t>VISUALIZATION OF RESULT</a:t>
            </a:r>
          </a:p>
        </p:txBody>
      </p:sp>
      <p:sp>
        <p:nvSpPr>
          <p:cNvPr id="4" name="Title 1">
            <a:extLst>
              <a:ext uri="{FF2B5EF4-FFF2-40B4-BE49-F238E27FC236}">
                <a16:creationId xmlns:a16="http://schemas.microsoft.com/office/drawing/2014/main" id="{CAA954CA-5AF0-2499-8212-C7DC05BC1403}"/>
              </a:ext>
            </a:extLst>
          </p:cNvPr>
          <p:cNvSpPr txBox="1">
            <a:spLocks/>
          </p:cNvSpPr>
          <p:nvPr/>
        </p:nvSpPr>
        <p:spPr>
          <a:xfrm>
            <a:off x="2592925" y="1682818"/>
            <a:ext cx="9132434" cy="47665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TextBox 4">
            <a:extLst>
              <a:ext uri="{FF2B5EF4-FFF2-40B4-BE49-F238E27FC236}">
                <a16:creationId xmlns:a16="http://schemas.microsoft.com/office/drawing/2014/main" id="{4A27EC60-AB05-25AE-2145-44BC162764F0}"/>
              </a:ext>
            </a:extLst>
          </p:cNvPr>
          <p:cNvSpPr txBox="1"/>
          <p:nvPr/>
        </p:nvSpPr>
        <p:spPr>
          <a:xfrm>
            <a:off x="9119724" y="2039193"/>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7258CBE3-21FA-94E4-832B-44A31CB4D040}"/>
              </a:ext>
            </a:extLst>
          </p:cNvPr>
          <p:cNvSpPr txBox="1"/>
          <p:nvPr/>
        </p:nvSpPr>
        <p:spPr>
          <a:xfrm>
            <a:off x="8302428" y="1966365"/>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0B9CB063-98C3-656F-9048-2D1EF120974C}"/>
              </a:ext>
            </a:extLst>
          </p:cNvPr>
          <p:cNvPicPr>
            <a:picLocks noChangeAspect="1"/>
          </p:cNvPicPr>
          <p:nvPr/>
        </p:nvPicPr>
        <p:blipFill>
          <a:blip r:embed="rId4"/>
          <a:stretch>
            <a:fillRect/>
          </a:stretch>
        </p:blipFill>
        <p:spPr>
          <a:xfrm>
            <a:off x="2517297" y="1080154"/>
            <a:ext cx="8911687" cy="5306569"/>
          </a:xfrm>
          <a:prstGeom prst="rect">
            <a:avLst/>
          </a:prstGeom>
        </p:spPr>
      </p:pic>
      <p:pic>
        <p:nvPicPr>
          <p:cNvPr id="10" name="Audio Recording 4 Oct 2024 at 3:17:51 pm">
            <a:hlinkClick r:id="" action="ppaction://media"/>
            <a:extLst>
              <a:ext uri="{FF2B5EF4-FFF2-40B4-BE49-F238E27FC236}">
                <a16:creationId xmlns:a16="http://schemas.microsoft.com/office/drawing/2014/main" id="{E53D5F00-A926-4299-AB94-90318CCFD5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357972" y="5605238"/>
            <a:ext cx="812800" cy="812800"/>
          </a:xfrm>
          <a:prstGeom prst="rect">
            <a:avLst/>
          </a:prstGeom>
        </p:spPr>
      </p:pic>
    </p:spTree>
    <p:extLst>
      <p:ext uri="{BB962C8B-B14F-4D97-AF65-F5344CB8AC3E}">
        <p14:creationId xmlns:p14="http://schemas.microsoft.com/office/powerpoint/2010/main" val="269104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22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7886</TotalTime>
  <Words>802</Words>
  <Application>Microsoft Macintosh PowerPoint</Application>
  <PresentationFormat>Widescreen</PresentationFormat>
  <Paragraphs>98</Paragraphs>
  <Slides>13</Slides>
  <Notes>1</Notes>
  <HiddenSlides>0</HiddenSlides>
  <MMClips>12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Century Gothic</vt:lpstr>
      <vt:lpstr>Helvetica</vt:lpstr>
      <vt:lpstr>Segoe UI</vt:lpstr>
      <vt:lpstr>Wingdings 3</vt:lpstr>
      <vt:lpstr>Wisp</vt:lpstr>
      <vt:lpstr>    ML Predictive Model for Earthquakes Integrating Mass, Distance, Gravity, and Magnitude </vt:lpstr>
      <vt:lpstr>INTRODUCTION</vt:lpstr>
      <vt:lpstr>RESEARCH QUESTION AND OBJECTIVE</vt:lpstr>
      <vt:lpstr>HYPOTHESIS</vt:lpstr>
      <vt:lpstr>FLOW CHART OF RESEARCH</vt:lpstr>
      <vt:lpstr>METHODOLOGY</vt:lpstr>
      <vt:lpstr>ALGORITHM APPLIED</vt:lpstr>
      <vt:lpstr>RESULT</vt:lpstr>
      <vt:lpstr>VISUALIZATION OF RESULT</vt:lpstr>
      <vt:lpstr>PowerPoint Presentation</vt:lpstr>
      <vt:lpstr>TOP 4 MODEL ON 100% SAMPLE DATA</vt:lpstr>
      <vt:lpstr>INTRIGATED FEATURE VS MAGNITUDE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Aadarsh kushwaha</dc:creator>
  <cp:lastModifiedBy>Aadarsh kushwaha</cp:lastModifiedBy>
  <cp:revision>12</cp:revision>
  <dcterms:created xsi:type="dcterms:W3CDTF">2024-09-25T15:12:07Z</dcterms:created>
  <dcterms:modified xsi:type="dcterms:W3CDTF">2024-10-04T15:20:15Z</dcterms:modified>
</cp:coreProperties>
</file>