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142852"/>
            <a:ext cx="2924175" cy="952500"/>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8143875" y="0"/>
            <a:ext cx="1000125" cy="1143000"/>
          </a:xfrm>
          <a:prstGeom prst="rect">
            <a:avLst/>
          </a:prstGeom>
          <a:noFill/>
          <a:ln>
            <a:noFill/>
          </a:ln>
        </p:spPr>
      </p:pic>
      <p:sp>
        <p:nvSpPr>
          <p:cNvPr id="90" name="Google Shape;90;p13"/>
          <p:cNvSpPr txBox="1"/>
          <p:nvPr/>
        </p:nvSpPr>
        <p:spPr>
          <a:xfrm>
            <a:off x="-642974" y="1357298"/>
            <a:ext cx="10658476"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Department of </a:t>
            </a:r>
            <a:r>
              <a:rPr b="1" i="0" lang="en-US" sz="2400" u="none" cap="none" strike="noStrike">
                <a:solidFill>
                  <a:srgbClr val="FF0000"/>
                </a:solidFill>
                <a:latin typeface="Verdana"/>
                <a:ea typeface="Verdana"/>
                <a:cs typeface="Verdana"/>
                <a:sym typeface="Verdana"/>
              </a:rPr>
              <a:t>Computer Science</a:t>
            </a:r>
            <a:r>
              <a:rPr b="1" i="0" lang="en-US" sz="2400" u="none" cap="none" strike="noStrike">
                <a:solidFill>
                  <a:schemeClr val="dk1"/>
                </a:solidFill>
                <a:latin typeface="Verdana"/>
                <a:ea typeface="Verdana"/>
                <a:cs typeface="Verdana"/>
                <a:sym typeface="Verdana"/>
              </a:rPr>
              <a:t> and </a:t>
            </a:r>
            <a:r>
              <a:rPr b="1" i="0" lang="en-US" sz="2400" u="none" cap="none" strike="noStrike">
                <a:solidFill>
                  <a:srgbClr val="FF0000"/>
                </a:solidFill>
                <a:latin typeface="Verdana"/>
                <a:ea typeface="Verdana"/>
                <a:cs typeface="Verdana"/>
                <a:sym typeface="Verdana"/>
              </a:rPr>
              <a:t>Engineering</a:t>
            </a:r>
            <a:endParaRPr/>
          </a:p>
        </p:txBody>
      </p:sp>
      <p:cxnSp>
        <p:nvCxnSpPr>
          <p:cNvPr id="91" name="Google Shape;91;p13"/>
          <p:cNvCxnSpPr/>
          <p:nvPr/>
        </p:nvCxnSpPr>
        <p:spPr>
          <a:xfrm>
            <a:off x="142844" y="2285992"/>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94" name="Google Shape;94;p13"/>
          <p:cNvSpPr txBox="1"/>
          <p:nvPr/>
        </p:nvSpPr>
        <p:spPr>
          <a:xfrm>
            <a:off x="5851775" y="4572000"/>
            <a:ext cx="350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AADAV SRINIVAS</a:t>
            </a:r>
            <a:r>
              <a:rPr lang="en-US"/>
              <a:t>(</a:t>
            </a:r>
            <a:r>
              <a:rPr b="1" lang="en-US" sz="1800">
                <a:solidFill>
                  <a:schemeClr val="dk1"/>
                </a:solidFill>
                <a:latin typeface="Times New Roman"/>
                <a:ea typeface="Times New Roman"/>
                <a:cs typeface="Times New Roman"/>
                <a:sym typeface="Times New Roman"/>
              </a:rPr>
              <a:t>210701001)</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ADARSH.R</a:t>
            </a:r>
            <a:r>
              <a:rPr lang="en-US"/>
              <a:t>(</a:t>
            </a:r>
            <a:r>
              <a:rPr b="1" lang="en-US" sz="1800">
                <a:solidFill>
                  <a:schemeClr val="dk1"/>
                </a:solidFill>
                <a:latin typeface="Times New Roman"/>
                <a:ea typeface="Times New Roman"/>
                <a:cs typeface="Times New Roman"/>
                <a:sym typeface="Times New Roman"/>
              </a:rPr>
              <a:t>210701012)</a:t>
            </a:r>
            <a:endParaRPr b="1" sz="1800">
              <a:solidFill>
                <a:schemeClr val="dk1"/>
              </a:solidFill>
              <a:latin typeface="Times New Roman"/>
              <a:ea typeface="Times New Roman"/>
              <a:cs typeface="Times New Roman"/>
              <a:sym typeface="Times New Roman"/>
            </a:endParaRPr>
          </a:p>
        </p:txBody>
      </p:sp>
      <p:cxnSp>
        <p:nvCxnSpPr>
          <p:cNvPr id="95" name="Google Shape;95;p13"/>
          <p:cNvCxnSpPr/>
          <p:nvPr/>
        </p:nvCxnSpPr>
        <p:spPr>
          <a:xfrm>
            <a:off x="142844" y="5929330"/>
            <a:ext cx="8786874"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
        <p:nvSpPr>
          <p:cNvPr id="96" name="Google Shape;96;p13"/>
          <p:cNvSpPr txBox="1"/>
          <p:nvPr/>
        </p:nvSpPr>
        <p:spPr>
          <a:xfrm>
            <a:off x="214284" y="2419093"/>
            <a:ext cx="8859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                </a:t>
            </a:r>
            <a:r>
              <a:rPr lang="en-US" sz="2400">
                <a:solidFill>
                  <a:srgbClr val="FF0000"/>
                </a:solidFill>
                <a:latin typeface="Arial Black"/>
                <a:ea typeface="Arial Black"/>
                <a:cs typeface="Arial Black"/>
                <a:sym typeface="Arial Black"/>
              </a:rPr>
              <a:t> </a:t>
            </a:r>
            <a:r>
              <a:rPr lang="en-US" sz="2400">
                <a:solidFill>
                  <a:schemeClr val="dk1"/>
                </a:solidFill>
                <a:latin typeface="Arial Black"/>
                <a:ea typeface="Arial Black"/>
                <a:cs typeface="Arial Black"/>
                <a:sym typeface="Arial Black"/>
              </a:rPr>
              <a:t>AUTON0MOUS </a:t>
            </a:r>
            <a:r>
              <a:rPr lang="en-US" sz="2400">
                <a:solidFill>
                  <a:srgbClr val="FF0000"/>
                </a:solidFill>
                <a:latin typeface="Arial Black"/>
                <a:ea typeface="Arial Black"/>
                <a:cs typeface="Arial Black"/>
                <a:sym typeface="Arial Black"/>
              </a:rPr>
              <a:t>GARBAGE</a:t>
            </a:r>
            <a:r>
              <a:rPr lang="en-US" sz="2400">
                <a:solidFill>
                  <a:schemeClr val="dk1"/>
                </a:solidFill>
                <a:latin typeface="Arial Black"/>
                <a:ea typeface="Arial Black"/>
                <a:cs typeface="Arial Black"/>
                <a:sym typeface="Arial Black"/>
              </a:rPr>
              <a:t> CART</a:t>
            </a:r>
            <a:endParaRPr sz="2400">
              <a:solidFill>
                <a:schemeClr val="dk1"/>
              </a:solidFill>
              <a:latin typeface="Arial Black"/>
              <a:ea typeface="Arial Black"/>
              <a:cs typeface="Arial Black"/>
              <a:sym typeface="Arial Black"/>
            </a:endParaRPr>
          </a:p>
        </p:txBody>
      </p:sp>
      <p:sp>
        <p:nvSpPr>
          <p:cNvPr id="97" name="Google Shape;97;p13"/>
          <p:cNvSpPr/>
          <p:nvPr/>
        </p:nvSpPr>
        <p:spPr>
          <a:xfrm>
            <a:off x="214282" y="4572008"/>
            <a:ext cx="457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Dr.T. Kumaragurubaran Ph. D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PROJECT COORDINATOR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Professor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2286048" y="0"/>
            <a:ext cx="7715304" cy="8572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Arial Black"/>
              <a:buNone/>
            </a:pPr>
            <a:r>
              <a:rPr b="1" lang="en-US" sz="3200">
                <a:solidFill>
                  <a:srgbClr val="FF0000"/>
                </a:solidFill>
                <a:latin typeface="Arial Black"/>
                <a:ea typeface="Arial Black"/>
                <a:cs typeface="Arial Black"/>
                <a:sym typeface="Arial Black"/>
              </a:rPr>
              <a:t>REFERENCES</a:t>
            </a:r>
            <a:endParaRPr sz="3200">
              <a:solidFill>
                <a:srgbClr val="FF0000"/>
              </a:solidFill>
              <a:latin typeface="Arial Black"/>
              <a:ea typeface="Arial Black"/>
              <a:cs typeface="Arial Black"/>
              <a:sym typeface="Arial Black"/>
            </a:endParaRPr>
          </a:p>
        </p:txBody>
      </p:sp>
      <p:sp>
        <p:nvSpPr>
          <p:cNvPr id="184" name="Google Shape;184;p22"/>
          <p:cNvSpPr txBox="1"/>
          <p:nvPr>
            <p:ph idx="1" type="body"/>
          </p:nvPr>
        </p:nvSpPr>
        <p:spPr>
          <a:xfrm>
            <a:off x="0" y="785794"/>
            <a:ext cx="8643998" cy="519749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None/>
            </a:pPr>
            <a:r>
              <a:rPr lang="en-US" sz="2400"/>
              <a:t>1. "Building the Internet of Things: Implement New Business Models, Disrupt Competitors, Transform Your Industry" by Maciej Kranz Data Analytics Using Python (Book) </a:t>
            </a:r>
            <a:endParaRPr/>
          </a:p>
          <a:p>
            <a:pPr indent="-342900" lvl="0" marL="342900" rtl="0" algn="l">
              <a:spcBef>
                <a:spcPts val="480"/>
              </a:spcBef>
              <a:spcAft>
                <a:spcPts val="0"/>
              </a:spcAft>
              <a:buClr>
                <a:schemeClr val="dk1"/>
              </a:buClr>
              <a:buSzPts val="2400"/>
              <a:buNone/>
            </a:pPr>
            <a:r>
              <a:rPr lang="en-US" sz="2400"/>
              <a:t>2. "Designing Connected Products: UX for the Consumer Internet of Things" by Claire Rowland, Elizabeth Goodman, Martin Charlier, and Ann Light https://www.ncbi.nlm.nih.gov/ </a:t>
            </a:r>
            <a:endParaRPr/>
          </a:p>
          <a:p>
            <a:pPr indent="-342900" lvl="0" marL="342900" rtl="0" algn="l">
              <a:spcBef>
                <a:spcPts val="480"/>
              </a:spcBef>
              <a:spcAft>
                <a:spcPts val="0"/>
              </a:spcAft>
              <a:buClr>
                <a:schemeClr val="dk1"/>
              </a:buClr>
              <a:buSzPts val="2400"/>
              <a:buNone/>
            </a:pPr>
            <a:r>
              <a:rPr lang="en-US" sz="2400"/>
              <a:t>3. "The Internet of Things (The MIT Press Essential Knowledge series)" by Samuel Greengard https://www.covetus.com/blog/ </a:t>
            </a:r>
            <a:endParaRPr/>
          </a:p>
          <a:p>
            <a:pPr indent="-342900" lvl="0" marL="342900" rtl="0" algn="l">
              <a:spcBef>
                <a:spcPts val="480"/>
              </a:spcBef>
              <a:spcAft>
                <a:spcPts val="0"/>
              </a:spcAft>
              <a:buClr>
                <a:schemeClr val="dk1"/>
              </a:buClr>
              <a:buSzPts val="2400"/>
              <a:buNone/>
            </a:pPr>
            <a:r>
              <a:rPr lang="en-US" sz="2400"/>
              <a:t>4. "Building Arduino Projects for the Internet of Things: Experiments with Real-World Applications" by Adeel Javed </a:t>
            </a:r>
            <a:endParaRPr/>
          </a:p>
          <a:p>
            <a:pPr indent="-342900" lvl="0" marL="342900" rtl="0" algn="l">
              <a:spcBef>
                <a:spcPts val="480"/>
              </a:spcBef>
              <a:spcAft>
                <a:spcPts val="0"/>
              </a:spcAft>
              <a:buClr>
                <a:schemeClr val="dk1"/>
              </a:buClr>
              <a:buSzPts val="2400"/>
              <a:buNone/>
            </a:pPr>
            <a:r>
              <a:rPr lang="en-US" sz="2400"/>
              <a:t>5. "Internet of Things (A Hands-on-Approach)" by Arshdeep Bahga and Vijay Madisetti </a:t>
            </a:r>
            <a:endParaRPr sz="2400"/>
          </a:p>
        </p:txBody>
      </p:sp>
      <p:sp>
        <p:nvSpPr>
          <p:cNvPr id="185" name="Google Shape;18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6" name="Google Shape;18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87" name="Google Shape;187;p22"/>
          <p:cNvCxnSpPr/>
          <p:nvPr/>
        </p:nvCxnSpPr>
        <p:spPr>
          <a:xfrm>
            <a:off x="142844" y="714356"/>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88" name="Google Shape;188;p22"/>
          <p:cNvCxnSpPr/>
          <p:nvPr/>
        </p:nvCxnSpPr>
        <p:spPr>
          <a:xfrm>
            <a:off x="142844" y="5857892"/>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500034" y="2500306"/>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Black"/>
              <a:buNone/>
            </a:pPr>
            <a:r>
              <a:rPr lang="en-US">
                <a:latin typeface="Arial Black"/>
                <a:ea typeface="Arial Black"/>
                <a:cs typeface="Arial Black"/>
                <a:sym typeface="Arial Black"/>
              </a:rPr>
              <a:t>THANK YOU</a:t>
            </a:r>
            <a:endParaRPr>
              <a:latin typeface="Arial Black"/>
              <a:ea typeface="Arial Black"/>
              <a:cs typeface="Arial Black"/>
              <a:sym typeface="Arial Black"/>
            </a:endParaRPr>
          </a:p>
        </p:txBody>
      </p:sp>
      <p:sp>
        <p:nvSpPr>
          <p:cNvPr id="194" name="Google Shape;19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5" name="Google Shape;19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96" name="Google Shape;196;p23"/>
          <p:cNvCxnSpPr/>
          <p:nvPr/>
        </p:nvCxnSpPr>
        <p:spPr>
          <a:xfrm>
            <a:off x="214282" y="857232"/>
            <a:ext cx="8786874"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97" name="Google Shape;197;p23"/>
          <p:cNvCxnSpPr/>
          <p:nvPr/>
        </p:nvCxnSpPr>
        <p:spPr>
          <a:xfrm>
            <a:off x="214282" y="6072206"/>
            <a:ext cx="8786874"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Arial Black"/>
              <a:buNone/>
            </a:pPr>
            <a:r>
              <a:rPr lang="en-US" sz="3600">
                <a:solidFill>
                  <a:srgbClr val="FF0000"/>
                </a:solidFill>
                <a:latin typeface="Arial Black"/>
                <a:ea typeface="Arial Black"/>
                <a:cs typeface="Arial Black"/>
                <a:sym typeface="Arial Black"/>
              </a:rPr>
              <a:t>ABSTRACT</a:t>
            </a:r>
            <a:endParaRPr sz="3600">
              <a:solidFill>
                <a:srgbClr val="FF0000"/>
              </a:solidFill>
              <a:latin typeface="Arial Black"/>
              <a:ea typeface="Arial Black"/>
              <a:cs typeface="Arial Black"/>
              <a:sym typeface="Arial Black"/>
            </a:endParaRPr>
          </a:p>
        </p:txBody>
      </p:sp>
      <p:sp>
        <p:nvSpPr>
          <p:cNvPr id="103" name="Google Shape;103;p14"/>
          <p:cNvSpPr txBox="1"/>
          <p:nvPr>
            <p:ph idx="1" type="body"/>
          </p:nvPr>
        </p:nvSpPr>
        <p:spPr>
          <a:xfrm>
            <a:off x="0" y="1600200"/>
            <a:ext cx="9144000" cy="69723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Urban areas worldwide are facing significant challenges in waste management due to rapid population growth and increased urbanization. Traditional waste collection methods, which heavily rely on manual labor and fossil fuel-powered vehicles, have proven to be inefficient, environmentally harmful, and hazardous to the health of sanitation workers. This project addresses these challenges by developing an autonomous garbage cart system utilizing Arduino microcontrollers. collect garbage, and optimize waste collection routes..The hardware setup includes an Arduino microcontroller as the core processing unit, ultrasonic sensors to detect obstacles and navigate around them, and a motorized base to provide movement and stability. . </a:t>
            </a:r>
            <a:endParaRPr sz="2400">
              <a:latin typeface="Times New Roman"/>
              <a:ea typeface="Times New Roman"/>
              <a:cs typeface="Times New Roman"/>
              <a:sym typeface="Times New Roman"/>
            </a:endParaRPr>
          </a:p>
        </p:txBody>
      </p:sp>
      <p:cxnSp>
        <p:nvCxnSpPr>
          <p:cNvPr id="104" name="Google Shape;104;p14"/>
          <p:cNvCxnSpPr/>
          <p:nvPr/>
        </p:nvCxnSpPr>
        <p:spPr>
          <a:xfrm>
            <a:off x="214282" y="1357298"/>
            <a:ext cx="8786874"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05" name="Google Shape;105;p14"/>
          <p:cNvCxnSpPr/>
          <p:nvPr/>
        </p:nvCxnSpPr>
        <p:spPr>
          <a:xfrm>
            <a:off x="214282" y="6286520"/>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
        <p:nvSpPr>
          <p:cNvPr id="106" name="Google Shape;10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idx="1" type="body"/>
          </p:nvPr>
        </p:nvSpPr>
        <p:spPr>
          <a:xfrm>
            <a:off x="214282" y="1571612"/>
            <a:ext cx="8686800" cy="557216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The existing system of waste collection in urban areas primarily relies on manual labor, where sanitation workers collect waste from households, commercial establishments, and public spaces. Waste collection schedules are determined by municipal authorities, with designated routes and intervals for collection. Additionally, manual waste collection poses health and safety risks for workers, who are exposed to hazardous materials and physical strain from lifting and handling heavy waste containers. Furthermore, the reliance on fossil fuel-powered vehicles contributes to air pollution and greenhouse gas emissions, exacerbating environmental concerns. The existing system of waste collection in urban areas primarily relies on manual labor </a:t>
            </a:r>
            <a:endParaRPr sz="2400">
              <a:latin typeface="Times New Roman"/>
              <a:ea typeface="Times New Roman"/>
              <a:cs typeface="Times New Roman"/>
              <a:sym typeface="Times New Roman"/>
            </a:endParaRPr>
          </a:p>
        </p:txBody>
      </p:sp>
      <p:sp>
        <p:nvSpPr>
          <p:cNvPr id="113" name="Google Shape;113;p1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2800"/>
              <a:buFont typeface="Arial Black"/>
              <a:buNone/>
            </a:pPr>
            <a:r>
              <a:rPr b="1" i="0" lang="en-US" sz="2800" u="none" cap="none" strike="noStrike">
                <a:solidFill>
                  <a:srgbClr val="FF0000"/>
                </a:solidFill>
                <a:latin typeface="Arial Black"/>
                <a:ea typeface="Arial Black"/>
                <a:cs typeface="Arial Black"/>
                <a:sym typeface="Arial Black"/>
              </a:rPr>
              <a:t>EXISTING SYSTEM</a:t>
            </a:r>
            <a:endParaRPr b="0" i="0" sz="2400" u="none" cap="none" strike="noStrike">
              <a:solidFill>
                <a:schemeClr val="dk2"/>
              </a:solidFill>
              <a:latin typeface="Arial Black"/>
              <a:ea typeface="Arial Black"/>
              <a:cs typeface="Arial Black"/>
              <a:sym typeface="Arial Black"/>
            </a:endParaRPr>
          </a:p>
        </p:txBody>
      </p:sp>
      <p:cxnSp>
        <p:nvCxnSpPr>
          <p:cNvPr id="114" name="Google Shape;114;p15"/>
          <p:cNvCxnSpPr/>
          <p:nvPr/>
        </p:nvCxnSpPr>
        <p:spPr>
          <a:xfrm>
            <a:off x="214282" y="1500174"/>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
        <p:nvSpPr>
          <p:cNvPr id="115" name="Google Shape;11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cxnSp>
        <p:nvCxnSpPr>
          <p:cNvPr id="117" name="Google Shape;117;p15"/>
          <p:cNvCxnSpPr/>
          <p:nvPr/>
        </p:nvCxnSpPr>
        <p:spPr>
          <a:xfrm>
            <a:off x="214282" y="6286520"/>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285720" y="571480"/>
            <a:ext cx="6472254" cy="84615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200"/>
              <a:buFont typeface="Arial Black"/>
              <a:buNone/>
            </a:pPr>
            <a:r>
              <a:rPr lang="en-US" sz="3200">
                <a:solidFill>
                  <a:srgbClr val="FF0000"/>
                </a:solidFill>
                <a:latin typeface="Arial Black"/>
                <a:ea typeface="Arial Black"/>
                <a:cs typeface="Arial Black"/>
                <a:sym typeface="Arial Black"/>
              </a:rPr>
              <a:t>PROPOSED SYSTEM</a:t>
            </a:r>
            <a:endParaRPr sz="3200">
              <a:solidFill>
                <a:srgbClr val="FF0000"/>
              </a:solidFill>
              <a:latin typeface="Arial Black"/>
              <a:ea typeface="Arial Black"/>
              <a:cs typeface="Arial Black"/>
              <a:sym typeface="Arial Black"/>
            </a:endParaRPr>
          </a:p>
        </p:txBody>
      </p:sp>
      <p:sp>
        <p:nvSpPr>
          <p:cNvPr id="123" name="Google Shape;1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The proposed autonomous garbage cart system utilizes a combination of advanced hardware components and intelligent software algorithms to revolutionize waste management practices in urban environments. At the core of the system is the Arduino Uno Board, which serves as the central control unit responsible for coordinating the operation of various subsystems. Infra Red Obstacle Sensors and Ultrasonic Sensors are integrated into the cart to detect obstacles and ensure safe navigation through the urban landscape. The L293D Motor Driver facilitates precise control of the 12V DC Motor, enabling smooth propulsion and maneuverability of the cart along predefined routes. </a:t>
            </a:r>
            <a:endParaRPr/>
          </a:p>
        </p:txBody>
      </p:sp>
      <p:cxnSp>
        <p:nvCxnSpPr>
          <p:cNvPr id="124" name="Google Shape;124;p16"/>
          <p:cNvCxnSpPr/>
          <p:nvPr/>
        </p:nvCxnSpPr>
        <p:spPr>
          <a:xfrm>
            <a:off x="214282" y="1428736"/>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
        <p:nvSpPr>
          <p:cNvPr id="125" name="Google Shape;12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cxnSp>
        <p:nvCxnSpPr>
          <p:cNvPr id="127" name="Google Shape;127;p16"/>
          <p:cNvCxnSpPr/>
          <p:nvPr/>
        </p:nvCxnSpPr>
        <p:spPr>
          <a:xfrm>
            <a:off x="214282" y="6072206"/>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457200" y="274638"/>
            <a:ext cx="6400816"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Arial Black"/>
              <a:buNone/>
            </a:pPr>
            <a:r>
              <a:rPr lang="en-US" sz="3600">
                <a:solidFill>
                  <a:srgbClr val="FF0000"/>
                </a:solidFill>
                <a:latin typeface="Arial Black"/>
                <a:ea typeface="Arial Black"/>
                <a:cs typeface="Arial Black"/>
                <a:sym typeface="Arial Black"/>
              </a:rPr>
              <a:t>SYSTEM ARCHITECTURE</a:t>
            </a:r>
            <a:endParaRPr>
              <a:solidFill>
                <a:srgbClr val="FF0000"/>
              </a:solidFill>
              <a:latin typeface="Arial Black"/>
              <a:ea typeface="Arial Black"/>
              <a:cs typeface="Arial Black"/>
              <a:sym typeface="Arial Black"/>
            </a:endParaRPr>
          </a:p>
        </p:txBody>
      </p:sp>
      <p:pic>
        <p:nvPicPr>
          <p:cNvPr descr="WhatsApp Image 2024-05-19 at 20.37.32_c56380f3.jpg" id="133" name="Google Shape;133;p17"/>
          <p:cNvPicPr preferRelativeResize="0"/>
          <p:nvPr>
            <p:ph idx="1" type="body"/>
          </p:nvPr>
        </p:nvPicPr>
        <p:blipFill rotWithShape="1">
          <a:blip r:embed="rId3">
            <a:alphaModFix/>
          </a:blip>
          <a:srcRect b="0" l="0" r="0" t="0"/>
          <a:stretch/>
        </p:blipFill>
        <p:spPr>
          <a:xfrm>
            <a:off x="1142976" y="1643050"/>
            <a:ext cx="6954661" cy="4525963"/>
          </a:xfrm>
          <a:prstGeom prst="rect">
            <a:avLst/>
          </a:prstGeom>
          <a:noFill/>
          <a:ln>
            <a:noFill/>
          </a:ln>
        </p:spPr>
      </p:pic>
      <p:cxnSp>
        <p:nvCxnSpPr>
          <p:cNvPr id="134" name="Google Shape;134;p17"/>
          <p:cNvCxnSpPr/>
          <p:nvPr/>
        </p:nvCxnSpPr>
        <p:spPr>
          <a:xfrm>
            <a:off x="214282" y="1285860"/>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
        <p:nvSpPr>
          <p:cNvPr id="135" name="Google Shape;13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cxnSp>
        <p:nvCxnSpPr>
          <p:cNvPr id="137" name="Google Shape;137;p17"/>
          <p:cNvCxnSpPr/>
          <p:nvPr/>
        </p:nvCxnSpPr>
        <p:spPr>
          <a:xfrm>
            <a:off x="285720" y="6286520"/>
            <a:ext cx="8501122"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Arial Black"/>
              <a:buNone/>
            </a:pPr>
            <a:r>
              <a:rPr b="1" lang="en-US" sz="3600">
                <a:solidFill>
                  <a:srgbClr val="FF0000"/>
                </a:solidFill>
                <a:latin typeface="Arial Black"/>
                <a:ea typeface="Arial Black"/>
                <a:cs typeface="Arial Black"/>
                <a:sym typeface="Arial Black"/>
              </a:rPr>
              <a:t>DEVELOPMENT ENVIRONMENT </a:t>
            </a:r>
            <a:endParaRPr sz="3600">
              <a:solidFill>
                <a:srgbClr val="FF0000"/>
              </a:solidFill>
              <a:latin typeface="Arial Black"/>
              <a:ea typeface="Arial Black"/>
              <a:cs typeface="Arial Black"/>
              <a:sym typeface="Arial Black"/>
            </a:endParaRPr>
          </a:p>
        </p:txBody>
      </p:sp>
      <p:sp>
        <p:nvSpPr>
          <p:cNvPr id="143" name="Google Shape;143;p18"/>
          <p:cNvSpPr txBox="1"/>
          <p:nvPr>
            <p:ph idx="1" type="body"/>
          </p:nvPr>
        </p:nvSpPr>
        <p:spPr>
          <a:xfrm>
            <a:off x="142844" y="1071546"/>
            <a:ext cx="8543956" cy="5054617"/>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FF0000"/>
              </a:buClr>
              <a:buSzPct val="100000"/>
              <a:buNone/>
            </a:pPr>
            <a:r>
              <a:rPr b="1" lang="en-US" sz="3400">
                <a:solidFill>
                  <a:srgbClr val="FF0000"/>
                </a:solidFill>
                <a:latin typeface="Calibri"/>
                <a:ea typeface="Calibri"/>
                <a:cs typeface="Calibri"/>
                <a:sym typeface="Calibri"/>
              </a:rPr>
              <a:t>HARDWARE REQUIREMENT </a:t>
            </a:r>
            <a:endParaRPr sz="3400">
              <a:solidFill>
                <a:srgbClr val="FF0000"/>
              </a:solidFill>
              <a:latin typeface="Calibri"/>
              <a:ea typeface="Calibri"/>
              <a:cs typeface="Calibri"/>
              <a:sym typeface="Calibri"/>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The hardware requirements may serve as the basis for a contract for the </a:t>
            </a:r>
            <a:endParaRPr sz="2900">
              <a:latin typeface="Times New Roman"/>
              <a:ea typeface="Times New Roman"/>
              <a:cs typeface="Times New Roman"/>
              <a:sym typeface="Times New Roman"/>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specification of the entire system. It is generally used by software engineers </a:t>
            </a:r>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as the starting point for the system design. </a:t>
            </a:r>
            <a:endParaRPr/>
          </a:p>
          <a:p>
            <a:pPr indent="-342900" lvl="0" marL="342900" rtl="0" algn="l">
              <a:spcBef>
                <a:spcPts val="406"/>
              </a:spcBef>
              <a:spcAft>
                <a:spcPts val="0"/>
              </a:spcAft>
              <a:buClr>
                <a:schemeClr val="dk1"/>
              </a:buClr>
              <a:buSzPct val="100000"/>
              <a:buChar char="•"/>
            </a:pPr>
            <a:r>
              <a:rPr lang="en-US" sz="2900">
                <a:latin typeface="Times New Roman"/>
                <a:ea typeface="Times New Roman"/>
                <a:cs typeface="Times New Roman"/>
                <a:sym typeface="Times New Roman"/>
              </a:rPr>
              <a:t>ARDUINO UNO BOARD </a:t>
            </a:r>
            <a:endParaRPr/>
          </a:p>
          <a:p>
            <a:pPr indent="-342900" lvl="0" marL="342900" rtl="0" algn="l">
              <a:spcBef>
                <a:spcPts val="406"/>
              </a:spcBef>
              <a:spcAft>
                <a:spcPts val="0"/>
              </a:spcAft>
              <a:buClr>
                <a:schemeClr val="dk1"/>
              </a:buClr>
              <a:buSzPct val="100000"/>
              <a:buChar char="•"/>
            </a:pPr>
            <a:r>
              <a:rPr lang="en-US" sz="2900">
                <a:latin typeface="Times New Roman"/>
                <a:ea typeface="Times New Roman"/>
                <a:cs typeface="Times New Roman"/>
                <a:sym typeface="Times New Roman"/>
              </a:rPr>
              <a:t>12V DC MOTOR </a:t>
            </a:r>
            <a:endParaRPr/>
          </a:p>
          <a:p>
            <a:pPr indent="-342900" lvl="0" marL="342900" rtl="0" algn="l">
              <a:spcBef>
                <a:spcPts val="406"/>
              </a:spcBef>
              <a:spcAft>
                <a:spcPts val="0"/>
              </a:spcAft>
              <a:buClr>
                <a:schemeClr val="dk1"/>
              </a:buClr>
              <a:buSzPct val="100000"/>
              <a:buChar char="•"/>
            </a:pPr>
            <a:r>
              <a:rPr lang="en-US" sz="2900">
                <a:latin typeface="Times New Roman"/>
                <a:ea typeface="Times New Roman"/>
                <a:cs typeface="Times New Roman"/>
                <a:sym typeface="Times New Roman"/>
              </a:rPr>
              <a:t>IR SENSOR(3 Nos.) </a:t>
            </a:r>
            <a:endParaRPr/>
          </a:p>
          <a:p>
            <a:pPr indent="-342900" lvl="0" marL="342900" rtl="0" algn="l">
              <a:spcBef>
                <a:spcPts val="406"/>
              </a:spcBef>
              <a:spcAft>
                <a:spcPts val="0"/>
              </a:spcAft>
              <a:buClr>
                <a:schemeClr val="dk1"/>
              </a:buClr>
              <a:buSzPct val="100000"/>
              <a:buChar char="•"/>
            </a:pPr>
            <a:r>
              <a:rPr lang="en-US" sz="2900">
                <a:latin typeface="Times New Roman"/>
                <a:ea typeface="Times New Roman"/>
                <a:cs typeface="Times New Roman"/>
                <a:sym typeface="Times New Roman"/>
              </a:rPr>
              <a:t>ULTRASOUND SENSOR</a:t>
            </a:r>
            <a:endParaRPr sz="3400">
              <a:latin typeface="Calibri"/>
              <a:ea typeface="Calibri"/>
              <a:cs typeface="Calibri"/>
              <a:sym typeface="Calibri"/>
            </a:endParaRPr>
          </a:p>
          <a:p>
            <a:pPr indent="-342900" lvl="0" marL="342900" rtl="0" algn="l">
              <a:spcBef>
                <a:spcPts val="476"/>
              </a:spcBef>
              <a:spcAft>
                <a:spcPts val="0"/>
              </a:spcAft>
              <a:buClr>
                <a:srgbClr val="FF0000"/>
              </a:buClr>
              <a:buSzPct val="100000"/>
              <a:buNone/>
            </a:pPr>
            <a:r>
              <a:rPr b="1" lang="en-US" sz="3400">
                <a:solidFill>
                  <a:srgbClr val="FF0000"/>
                </a:solidFill>
                <a:latin typeface="Calibri"/>
                <a:ea typeface="Calibri"/>
                <a:cs typeface="Calibri"/>
                <a:sym typeface="Calibri"/>
              </a:rPr>
              <a:t>SOFTWARE REQUREMENT </a:t>
            </a:r>
            <a:endParaRPr b="1" sz="3400">
              <a:solidFill>
                <a:srgbClr val="FF0000"/>
              </a:solidFill>
              <a:latin typeface="Calibri"/>
              <a:ea typeface="Calibri"/>
              <a:cs typeface="Calibri"/>
              <a:sym typeface="Calibri"/>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The software requirements for the autonomous garbage cart project primarily </a:t>
            </a:r>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include the Arduino Integrated Development Environment (IDE) for </a:t>
            </a:r>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programming the Arduino Uno Board. Additionally, libraries for sensor </a:t>
            </a:r>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integration and motor control will be essential for interfacing with the hardware </a:t>
            </a:r>
            <a:endParaRPr sz="2900">
              <a:latin typeface="Times New Roman"/>
              <a:ea typeface="Times New Roman"/>
              <a:cs typeface="Times New Roman"/>
              <a:sym typeface="Times New Roman"/>
            </a:endParaRPr>
          </a:p>
          <a:p>
            <a:pPr indent="-342900" lvl="0" marL="342900" rtl="0" algn="l">
              <a:spcBef>
                <a:spcPts val="406"/>
              </a:spcBef>
              <a:spcAft>
                <a:spcPts val="0"/>
              </a:spcAft>
              <a:buClr>
                <a:schemeClr val="dk1"/>
              </a:buClr>
              <a:buSzPct val="100000"/>
              <a:buNone/>
            </a:pPr>
            <a:r>
              <a:rPr lang="en-US" sz="2900">
                <a:latin typeface="Times New Roman"/>
                <a:ea typeface="Times New Roman"/>
                <a:cs typeface="Times New Roman"/>
                <a:sym typeface="Times New Roman"/>
              </a:rPr>
              <a:t>components effectively</a:t>
            </a:r>
            <a:endParaRPr sz="2900">
              <a:latin typeface="Times New Roman"/>
              <a:ea typeface="Times New Roman"/>
              <a:cs typeface="Times New Roman"/>
              <a:sym typeface="Times New Roman"/>
            </a:endParaRPr>
          </a:p>
        </p:txBody>
      </p:sp>
      <p:sp>
        <p:nvSpPr>
          <p:cNvPr id="144" name="Google Shape;14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5" name="Google Shape;14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46" name="Google Shape;146;p18"/>
          <p:cNvCxnSpPr/>
          <p:nvPr/>
        </p:nvCxnSpPr>
        <p:spPr>
          <a:xfrm>
            <a:off x="214282" y="1000108"/>
            <a:ext cx="8501122"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47" name="Google Shape;147;p18"/>
          <p:cNvCxnSpPr/>
          <p:nvPr/>
        </p:nvCxnSpPr>
        <p:spPr>
          <a:xfrm>
            <a:off x="357158" y="6215082"/>
            <a:ext cx="8501122"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14304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Arial Black"/>
              <a:buNone/>
            </a:pPr>
            <a:r>
              <a:rPr b="1" lang="en-US" sz="3200">
                <a:solidFill>
                  <a:srgbClr val="FF0000"/>
                </a:solidFill>
                <a:latin typeface="Arial Black"/>
                <a:ea typeface="Arial Black"/>
                <a:cs typeface="Arial Black"/>
                <a:sym typeface="Arial Black"/>
              </a:rPr>
              <a:t>COMPONENTS USED</a:t>
            </a:r>
            <a:endParaRPr sz="3200">
              <a:solidFill>
                <a:srgbClr val="FF0000"/>
              </a:solidFill>
              <a:latin typeface="Arial Black"/>
              <a:ea typeface="Arial Black"/>
              <a:cs typeface="Arial Black"/>
              <a:sym typeface="Arial Black"/>
            </a:endParaRPr>
          </a:p>
        </p:txBody>
      </p:sp>
      <p:sp>
        <p:nvSpPr>
          <p:cNvPr id="153" name="Google Shape;153;p19"/>
          <p:cNvSpPr txBox="1"/>
          <p:nvPr>
            <p:ph idx="1" type="body"/>
          </p:nvPr>
        </p:nvSpPr>
        <p:spPr>
          <a:xfrm>
            <a:off x="214282" y="1071546"/>
            <a:ext cx="8929718" cy="500066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b="1" lang="en-US"/>
              <a:t>1. </a:t>
            </a:r>
            <a:r>
              <a:rPr b="1" lang="en-US">
                <a:solidFill>
                  <a:srgbClr val="FF0000"/>
                </a:solidFill>
                <a:latin typeface="Calibri"/>
                <a:ea typeface="Calibri"/>
                <a:cs typeface="Calibri"/>
                <a:sym typeface="Calibri"/>
              </a:rPr>
              <a:t>Arduino Uno Board</a:t>
            </a:r>
            <a:r>
              <a:rPr lang="en-US">
                <a:solidFill>
                  <a:srgbClr val="FF0000"/>
                </a:solidFill>
                <a:latin typeface="Calibri"/>
                <a:ea typeface="Calibri"/>
                <a:cs typeface="Calibri"/>
                <a:sym typeface="Calibri"/>
              </a:rPr>
              <a:t>: </a:t>
            </a:r>
            <a:r>
              <a:rPr lang="en-US">
                <a:latin typeface="Times New Roman"/>
                <a:ea typeface="Times New Roman"/>
                <a:cs typeface="Times New Roman"/>
                <a:sym typeface="Times New Roman"/>
              </a:rPr>
              <a:t>This serves as the brain of the system, control and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executing the necessary algorithms for autonomous navigation and obstacle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avoidance. </a:t>
            </a:r>
            <a:endParaRPr/>
          </a:p>
          <a:p>
            <a:pPr indent="-342900" lvl="0" marL="342900" rtl="0" algn="l">
              <a:spcBef>
                <a:spcPts val="400"/>
              </a:spcBef>
              <a:spcAft>
                <a:spcPts val="0"/>
              </a:spcAft>
              <a:buClr>
                <a:schemeClr val="dk1"/>
              </a:buClr>
              <a:buSzPct val="100000"/>
              <a:buNone/>
            </a:pPr>
            <a:r>
              <a:rPr b="1" lang="en-US"/>
              <a:t>2. </a:t>
            </a:r>
            <a:r>
              <a:rPr b="1" lang="en-US">
                <a:solidFill>
                  <a:srgbClr val="FF0000"/>
                </a:solidFill>
                <a:latin typeface="Calibri"/>
                <a:ea typeface="Calibri"/>
                <a:cs typeface="Calibri"/>
                <a:sym typeface="Calibri"/>
              </a:rPr>
              <a:t>Infra Red Obstacle Sensor</a:t>
            </a:r>
            <a:r>
              <a:rPr lang="en-US">
                <a:latin typeface="Times New Roman"/>
                <a:ea typeface="Times New Roman"/>
                <a:cs typeface="Times New Roman"/>
                <a:sym typeface="Times New Roman"/>
              </a:rPr>
              <a:t>: The IR obstacle sensor helps in detecting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nearby obstacles, allowing the garbage cart to navigate around them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effectively. </a:t>
            </a:r>
            <a:endParaRPr/>
          </a:p>
          <a:p>
            <a:pPr indent="-342900" lvl="0" marL="342900" rtl="0" algn="l">
              <a:spcBef>
                <a:spcPts val="400"/>
              </a:spcBef>
              <a:spcAft>
                <a:spcPts val="0"/>
              </a:spcAft>
              <a:buClr>
                <a:schemeClr val="dk1"/>
              </a:buClr>
              <a:buSzPct val="100000"/>
              <a:buNone/>
            </a:pPr>
            <a:r>
              <a:rPr b="1" lang="en-US"/>
              <a:t>3</a:t>
            </a:r>
            <a:r>
              <a:rPr b="1" lang="en-US">
                <a:latin typeface="Calibri"/>
                <a:ea typeface="Calibri"/>
                <a:cs typeface="Calibri"/>
                <a:sym typeface="Calibri"/>
              </a:rPr>
              <a:t>.</a:t>
            </a:r>
            <a:r>
              <a:rPr b="1" lang="en-US">
                <a:solidFill>
                  <a:srgbClr val="FF0000"/>
                </a:solidFill>
                <a:latin typeface="Calibri"/>
                <a:ea typeface="Calibri"/>
                <a:cs typeface="Calibri"/>
                <a:sym typeface="Calibri"/>
              </a:rPr>
              <a:t> L293D Motor Driver</a:t>
            </a:r>
            <a:r>
              <a:rPr lang="en-US">
                <a:latin typeface="Times New Roman"/>
                <a:ea typeface="Times New Roman"/>
                <a:cs typeface="Times New Roman"/>
                <a:sym typeface="Times New Roman"/>
              </a:rPr>
              <a:t>: This motor driver enables the control of the 12V DC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motor, which provides propulsion to the garbage cart. </a:t>
            </a:r>
            <a:endParaRPr/>
          </a:p>
          <a:p>
            <a:pPr indent="-342900" lvl="0" marL="342900" rtl="0" algn="l">
              <a:spcBef>
                <a:spcPts val="400"/>
              </a:spcBef>
              <a:spcAft>
                <a:spcPts val="0"/>
              </a:spcAft>
              <a:buClr>
                <a:schemeClr val="dk1"/>
              </a:buClr>
              <a:buSzPct val="100000"/>
              <a:buNone/>
            </a:pPr>
            <a:r>
              <a:rPr b="1" lang="en-US"/>
              <a:t>4. </a:t>
            </a:r>
            <a:r>
              <a:rPr b="1" lang="en-US">
                <a:solidFill>
                  <a:srgbClr val="FF0000"/>
                </a:solidFill>
                <a:latin typeface="Calibri"/>
                <a:ea typeface="Calibri"/>
                <a:cs typeface="Calibri"/>
                <a:sym typeface="Calibri"/>
              </a:rPr>
              <a:t>12V DC Motor (30 RPM</a:t>
            </a:r>
            <a:r>
              <a:rPr lang="en-US">
                <a:solidFill>
                  <a:srgbClr val="FF0000"/>
                </a:solidFill>
                <a:latin typeface="Times New Roman"/>
                <a:ea typeface="Times New Roman"/>
                <a:cs typeface="Times New Roman"/>
                <a:sym typeface="Times New Roman"/>
              </a:rPr>
              <a:t>)</a:t>
            </a:r>
            <a:r>
              <a:rPr lang="en-US">
                <a:latin typeface="Times New Roman"/>
                <a:ea typeface="Times New Roman"/>
                <a:cs typeface="Times New Roman"/>
                <a:sym typeface="Times New Roman"/>
              </a:rPr>
              <a:t>: The DC motor drives the movement of the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garbage cart, propelling it along its predefined routes. </a:t>
            </a:r>
            <a:endParaRPr/>
          </a:p>
          <a:p>
            <a:pPr indent="-342900" lvl="0" marL="342900" rtl="0" algn="l">
              <a:spcBef>
                <a:spcPts val="400"/>
              </a:spcBef>
              <a:spcAft>
                <a:spcPts val="0"/>
              </a:spcAft>
              <a:buClr>
                <a:schemeClr val="dk1"/>
              </a:buClr>
              <a:buSzPct val="100000"/>
              <a:buNone/>
            </a:pPr>
            <a:r>
              <a:rPr b="1" lang="en-US"/>
              <a:t>5. </a:t>
            </a:r>
            <a:r>
              <a:rPr b="1" lang="en-US">
                <a:solidFill>
                  <a:srgbClr val="FF0000"/>
                </a:solidFill>
                <a:latin typeface="Calibri"/>
                <a:ea typeface="Calibri"/>
                <a:cs typeface="Calibri"/>
                <a:sym typeface="Calibri"/>
              </a:rPr>
              <a:t>NRF24L01 Module</a:t>
            </a:r>
            <a:r>
              <a:rPr lang="en-US"/>
              <a:t>: </a:t>
            </a:r>
            <a:r>
              <a:rPr lang="en-US">
                <a:latin typeface="Times New Roman"/>
                <a:ea typeface="Times New Roman"/>
                <a:cs typeface="Times New Roman"/>
                <a:sym typeface="Times New Roman"/>
              </a:rPr>
              <a:t>This wireless communication module can be used for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remote monitoring and control of the garbage cart, allowing operators to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track its movements and receive status updates in real-time. </a:t>
            </a:r>
            <a:endParaRPr/>
          </a:p>
          <a:p>
            <a:pPr indent="-342900" lvl="0" marL="342900" rtl="0" algn="l">
              <a:spcBef>
                <a:spcPts val="400"/>
              </a:spcBef>
              <a:spcAft>
                <a:spcPts val="0"/>
              </a:spcAft>
              <a:buClr>
                <a:schemeClr val="dk1"/>
              </a:buClr>
              <a:buSzPct val="100000"/>
              <a:buNone/>
            </a:pPr>
            <a:r>
              <a:rPr b="1" lang="en-US"/>
              <a:t>6. </a:t>
            </a:r>
            <a:r>
              <a:rPr b="1" lang="en-US">
                <a:solidFill>
                  <a:srgbClr val="FF0000"/>
                </a:solidFill>
                <a:latin typeface="Calibri"/>
                <a:ea typeface="Calibri"/>
                <a:cs typeface="Calibri"/>
                <a:sym typeface="Calibri"/>
              </a:rPr>
              <a:t>Ultrasonic Sensor</a:t>
            </a:r>
            <a:r>
              <a:rPr lang="en-US"/>
              <a:t>: </a:t>
            </a:r>
            <a:r>
              <a:rPr lang="en-US">
                <a:latin typeface="Times New Roman"/>
                <a:ea typeface="Times New Roman"/>
                <a:cs typeface="Times New Roman"/>
                <a:sym typeface="Times New Roman"/>
              </a:rPr>
              <a:t>Similar to the IR sensor, the ultrasonic sensor aids in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obstacle detection and navigation, providing additional input for the garbage </a:t>
            </a:r>
            <a:endParaRPr/>
          </a:p>
          <a:p>
            <a:pPr indent="-342900" lvl="0" marL="342900" rtl="0" algn="l">
              <a:spcBef>
                <a:spcPts val="400"/>
              </a:spcBef>
              <a:spcAft>
                <a:spcPts val="0"/>
              </a:spcAft>
              <a:buClr>
                <a:schemeClr val="dk1"/>
              </a:buClr>
              <a:buSzPct val="100000"/>
              <a:buNone/>
            </a:pPr>
            <a:r>
              <a:rPr lang="en-US">
                <a:latin typeface="Times New Roman"/>
                <a:ea typeface="Times New Roman"/>
                <a:cs typeface="Times New Roman"/>
                <a:sym typeface="Times New Roman"/>
              </a:rPr>
              <a:t>cart to avoid collisions.</a:t>
            </a:r>
            <a:endParaRPr>
              <a:latin typeface="Times New Roman"/>
              <a:ea typeface="Times New Roman"/>
              <a:cs typeface="Times New Roman"/>
              <a:sym typeface="Times New Roman"/>
            </a:endParaRPr>
          </a:p>
        </p:txBody>
      </p:sp>
      <p:sp>
        <p:nvSpPr>
          <p:cNvPr id="154" name="Google Shape;15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5" name="Google Shape;15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56" name="Google Shape;156;p19"/>
          <p:cNvCxnSpPr/>
          <p:nvPr/>
        </p:nvCxnSpPr>
        <p:spPr>
          <a:xfrm>
            <a:off x="214282" y="928670"/>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57" name="Google Shape;157;p19"/>
          <p:cNvCxnSpPr/>
          <p:nvPr/>
        </p:nvCxnSpPr>
        <p:spPr>
          <a:xfrm>
            <a:off x="214282" y="6143644"/>
            <a:ext cx="8572560"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2143172"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200"/>
              <a:buFont typeface="Arial Black"/>
              <a:buNone/>
            </a:pPr>
            <a:r>
              <a:rPr b="1" lang="en-US" sz="3200">
                <a:solidFill>
                  <a:srgbClr val="FF0000"/>
                </a:solidFill>
                <a:latin typeface="Arial Black"/>
                <a:ea typeface="Arial Black"/>
                <a:cs typeface="Arial Black"/>
                <a:sym typeface="Arial Black"/>
              </a:rPr>
              <a:t>FINAL OUTPUT</a:t>
            </a:r>
            <a:endParaRPr sz="3200">
              <a:solidFill>
                <a:srgbClr val="FF0000"/>
              </a:solidFill>
              <a:latin typeface="Arial Black"/>
              <a:ea typeface="Arial Black"/>
              <a:cs typeface="Arial Black"/>
              <a:sym typeface="Arial Black"/>
            </a:endParaRPr>
          </a:p>
        </p:txBody>
      </p:sp>
      <p:pic>
        <p:nvPicPr>
          <p:cNvPr descr="WhatsApp Image 2024-05-19 at 23.26.09_3070ed34.jpg" id="163" name="Google Shape;163;p20"/>
          <p:cNvPicPr preferRelativeResize="0"/>
          <p:nvPr>
            <p:ph idx="1" type="body"/>
          </p:nvPr>
        </p:nvPicPr>
        <p:blipFill rotWithShape="1">
          <a:blip r:embed="rId3">
            <a:alphaModFix/>
          </a:blip>
          <a:srcRect b="0" l="0" r="0" t="0"/>
          <a:stretch/>
        </p:blipFill>
        <p:spPr>
          <a:xfrm>
            <a:off x="357158" y="1037392"/>
            <a:ext cx="3816578" cy="5088771"/>
          </a:xfrm>
          <a:prstGeom prst="rect">
            <a:avLst/>
          </a:prstGeom>
          <a:noFill/>
          <a:ln>
            <a:noFill/>
          </a:ln>
        </p:spPr>
      </p:pic>
      <p:pic>
        <p:nvPicPr>
          <p:cNvPr descr="WhatsApp Image 2024-05-19 at 23.26.09_fa27b017.jpg" id="164" name="Google Shape;164;p20"/>
          <p:cNvPicPr preferRelativeResize="0"/>
          <p:nvPr>
            <p:ph idx="2" type="body"/>
          </p:nvPr>
        </p:nvPicPr>
        <p:blipFill rotWithShape="1">
          <a:blip r:embed="rId4">
            <a:alphaModFix/>
          </a:blip>
          <a:srcRect b="0" l="0" r="0" t="0"/>
          <a:stretch/>
        </p:blipFill>
        <p:spPr>
          <a:xfrm>
            <a:off x="4714876" y="1077877"/>
            <a:ext cx="3786214" cy="5048286"/>
          </a:xfrm>
          <a:prstGeom prst="rect">
            <a:avLst/>
          </a:prstGeom>
          <a:noFill/>
          <a:ln>
            <a:noFill/>
          </a:ln>
        </p:spPr>
      </p:pic>
      <p:sp>
        <p:nvSpPr>
          <p:cNvPr id="165" name="Google Shape;16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6" name="Google Shape;16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67" name="Google Shape;167;p20"/>
          <p:cNvCxnSpPr/>
          <p:nvPr/>
        </p:nvCxnSpPr>
        <p:spPr>
          <a:xfrm>
            <a:off x="214282" y="857232"/>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68" name="Google Shape;168;p20"/>
          <p:cNvCxnSpPr/>
          <p:nvPr/>
        </p:nvCxnSpPr>
        <p:spPr>
          <a:xfrm>
            <a:off x="214282" y="6286520"/>
            <a:ext cx="8643998"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1071602" y="0"/>
            <a:ext cx="5900750" cy="10604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Arial Black"/>
              <a:buNone/>
            </a:pPr>
            <a:r>
              <a:rPr b="1" lang="en-US" sz="3600">
                <a:solidFill>
                  <a:srgbClr val="FF0000"/>
                </a:solidFill>
                <a:latin typeface="Arial Black"/>
                <a:ea typeface="Arial Black"/>
                <a:cs typeface="Arial Black"/>
                <a:sym typeface="Arial Black"/>
              </a:rPr>
              <a:t>CONCLUSION</a:t>
            </a:r>
            <a:endParaRPr>
              <a:solidFill>
                <a:srgbClr val="FF0000"/>
              </a:solidFill>
              <a:latin typeface="Arial Black"/>
              <a:ea typeface="Arial Black"/>
              <a:cs typeface="Arial Black"/>
              <a:sym typeface="Arial Black"/>
            </a:endParaRPr>
          </a:p>
        </p:txBody>
      </p:sp>
      <p:sp>
        <p:nvSpPr>
          <p:cNvPr id="174" name="Google Shape;174;p21"/>
          <p:cNvSpPr txBox="1"/>
          <p:nvPr>
            <p:ph idx="1" type="body"/>
          </p:nvPr>
        </p:nvSpPr>
        <p:spPr>
          <a:xfrm>
            <a:off x="0" y="1071546"/>
            <a:ext cx="8858312" cy="5214974"/>
          </a:xfrm>
          <a:prstGeom prst="rect">
            <a:avLst/>
          </a:prstGeom>
          <a:noFill/>
          <a:ln>
            <a:noFill/>
          </a:ln>
        </p:spPr>
        <p:txBody>
          <a:bodyPr anchorCtr="0" anchor="t" bIns="45700" lIns="91425" spcFirstLastPara="1" rIns="91425" wrap="square" tIns="45700">
            <a:normAutofit fontScale="32500" lnSpcReduction="20000"/>
          </a:bodyPr>
          <a:lstStyle/>
          <a:p>
            <a:pPr indent="-342900" lvl="0" marL="342900" rtl="0" algn="just">
              <a:spcBef>
                <a:spcPts val="0"/>
              </a:spcBef>
              <a:spcAft>
                <a:spcPts val="0"/>
              </a:spcAft>
              <a:buClr>
                <a:schemeClr val="dk1"/>
              </a:buClr>
              <a:buSzPct val="100000"/>
              <a:buChar char="•"/>
            </a:pPr>
            <a:r>
              <a:rPr lang="en-US" sz="7400">
                <a:latin typeface="Times New Roman"/>
                <a:ea typeface="Times New Roman"/>
                <a:cs typeface="Times New Roman"/>
                <a:sym typeface="Times New Roman"/>
              </a:rPr>
              <a:t>In conclusion, the project "AUTONOMOUS GARBAGE CART" prototype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represent a significant milestone in the pursuit of innovative solutions for urban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waste management. Through the successful demonstration of basic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functionalities, including obstacle detection, navigation, and waste collection, the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prototype showcases the potential of autonomous technology to revolutionize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traditional waste collection processes. While the prototype's capabilities are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currently limited, its successful performance validates the feasibility of the </a:t>
            </a:r>
            <a:endParaRPr/>
          </a:p>
          <a:p>
            <a:pPr indent="-342900" lvl="0" marL="342900" rtl="0" algn="just">
              <a:spcBef>
                <a:spcPts val="481"/>
              </a:spcBef>
              <a:spcAft>
                <a:spcPts val="0"/>
              </a:spcAft>
              <a:buClr>
                <a:schemeClr val="dk1"/>
              </a:buClr>
              <a:buSzPct val="100000"/>
              <a:buChar char="•"/>
            </a:pPr>
            <a:r>
              <a:rPr lang="en-US" sz="7400">
                <a:latin typeface="Times New Roman"/>
                <a:ea typeface="Times New Roman"/>
                <a:cs typeface="Times New Roman"/>
                <a:sym typeface="Times New Roman"/>
              </a:rPr>
              <a:t>concept and highlights areas for further refinement and enhancement</a:t>
            </a:r>
            <a:r>
              <a:rPr lang="en-US"/>
              <a:t>. </a:t>
            </a:r>
            <a:endParaRPr/>
          </a:p>
        </p:txBody>
      </p:sp>
      <p:sp>
        <p:nvSpPr>
          <p:cNvPr id="175" name="Google Shape;17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6" name="Google Shape;17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77" name="Google Shape;177;p21"/>
          <p:cNvCxnSpPr/>
          <p:nvPr/>
        </p:nvCxnSpPr>
        <p:spPr>
          <a:xfrm>
            <a:off x="142844" y="857232"/>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78" name="Google Shape;178;p21"/>
          <p:cNvCxnSpPr/>
          <p:nvPr/>
        </p:nvCxnSpPr>
        <p:spPr>
          <a:xfrm>
            <a:off x="142844" y="6286520"/>
            <a:ext cx="8715436" cy="1588"/>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