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21"/>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Picture Placeholder 2"/>
          <p:cNvSpPr/>
          <p:nvPr>
            <p:ph type="pic" sz="half" idx="21"/>
          </p:nvPr>
        </p:nvSpPr>
        <p:spPr>
          <a:xfrm>
            <a:off x="1792288" y="612775"/>
            <a:ext cx="5486401" cy="4114800"/>
          </a:xfrm>
          <a:prstGeom prst="rect">
            <a:avLst/>
          </a:prstGeom>
        </p:spPr>
        <p:txBody>
          <a:bodyPr lIns="91439" rIns="91439">
            <a:noAutofit/>
          </a:bodyPr>
          <a:lstStyle/>
          <a:p>
            <a:pPr/>
          </a:p>
        </p:txBody>
      </p:sp>
      <p:sp>
        <p:nvSpPr>
          <p:cNvPr id="84"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 Id="rId3" Type="http://schemas.openxmlformats.org/officeDocument/2006/relationships/image" Target="../media/image3.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Footer Placeholder 14"/>
          <p:cNvSpPr txBox="1"/>
          <p:nvPr/>
        </p:nvSpPr>
        <p:spPr>
          <a:xfrm>
            <a:off x="3169920" y="6319510"/>
            <a:ext cx="2804161" cy="4388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DEPARTMENT OF COMPUTER SCIENCE AND ENGINEERING</a:t>
            </a:r>
          </a:p>
        </p:txBody>
      </p:sp>
      <p:pic>
        <p:nvPicPr>
          <p:cNvPr id="95" name="Picture 5" descr="Picture 5"/>
          <p:cNvPicPr>
            <a:picLocks noChangeAspect="1"/>
          </p:cNvPicPr>
          <p:nvPr/>
        </p:nvPicPr>
        <p:blipFill>
          <a:blip r:embed="rId2">
            <a:extLst/>
          </a:blip>
          <a:stretch>
            <a:fillRect/>
          </a:stretch>
        </p:blipFill>
        <p:spPr>
          <a:xfrm>
            <a:off x="0" y="142851"/>
            <a:ext cx="2924175" cy="952501"/>
          </a:xfrm>
          <a:prstGeom prst="rect">
            <a:avLst/>
          </a:prstGeom>
          <a:ln w="12700">
            <a:miter lim="400000"/>
          </a:ln>
        </p:spPr>
      </p:pic>
      <p:pic>
        <p:nvPicPr>
          <p:cNvPr id="96" name="Picture 6" descr="Picture 6"/>
          <p:cNvPicPr>
            <a:picLocks noChangeAspect="1"/>
          </p:cNvPicPr>
          <p:nvPr/>
        </p:nvPicPr>
        <p:blipFill>
          <a:blip r:embed="rId3">
            <a:extLst/>
          </a:blip>
          <a:stretch>
            <a:fillRect/>
          </a:stretch>
        </p:blipFill>
        <p:spPr>
          <a:xfrm>
            <a:off x="8143875" y="0"/>
            <a:ext cx="1000125" cy="1143000"/>
          </a:xfrm>
          <a:prstGeom prst="rect">
            <a:avLst/>
          </a:prstGeom>
          <a:ln w="12700">
            <a:miter lim="400000"/>
          </a:ln>
        </p:spPr>
      </p:pic>
      <p:sp>
        <p:nvSpPr>
          <p:cNvPr id="97" name="Title 1"/>
          <p:cNvSpPr txBox="1"/>
          <p:nvPr/>
        </p:nvSpPr>
        <p:spPr>
          <a:xfrm>
            <a:off x="-597254" y="1357297"/>
            <a:ext cx="10567036" cy="722458"/>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a:lnSpc>
                <a:spcPct val="90000"/>
              </a:lnSpc>
              <a:defRPr b="1" sz="2400">
                <a:latin typeface="Verdana"/>
                <a:ea typeface="Verdana"/>
                <a:cs typeface="Verdana"/>
                <a:sym typeface="Verdana"/>
              </a:defRPr>
            </a:pPr>
            <a:r>
              <a:t>Department of </a:t>
            </a:r>
            <a:r>
              <a:rPr>
                <a:solidFill>
                  <a:srgbClr val="FF0000"/>
                </a:solidFill>
              </a:rPr>
              <a:t>Computer Science</a:t>
            </a:r>
            <a:r>
              <a:t> and </a:t>
            </a:r>
            <a:r>
              <a:rPr>
                <a:solidFill>
                  <a:srgbClr val="FF0000"/>
                </a:solidFill>
              </a:rPr>
              <a:t>Engineering</a:t>
            </a:r>
          </a:p>
        </p:txBody>
      </p:sp>
      <p:sp>
        <p:nvSpPr>
          <p:cNvPr id="98" name="Straight Connector 11"/>
          <p:cNvSpPr/>
          <p:nvPr/>
        </p:nvSpPr>
        <p:spPr>
          <a:xfrm>
            <a:off x="142843" y="2285992"/>
            <a:ext cx="8715437" cy="1588"/>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99" name="Slide Number Placeholder 13"/>
          <p:cNvSpPr txBox="1"/>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0" name="TextBox 15"/>
          <p:cNvSpPr txBox="1"/>
          <p:nvPr/>
        </p:nvSpPr>
        <p:spPr>
          <a:xfrm>
            <a:off x="6903735" y="4572008"/>
            <a:ext cx="2908925" cy="11485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latin typeface="Times New Roman"/>
                <a:ea typeface="Times New Roman"/>
                <a:cs typeface="Times New Roman"/>
                <a:sym typeface="Times New Roman"/>
              </a:defRPr>
            </a:pPr>
            <a:r>
              <a:t>AADAV SRINIVAS</a:t>
            </a:r>
          </a:p>
          <a:p>
            <a:pPr>
              <a:defRPr b="1">
                <a:latin typeface="Times New Roman"/>
                <a:ea typeface="Times New Roman"/>
                <a:cs typeface="Times New Roman"/>
                <a:sym typeface="Times New Roman"/>
              </a:defRPr>
            </a:pPr>
            <a:r>
              <a:t>210701001</a:t>
            </a:r>
          </a:p>
          <a:p>
            <a:pPr>
              <a:defRPr b="1">
                <a:latin typeface="Times New Roman"/>
                <a:ea typeface="Times New Roman"/>
                <a:cs typeface="Times New Roman"/>
                <a:sym typeface="Times New Roman"/>
              </a:defRPr>
            </a:pPr>
            <a:r>
              <a:t>ADARSH.R</a:t>
            </a:r>
          </a:p>
          <a:p>
            <a:pPr>
              <a:defRPr b="1">
                <a:latin typeface="Times New Roman"/>
                <a:ea typeface="Times New Roman"/>
                <a:cs typeface="Times New Roman"/>
                <a:sym typeface="Times New Roman"/>
              </a:defRPr>
            </a:pPr>
            <a:r>
              <a:t>210701012</a:t>
            </a:r>
          </a:p>
        </p:txBody>
      </p:sp>
      <p:sp>
        <p:nvSpPr>
          <p:cNvPr id="101" name="Straight Connector 16"/>
          <p:cNvSpPr/>
          <p:nvPr/>
        </p:nvSpPr>
        <p:spPr>
          <a:xfrm>
            <a:off x="142843" y="5929330"/>
            <a:ext cx="8786876" cy="1588"/>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102" name="TextBox 17"/>
          <p:cNvSpPr txBox="1"/>
          <p:nvPr/>
        </p:nvSpPr>
        <p:spPr>
          <a:xfrm>
            <a:off x="545753" y="2428868"/>
            <a:ext cx="8401012" cy="510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400">
                <a:latin typeface="Arial Black"/>
                <a:ea typeface="Arial Black"/>
                <a:cs typeface="Arial Black"/>
                <a:sym typeface="Arial Black"/>
              </a:defRPr>
            </a:pPr>
            <a:r>
              <a:t>EVOLVED </a:t>
            </a:r>
            <a:r>
              <a:rPr>
                <a:solidFill>
                  <a:srgbClr val="FF0000"/>
                </a:solidFill>
              </a:rPr>
              <a:t>RETAIL</a:t>
            </a:r>
            <a:r>
              <a:t> :</a:t>
            </a:r>
            <a:r>
              <a:rPr>
                <a:solidFill>
                  <a:srgbClr val="FF0000"/>
                </a:solidFill>
              </a:rPr>
              <a:t> </a:t>
            </a:r>
            <a:r>
              <a:t>AUTOMATION </a:t>
            </a:r>
            <a:r>
              <a:rPr>
                <a:solidFill>
                  <a:srgbClr val="FF0000"/>
                </a:solidFill>
              </a:rPr>
              <a:t>GARBAGE</a:t>
            </a:r>
            <a:r>
              <a:t> CART</a:t>
            </a:r>
          </a:p>
        </p:txBody>
      </p:sp>
      <p:sp>
        <p:nvSpPr>
          <p:cNvPr id="103" name="Rectangle 19"/>
          <p:cNvSpPr txBox="1"/>
          <p:nvPr/>
        </p:nvSpPr>
        <p:spPr>
          <a:xfrm>
            <a:off x="260002" y="4572008"/>
            <a:ext cx="4480560" cy="942688"/>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spAutoFit/>
          </a:bodyPr>
          <a:lstStyle/>
          <a:p>
            <a:pPr/>
            <a:r>
              <a:t>Mr.S.Suresh Kumar </a:t>
            </a:r>
            <a:endParaRPr>
              <a:latin typeface="Times New Roman"/>
              <a:ea typeface="Times New Roman"/>
              <a:cs typeface="Times New Roman"/>
              <a:sym typeface="Times New Roman"/>
            </a:endParaRPr>
          </a:p>
          <a:p>
            <a:pPr/>
            <a:r>
              <a:t>PROJECT COORDINATOR </a:t>
            </a:r>
            <a:endParaRPr>
              <a:latin typeface="Times New Roman"/>
              <a:ea typeface="Times New Roman"/>
              <a:cs typeface="Times New Roman"/>
              <a:sym typeface="Times New Roman"/>
            </a:endParaRPr>
          </a:p>
          <a:p>
            <a:pPr/>
            <a:r>
              <a:t>Professor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Footer Placeholder 3"/>
          <p:cNvSpPr txBox="1"/>
          <p:nvPr/>
        </p:nvSpPr>
        <p:spPr>
          <a:xfrm>
            <a:off x="3169920" y="6319510"/>
            <a:ext cx="2804161" cy="4388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DEPARTMENT OF COMPUTER SCIENCE AND ENGINEERING</a:t>
            </a:r>
          </a:p>
        </p:txBody>
      </p:sp>
      <p:sp>
        <p:nvSpPr>
          <p:cNvPr id="163" name="Title 1"/>
          <p:cNvSpPr txBox="1"/>
          <p:nvPr>
            <p:ph type="title"/>
          </p:nvPr>
        </p:nvSpPr>
        <p:spPr>
          <a:xfrm>
            <a:off x="-2286049" y="0"/>
            <a:ext cx="7715306" cy="857232"/>
          </a:xfrm>
          <a:prstGeom prst="rect">
            <a:avLst/>
          </a:prstGeom>
        </p:spPr>
        <p:txBody>
          <a:bodyPr/>
          <a:lstStyle>
            <a:lvl1pPr>
              <a:defRPr sz="3200">
                <a:solidFill>
                  <a:srgbClr val="FF0000"/>
                </a:solidFill>
                <a:latin typeface="Arial Black"/>
                <a:ea typeface="Arial Black"/>
                <a:cs typeface="Arial Black"/>
                <a:sym typeface="Arial Black"/>
              </a:defRPr>
            </a:lvl1pPr>
          </a:lstStyle>
          <a:p>
            <a:pPr/>
            <a:r>
              <a:t>REFERENCES</a:t>
            </a:r>
          </a:p>
        </p:txBody>
      </p:sp>
      <p:sp>
        <p:nvSpPr>
          <p:cNvPr id="164" name="Content Placeholder 2"/>
          <p:cNvSpPr txBox="1"/>
          <p:nvPr>
            <p:ph type="body" idx="1"/>
          </p:nvPr>
        </p:nvSpPr>
        <p:spPr>
          <a:xfrm>
            <a:off x="0" y="785794"/>
            <a:ext cx="8643998" cy="5197493"/>
          </a:xfrm>
          <a:prstGeom prst="rect">
            <a:avLst/>
          </a:prstGeom>
        </p:spPr>
        <p:txBody>
          <a:bodyPr/>
          <a:lstStyle/>
          <a:p>
            <a:pPr>
              <a:spcBef>
                <a:spcPts val="500"/>
              </a:spcBef>
              <a:buSzTx/>
              <a:buNone/>
              <a:defRPr sz="2400"/>
            </a:pPr>
            <a:r>
              <a:t>1. "Building the Internet of Things: Implement New Business Models, Disrupt Competitors, Transform Your Industry" by Maciej Kranz Data Analytics Using Python (Book) </a:t>
            </a:r>
          </a:p>
          <a:p>
            <a:pPr>
              <a:spcBef>
                <a:spcPts val="500"/>
              </a:spcBef>
              <a:buSzTx/>
              <a:buNone/>
              <a:defRPr sz="2400"/>
            </a:pPr>
            <a:r>
              <a:t>2. "Designing Connected Products: UX for the Consumer Internet of Things" by Claire Rowland, Elizabeth Goodman, Martin Charlier, and Ann Light https://www.ncbi.nlm.nih.gov/ </a:t>
            </a:r>
          </a:p>
          <a:p>
            <a:pPr>
              <a:spcBef>
                <a:spcPts val="500"/>
              </a:spcBef>
              <a:buSzTx/>
              <a:buNone/>
              <a:defRPr sz="2400"/>
            </a:pPr>
            <a:r>
              <a:t>3. "The Internet of Things (The MIT Press Essential Knowledge series)" by Samuel Greengard https://www.covetus.com/blog/ </a:t>
            </a:r>
          </a:p>
          <a:p>
            <a:pPr>
              <a:spcBef>
                <a:spcPts val="500"/>
              </a:spcBef>
              <a:buSzTx/>
              <a:buNone/>
              <a:defRPr sz="2400"/>
            </a:pPr>
            <a:r>
              <a:t>4. "Building Arduino Projects for the Internet of Things: Experiments with Real-World Applications" by Adeel Javed </a:t>
            </a:r>
          </a:p>
          <a:p>
            <a:pPr>
              <a:spcBef>
                <a:spcPts val="500"/>
              </a:spcBef>
              <a:buSzTx/>
              <a:buNone/>
              <a:defRPr sz="2400"/>
            </a:pPr>
            <a:r>
              <a:t>5. "Internet of Things (A Hands-on-Approach)" by Arshdeep Bahga and Vijay Madisetti </a:t>
            </a:r>
          </a:p>
        </p:txBody>
      </p:sp>
      <p:sp>
        <p:nvSpPr>
          <p:cNvPr id="165" name="Slide Number Placeholder 4"/>
          <p:cNvSpPr txBox="1"/>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6" name="Straight Connector 5"/>
          <p:cNvSpPr/>
          <p:nvPr/>
        </p:nvSpPr>
        <p:spPr>
          <a:xfrm>
            <a:off x="142843" y="714356"/>
            <a:ext cx="8715437" cy="1588"/>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167" name="Straight Connector 6"/>
          <p:cNvSpPr/>
          <p:nvPr/>
        </p:nvSpPr>
        <p:spPr>
          <a:xfrm>
            <a:off x="142843" y="5857892"/>
            <a:ext cx="8715437" cy="1588"/>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Footer Placeholder 3"/>
          <p:cNvSpPr txBox="1"/>
          <p:nvPr/>
        </p:nvSpPr>
        <p:spPr>
          <a:xfrm>
            <a:off x="3169920" y="6319510"/>
            <a:ext cx="2804161" cy="4388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DEPARTMENT OF COMPUTER SCIENCE AND ENGINEERING</a:t>
            </a:r>
          </a:p>
        </p:txBody>
      </p:sp>
      <p:sp>
        <p:nvSpPr>
          <p:cNvPr id="170" name="Title 5"/>
          <p:cNvSpPr txBox="1"/>
          <p:nvPr>
            <p:ph type="title"/>
          </p:nvPr>
        </p:nvSpPr>
        <p:spPr>
          <a:xfrm>
            <a:off x="500034" y="2500305"/>
            <a:ext cx="8229601" cy="1143001"/>
          </a:xfrm>
          <a:prstGeom prst="rect">
            <a:avLst/>
          </a:prstGeom>
        </p:spPr>
        <p:txBody>
          <a:bodyPr/>
          <a:lstStyle>
            <a:lvl1pPr>
              <a:defRPr>
                <a:latin typeface="Arial Black"/>
                <a:ea typeface="Arial Black"/>
                <a:cs typeface="Arial Black"/>
                <a:sym typeface="Arial Black"/>
              </a:defRPr>
            </a:lvl1pPr>
          </a:lstStyle>
          <a:p>
            <a:pPr/>
            <a:r>
              <a:t>THANK YOU</a:t>
            </a:r>
          </a:p>
        </p:txBody>
      </p:sp>
      <p:sp>
        <p:nvSpPr>
          <p:cNvPr id="171" name="Slide Number Placeholder 4"/>
          <p:cNvSpPr txBox="1"/>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2" name="Straight Connector 7"/>
          <p:cNvSpPr/>
          <p:nvPr/>
        </p:nvSpPr>
        <p:spPr>
          <a:xfrm>
            <a:off x="214281" y="857232"/>
            <a:ext cx="8786876" cy="1588"/>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173" name="Straight Connector 8"/>
          <p:cNvSpPr/>
          <p:nvPr/>
        </p:nvSpPr>
        <p:spPr>
          <a:xfrm>
            <a:off x="214281" y="6072206"/>
            <a:ext cx="8786876" cy="1588"/>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Footer Placeholder 15"/>
          <p:cNvSpPr txBox="1"/>
          <p:nvPr/>
        </p:nvSpPr>
        <p:spPr>
          <a:xfrm>
            <a:off x="3169920" y="6319510"/>
            <a:ext cx="2804161" cy="4388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DEPARTMENT OF COMPUTER SCIENCE AND ENGINEERING</a:t>
            </a:r>
          </a:p>
        </p:txBody>
      </p:sp>
      <p:sp>
        <p:nvSpPr>
          <p:cNvPr id="106" name="Title 3"/>
          <p:cNvSpPr txBox="1"/>
          <p:nvPr>
            <p:ph type="title"/>
          </p:nvPr>
        </p:nvSpPr>
        <p:spPr>
          <a:prstGeom prst="rect">
            <a:avLst/>
          </a:prstGeom>
        </p:spPr>
        <p:txBody>
          <a:bodyPr/>
          <a:lstStyle>
            <a:lvl1pPr algn="l">
              <a:defRPr sz="3600">
                <a:solidFill>
                  <a:srgbClr val="FF0000"/>
                </a:solidFill>
                <a:latin typeface="Arial Black"/>
                <a:ea typeface="Arial Black"/>
                <a:cs typeface="Arial Black"/>
                <a:sym typeface="Arial Black"/>
              </a:defRPr>
            </a:lvl1pPr>
          </a:lstStyle>
          <a:p>
            <a:pPr/>
            <a:r>
              <a:t>ABSTRACT</a:t>
            </a:r>
          </a:p>
        </p:txBody>
      </p:sp>
      <p:sp>
        <p:nvSpPr>
          <p:cNvPr id="107" name="Content Placeholder 4"/>
          <p:cNvSpPr txBox="1"/>
          <p:nvPr>
            <p:ph type="body" idx="1"/>
          </p:nvPr>
        </p:nvSpPr>
        <p:spPr>
          <a:xfrm>
            <a:off x="0" y="1600200"/>
            <a:ext cx="9144000" cy="6972335"/>
          </a:xfrm>
          <a:prstGeom prst="rect">
            <a:avLst/>
          </a:prstGeom>
        </p:spPr>
        <p:txBody>
          <a:bodyPr/>
          <a:lstStyle>
            <a:lvl1pPr algn="just">
              <a:spcBef>
                <a:spcPts val="500"/>
              </a:spcBef>
              <a:defRPr sz="2400">
                <a:latin typeface="Times New Roman"/>
                <a:ea typeface="Times New Roman"/>
                <a:cs typeface="Times New Roman"/>
                <a:sym typeface="Times New Roman"/>
              </a:defRPr>
            </a:lvl1pPr>
          </a:lstStyle>
          <a:p>
            <a:pPr/>
            <a:r>
              <a:t>Urban areas worldwide are facing significant challenges in waste management due to rapid population growth and increased urbanization. Traditional waste collection methods, which heavily rely on manual labor and fossil fuel-powered vehicles, have proven to be inefficient, environmentally harmful, and hazardous to the health of sanitation workers. This project addresses these challenges by developing an autonomous garbage cart system utilizing Arduino microcontrollers. collect garbage, and optimize waste collection routes..The hardware setup includes an Arduino microcontroller as the core processing unit, ultrasonic sensors to detect obstacles and navigate around them, and a motorized base to provide movement and stability. . </a:t>
            </a:r>
          </a:p>
        </p:txBody>
      </p:sp>
      <p:sp>
        <p:nvSpPr>
          <p:cNvPr id="108" name="Straight Connector 6"/>
          <p:cNvSpPr/>
          <p:nvPr/>
        </p:nvSpPr>
        <p:spPr>
          <a:xfrm>
            <a:off x="214281" y="1357298"/>
            <a:ext cx="8786876" cy="1588"/>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109" name="Straight Connector 13"/>
          <p:cNvSpPr/>
          <p:nvPr/>
        </p:nvSpPr>
        <p:spPr>
          <a:xfrm>
            <a:off x="214281" y="6286520"/>
            <a:ext cx="8715437" cy="1589"/>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110" name="Slide Number Placeholder 14"/>
          <p:cNvSpPr txBox="1"/>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Footer Placeholder 7"/>
          <p:cNvSpPr txBox="1"/>
          <p:nvPr/>
        </p:nvSpPr>
        <p:spPr>
          <a:xfrm>
            <a:off x="3169920" y="6319510"/>
            <a:ext cx="2804161" cy="4388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DEPARTMENT OF COMPUTER SCIENCE AND ENGINEERING</a:t>
            </a:r>
          </a:p>
        </p:txBody>
      </p:sp>
      <p:sp>
        <p:nvSpPr>
          <p:cNvPr id="113" name="Content Placeholder 2"/>
          <p:cNvSpPr txBox="1"/>
          <p:nvPr>
            <p:ph type="body" idx="1"/>
          </p:nvPr>
        </p:nvSpPr>
        <p:spPr>
          <a:xfrm>
            <a:off x="214282" y="1571611"/>
            <a:ext cx="8686801" cy="5572166"/>
          </a:xfrm>
          <a:prstGeom prst="rect">
            <a:avLst/>
          </a:prstGeom>
        </p:spPr>
        <p:txBody>
          <a:bodyPr/>
          <a:lstStyle>
            <a:lvl1pPr algn="just">
              <a:spcBef>
                <a:spcPts val="500"/>
              </a:spcBef>
              <a:defRPr sz="2400">
                <a:latin typeface="Times New Roman"/>
                <a:ea typeface="Times New Roman"/>
                <a:cs typeface="Times New Roman"/>
                <a:sym typeface="Times New Roman"/>
              </a:defRPr>
            </a:lvl1pPr>
          </a:lstStyle>
          <a:p>
            <a:pPr/>
            <a:r>
              <a:t>The existing system of waste collection in urban areas primarily relies on manual labor, where sanitation workers collect waste from households, commercial establishments, and public spaces. Waste collection schedules are determined by municipal authorities, with designated routes and intervals for collection. Additionally, manual waste collection poses health and safety risks for workers, who are exposed to hazardous materials and physical strain from lifting and handling heavy waste containers. Furthermore, the reliance on fossil fuel-powered vehicles contributes to air pollution and greenhouse gas emissions, exacerbating environmental concerns. The existing system of waste collection in urban areas primarily relies on manual labor </a:t>
            </a:r>
          </a:p>
        </p:txBody>
      </p:sp>
      <p:sp>
        <p:nvSpPr>
          <p:cNvPr id="114" name="Title 1"/>
          <p:cNvSpPr txBox="1"/>
          <p:nvPr>
            <p:ph type="title"/>
          </p:nvPr>
        </p:nvSpPr>
        <p:spPr>
          <a:prstGeom prst="rect">
            <a:avLst/>
          </a:prstGeom>
        </p:spPr>
        <p:txBody>
          <a:bodyPr anchor="b"/>
          <a:lstStyle>
            <a:lvl1pPr algn="l">
              <a:defRPr sz="2800">
                <a:solidFill>
                  <a:srgbClr val="FF0000"/>
                </a:solidFill>
                <a:latin typeface="Arial Black"/>
                <a:ea typeface="Arial Black"/>
                <a:cs typeface="Arial Black"/>
                <a:sym typeface="Arial Black"/>
              </a:defRPr>
            </a:lvl1pPr>
          </a:lstStyle>
          <a:p>
            <a:pPr/>
            <a:r>
              <a:t>EXISTING SYSTEM</a:t>
            </a:r>
          </a:p>
        </p:txBody>
      </p:sp>
      <p:sp>
        <p:nvSpPr>
          <p:cNvPr id="115" name="Straight Connector 5"/>
          <p:cNvSpPr/>
          <p:nvPr/>
        </p:nvSpPr>
        <p:spPr>
          <a:xfrm>
            <a:off x="214281" y="1500174"/>
            <a:ext cx="8715437" cy="1588"/>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116" name="Slide Number Placeholder 6"/>
          <p:cNvSpPr txBox="1"/>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7" name="Straight Connector 8"/>
          <p:cNvSpPr/>
          <p:nvPr/>
        </p:nvSpPr>
        <p:spPr>
          <a:xfrm>
            <a:off x="214282" y="6286520"/>
            <a:ext cx="8643998" cy="1589"/>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Footer Placeholder 8"/>
          <p:cNvSpPr txBox="1"/>
          <p:nvPr/>
        </p:nvSpPr>
        <p:spPr>
          <a:xfrm>
            <a:off x="3169920" y="6319510"/>
            <a:ext cx="2804161" cy="4388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DEPARTMENT OF COMPUTER SCIENCE AND ENGINEERING</a:t>
            </a:r>
          </a:p>
        </p:txBody>
      </p:sp>
      <p:sp>
        <p:nvSpPr>
          <p:cNvPr id="120" name="Title 1"/>
          <p:cNvSpPr txBox="1"/>
          <p:nvPr>
            <p:ph type="title"/>
          </p:nvPr>
        </p:nvSpPr>
        <p:spPr>
          <a:xfrm>
            <a:off x="285719" y="571479"/>
            <a:ext cx="6472256" cy="846160"/>
          </a:xfrm>
          <a:prstGeom prst="rect">
            <a:avLst/>
          </a:prstGeom>
        </p:spPr>
        <p:txBody>
          <a:bodyPr/>
          <a:lstStyle>
            <a:lvl1pPr algn="l">
              <a:defRPr sz="3200">
                <a:solidFill>
                  <a:srgbClr val="FF0000"/>
                </a:solidFill>
                <a:latin typeface="Arial Black"/>
                <a:ea typeface="Arial Black"/>
                <a:cs typeface="Arial Black"/>
                <a:sym typeface="Arial Black"/>
              </a:defRPr>
            </a:lvl1pPr>
          </a:lstStyle>
          <a:p>
            <a:pPr/>
            <a:r>
              <a:t>PROPOSED SYSTEM</a:t>
            </a:r>
          </a:p>
        </p:txBody>
      </p:sp>
      <p:sp>
        <p:nvSpPr>
          <p:cNvPr id="121" name="Content Placeholder 2"/>
          <p:cNvSpPr txBox="1"/>
          <p:nvPr>
            <p:ph type="body" idx="1"/>
          </p:nvPr>
        </p:nvSpPr>
        <p:spPr>
          <a:xfrm>
            <a:off x="457200" y="1600200"/>
            <a:ext cx="8229600" cy="4525963"/>
          </a:xfrm>
          <a:prstGeom prst="rect">
            <a:avLst/>
          </a:prstGeom>
        </p:spPr>
        <p:txBody>
          <a:bodyPr/>
          <a:lstStyle>
            <a:lvl1pPr algn="just">
              <a:spcBef>
                <a:spcPts val="500"/>
              </a:spcBef>
              <a:defRPr sz="2400">
                <a:latin typeface="Times New Roman"/>
                <a:ea typeface="Times New Roman"/>
                <a:cs typeface="Times New Roman"/>
                <a:sym typeface="Times New Roman"/>
              </a:defRPr>
            </a:lvl1pPr>
          </a:lstStyle>
          <a:p>
            <a:pPr/>
            <a:r>
              <a:t>The proposed autonomous garbage cart system utilizes a combination of advanced hardware components and intelligent software algorithms to revolutionize waste management practices in urban environments. At the core of the system is the Arduino Uno Board, which serves as the central control unit responsible for coordinating the operation of various subsystems. Infra Red Obstacle Sensors and Ultrasonic Sensors are integrated into the cart to detect obstacles and ensure safe navigation through the urban landscape. The L293D Motor Driver facilitates precise control of the 12V DC Motor, enabling smooth propulsion and maneuverability of the cart along predefined routes. </a:t>
            </a:r>
          </a:p>
        </p:txBody>
      </p:sp>
      <p:sp>
        <p:nvSpPr>
          <p:cNvPr id="122" name="Straight Connector 4"/>
          <p:cNvSpPr/>
          <p:nvPr/>
        </p:nvSpPr>
        <p:spPr>
          <a:xfrm>
            <a:off x="214282" y="1428735"/>
            <a:ext cx="8643998" cy="1590"/>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123" name="Slide Number Placeholder 7"/>
          <p:cNvSpPr txBox="1"/>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4" name="Straight Connector 9"/>
          <p:cNvSpPr/>
          <p:nvPr/>
        </p:nvSpPr>
        <p:spPr>
          <a:xfrm>
            <a:off x="214282" y="6072206"/>
            <a:ext cx="8643998" cy="1589"/>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Footer Placeholder 9"/>
          <p:cNvSpPr txBox="1"/>
          <p:nvPr/>
        </p:nvSpPr>
        <p:spPr>
          <a:xfrm>
            <a:off x="3169920" y="6319510"/>
            <a:ext cx="2804161" cy="4388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DEPARTMENT OF COMPUTER SCIENCE AND ENGINEERING</a:t>
            </a:r>
          </a:p>
        </p:txBody>
      </p:sp>
      <p:sp>
        <p:nvSpPr>
          <p:cNvPr id="127" name="Title 1"/>
          <p:cNvSpPr txBox="1"/>
          <p:nvPr>
            <p:ph type="title"/>
          </p:nvPr>
        </p:nvSpPr>
        <p:spPr>
          <a:xfrm>
            <a:off x="457199" y="274638"/>
            <a:ext cx="6400818" cy="1143001"/>
          </a:xfrm>
          <a:prstGeom prst="rect">
            <a:avLst/>
          </a:prstGeom>
        </p:spPr>
        <p:txBody>
          <a:bodyPr/>
          <a:lstStyle>
            <a:lvl1pPr algn="l">
              <a:defRPr sz="3200">
                <a:solidFill>
                  <a:srgbClr val="FF0000"/>
                </a:solidFill>
                <a:latin typeface="Arial Black"/>
                <a:ea typeface="Arial Black"/>
                <a:cs typeface="Arial Black"/>
                <a:sym typeface="Arial Black"/>
              </a:defRPr>
            </a:lvl1pPr>
          </a:lstStyle>
          <a:p>
            <a:pPr/>
            <a:r>
              <a:t>SYSTEM ARCHITECTURE</a:t>
            </a:r>
          </a:p>
        </p:txBody>
      </p:sp>
      <p:pic>
        <p:nvPicPr>
          <p:cNvPr id="128" name="Content Placeholder 3" descr="Content Placeholder 3"/>
          <p:cNvPicPr>
            <a:picLocks noChangeAspect="1"/>
          </p:cNvPicPr>
          <p:nvPr/>
        </p:nvPicPr>
        <p:blipFill>
          <a:blip r:embed="rId2">
            <a:extLst/>
          </a:blip>
          <a:stretch>
            <a:fillRect/>
          </a:stretch>
        </p:blipFill>
        <p:spPr>
          <a:xfrm>
            <a:off x="1142975" y="1643049"/>
            <a:ext cx="6954662" cy="4525964"/>
          </a:xfrm>
          <a:prstGeom prst="rect">
            <a:avLst/>
          </a:prstGeom>
          <a:ln w="12700">
            <a:miter lim="400000"/>
          </a:ln>
        </p:spPr>
      </p:pic>
      <p:sp>
        <p:nvSpPr>
          <p:cNvPr id="129" name="Straight Connector 5"/>
          <p:cNvSpPr/>
          <p:nvPr/>
        </p:nvSpPr>
        <p:spPr>
          <a:xfrm>
            <a:off x="214282" y="1285859"/>
            <a:ext cx="8643998" cy="1590"/>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130" name="Slide Number Placeholder 8"/>
          <p:cNvSpPr txBox="1"/>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1" name="Straight Connector 10"/>
          <p:cNvSpPr/>
          <p:nvPr/>
        </p:nvSpPr>
        <p:spPr>
          <a:xfrm>
            <a:off x="285719" y="6286519"/>
            <a:ext cx="8501123" cy="1590"/>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Footer Placeholder 3"/>
          <p:cNvSpPr txBox="1"/>
          <p:nvPr/>
        </p:nvSpPr>
        <p:spPr>
          <a:xfrm>
            <a:off x="3169920" y="6319510"/>
            <a:ext cx="2804161" cy="4388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DEPARTMENT OF COMPUTER SCIENCE AND ENGINEERING</a:t>
            </a:r>
          </a:p>
        </p:txBody>
      </p:sp>
      <p:sp>
        <p:nvSpPr>
          <p:cNvPr id="134" name="Title 1"/>
          <p:cNvSpPr txBox="1"/>
          <p:nvPr>
            <p:ph type="title"/>
          </p:nvPr>
        </p:nvSpPr>
        <p:spPr>
          <a:xfrm>
            <a:off x="0" y="0"/>
            <a:ext cx="8229600" cy="1143000"/>
          </a:xfrm>
          <a:prstGeom prst="rect">
            <a:avLst/>
          </a:prstGeom>
        </p:spPr>
        <p:txBody>
          <a:bodyPr/>
          <a:lstStyle>
            <a:lvl1pPr>
              <a:defRPr sz="3600">
                <a:solidFill>
                  <a:srgbClr val="FF0000"/>
                </a:solidFill>
                <a:latin typeface="Arial Black"/>
                <a:ea typeface="Arial Black"/>
                <a:cs typeface="Arial Black"/>
                <a:sym typeface="Arial Black"/>
              </a:defRPr>
            </a:lvl1pPr>
          </a:lstStyle>
          <a:p>
            <a:pPr/>
            <a:r>
              <a:t>DEVELOPMENT ENVIRONMENT </a:t>
            </a:r>
          </a:p>
        </p:txBody>
      </p:sp>
      <p:sp>
        <p:nvSpPr>
          <p:cNvPr id="135" name="Content Placeholder 2"/>
          <p:cNvSpPr txBox="1"/>
          <p:nvPr>
            <p:ph type="body" idx="1"/>
          </p:nvPr>
        </p:nvSpPr>
        <p:spPr>
          <a:xfrm>
            <a:off x="142843" y="1071546"/>
            <a:ext cx="8543957" cy="5054618"/>
          </a:xfrm>
          <a:prstGeom prst="rect">
            <a:avLst/>
          </a:prstGeom>
        </p:spPr>
        <p:txBody>
          <a:bodyPr/>
          <a:lstStyle/>
          <a:p>
            <a:pPr>
              <a:lnSpc>
                <a:spcPct val="80000"/>
              </a:lnSpc>
              <a:spcBef>
                <a:spcPts val="500"/>
              </a:spcBef>
              <a:buSzTx/>
              <a:buNone/>
              <a:defRPr b="1" sz="2300">
                <a:solidFill>
                  <a:srgbClr val="FF0000"/>
                </a:solidFill>
              </a:defRPr>
            </a:pPr>
            <a:r>
              <a:t>HARDWARE REQUIREMENT </a:t>
            </a:r>
            <a:endParaRPr sz="3400"/>
          </a:p>
          <a:p>
            <a:pPr>
              <a:lnSpc>
                <a:spcPct val="80000"/>
              </a:lnSpc>
              <a:spcBef>
                <a:spcPts val="400"/>
              </a:spcBef>
              <a:buSzTx/>
              <a:buNone/>
              <a:defRPr sz="2000">
                <a:latin typeface="Times New Roman"/>
                <a:ea typeface="Times New Roman"/>
                <a:cs typeface="Times New Roman"/>
                <a:sym typeface="Times New Roman"/>
              </a:defRPr>
            </a:pPr>
            <a:r>
              <a:t>The hardware requirements may serve as the basis for a contract for the </a:t>
            </a:r>
            <a:endParaRPr sz="2900"/>
          </a:p>
          <a:p>
            <a:pPr>
              <a:lnSpc>
                <a:spcPct val="80000"/>
              </a:lnSpc>
              <a:spcBef>
                <a:spcPts val="400"/>
              </a:spcBef>
              <a:buSzTx/>
              <a:buNone/>
              <a:defRPr sz="2000">
                <a:latin typeface="Times New Roman"/>
                <a:ea typeface="Times New Roman"/>
                <a:cs typeface="Times New Roman"/>
                <a:sym typeface="Times New Roman"/>
              </a:defRPr>
            </a:pPr>
            <a:r>
              <a:t>specification of the entire system. It is generally used by software engineers </a:t>
            </a:r>
            <a:endParaRPr sz="2200"/>
          </a:p>
          <a:p>
            <a:pPr>
              <a:lnSpc>
                <a:spcPct val="80000"/>
              </a:lnSpc>
              <a:spcBef>
                <a:spcPts val="400"/>
              </a:spcBef>
              <a:buSzTx/>
              <a:buNone/>
              <a:defRPr sz="2000">
                <a:latin typeface="Times New Roman"/>
                <a:ea typeface="Times New Roman"/>
                <a:cs typeface="Times New Roman"/>
                <a:sym typeface="Times New Roman"/>
              </a:defRPr>
            </a:pPr>
            <a:r>
              <a:t>as the starting point for the system design. </a:t>
            </a:r>
            <a:endParaRPr sz="2200"/>
          </a:p>
          <a:p>
            <a:pPr>
              <a:lnSpc>
                <a:spcPct val="80000"/>
              </a:lnSpc>
              <a:spcBef>
                <a:spcPts val="400"/>
              </a:spcBef>
              <a:defRPr sz="2000">
                <a:latin typeface="Times New Roman"/>
                <a:ea typeface="Times New Roman"/>
                <a:cs typeface="Times New Roman"/>
                <a:sym typeface="Times New Roman"/>
              </a:defRPr>
            </a:pPr>
            <a:r>
              <a:t>ARDUINO UNO BOARD </a:t>
            </a:r>
            <a:endParaRPr sz="2200"/>
          </a:p>
          <a:p>
            <a:pPr>
              <a:lnSpc>
                <a:spcPct val="80000"/>
              </a:lnSpc>
              <a:spcBef>
                <a:spcPts val="400"/>
              </a:spcBef>
              <a:defRPr sz="2000">
                <a:latin typeface="Times New Roman"/>
                <a:ea typeface="Times New Roman"/>
                <a:cs typeface="Times New Roman"/>
                <a:sym typeface="Times New Roman"/>
              </a:defRPr>
            </a:pPr>
            <a:r>
              <a:t>12V DC MOTOR </a:t>
            </a:r>
            <a:endParaRPr sz="2200"/>
          </a:p>
          <a:p>
            <a:pPr>
              <a:lnSpc>
                <a:spcPct val="80000"/>
              </a:lnSpc>
              <a:spcBef>
                <a:spcPts val="400"/>
              </a:spcBef>
              <a:defRPr sz="2000">
                <a:latin typeface="Times New Roman"/>
                <a:ea typeface="Times New Roman"/>
                <a:cs typeface="Times New Roman"/>
                <a:sym typeface="Times New Roman"/>
              </a:defRPr>
            </a:pPr>
            <a:r>
              <a:t>IR SENSOR(3 Nos.) </a:t>
            </a:r>
            <a:endParaRPr sz="2200"/>
          </a:p>
          <a:p>
            <a:pPr>
              <a:lnSpc>
                <a:spcPct val="80000"/>
              </a:lnSpc>
              <a:spcBef>
                <a:spcPts val="400"/>
              </a:spcBef>
              <a:defRPr sz="2000">
                <a:latin typeface="Times New Roman"/>
                <a:ea typeface="Times New Roman"/>
                <a:cs typeface="Times New Roman"/>
                <a:sym typeface="Times New Roman"/>
              </a:defRPr>
            </a:pPr>
            <a:r>
              <a:t>ULTRASOUND SENSOR</a:t>
            </a:r>
            <a:endParaRPr sz="3400"/>
          </a:p>
          <a:p>
            <a:pPr>
              <a:lnSpc>
                <a:spcPct val="80000"/>
              </a:lnSpc>
              <a:spcBef>
                <a:spcPts val="500"/>
              </a:spcBef>
              <a:buSzTx/>
              <a:buNone/>
              <a:defRPr b="1" sz="2300">
                <a:solidFill>
                  <a:srgbClr val="FF0000"/>
                </a:solidFill>
              </a:defRPr>
            </a:pPr>
            <a:r>
              <a:t>SOFTWARE REQUREMENT </a:t>
            </a:r>
            <a:endParaRPr sz="3400"/>
          </a:p>
          <a:p>
            <a:pPr>
              <a:lnSpc>
                <a:spcPct val="80000"/>
              </a:lnSpc>
              <a:spcBef>
                <a:spcPts val="400"/>
              </a:spcBef>
              <a:buSzTx/>
              <a:buNone/>
              <a:defRPr sz="2000">
                <a:latin typeface="Times New Roman"/>
                <a:ea typeface="Times New Roman"/>
                <a:cs typeface="Times New Roman"/>
                <a:sym typeface="Times New Roman"/>
              </a:defRPr>
            </a:pPr>
            <a:r>
              <a:t>The software requirements for the autonomous garbage cart project primarily </a:t>
            </a:r>
            <a:endParaRPr sz="2200"/>
          </a:p>
          <a:p>
            <a:pPr>
              <a:lnSpc>
                <a:spcPct val="80000"/>
              </a:lnSpc>
              <a:spcBef>
                <a:spcPts val="400"/>
              </a:spcBef>
              <a:buSzTx/>
              <a:buNone/>
              <a:defRPr sz="2000">
                <a:latin typeface="Times New Roman"/>
                <a:ea typeface="Times New Roman"/>
                <a:cs typeface="Times New Roman"/>
                <a:sym typeface="Times New Roman"/>
              </a:defRPr>
            </a:pPr>
            <a:r>
              <a:t>include the Arduino Integrated Development Environment (IDE) for </a:t>
            </a:r>
            <a:endParaRPr sz="2200"/>
          </a:p>
          <a:p>
            <a:pPr>
              <a:lnSpc>
                <a:spcPct val="80000"/>
              </a:lnSpc>
              <a:spcBef>
                <a:spcPts val="400"/>
              </a:spcBef>
              <a:buSzTx/>
              <a:buNone/>
              <a:defRPr sz="2000">
                <a:latin typeface="Times New Roman"/>
                <a:ea typeface="Times New Roman"/>
                <a:cs typeface="Times New Roman"/>
                <a:sym typeface="Times New Roman"/>
              </a:defRPr>
            </a:pPr>
            <a:r>
              <a:t>programming the Arduino Uno Board. Additionally, libraries for sensor </a:t>
            </a:r>
            <a:endParaRPr sz="2200"/>
          </a:p>
          <a:p>
            <a:pPr>
              <a:lnSpc>
                <a:spcPct val="80000"/>
              </a:lnSpc>
              <a:spcBef>
                <a:spcPts val="400"/>
              </a:spcBef>
              <a:buSzTx/>
              <a:buNone/>
              <a:defRPr sz="2000">
                <a:latin typeface="Times New Roman"/>
                <a:ea typeface="Times New Roman"/>
                <a:cs typeface="Times New Roman"/>
                <a:sym typeface="Times New Roman"/>
              </a:defRPr>
            </a:pPr>
            <a:r>
              <a:t>integration and motor control will be essential for interfacing with the hardware </a:t>
            </a:r>
            <a:endParaRPr sz="2900"/>
          </a:p>
          <a:p>
            <a:pPr>
              <a:lnSpc>
                <a:spcPct val="80000"/>
              </a:lnSpc>
              <a:spcBef>
                <a:spcPts val="400"/>
              </a:spcBef>
              <a:buSzTx/>
              <a:buNone/>
              <a:defRPr sz="2000">
                <a:latin typeface="Times New Roman"/>
                <a:ea typeface="Times New Roman"/>
                <a:cs typeface="Times New Roman"/>
                <a:sym typeface="Times New Roman"/>
              </a:defRPr>
            </a:pPr>
            <a:r>
              <a:t>components effectively</a:t>
            </a:r>
          </a:p>
        </p:txBody>
      </p:sp>
      <p:sp>
        <p:nvSpPr>
          <p:cNvPr id="136" name="Slide Number Placeholder 4"/>
          <p:cNvSpPr txBox="1"/>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7" name="Straight Connector 7"/>
          <p:cNvSpPr/>
          <p:nvPr/>
        </p:nvSpPr>
        <p:spPr>
          <a:xfrm>
            <a:off x="214281" y="1000107"/>
            <a:ext cx="8501123" cy="1590"/>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138" name="Straight Connector 10"/>
          <p:cNvSpPr/>
          <p:nvPr/>
        </p:nvSpPr>
        <p:spPr>
          <a:xfrm>
            <a:off x="357157" y="6215081"/>
            <a:ext cx="8501123" cy="1590"/>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Footer Placeholder 3"/>
          <p:cNvSpPr txBox="1"/>
          <p:nvPr/>
        </p:nvSpPr>
        <p:spPr>
          <a:xfrm>
            <a:off x="3169920" y="6319510"/>
            <a:ext cx="2804161" cy="4388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DEPARTMENT OF COMPUTER SCIENCE AND ENGINEERING</a:t>
            </a:r>
          </a:p>
        </p:txBody>
      </p:sp>
      <p:sp>
        <p:nvSpPr>
          <p:cNvPr id="141" name="Title 1"/>
          <p:cNvSpPr txBox="1"/>
          <p:nvPr>
            <p:ph type="title"/>
          </p:nvPr>
        </p:nvSpPr>
        <p:spPr>
          <a:xfrm>
            <a:off x="-1143041" y="0"/>
            <a:ext cx="8229601" cy="1143000"/>
          </a:xfrm>
          <a:prstGeom prst="rect">
            <a:avLst/>
          </a:prstGeom>
        </p:spPr>
        <p:txBody>
          <a:bodyPr/>
          <a:lstStyle>
            <a:lvl1pPr>
              <a:defRPr sz="3200">
                <a:solidFill>
                  <a:srgbClr val="FF0000"/>
                </a:solidFill>
                <a:latin typeface="Arial Black"/>
                <a:ea typeface="Arial Black"/>
                <a:cs typeface="Arial Black"/>
                <a:sym typeface="Arial Black"/>
              </a:defRPr>
            </a:lvl1pPr>
          </a:lstStyle>
          <a:p>
            <a:pPr/>
            <a:r>
              <a:t>COMPONENTS USED</a:t>
            </a:r>
          </a:p>
        </p:txBody>
      </p:sp>
      <p:sp>
        <p:nvSpPr>
          <p:cNvPr id="142" name="Content Placeholder 2"/>
          <p:cNvSpPr txBox="1"/>
          <p:nvPr>
            <p:ph type="body" idx="1"/>
          </p:nvPr>
        </p:nvSpPr>
        <p:spPr>
          <a:xfrm>
            <a:off x="214281" y="1071546"/>
            <a:ext cx="8929720" cy="5000661"/>
          </a:xfrm>
          <a:prstGeom prst="rect">
            <a:avLst/>
          </a:prstGeom>
        </p:spPr>
        <p:txBody>
          <a:bodyPr/>
          <a:lstStyle/>
          <a:p>
            <a:pPr marL="336042" indent="-336042" defTabSz="896111">
              <a:lnSpc>
                <a:spcPct val="80000"/>
              </a:lnSpc>
              <a:spcBef>
                <a:spcPts val="400"/>
              </a:spcBef>
              <a:buSzTx/>
              <a:buNone/>
              <a:defRPr b="1" sz="1960"/>
            </a:pPr>
            <a:r>
              <a:t>1. </a:t>
            </a:r>
            <a:r>
              <a:rPr>
                <a:solidFill>
                  <a:srgbClr val="FF0000"/>
                </a:solidFill>
              </a:rPr>
              <a:t>Arduino Uno Board</a:t>
            </a:r>
            <a:r>
              <a:rPr b="0">
                <a:solidFill>
                  <a:srgbClr val="FF0000"/>
                </a:solidFill>
              </a:rPr>
              <a:t>: </a:t>
            </a:r>
            <a:r>
              <a:rPr b="0">
                <a:latin typeface="Times New Roman"/>
                <a:ea typeface="Times New Roman"/>
                <a:cs typeface="Times New Roman"/>
                <a:sym typeface="Times New Roman"/>
              </a:rPr>
              <a:t>This serves as the brain of the system, control and </a:t>
            </a:r>
          </a:p>
          <a:p>
            <a:pPr marL="336042" indent="-336042" defTabSz="896111">
              <a:lnSpc>
                <a:spcPct val="80000"/>
              </a:lnSpc>
              <a:spcBef>
                <a:spcPts val="400"/>
              </a:spcBef>
              <a:buSzTx/>
              <a:buNone/>
              <a:defRPr sz="1960">
                <a:latin typeface="Times New Roman"/>
                <a:ea typeface="Times New Roman"/>
                <a:cs typeface="Times New Roman"/>
                <a:sym typeface="Times New Roman"/>
              </a:defRPr>
            </a:pPr>
            <a:r>
              <a:t>executing the necessary algorithms for autonomous navigation and obstacle </a:t>
            </a:r>
          </a:p>
          <a:p>
            <a:pPr marL="336042" indent="-336042" defTabSz="896111">
              <a:lnSpc>
                <a:spcPct val="80000"/>
              </a:lnSpc>
              <a:spcBef>
                <a:spcPts val="400"/>
              </a:spcBef>
              <a:buSzTx/>
              <a:buNone/>
              <a:defRPr sz="1960">
                <a:latin typeface="Times New Roman"/>
                <a:ea typeface="Times New Roman"/>
                <a:cs typeface="Times New Roman"/>
                <a:sym typeface="Times New Roman"/>
              </a:defRPr>
            </a:pPr>
            <a:r>
              <a:t>avoidance. </a:t>
            </a:r>
          </a:p>
          <a:p>
            <a:pPr marL="336042" indent="-336042" defTabSz="896111">
              <a:lnSpc>
                <a:spcPct val="80000"/>
              </a:lnSpc>
              <a:spcBef>
                <a:spcPts val="400"/>
              </a:spcBef>
              <a:buSzTx/>
              <a:buNone/>
              <a:defRPr b="1" sz="1960"/>
            </a:pPr>
            <a:r>
              <a:t>2. </a:t>
            </a:r>
            <a:r>
              <a:rPr>
                <a:solidFill>
                  <a:srgbClr val="FF0000"/>
                </a:solidFill>
              </a:rPr>
              <a:t>Infra Red Obstacle Sensor</a:t>
            </a:r>
            <a:r>
              <a:rPr b="0">
                <a:latin typeface="Times New Roman"/>
                <a:ea typeface="Times New Roman"/>
                <a:cs typeface="Times New Roman"/>
                <a:sym typeface="Times New Roman"/>
              </a:rPr>
              <a:t>: The IR obstacle sensor helps in detecting </a:t>
            </a:r>
          </a:p>
          <a:p>
            <a:pPr marL="336042" indent="-336042" defTabSz="896111">
              <a:lnSpc>
                <a:spcPct val="80000"/>
              </a:lnSpc>
              <a:spcBef>
                <a:spcPts val="400"/>
              </a:spcBef>
              <a:buSzTx/>
              <a:buNone/>
              <a:defRPr sz="1960">
                <a:latin typeface="Times New Roman"/>
                <a:ea typeface="Times New Roman"/>
                <a:cs typeface="Times New Roman"/>
                <a:sym typeface="Times New Roman"/>
              </a:defRPr>
            </a:pPr>
            <a:r>
              <a:t>nearby obstacles, allowing the garbage cart to navigate around them </a:t>
            </a:r>
          </a:p>
          <a:p>
            <a:pPr marL="336042" indent="-336042" defTabSz="896111">
              <a:lnSpc>
                <a:spcPct val="80000"/>
              </a:lnSpc>
              <a:spcBef>
                <a:spcPts val="400"/>
              </a:spcBef>
              <a:buSzTx/>
              <a:buNone/>
              <a:defRPr sz="1960">
                <a:latin typeface="Times New Roman"/>
                <a:ea typeface="Times New Roman"/>
                <a:cs typeface="Times New Roman"/>
                <a:sym typeface="Times New Roman"/>
              </a:defRPr>
            </a:pPr>
            <a:r>
              <a:t>effectively. </a:t>
            </a:r>
          </a:p>
          <a:p>
            <a:pPr marL="336042" indent="-336042" defTabSz="896111">
              <a:lnSpc>
                <a:spcPct val="80000"/>
              </a:lnSpc>
              <a:spcBef>
                <a:spcPts val="400"/>
              </a:spcBef>
              <a:buSzTx/>
              <a:buNone/>
              <a:defRPr b="1" sz="1960"/>
            </a:pPr>
            <a:r>
              <a:t>3.</a:t>
            </a:r>
            <a:r>
              <a:rPr>
                <a:solidFill>
                  <a:srgbClr val="FF0000"/>
                </a:solidFill>
              </a:rPr>
              <a:t> L293D Motor Driver</a:t>
            </a:r>
            <a:r>
              <a:rPr b="0">
                <a:latin typeface="Times New Roman"/>
                <a:ea typeface="Times New Roman"/>
                <a:cs typeface="Times New Roman"/>
                <a:sym typeface="Times New Roman"/>
              </a:rPr>
              <a:t>: This motor driver enables the control of the 12V DC </a:t>
            </a:r>
          </a:p>
          <a:p>
            <a:pPr marL="336042" indent="-336042" defTabSz="896111">
              <a:lnSpc>
                <a:spcPct val="80000"/>
              </a:lnSpc>
              <a:spcBef>
                <a:spcPts val="400"/>
              </a:spcBef>
              <a:buSzTx/>
              <a:buNone/>
              <a:defRPr sz="1960">
                <a:latin typeface="Times New Roman"/>
                <a:ea typeface="Times New Roman"/>
                <a:cs typeface="Times New Roman"/>
                <a:sym typeface="Times New Roman"/>
              </a:defRPr>
            </a:pPr>
            <a:r>
              <a:t>motor, which provides propulsion to the garbage cart. </a:t>
            </a:r>
          </a:p>
          <a:p>
            <a:pPr marL="336042" indent="-336042" defTabSz="896111">
              <a:lnSpc>
                <a:spcPct val="80000"/>
              </a:lnSpc>
              <a:spcBef>
                <a:spcPts val="400"/>
              </a:spcBef>
              <a:buSzTx/>
              <a:buNone/>
              <a:defRPr b="1" sz="1960"/>
            </a:pPr>
            <a:r>
              <a:t>4. </a:t>
            </a:r>
            <a:r>
              <a:rPr>
                <a:solidFill>
                  <a:srgbClr val="FF0000"/>
                </a:solidFill>
              </a:rPr>
              <a:t>12V DC Motor (30 RPM</a:t>
            </a:r>
            <a:r>
              <a:rPr b="0">
                <a:solidFill>
                  <a:srgbClr val="FF0000"/>
                </a:solidFill>
                <a:latin typeface="Times New Roman"/>
                <a:ea typeface="Times New Roman"/>
                <a:cs typeface="Times New Roman"/>
                <a:sym typeface="Times New Roman"/>
              </a:rPr>
              <a:t>)</a:t>
            </a:r>
            <a:r>
              <a:rPr b="0">
                <a:latin typeface="Times New Roman"/>
                <a:ea typeface="Times New Roman"/>
                <a:cs typeface="Times New Roman"/>
                <a:sym typeface="Times New Roman"/>
              </a:rPr>
              <a:t>: The DC motor drives the movement of the </a:t>
            </a:r>
          </a:p>
          <a:p>
            <a:pPr marL="336042" indent="-336042" defTabSz="896111">
              <a:lnSpc>
                <a:spcPct val="80000"/>
              </a:lnSpc>
              <a:spcBef>
                <a:spcPts val="400"/>
              </a:spcBef>
              <a:buSzTx/>
              <a:buNone/>
              <a:defRPr sz="1960">
                <a:latin typeface="Times New Roman"/>
                <a:ea typeface="Times New Roman"/>
                <a:cs typeface="Times New Roman"/>
                <a:sym typeface="Times New Roman"/>
              </a:defRPr>
            </a:pPr>
            <a:r>
              <a:t>garbage cart, propelling it along its predefined routes. </a:t>
            </a:r>
          </a:p>
          <a:p>
            <a:pPr marL="336042" indent="-336042" defTabSz="896111">
              <a:lnSpc>
                <a:spcPct val="80000"/>
              </a:lnSpc>
              <a:spcBef>
                <a:spcPts val="400"/>
              </a:spcBef>
              <a:buSzTx/>
              <a:buNone/>
              <a:defRPr b="1" sz="1960"/>
            </a:pPr>
            <a:r>
              <a:t>5. </a:t>
            </a:r>
            <a:r>
              <a:rPr>
                <a:solidFill>
                  <a:srgbClr val="FF0000"/>
                </a:solidFill>
              </a:rPr>
              <a:t>NRF24L01 Module</a:t>
            </a:r>
            <a:r>
              <a:rPr b="0"/>
              <a:t>: </a:t>
            </a:r>
            <a:r>
              <a:rPr b="0">
                <a:latin typeface="Times New Roman"/>
                <a:ea typeface="Times New Roman"/>
                <a:cs typeface="Times New Roman"/>
                <a:sym typeface="Times New Roman"/>
              </a:rPr>
              <a:t>This wireless communication module can be used for </a:t>
            </a:r>
          </a:p>
          <a:p>
            <a:pPr marL="336042" indent="-336042" defTabSz="896111">
              <a:lnSpc>
                <a:spcPct val="80000"/>
              </a:lnSpc>
              <a:spcBef>
                <a:spcPts val="400"/>
              </a:spcBef>
              <a:buSzTx/>
              <a:buNone/>
              <a:defRPr sz="1960">
                <a:latin typeface="Times New Roman"/>
                <a:ea typeface="Times New Roman"/>
                <a:cs typeface="Times New Roman"/>
                <a:sym typeface="Times New Roman"/>
              </a:defRPr>
            </a:pPr>
            <a:r>
              <a:t>remote monitoring and control of the garbage cart, allowing operators to </a:t>
            </a:r>
          </a:p>
          <a:p>
            <a:pPr marL="336042" indent="-336042" defTabSz="896111">
              <a:lnSpc>
                <a:spcPct val="80000"/>
              </a:lnSpc>
              <a:spcBef>
                <a:spcPts val="400"/>
              </a:spcBef>
              <a:buSzTx/>
              <a:buNone/>
              <a:defRPr sz="1960">
                <a:latin typeface="Times New Roman"/>
                <a:ea typeface="Times New Roman"/>
                <a:cs typeface="Times New Roman"/>
                <a:sym typeface="Times New Roman"/>
              </a:defRPr>
            </a:pPr>
            <a:r>
              <a:t>track its movements and receive status updates in real-time. </a:t>
            </a:r>
          </a:p>
          <a:p>
            <a:pPr marL="336042" indent="-336042" defTabSz="896111">
              <a:lnSpc>
                <a:spcPct val="80000"/>
              </a:lnSpc>
              <a:spcBef>
                <a:spcPts val="400"/>
              </a:spcBef>
              <a:buSzTx/>
              <a:buNone/>
              <a:defRPr b="1" sz="1960"/>
            </a:pPr>
            <a:r>
              <a:t>6. </a:t>
            </a:r>
            <a:r>
              <a:rPr>
                <a:solidFill>
                  <a:srgbClr val="FF0000"/>
                </a:solidFill>
              </a:rPr>
              <a:t>Ultrasonic Sensor</a:t>
            </a:r>
            <a:r>
              <a:rPr b="0"/>
              <a:t>: </a:t>
            </a:r>
            <a:r>
              <a:rPr b="0">
                <a:latin typeface="Times New Roman"/>
                <a:ea typeface="Times New Roman"/>
                <a:cs typeface="Times New Roman"/>
                <a:sym typeface="Times New Roman"/>
              </a:rPr>
              <a:t>Similar to the IR sensor, the ultrasonic sensor aids in </a:t>
            </a:r>
          </a:p>
          <a:p>
            <a:pPr marL="336042" indent="-336042" defTabSz="896111">
              <a:lnSpc>
                <a:spcPct val="80000"/>
              </a:lnSpc>
              <a:spcBef>
                <a:spcPts val="400"/>
              </a:spcBef>
              <a:buSzTx/>
              <a:buNone/>
              <a:defRPr sz="1960">
                <a:latin typeface="Times New Roman"/>
                <a:ea typeface="Times New Roman"/>
                <a:cs typeface="Times New Roman"/>
                <a:sym typeface="Times New Roman"/>
              </a:defRPr>
            </a:pPr>
            <a:r>
              <a:t>obstacle detection and navigation, providing additional input for the garbage </a:t>
            </a:r>
          </a:p>
          <a:p>
            <a:pPr marL="336042" indent="-336042" defTabSz="896111">
              <a:lnSpc>
                <a:spcPct val="80000"/>
              </a:lnSpc>
              <a:spcBef>
                <a:spcPts val="400"/>
              </a:spcBef>
              <a:buSzTx/>
              <a:buNone/>
              <a:defRPr sz="1960">
                <a:latin typeface="Times New Roman"/>
                <a:ea typeface="Times New Roman"/>
                <a:cs typeface="Times New Roman"/>
                <a:sym typeface="Times New Roman"/>
              </a:defRPr>
            </a:pPr>
            <a:r>
              <a:t>cart to avoid collisions.</a:t>
            </a:r>
          </a:p>
        </p:txBody>
      </p:sp>
      <p:sp>
        <p:nvSpPr>
          <p:cNvPr id="143" name="Slide Number Placeholder 4"/>
          <p:cNvSpPr txBox="1"/>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4" name="Straight Connector 6"/>
          <p:cNvSpPr/>
          <p:nvPr/>
        </p:nvSpPr>
        <p:spPr>
          <a:xfrm>
            <a:off x="214282" y="928669"/>
            <a:ext cx="8643998" cy="1590"/>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145" name="Straight Connector 7"/>
          <p:cNvSpPr/>
          <p:nvPr/>
        </p:nvSpPr>
        <p:spPr>
          <a:xfrm>
            <a:off x="214282" y="6143643"/>
            <a:ext cx="8572560" cy="1590"/>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Footer Placeholder 3"/>
          <p:cNvSpPr txBox="1"/>
          <p:nvPr/>
        </p:nvSpPr>
        <p:spPr>
          <a:xfrm>
            <a:off x="3169920" y="6319510"/>
            <a:ext cx="2804161" cy="4388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DEPARTMENT OF COMPUTER SCIENCE AND ENGINEERING</a:t>
            </a:r>
          </a:p>
        </p:txBody>
      </p:sp>
      <p:sp>
        <p:nvSpPr>
          <p:cNvPr id="148" name="Title 1"/>
          <p:cNvSpPr txBox="1"/>
          <p:nvPr>
            <p:ph type="title"/>
          </p:nvPr>
        </p:nvSpPr>
        <p:spPr>
          <a:xfrm>
            <a:off x="-2143173" y="0"/>
            <a:ext cx="8229601" cy="1143000"/>
          </a:xfrm>
          <a:prstGeom prst="rect">
            <a:avLst/>
          </a:prstGeom>
        </p:spPr>
        <p:txBody>
          <a:bodyPr/>
          <a:lstStyle>
            <a:lvl1pPr>
              <a:defRPr sz="3200">
                <a:solidFill>
                  <a:srgbClr val="FF0000"/>
                </a:solidFill>
                <a:latin typeface="Arial Black"/>
                <a:ea typeface="Arial Black"/>
                <a:cs typeface="Arial Black"/>
                <a:sym typeface="Arial Black"/>
              </a:defRPr>
            </a:lvl1pPr>
          </a:lstStyle>
          <a:p>
            <a:pPr/>
            <a:r>
              <a:t>FINAL OUTPUT</a:t>
            </a:r>
          </a:p>
        </p:txBody>
      </p:sp>
      <p:pic>
        <p:nvPicPr>
          <p:cNvPr id="149" name="Content Placeholder 7" descr="Content Placeholder 7"/>
          <p:cNvPicPr>
            <a:picLocks noChangeAspect="1"/>
          </p:cNvPicPr>
          <p:nvPr/>
        </p:nvPicPr>
        <p:blipFill>
          <a:blip r:embed="rId2">
            <a:extLst/>
          </a:blip>
          <a:stretch>
            <a:fillRect/>
          </a:stretch>
        </p:blipFill>
        <p:spPr>
          <a:xfrm>
            <a:off x="357157" y="1037392"/>
            <a:ext cx="3816579" cy="5088772"/>
          </a:xfrm>
          <a:prstGeom prst="rect">
            <a:avLst/>
          </a:prstGeom>
          <a:ln w="12700">
            <a:miter lim="400000"/>
          </a:ln>
        </p:spPr>
      </p:pic>
      <p:pic>
        <p:nvPicPr>
          <p:cNvPr id="150" name="Content Placeholder 15" descr="Content Placeholder 15"/>
          <p:cNvPicPr>
            <a:picLocks noChangeAspect="1"/>
          </p:cNvPicPr>
          <p:nvPr/>
        </p:nvPicPr>
        <p:blipFill>
          <a:blip r:embed="rId3">
            <a:extLst/>
          </a:blip>
          <a:stretch>
            <a:fillRect/>
          </a:stretch>
        </p:blipFill>
        <p:spPr>
          <a:xfrm>
            <a:off x="4714876" y="1077877"/>
            <a:ext cx="3786215" cy="5048287"/>
          </a:xfrm>
          <a:prstGeom prst="rect">
            <a:avLst/>
          </a:prstGeom>
          <a:ln w="12700">
            <a:miter lim="400000"/>
          </a:ln>
        </p:spPr>
      </p:pic>
      <p:sp>
        <p:nvSpPr>
          <p:cNvPr id="151" name="Slide Number Placeholder 4"/>
          <p:cNvSpPr txBox="1"/>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2" name="Straight Connector 8"/>
          <p:cNvSpPr/>
          <p:nvPr/>
        </p:nvSpPr>
        <p:spPr>
          <a:xfrm>
            <a:off x="214282" y="857231"/>
            <a:ext cx="8643998" cy="1590"/>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153" name="Straight Connector 9"/>
          <p:cNvSpPr/>
          <p:nvPr/>
        </p:nvSpPr>
        <p:spPr>
          <a:xfrm>
            <a:off x="214282" y="6286520"/>
            <a:ext cx="8643998" cy="1589"/>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Footer Placeholder 4"/>
          <p:cNvSpPr txBox="1"/>
          <p:nvPr/>
        </p:nvSpPr>
        <p:spPr>
          <a:xfrm>
            <a:off x="3169920" y="6319510"/>
            <a:ext cx="2804161" cy="4388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defRPr>
            </a:lvl1pPr>
          </a:lstStyle>
          <a:p>
            <a:pPr/>
            <a:r>
              <a:t>DEPARTMENT OF COMPUTER SCIENCE AND ENGINEERING</a:t>
            </a:r>
          </a:p>
        </p:txBody>
      </p:sp>
      <p:sp>
        <p:nvSpPr>
          <p:cNvPr id="156" name="Title 6"/>
          <p:cNvSpPr txBox="1"/>
          <p:nvPr>
            <p:ph type="title"/>
          </p:nvPr>
        </p:nvSpPr>
        <p:spPr>
          <a:xfrm>
            <a:off x="-1071602" y="0"/>
            <a:ext cx="5900750" cy="1060472"/>
          </a:xfrm>
          <a:prstGeom prst="rect">
            <a:avLst/>
          </a:prstGeom>
        </p:spPr>
        <p:txBody>
          <a:bodyPr/>
          <a:lstStyle>
            <a:lvl1pPr>
              <a:defRPr sz="3600">
                <a:solidFill>
                  <a:srgbClr val="FF0000"/>
                </a:solidFill>
                <a:latin typeface="Arial Black"/>
                <a:ea typeface="Arial Black"/>
                <a:cs typeface="Arial Black"/>
                <a:sym typeface="Arial Black"/>
              </a:defRPr>
            </a:lvl1pPr>
          </a:lstStyle>
          <a:p>
            <a:pPr/>
            <a:r>
              <a:t>CONCLUSION</a:t>
            </a:r>
          </a:p>
        </p:txBody>
      </p:sp>
      <p:sp>
        <p:nvSpPr>
          <p:cNvPr id="157" name="Content Placeholder 7"/>
          <p:cNvSpPr txBox="1"/>
          <p:nvPr>
            <p:ph type="body" idx="1"/>
          </p:nvPr>
        </p:nvSpPr>
        <p:spPr>
          <a:xfrm>
            <a:off x="-1" y="1071546"/>
            <a:ext cx="8858314" cy="5214974"/>
          </a:xfrm>
          <a:prstGeom prst="rect">
            <a:avLst/>
          </a:prstGeom>
        </p:spPr>
        <p:txBody>
          <a:bodyPr/>
          <a:lstStyle/>
          <a:p>
            <a:pPr algn="just">
              <a:lnSpc>
                <a:spcPct val="80000"/>
              </a:lnSpc>
              <a:spcBef>
                <a:spcPts val="500"/>
              </a:spcBef>
              <a:defRPr sz="2400">
                <a:latin typeface="Times New Roman"/>
                <a:ea typeface="Times New Roman"/>
                <a:cs typeface="Times New Roman"/>
                <a:sym typeface="Times New Roman"/>
              </a:defRPr>
            </a:pPr>
            <a:r>
              <a:t>In conclusion, the project "AUTONOMOUS GARBAGE CART" prototype </a:t>
            </a:r>
            <a:endParaRPr sz="1000"/>
          </a:p>
          <a:p>
            <a:pPr algn="just">
              <a:lnSpc>
                <a:spcPct val="80000"/>
              </a:lnSpc>
              <a:spcBef>
                <a:spcPts val="500"/>
              </a:spcBef>
              <a:defRPr sz="2400">
                <a:latin typeface="Times New Roman"/>
                <a:ea typeface="Times New Roman"/>
                <a:cs typeface="Times New Roman"/>
                <a:sym typeface="Times New Roman"/>
              </a:defRPr>
            </a:pPr>
            <a:r>
              <a:t>represent a significant milestone in the pursuit of innovative solutions for urban </a:t>
            </a:r>
            <a:endParaRPr sz="1000"/>
          </a:p>
          <a:p>
            <a:pPr algn="just">
              <a:lnSpc>
                <a:spcPct val="80000"/>
              </a:lnSpc>
              <a:spcBef>
                <a:spcPts val="500"/>
              </a:spcBef>
              <a:defRPr sz="2400">
                <a:latin typeface="Times New Roman"/>
                <a:ea typeface="Times New Roman"/>
                <a:cs typeface="Times New Roman"/>
                <a:sym typeface="Times New Roman"/>
              </a:defRPr>
            </a:pPr>
            <a:r>
              <a:t>waste management. Through the successful demonstration of basic </a:t>
            </a:r>
            <a:endParaRPr sz="1000"/>
          </a:p>
          <a:p>
            <a:pPr algn="just">
              <a:lnSpc>
                <a:spcPct val="80000"/>
              </a:lnSpc>
              <a:spcBef>
                <a:spcPts val="500"/>
              </a:spcBef>
              <a:defRPr sz="2400">
                <a:latin typeface="Times New Roman"/>
                <a:ea typeface="Times New Roman"/>
                <a:cs typeface="Times New Roman"/>
                <a:sym typeface="Times New Roman"/>
              </a:defRPr>
            </a:pPr>
            <a:r>
              <a:t>functionalities, including obstacle detection, navigation, and waste collection, the </a:t>
            </a:r>
            <a:endParaRPr sz="1000"/>
          </a:p>
          <a:p>
            <a:pPr algn="just">
              <a:lnSpc>
                <a:spcPct val="80000"/>
              </a:lnSpc>
              <a:spcBef>
                <a:spcPts val="500"/>
              </a:spcBef>
              <a:defRPr sz="2400">
                <a:latin typeface="Times New Roman"/>
                <a:ea typeface="Times New Roman"/>
                <a:cs typeface="Times New Roman"/>
                <a:sym typeface="Times New Roman"/>
              </a:defRPr>
            </a:pPr>
            <a:r>
              <a:t>prototype showcases the potential of autonomous technology to revolutionize </a:t>
            </a:r>
            <a:endParaRPr sz="1000"/>
          </a:p>
          <a:p>
            <a:pPr algn="just">
              <a:lnSpc>
                <a:spcPct val="80000"/>
              </a:lnSpc>
              <a:spcBef>
                <a:spcPts val="500"/>
              </a:spcBef>
              <a:defRPr sz="2400">
                <a:latin typeface="Times New Roman"/>
                <a:ea typeface="Times New Roman"/>
                <a:cs typeface="Times New Roman"/>
                <a:sym typeface="Times New Roman"/>
              </a:defRPr>
            </a:pPr>
            <a:r>
              <a:t>traditional waste collection processes. While the prototype's capabilities are </a:t>
            </a:r>
            <a:endParaRPr sz="1000"/>
          </a:p>
          <a:p>
            <a:pPr algn="just">
              <a:lnSpc>
                <a:spcPct val="80000"/>
              </a:lnSpc>
              <a:spcBef>
                <a:spcPts val="500"/>
              </a:spcBef>
              <a:defRPr sz="2400">
                <a:latin typeface="Times New Roman"/>
                <a:ea typeface="Times New Roman"/>
                <a:cs typeface="Times New Roman"/>
                <a:sym typeface="Times New Roman"/>
              </a:defRPr>
            </a:pPr>
            <a:r>
              <a:t>currently limited, its successful performance validates the feasibility of the </a:t>
            </a:r>
            <a:endParaRPr sz="1000"/>
          </a:p>
          <a:p>
            <a:pPr algn="just">
              <a:lnSpc>
                <a:spcPct val="80000"/>
              </a:lnSpc>
              <a:spcBef>
                <a:spcPts val="500"/>
              </a:spcBef>
              <a:defRPr sz="2400">
                <a:latin typeface="Times New Roman"/>
                <a:ea typeface="Times New Roman"/>
                <a:cs typeface="Times New Roman"/>
                <a:sym typeface="Times New Roman"/>
              </a:defRPr>
            </a:pPr>
            <a:r>
              <a:t>concept and highlights areas for further refinement and enhancement</a:t>
            </a:r>
            <a:r>
              <a:rPr sz="1000">
                <a:latin typeface="+mj-lt"/>
                <a:ea typeface="+mj-ea"/>
                <a:cs typeface="+mj-cs"/>
                <a:sym typeface="Calibri"/>
              </a:rPr>
              <a:t>. </a:t>
            </a:r>
          </a:p>
        </p:txBody>
      </p:sp>
      <p:sp>
        <p:nvSpPr>
          <p:cNvPr id="158" name="Slide Number Placeholder 5"/>
          <p:cNvSpPr txBox="1"/>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9" name="Straight Connector 8"/>
          <p:cNvSpPr/>
          <p:nvPr/>
        </p:nvSpPr>
        <p:spPr>
          <a:xfrm>
            <a:off x="142843" y="857232"/>
            <a:ext cx="8715437" cy="1588"/>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160" name="Straight Connector 9"/>
          <p:cNvSpPr/>
          <p:nvPr/>
        </p:nvSpPr>
        <p:spPr>
          <a:xfrm>
            <a:off x="142843" y="6286520"/>
            <a:ext cx="8715437" cy="1589"/>
          </a:xfrm>
          <a:prstGeom prst="line">
            <a:avLst/>
          </a:prstGeom>
          <a:ln w="25400">
            <a:solidFill>
              <a:srgbClr val="000000"/>
            </a:solidFill>
            <a:headEnd type="triangle"/>
            <a:tailEnd type="triangle"/>
          </a:ln>
          <a:effectLst>
            <a:outerShdw sx="100000" sy="100000" kx="0" ky="0" algn="b" rotWithShape="0" blurRad="38100" dist="20000" dir="5400000">
              <a:srgbClr val="000000">
                <a:alpha val="38000"/>
              </a:srgbClr>
            </a:outerShdw>
          </a:effectLst>
        </p:spPr>
        <p:txBody>
          <a:bodyPr lIns="45719" rIns="45719"/>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