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F7282-574D-0A8C-86F7-444FF1AF5DCA}" v="4" dt="2023-03-26T16:15:52.104"/>
    <p1510:client id="{83355470-9819-DFA6-F905-73E358AB41F0}" v="906" dt="2023-03-26T15:43:50.684"/>
    <p1510:client id="{BDBCF1F6-0397-C60E-5659-BAB1E1BF6BDF}" v="304" dt="2023-03-26T16:12:14.220"/>
    <p1510:client id="{C1BBDB91-79F2-D856-7829-A62A462BB8E8}" v="18" dt="2023-03-26T16:06:25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9C6D4A-039E-4549-94DF-9D6970D6B38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EF4369B-BD0E-4C63-8D62-7AA5EC7F6C53}">
      <dgm:prSet/>
      <dgm:spPr/>
      <dgm:t>
        <a:bodyPr/>
        <a:lstStyle/>
        <a:p>
          <a:r>
            <a:rPr lang="en-US"/>
            <a:t>Terrence ( Board Member of Super Store Corporation)  has heard anecdotal reports of the company </a:t>
          </a:r>
          <a:r>
            <a:rPr lang="en-US" b="1"/>
            <a:t>discount policy being abused.</a:t>
          </a:r>
          <a:endParaRPr lang="en-US"/>
        </a:p>
      </dgm:t>
    </dgm:pt>
    <dgm:pt modelId="{E63D87A4-59C6-47C0-B78B-AA46304120C3}" type="parTrans" cxnId="{45B75D9D-FE63-4F97-B993-C040D3AD673B}">
      <dgm:prSet/>
      <dgm:spPr/>
      <dgm:t>
        <a:bodyPr/>
        <a:lstStyle/>
        <a:p>
          <a:endParaRPr lang="en-US"/>
        </a:p>
      </dgm:t>
    </dgm:pt>
    <dgm:pt modelId="{F42937E8-4554-4276-A759-42F6F97C003E}" type="sibTrans" cxnId="{45B75D9D-FE63-4F97-B993-C040D3AD673B}">
      <dgm:prSet/>
      <dgm:spPr/>
      <dgm:t>
        <a:bodyPr/>
        <a:lstStyle/>
        <a:p>
          <a:endParaRPr lang="en-US"/>
        </a:p>
      </dgm:t>
    </dgm:pt>
    <dgm:pt modelId="{6FCC5EEB-CBF5-443C-B1F2-205AF9077EDF}">
      <dgm:prSet/>
      <dgm:spPr/>
      <dgm:t>
        <a:bodyPr/>
        <a:lstStyle/>
        <a:p>
          <a:r>
            <a:rPr lang="en-US"/>
            <a:t>He is interested in learning if </a:t>
          </a:r>
          <a:r>
            <a:rPr lang="en-US" b="1"/>
            <a:t>discounted sales are resulting in more or less profitable sales</a:t>
          </a:r>
          <a:r>
            <a:rPr lang="en-US"/>
            <a:t>.</a:t>
          </a:r>
        </a:p>
      </dgm:t>
    </dgm:pt>
    <dgm:pt modelId="{3778CB20-DFCE-41C6-812B-7317205E77CA}" type="parTrans" cxnId="{33F1E938-B823-4D40-A396-48D0C4A8733C}">
      <dgm:prSet/>
      <dgm:spPr/>
      <dgm:t>
        <a:bodyPr/>
        <a:lstStyle/>
        <a:p>
          <a:endParaRPr lang="en-US"/>
        </a:p>
      </dgm:t>
    </dgm:pt>
    <dgm:pt modelId="{713D3C49-70B0-471D-B70A-8550A1CABE12}" type="sibTrans" cxnId="{33F1E938-B823-4D40-A396-48D0C4A8733C}">
      <dgm:prSet/>
      <dgm:spPr/>
      <dgm:t>
        <a:bodyPr/>
        <a:lstStyle/>
        <a:p>
          <a:endParaRPr lang="en-US"/>
        </a:p>
      </dgm:t>
    </dgm:pt>
    <dgm:pt modelId="{5C8B805C-50C5-4BBA-B688-7CA20B1B3D7A}">
      <dgm:prSet/>
      <dgm:spPr/>
      <dgm:t>
        <a:bodyPr/>
        <a:lstStyle/>
        <a:p>
          <a:r>
            <a:rPr lang="en-US"/>
            <a:t>And, how much the company is profiting or losing based on discounted sales. </a:t>
          </a:r>
        </a:p>
      </dgm:t>
    </dgm:pt>
    <dgm:pt modelId="{10AFE699-F0A1-455C-B072-2638F95E7B19}" type="parTrans" cxnId="{BB01461E-6C22-43C4-82E4-517380CCB085}">
      <dgm:prSet/>
      <dgm:spPr/>
      <dgm:t>
        <a:bodyPr/>
        <a:lstStyle/>
        <a:p>
          <a:endParaRPr lang="en-US"/>
        </a:p>
      </dgm:t>
    </dgm:pt>
    <dgm:pt modelId="{3BE66BBC-6C57-4752-88FC-455A22A1603B}" type="sibTrans" cxnId="{BB01461E-6C22-43C4-82E4-517380CCB085}">
      <dgm:prSet/>
      <dgm:spPr/>
      <dgm:t>
        <a:bodyPr/>
        <a:lstStyle/>
        <a:p>
          <a:endParaRPr lang="en-US"/>
        </a:p>
      </dgm:t>
    </dgm:pt>
    <dgm:pt modelId="{8CE41C61-2DAD-4C7D-B815-EF4A6E637FFC}" type="pres">
      <dgm:prSet presAssocID="{1B9C6D4A-039E-4549-94DF-9D6970D6B38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BD7E0A0-0F73-4416-B695-9958FD59028D}" type="pres">
      <dgm:prSet presAssocID="{CEF4369B-BD0E-4C63-8D62-7AA5EC7F6C53}" presName="thickLine" presStyleLbl="alignNode1" presStyleIdx="0" presStyleCnt="3"/>
      <dgm:spPr/>
    </dgm:pt>
    <dgm:pt modelId="{B8745019-639C-4B8C-A591-F8DAB5CFDF07}" type="pres">
      <dgm:prSet presAssocID="{CEF4369B-BD0E-4C63-8D62-7AA5EC7F6C53}" presName="horz1" presStyleCnt="0"/>
      <dgm:spPr/>
    </dgm:pt>
    <dgm:pt modelId="{0C5F2A03-522D-4F94-970F-35C34639D306}" type="pres">
      <dgm:prSet presAssocID="{CEF4369B-BD0E-4C63-8D62-7AA5EC7F6C53}" presName="tx1" presStyleLbl="revTx" presStyleIdx="0" presStyleCnt="3"/>
      <dgm:spPr/>
      <dgm:t>
        <a:bodyPr/>
        <a:lstStyle/>
        <a:p>
          <a:endParaRPr lang="en-US"/>
        </a:p>
      </dgm:t>
    </dgm:pt>
    <dgm:pt modelId="{460DEE81-23B8-419E-AB34-7076B18F8397}" type="pres">
      <dgm:prSet presAssocID="{CEF4369B-BD0E-4C63-8D62-7AA5EC7F6C53}" presName="vert1" presStyleCnt="0"/>
      <dgm:spPr/>
    </dgm:pt>
    <dgm:pt modelId="{C020B964-FA1A-411A-97AB-AE0345E94DCA}" type="pres">
      <dgm:prSet presAssocID="{6FCC5EEB-CBF5-443C-B1F2-205AF9077EDF}" presName="thickLine" presStyleLbl="alignNode1" presStyleIdx="1" presStyleCnt="3"/>
      <dgm:spPr/>
    </dgm:pt>
    <dgm:pt modelId="{5B43C477-32D2-458D-B52B-A41B32D34834}" type="pres">
      <dgm:prSet presAssocID="{6FCC5EEB-CBF5-443C-B1F2-205AF9077EDF}" presName="horz1" presStyleCnt="0"/>
      <dgm:spPr/>
    </dgm:pt>
    <dgm:pt modelId="{41219530-F195-44FA-AB3B-55282BA7B182}" type="pres">
      <dgm:prSet presAssocID="{6FCC5EEB-CBF5-443C-B1F2-205AF9077EDF}" presName="tx1" presStyleLbl="revTx" presStyleIdx="1" presStyleCnt="3"/>
      <dgm:spPr/>
      <dgm:t>
        <a:bodyPr/>
        <a:lstStyle/>
        <a:p>
          <a:endParaRPr lang="en-US"/>
        </a:p>
      </dgm:t>
    </dgm:pt>
    <dgm:pt modelId="{99DEBEED-A43A-4679-ABC3-43928B04B44C}" type="pres">
      <dgm:prSet presAssocID="{6FCC5EEB-CBF5-443C-B1F2-205AF9077EDF}" presName="vert1" presStyleCnt="0"/>
      <dgm:spPr/>
    </dgm:pt>
    <dgm:pt modelId="{2AEA36EE-1D10-4ADE-A6CE-B05FB5839E7E}" type="pres">
      <dgm:prSet presAssocID="{5C8B805C-50C5-4BBA-B688-7CA20B1B3D7A}" presName="thickLine" presStyleLbl="alignNode1" presStyleIdx="2" presStyleCnt="3"/>
      <dgm:spPr/>
    </dgm:pt>
    <dgm:pt modelId="{A4F578AA-E2C7-43A0-AA3A-17D90B729E78}" type="pres">
      <dgm:prSet presAssocID="{5C8B805C-50C5-4BBA-B688-7CA20B1B3D7A}" presName="horz1" presStyleCnt="0"/>
      <dgm:spPr/>
    </dgm:pt>
    <dgm:pt modelId="{A454F14B-5E10-486F-B9AF-DA10ADA3E830}" type="pres">
      <dgm:prSet presAssocID="{5C8B805C-50C5-4BBA-B688-7CA20B1B3D7A}" presName="tx1" presStyleLbl="revTx" presStyleIdx="2" presStyleCnt="3"/>
      <dgm:spPr/>
      <dgm:t>
        <a:bodyPr/>
        <a:lstStyle/>
        <a:p>
          <a:endParaRPr lang="en-US"/>
        </a:p>
      </dgm:t>
    </dgm:pt>
    <dgm:pt modelId="{BD39A5FC-48E5-4773-96E4-DD0122F6825E}" type="pres">
      <dgm:prSet presAssocID="{5C8B805C-50C5-4BBA-B688-7CA20B1B3D7A}" presName="vert1" presStyleCnt="0"/>
      <dgm:spPr/>
    </dgm:pt>
  </dgm:ptLst>
  <dgm:cxnLst>
    <dgm:cxn modelId="{ABCF2710-DBB9-49FE-96CA-2C1B8D1B428C}" type="presOf" srcId="{5C8B805C-50C5-4BBA-B688-7CA20B1B3D7A}" destId="{A454F14B-5E10-486F-B9AF-DA10ADA3E830}" srcOrd="0" destOrd="0" presId="urn:microsoft.com/office/officeart/2008/layout/LinedList"/>
    <dgm:cxn modelId="{2F8E6CAE-2994-425D-8992-B23495BE8234}" type="presOf" srcId="{CEF4369B-BD0E-4C63-8D62-7AA5EC7F6C53}" destId="{0C5F2A03-522D-4F94-970F-35C34639D306}" srcOrd="0" destOrd="0" presId="urn:microsoft.com/office/officeart/2008/layout/LinedList"/>
    <dgm:cxn modelId="{FCD6BF90-1651-43E3-B910-4F8435F99508}" type="presOf" srcId="{1B9C6D4A-039E-4549-94DF-9D6970D6B380}" destId="{8CE41C61-2DAD-4C7D-B815-EF4A6E637FFC}" srcOrd="0" destOrd="0" presId="urn:microsoft.com/office/officeart/2008/layout/LinedList"/>
    <dgm:cxn modelId="{438958BD-0DB7-4BFD-B801-9413CA06DA0F}" type="presOf" srcId="{6FCC5EEB-CBF5-443C-B1F2-205AF9077EDF}" destId="{41219530-F195-44FA-AB3B-55282BA7B182}" srcOrd="0" destOrd="0" presId="urn:microsoft.com/office/officeart/2008/layout/LinedList"/>
    <dgm:cxn modelId="{33F1E938-B823-4D40-A396-48D0C4A8733C}" srcId="{1B9C6D4A-039E-4549-94DF-9D6970D6B380}" destId="{6FCC5EEB-CBF5-443C-B1F2-205AF9077EDF}" srcOrd="1" destOrd="0" parTransId="{3778CB20-DFCE-41C6-812B-7317205E77CA}" sibTransId="{713D3C49-70B0-471D-B70A-8550A1CABE12}"/>
    <dgm:cxn modelId="{45B75D9D-FE63-4F97-B993-C040D3AD673B}" srcId="{1B9C6D4A-039E-4549-94DF-9D6970D6B380}" destId="{CEF4369B-BD0E-4C63-8D62-7AA5EC7F6C53}" srcOrd="0" destOrd="0" parTransId="{E63D87A4-59C6-47C0-B78B-AA46304120C3}" sibTransId="{F42937E8-4554-4276-A759-42F6F97C003E}"/>
    <dgm:cxn modelId="{BB01461E-6C22-43C4-82E4-517380CCB085}" srcId="{1B9C6D4A-039E-4549-94DF-9D6970D6B380}" destId="{5C8B805C-50C5-4BBA-B688-7CA20B1B3D7A}" srcOrd="2" destOrd="0" parTransId="{10AFE699-F0A1-455C-B072-2638F95E7B19}" sibTransId="{3BE66BBC-6C57-4752-88FC-455A22A1603B}"/>
    <dgm:cxn modelId="{24BEBD52-6EB8-402B-AC93-A1CDA9E5F31B}" type="presParOf" srcId="{8CE41C61-2DAD-4C7D-B815-EF4A6E637FFC}" destId="{BBD7E0A0-0F73-4416-B695-9958FD59028D}" srcOrd="0" destOrd="0" presId="urn:microsoft.com/office/officeart/2008/layout/LinedList"/>
    <dgm:cxn modelId="{4738E65A-BD34-4F6B-9F87-0E7233E0FC06}" type="presParOf" srcId="{8CE41C61-2DAD-4C7D-B815-EF4A6E637FFC}" destId="{B8745019-639C-4B8C-A591-F8DAB5CFDF07}" srcOrd="1" destOrd="0" presId="urn:microsoft.com/office/officeart/2008/layout/LinedList"/>
    <dgm:cxn modelId="{8D733773-A197-4323-99C8-618C7F793DB6}" type="presParOf" srcId="{B8745019-639C-4B8C-A591-F8DAB5CFDF07}" destId="{0C5F2A03-522D-4F94-970F-35C34639D306}" srcOrd="0" destOrd="0" presId="urn:microsoft.com/office/officeart/2008/layout/LinedList"/>
    <dgm:cxn modelId="{17725B44-960C-4427-BE72-C1A926F6C566}" type="presParOf" srcId="{B8745019-639C-4B8C-A591-F8DAB5CFDF07}" destId="{460DEE81-23B8-419E-AB34-7076B18F8397}" srcOrd="1" destOrd="0" presId="urn:microsoft.com/office/officeart/2008/layout/LinedList"/>
    <dgm:cxn modelId="{6D45394C-BB5E-4458-A24A-A6767DBB2D96}" type="presParOf" srcId="{8CE41C61-2DAD-4C7D-B815-EF4A6E637FFC}" destId="{C020B964-FA1A-411A-97AB-AE0345E94DCA}" srcOrd="2" destOrd="0" presId="urn:microsoft.com/office/officeart/2008/layout/LinedList"/>
    <dgm:cxn modelId="{333DD349-E1CD-4E4E-A2F5-4839B6894362}" type="presParOf" srcId="{8CE41C61-2DAD-4C7D-B815-EF4A6E637FFC}" destId="{5B43C477-32D2-458D-B52B-A41B32D34834}" srcOrd="3" destOrd="0" presId="urn:microsoft.com/office/officeart/2008/layout/LinedList"/>
    <dgm:cxn modelId="{6E98056A-8C04-4031-8862-40E93CA3A2D1}" type="presParOf" srcId="{5B43C477-32D2-458D-B52B-A41B32D34834}" destId="{41219530-F195-44FA-AB3B-55282BA7B182}" srcOrd="0" destOrd="0" presId="urn:microsoft.com/office/officeart/2008/layout/LinedList"/>
    <dgm:cxn modelId="{1817DD5A-1CDF-4AC5-91A6-32E1A678E945}" type="presParOf" srcId="{5B43C477-32D2-458D-B52B-A41B32D34834}" destId="{99DEBEED-A43A-4679-ABC3-43928B04B44C}" srcOrd="1" destOrd="0" presId="urn:microsoft.com/office/officeart/2008/layout/LinedList"/>
    <dgm:cxn modelId="{389A6588-9DD8-4C32-9C40-C4BB41098A58}" type="presParOf" srcId="{8CE41C61-2DAD-4C7D-B815-EF4A6E637FFC}" destId="{2AEA36EE-1D10-4ADE-A6CE-B05FB5839E7E}" srcOrd="4" destOrd="0" presId="urn:microsoft.com/office/officeart/2008/layout/LinedList"/>
    <dgm:cxn modelId="{2745C1C8-57C3-4635-B331-C1D72130ADC2}" type="presParOf" srcId="{8CE41C61-2DAD-4C7D-B815-EF4A6E637FFC}" destId="{A4F578AA-E2C7-43A0-AA3A-17D90B729E78}" srcOrd="5" destOrd="0" presId="urn:microsoft.com/office/officeart/2008/layout/LinedList"/>
    <dgm:cxn modelId="{ED91CE9F-AA39-496C-9D2A-9B0D81041F6C}" type="presParOf" srcId="{A4F578AA-E2C7-43A0-AA3A-17D90B729E78}" destId="{A454F14B-5E10-486F-B9AF-DA10ADA3E830}" srcOrd="0" destOrd="0" presId="urn:microsoft.com/office/officeart/2008/layout/LinedList"/>
    <dgm:cxn modelId="{CC6D9F11-B467-4D8D-93C9-406B848116BE}" type="presParOf" srcId="{A4F578AA-E2C7-43A0-AA3A-17D90B729E78}" destId="{BD39A5FC-48E5-4773-96E4-DD0122F682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06D30B-6DFC-4244-A5BC-799DE06B27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B67C66DE-0E68-4E41-8D7E-40709ABB99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 Our Stakeholders are facing ups and downs in their company's growth. What could be the reason?</a:t>
          </a:r>
        </a:p>
      </dgm:t>
    </dgm:pt>
    <dgm:pt modelId="{DA996E21-2306-46B1-A911-66E05B83364E}" type="parTrans" cxnId="{B3886604-BD1B-4950-A22D-FB56293A5A3D}">
      <dgm:prSet/>
      <dgm:spPr/>
      <dgm:t>
        <a:bodyPr/>
        <a:lstStyle/>
        <a:p>
          <a:endParaRPr lang="en-US"/>
        </a:p>
      </dgm:t>
    </dgm:pt>
    <dgm:pt modelId="{1C2E7B1D-3F6A-4051-8296-15B7A20EE378}" type="sibTrans" cxnId="{B3886604-BD1B-4950-A22D-FB56293A5A3D}">
      <dgm:prSet/>
      <dgm:spPr/>
      <dgm:t>
        <a:bodyPr/>
        <a:lstStyle/>
        <a:p>
          <a:endParaRPr lang="en-US"/>
        </a:p>
      </dgm:t>
    </dgm:pt>
    <dgm:pt modelId="{7C6BA3CD-2393-46A0-B5B8-B7A312EC30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We need to analyze the data they provided and check Why is company having unstable profit?</a:t>
          </a:r>
        </a:p>
      </dgm:t>
    </dgm:pt>
    <dgm:pt modelId="{121FC9C5-6DB3-4F5D-A08D-880DD3BD0D3A}" type="parTrans" cxnId="{FA3C8BB3-EE15-43D1-9B6A-78DF868AC9D5}">
      <dgm:prSet/>
      <dgm:spPr/>
      <dgm:t>
        <a:bodyPr/>
        <a:lstStyle/>
        <a:p>
          <a:endParaRPr lang="en-US"/>
        </a:p>
      </dgm:t>
    </dgm:pt>
    <dgm:pt modelId="{7C4AF440-C9BE-4C4A-844B-3DF7A062DF0F}" type="sibTrans" cxnId="{FA3C8BB3-EE15-43D1-9B6A-78DF868AC9D5}">
      <dgm:prSet/>
      <dgm:spPr/>
      <dgm:t>
        <a:bodyPr/>
        <a:lstStyle/>
        <a:p>
          <a:endParaRPr lang="en-US"/>
        </a:p>
      </dgm:t>
    </dgm:pt>
    <dgm:pt modelId="{E6A74C7D-E651-4F23-8C8B-346A8F4EBE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After understanding the data and analyzing it, we need to provide insights to the company How can we fix unstability in profits and help them grow their business?</a:t>
          </a:r>
        </a:p>
      </dgm:t>
    </dgm:pt>
    <dgm:pt modelId="{ECB79647-78D0-4E91-AAE1-E650EC2B7B52}" type="parTrans" cxnId="{47AC5F9F-0F28-42AF-8F3C-5A3AAACB4226}">
      <dgm:prSet/>
      <dgm:spPr/>
      <dgm:t>
        <a:bodyPr/>
        <a:lstStyle/>
        <a:p>
          <a:endParaRPr lang="en-US"/>
        </a:p>
      </dgm:t>
    </dgm:pt>
    <dgm:pt modelId="{24B0797C-07E8-40CF-B486-AF087DB7A972}" type="sibTrans" cxnId="{47AC5F9F-0F28-42AF-8F3C-5A3AAACB4226}">
      <dgm:prSet/>
      <dgm:spPr/>
      <dgm:t>
        <a:bodyPr/>
        <a:lstStyle/>
        <a:p>
          <a:endParaRPr lang="en-US"/>
        </a:p>
      </dgm:t>
    </dgm:pt>
    <dgm:pt modelId="{16CA9E27-16C2-4B2A-BE3D-FB94675CFA22}" type="pres">
      <dgm:prSet presAssocID="{C106D30B-6DFC-4244-A5BC-799DE06B27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449811-DB22-44AB-B9E5-D4A185DA82C2}" type="pres">
      <dgm:prSet presAssocID="{B67C66DE-0E68-4E41-8D7E-40709ABB9914}" presName="compNode" presStyleCnt="0"/>
      <dgm:spPr/>
    </dgm:pt>
    <dgm:pt modelId="{B738CFC1-36D5-49BD-BB8B-B9EA80E823F3}" type="pres">
      <dgm:prSet presAssocID="{B67C66DE-0E68-4E41-8D7E-40709ABB9914}" presName="bgRect" presStyleLbl="bgShp" presStyleIdx="0" presStyleCnt="3"/>
      <dgm:spPr/>
    </dgm:pt>
    <dgm:pt modelId="{9E7D5BC6-3026-4449-8EEC-FBCB0E9B4FDE}" type="pres">
      <dgm:prSet presAssocID="{B67C66DE-0E68-4E41-8D7E-40709ABB9914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5C55280-74BE-4EE2-BEAD-B2135EB9933D}" type="pres">
      <dgm:prSet presAssocID="{B67C66DE-0E68-4E41-8D7E-40709ABB9914}" presName="spaceRect" presStyleCnt="0"/>
      <dgm:spPr/>
    </dgm:pt>
    <dgm:pt modelId="{F620407F-EE3E-42EA-BBB9-9CD1A5FD2D2D}" type="pres">
      <dgm:prSet presAssocID="{B67C66DE-0E68-4E41-8D7E-40709ABB9914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958787B-7890-449F-A264-F9BE7848BAD9}" type="pres">
      <dgm:prSet presAssocID="{1C2E7B1D-3F6A-4051-8296-15B7A20EE378}" presName="sibTrans" presStyleCnt="0"/>
      <dgm:spPr/>
    </dgm:pt>
    <dgm:pt modelId="{EA064AB6-F5E6-4B64-AF04-EBA30D451ABD}" type="pres">
      <dgm:prSet presAssocID="{7C6BA3CD-2393-46A0-B5B8-B7A312EC306D}" presName="compNode" presStyleCnt="0"/>
      <dgm:spPr/>
    </dgm:pt>
    <dgm:pt modelId="{E17C3DAA-024F-41E9-A63E-5D3F1F28DFDB}" type="pres">
      <dgm:prSet presAssocID="{7C6BA3CD-2393-46A0-B5B8-B7A312EC306D}" presName="bgRect" presStyleLbl="bgShp" presStyleIdx="1" presStyleCnt="3"/>
      <dgm:spPr/>
    </dgm:pt>
    <dgm:pt modelId="{F6396FB0-2F0D-4F72-9CE4-57186939278B}" type="pres">
      <dgm:prSet presAssocID="{7C6BA3CD-2393-46A0-B5B8-B7A312EC306D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7E18D2D-8226-43E0-AD15-EF9DA691A2B2}" type="pres">
      <dgm:prSet presAssocID="{7C6BA3CD-2393-46A0-B5B8-B7A312EC306D}" presName="spaceRect" presStyleCnt="0"/>
      <dgm:spPr/>
    </dgm:pt>
    <dgm:pt modelId="{425A42FB-8B35-4460-894E-5BA0E96F25B8}" type="pres">
      <dgm:prSet presAssocID="{7C6BA3CD-2393-46A0-B5B8-B7A312EC306D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E259EB6-1C65-4278-9981-94F4AB3B3236}" type="pres">
      <dgm:prSet presAssocID="{7C4AF440-C9BE-4C4A-844B-3DF7A062DF0F}" presName="sibTrans" presStyleCnt="0"/>
      <dgm:spPr/>
    </dgm:pt>
    <dgm:pt modelId="{5EC649C7-4D8A-4608-9205-A17B9E6AC5F2}" type="pres">
      <dgm:prSet presAssocID="{E6A74C7D-E651-4F23-8C8B-346A8F4EBE31}" presName="compNode" presStyleCnt="0"/>
      <dgm:spPr/>
    </dgm:pt>
    <dgm:pt modelId="{81E8CDA9-6128-4A94-BC04-75B5E957DCA3}" type="pres">
      <dgm:prSet presAssocID="{E6A74C7D-E651-4F23-8C8B-346A8F4EBE31}" presName="bgRect" presStyleLbl="bgShp" presStyleIdx="2" presStyleCnt="3"/>
      <dgm:spPr/>
    </dgm:pt>
    <dgm:pt modelId="{736AF06E-CEE3-46C7-B19E-FED2B32B6FCC}" type="pres">
      <dgm:prSet presAssocID="{E6A74C7D-E651-4F23-8C8B-346A8F4EBE31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AF53986-D665-4E67-B4E7-4F84681B9B7E}" type="pres">
      <dgm:prSet presAssocID="{E6A74C7D-E651-4F23-8C8B-346A8F4EBE31}" presName="spaceRect" presStyleCnt="0"/>
      <dgm:spPr/>
    </dgm:pt>
    <dgm:pt modelId="{C07BBBE8-982D-404A-B41E-6FE70A4840CD}" type="pres">
      <dgm:prSet presAssocID="{E6A74C7D-E651-4F23-8C8B-346A8F4EBE31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5E2D7-F9F0-4E19-A9BB-8460A0E68077}" type="presOf" srcId="{7C6BA3CD-2393-46A0-B5B8-B7A312EC306D}" destId="{425A42FB-8B35-4460-894E-5BA0E96F25B8}" srcOrd="0" destOrd="0" presId="urn:microsoft.com/office/officeart/2018/2/layout/IconVerticalSolidList"/>
    <dgm:cxn modelId="{47AC5F9F-0F28-42AF-8F3C-5A3AAACB4226}" srcId="{C106D30B-6DFC-4244-A5BC-799DE06B27A2}" destId="{E6A74C7D-E651-4F23-8C8B-346A8F4EBE31}" srcOrd="2" destOrd="0" parTransId="{ECB79647-78D0-4E91-AAE1-E650EC2B7B52}" sibTransId="{24B0797C-07E8-40CF-B486-AF087DB7A972}"/>
    <dgm:cxn modelId="{B3886604-BD1B-4950-A22D-FB56293A5A3D}" srcId="{C106D30B-6DFC-4244-A5BC-799DE06B27A2}" destId="{B67C66DE-0E68-4E41-8D7E-40709ABB9914}" srcOrd="0" destOrd="0" parTransId="{DA996E21-2306-46B1-A911-66E05B83364E}" sibTransId="{1C2E7B1D-3F6A-4051-8296-15B7A20EE378}"/>
    <dgm:cxn modelId="{072E5E2F-F01D-42DC-8699-298A45B419A9}" type="presOf" srcId="{E6A74C7D-E651-4F23-8C8B-346A8F4EBE31}" destId="{C07BBBE8-982D-404A-B41E-6FE70A4840CD}" srcOrd="0" destOrd="0" presId="urn:microsoft.com/office/officeart/2018/2/layout/IconVerticalSolidList"/>
    <dgm:cxn modelId="{FA3C8BB3-EE15-43D1-9B6A-78DF868AC9D5}" srcId="{C106D30B-6DFC-4244-A5BC-799DE06B27A2}" destId="{7C6BA3CD-2393-46A0-B5B8-B7A312EC306D}" srcOrd="1" destOrd="0" parTransId="{121FC9C5-6DB3-4F5D-A08D-880DD3BD0D3A}" sibTransId="{7C4AF440-C9BE-4C4A-844B-3DF7A062DF0F}"/>
    <dgm:cxn modelId="{72784303-90E8-4BE9-9FDF-3EC8F1C196F8}" type="presOf" srcId="{B67C66DE-0E68-4E41-8D7E-40709ABB9914}" destId="{F620407F-EE3E-42EA-BBB9-9CD1A5FD2D2D}" srcOrd="0" destOrd="0" presId="urn:microsoft.com/office/officeart/2018/2/layout/IconVerticalSolidList"/>
    <dgm:cxn modelId="{B6F153B8-D18A-4EEC-B5EE-5AB60C80F5E9}" type="presOf" srcId="{C106D30B-6DFC-4244-A5BC-799DE06B27A2}" destId="{16CA9E27-16C2-4B2A-BE3D-FB94675CFA22}" srcOrd="0" destOrd="0" presId="urn:microsoft.com/office/officeart/2018/2/layout/IconVerticalSolidList"/>
    <dgm:cxn modelId="{A33C1F1F-5EAA-45C0-8D8F-712E1F55CB63}" type="presParOf" srcId="{16CA9E27-16C2-4B2A-BE3D-FB94675CFA22}" destId="{86449811-DB22-44AB-B9E5-D4A185DA82C2}" srcOrd="0" destOrd="0" presId="urn:microsoft.com/office/officeart/2018/2/layout/IconVerticalSolidList"/>
    <dgm:cxn modelId="{A9FE1490-9C76-4731-A264-D59A36C03FEB}" type="presParOf" srcId="{86449811-DB22-44AB-B9E5-D4A185DA82C2}" destId="{B738CFC1-36D5-49BD-BB8B-B9EA80E823F3}" srcOrd="0" destOrd="0" presId="urn:microsoft.com/office/officeart/2018/2/layout/IconVerticalSolidList"/>
    <dgm:cxn modelId="{01DCAFA6-2FBF-41CB-B3A4-D346E52F1150}" type="presParOf" srcId="{86449811-DB22-44AB-B9E5-D4A185DA82C2}" destId="{9E7D5BC6-3026-4449-8EEC-FBCB0E9B4FDE}" srcOrd="1" destOrd="0" presId="urn:microsoft.com/office/officeart/2018/2/layout/IconVerticalSolidList"/>
    <dgm:cxn modelId="{D03B857D-09F7-46DC-BA53-568EE66A8D24}" type="presParOf" srcId="{86449811-DB22-44AB-B9E5-D4A185DA82C2}" destId="{B5C55280-74BE-4EE2-BEAD-B2135EB9933D}" srcOrd="2" destOrd="0" presId="urn:microsoft.com/office/officeart/2018/2/layout/IconVerticalSolidList"/>
    <dgm:cxn modelId="{384D3968-EFB2-435E-9F26-9068B58DAACA}" type="presParOf" srcId="{86449811-DB22-44AB-B9E5-D4A185DA82C2}" destId="{F620407F-EE3E-42EA-BBB9-9CD1A5FD2D2D}" srcOrd="3" destOrd="0" presId="urn:microsoft.com/office/officeart/2018/2/layout/IconVerticalSolidList"/>
    <dgm:cxn modelId="{256BF248-94C1-4B19-9826-61D6E537A22C}" type="presParOf" srcId="{16CA9E27-16C2-4B2A-BE3D-FB94675CFA22}" destId="{A958787B-7890-449F-A264-F9BE7848BAD9}" srcOrd="1" destOrd="0" presId="urn:microsoft.com/office/officeart/2018/2/layout/IconVerticalSolidList"/>
    <dgm:cxn modelId="{D5D4FBEF-E661-4BB9-B119-9130DC9B3FC0}" type="presParOf" srcId="{16CA9E27-16C2-4B2A-BE3D-FB94675CFA22}" destId="{EA064AB6-F5E6-4B64-AF04-EBA30D451ABD}" srcOrd="2" destOrd="0" presId="urn:microsoft.com/office/officeart/2018/2/layout/IconVerticalSolidList"/>
    <dgm:cxn modelId="{EFFBD38B-09F7-487F-AD50-478953EFBC61}" type="presParOf" srcId="{EA064AB6-F5E6-4B64-AF04-EBA30D451ABD}" destId="{E17C3DAA-024F-41E9-A63E-5D3F1F28DFDB}" srcOrd="0" destOrd="0" presId="urn:microsoft.com/office/officeart/2018/2/layout/IconVerticalSolidList"/>
    <dgm:cxn modelId="{626DC5FD-44F3-46D2-942B-2B66E65A22DD}" type="presParOf" srcId="{EA064AB6-F5E6-4B64-AF04-EBA30D451ABD}" destId="{F6396FB0-2F0D-4F72-9CE4-57186939278B}" srcOrd="1" destOrd="0" presId="urn:microsoft.com/office/officeart/2018/2/layout/IconVerticalSolidList"/>
    <dgm:cxn modelId="{77EF04A7-C299-459F-B9A8-4B2C9A488B83}" type="presParOf" srcId="{EA064AB6-F5E6-4B64-AF04-EBA30D451ABD}" destId="{07E18D2D-8226-43E0-AD15-EF9DA691A2B2}" srcOrd="2" destOrd="0" presId="urn:microsoft.com/office/officeart/2018/2/layout/IconVerticalSolidList"/>
    <dgm:cxn modelId="{C8A75C76-FE9E-4C38-8797-BBF6CE36BAC5}" type="presParOf" srcId="{EA064AB6-F5E6-4B64-AF04-EBA30D451ABD}" destId="{425A42FB-8B35-4460-894E-5BA0E96F25B8}" srcOrd="3" destOrd="0" presId="urn:microsoft.com/office/officeart/2018/2/layout/IconVerticalSolidList"/>
    <dgm:cxn modelId="{9BE6EBE1-A524-4757-A5D5-9A2732542B7D}" type="presParOf" srcId="{16CA9E27-16C2-4B2A-BE3D-FB94675CFA22}" destId="{9E259EB6-1C65-4278-9981-94F4AB3B3236}" srcOrd="3" destOrd="0" presId="urn:microsoft.com/office/officeart/2018/2/layout/IconVerticalSolidList"/>
    <dgm:cxn modelId="{C55B6949-85A0-4247-9BD8-047FB49D07E1}" type="presParOf" srcId="{16CA9E27-16C2-4B2A-BE3D-FB94675CFA22}" destId="{5EC649C7-4D8A-4608-9205-A17B9E6AC5F2}" srcOrd="4" destOrd="0" presId="urn:microsoft.com/office/officeart/2018/2/layout/IconVerticalSolidList"/>
    <dgm:cxn modelId="{6691F351-024F-40BE-AAC9-CE9BF126CEE2}" type="presParOf" srcId="{5EC649C7-4D8A-4608-9205-A17B9E6AC5F2}" destId="{81E8CDA9-6128-4A94-BC04-75B5E957DCA3}" srcOrd="0" destOrd="0" presId="urn:microsoft.com/office/officeart/2018/2/layout/IconVerticalSolidList"/>
    <dgm:cxn modelId="{31B2DB47-F8C2-47C0-888B-E45E0A6C9EA9}" type="presParOf" srcId="{5EC649C7-4D8A-4608-9205-A17B9E6AC5F2}" destId="{736AF06E-CEE3-46C7-B19E-FED2B32B6FCC}" srcOrd="1" destOrd="0" presId="urn:microsoft.com/office/officeart/2018/2/layout/IconVerticalSolidList"/>
    <dgm:cxn modelId="{F47A38EB-57EE-49CD-9F48-FA7120016373}" type="presParOf" srcId="{5EC649C7-4D8A-4608-9205-A17B9E6AC5F2}" destId="{8AF53986-D665-4E67-B4E7-4F84681B9B7E}" srcOrd="2" destOrd="0" presId="urn:microsoft.com/office/officeart/2018/2/layout/IconVerticalSolidList"/>
    <dgm:cxn modelId="{035F1A2C-E4F1-4AC7-B46A-F24FE454B53F}" type="presParOf" srcId="{5EC649C7-4D8A-4608-9205-A17B9E6AC5F2}" destId="{C07BBBE8-982D-404A-B41E-6FE70A4840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7E0A0-0F73-4416-B695-9958FD59028D}">
      <dsp:nvSpPr>
        <dsp:cNvPr id="0" name=""/>
        <dsp:cNvSpPr/>
      </dsp:nvSpPr>
      <dsp:spPr>
        <a:xfrm>
          <a:off x="0" y="2050"/>
          <a:ext cx="989495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F2A03-522D-4F94-970F-35C34639D306}">
      <dsp:nvSpPr>
        <dsp:cNvPr id="0" name=""/>
        <dsp:cNvSpPr/>
      </dsp:nvSpPr>
      <dsp:spPr>
        <a:xfrm>
          <a:off x="0" y="2050"/>
          <a:ext cx="9894953" cy="139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Terrence ( Board Member of Super Store Corporation)  has heard anecdotal reports of the company </a:t>
          </a:r>
          <a:r>
            <a:rPr lang="en-US" sz="2800" b="1" kern="1200"/>
            <a:t>discount policy being abused.</a:t>
          </a:r>
          <a:endParaRPr lang="en-US" sz="2800" kern="1200"/>
        </a:p>
      </dsp:txBody>
      <dsp:txXfrm>
        <a:off x="0" y="2050"/>
        <a:ext cx="9894953" cy="1398680"/>
      </dsp:txXfrm>
    </dsp:sp>
    <dsp:sp modelId="{C020B964-FA1A-411A-97AB-AE0345E94DCA}">
      <dsp:nvSpPr>
        <dsp:cNvPr id="0" name=""/>
        <dsp:cNvSpPr/>
      </dsp:nvSpPr>
      <dsp:spPr>
        <a:xfrm>
          <a:off x="0" y="1400731"/>
          <a:ext cx="989495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19530-F195-44FA-AB3B-55282BA7B182}">
      <dsp:nvSpPr>
        <dsp:cNvPr id="0" name=""/>
        <dsp:cNvSpPr/>
      </dsp:nvSpPr>
      <dsp:spPr>
        <a:xfrm>
          <a:off x="0" y="1400731"/>
          <a:ext cx="9894953" cy="139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He is interested in learning if </a:t>
          </a:r>
          <a:r>
            <a:rPr lang="en-US" sz="2800" b="1" kern="1200"/>
            <a:t>discounted sales are resulting in more or less profitable sales</a:t>
          </a:r>
          <a:r>
            <a:rPr lang="en-US" sz="2800" kern="1200"/>
            <a:t>.</a:t>
          </a:r>
        </a:p>
      </dsp:txBody>
      <dsp:txXfrm>
        <a:off x="0" y="1400731"/>
        <a:ext cx="9894953" cy="1398680"/>
      </dsp:txXfrm>
    </dsp:sp>
    <dsp:sp modelId="{2AEA36EE-1D10-4ADE-A6CE-B05FB5839E7E}">
      <dsp:nvSpPr>
        <dsp:cNvPr id="0" name=""/>
        <dsp:cNvSpPr/>
      </dsp:nvSpPr>
      <dsp:spPr>
        <a:xfrm>
          <a:off x="0" y="2799412"/>
          <a:ext cx="989495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4F14B-5E10-486F-B9AF-DA10ADA3E830}">
      <dsp:nvSpPr>
        <dsp:cNvPr id="0" name=""/>
        <dsp:cNvSpPr/>
      </dsp:nvSpPr>
      <dsp:spPr>
        <a:xfrm>
          <a:off x="0" y="2799412"/>
          <a:ext cx="9894953" cy="139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And, how much the company is profiting or losing based on discounted sales. </a:t>
          </a:r>
        </a:p>
      </dsp:txBody>
      <dsp:txXfrm>
        <a:off x="0" y="2799412"/>
        <a:ext cx="9894953" cy="1398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8CFC1-36D5-49BD-BB8B-B9EA80E823F3}">
      <dsp:nvSpPr>
        <dsp:cNvPr id="0" name=""/>
        <dsp:cNvSpPr/>
      </dsp:nvSpPr>
      <dsp:spPr>
        <a:xfrm>
          <a:off x="0" y="485"/>
          <a:ext cx="10168127" cy="11362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D5BC6-3026-4449-8EEC-FBCB0E9B4FDE}">
      <dsp:nvSpPr>
        <dsp:cNvPr id="0" name=""/>
        <dsp:cNvSpPr/>
      </dsp:nvSpPr>
      <dsp:spPr>
        <a:xfrm>
          <a:off x="343727" y="256150"/>
          <a:ext cx="624958" cy="62495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0407F-EE3E-42EA-BBB9-9CD1A5FD2D2D}">
      <dsp:nvSpPr>
        <dsp:cNvPr id="0" name=""/>
        <dsp:cNvSpPr/>
      </dsp:nvSpPr>
      <dsp:spPr>
        <a:xfrm>
          <a:off x="1312412" y="485"/>
          <a:ext cx="8855715" cy="1136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57" tIns="120257" rIns="120257" bIns="120257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1.  Our Stakeholders are facing ups and downs in their company's growth. What could be the reason?</a:t>
          </a:r>
        </a:p>
      </dsp:txBody>
      <dsp:txXfrm>
        <a:off x="1312412" y="485"/>
        <a:ext cx="8855715" cy="1136288"/>
      </dsp:txXfrm>
    </dsp:sp>
    <dsp:sp modelId="{E17C3DAA-024F-41E9-A63E-5D3F1F28DFDB}">
      <dsp:nvSpPr>
        <dsp:cNvPr id="0" name=""/>
        <dsp:cNvSpPr/>
      </dsp:nvSpPr>
      <dsp:spPr>
        <a:xfrm>
          <a:off x="0" y="1420845"/>
          <a:ext cx="10168127" cy="11362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96FB0-2F0D-4F72-9CE4-57186939278B}">
      <dsp:nvSpPr>
        <dsp:cNvPr id="0" name=""/>
        <dsp:cNvSpPr/>
      </dsp:nvSpPr>
      <dsp:spPr>
        <a:xfrm>
          <a:off x="343727" y="1676510"/>
          <a:ext cx="624958" cy="62495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A42FB-8B35-4460-894E-5BA0E96F25B8}">
      <dsp:nvSpPr>
        <dsp:cNvPr id="0" name=""/>
        <dsp:cNvSpPr/>
      </dsp:nvSpPr>
      <dsp:spPr>
        <a:xfrm>
          <a:off x="1312412" y="1420845"/>
          <a:ext cx="8855715" cy="1136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57" tIns="120257" rIns="120257" bIns="120257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2. We need to analyze the data they provided and check Why is company having unstable profit?</a:t>
          </a:r>
        </a:p>
      </dsp:txBody>
      <dsp:txXfrm>
        <a:off x="1312412" y="1420845"/>
        <a:ext cx="8855715" cy="1136288"/>
      </dsp:txXfrm>
    </dsp:sp>
    <dsp:sp modelId="{81E8CDA9-6128-4A94-BC04-75B5E957DCA3}">
      <dsp:nvSpPr>
        <dsp:cNvPr id="0" name=""/>
        <dsp:cNvSpPr/>
      </dsp:nvSpPr>
      <dsp:spPr>
        <a:xfrm>
          <a:off x="0" y="2841206"/>
          <a:ext cx="10168127" cy="11362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AF06E-CEE3-46C7-B19E-FED2B32B6FCC}">
      <dsp:nvSpPr>
        <dsp:cNvPr id="0" name=""/>
        <dsp:cNvSpPr/>
      </dsp:nvSpPr>
      <dsp:spPr>
        <a:xfrm>
          <a:off x="343727" y="3096871"/>
          <a:ext cx="624958" cy="62495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BBBE8-982D-404A-B41E-6FE70A4840CD}">
      <dsp:nvSpPr>
        <dsp:cNvPr id="0" name=""/>
        <dsp:cNvSpPr/>
      </dsp:nvSpPr>
      <dsp:spPr>
        <a:xfrm>
          <a:off x="1312412" y="2841206"/>
          <a:ext cx="8855715" cy="1136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57" tIns="120257" rIns="120257" bIns="120257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3. After understanding the data and analyzing it, we need to provide insights to the company How can we fix unstability in profits and help them grow their business?</a:t>
          </a:r>
        </a:p>
      </dsp:txBody>
      <dsp:txXfrm>
        <a:off x="1312412" y="2841206"/>
        <a:ext cx="8855715" cy="1136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97">
            <a:extLst>
              <a:ext uri="{FF2B5EF4-FFF2-40B4-BE49-F238E27FC236}">
                <a16:creationId xmlns:a16="http://schemas.microsoft.com/office/drawing/2014/main" id="{8624812D-8F70-C695-C083-AE2321AA5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2" r="35364" b="4519"/>
          <a:stretch/>
        </p:blipFill>
        <p:spPr>
          <a:xfrm>
            <a:off x="3416165" y="10"/>
            <a:ext cx="10042258" cy="6857990"/>
          </a:xfrm>
          <a:prstGeom prst="rect">
            <a:avLst/>
          </a:prstGeom>
        </p:spPr>
      </p:pic>
      <p:sp>
        <p:nvSpPr>
          <p:cNvPr id="131" name="Rectangle 12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464" y="1109225"/>
            <a:ext cx="4162881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000" dirty="0">
                <a:latin typeface="Baskerville Old Face"/>
                <a:cs typeface="Calibri Light"/>
              </a:rPr>
              <a:t>SUPERSTORE </a:t>
            </a:r>
            <a:br>
              <a:rPr lang="en-US" sz="5000" dirty="0">
                <a:latin typeface="Baskerville Old Face"/>
                <a:cs typeface="Calibri Light"/>
              </a:rPr>
            </a:br>
            <a:r>
              <a:rPr lang="en-US" sz="5000" dirty="0">
                <a:latin typeface="Baskerville Old Face"/>
                <a:cs typeface="Calibri Light"/>
              </a:rPr>
              <a:t>DATA ANALYSIS TABLEAU</a:t>
            </a:r>
          </a:p>
        </p:txBody>
      </p:sp>
      <p:sp>
        <p:nvSpPr>
          <p:cNvPr id="36" name="Subtitle 35">
            <a:extLst>
              <a:ext uri="{FF2B5EF4-FFF2-40B4-BE49-F238E27FC236}">
                <a16:creationId xmlns:a16="http://schemas.microsoft.com/office/drawing/2014/main" id="{F74B7157-5C9E-8787-1364-8E5D5E63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463" y="4767818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latin typeface="Baskerville Old Face"/>
                <a:cs typeface="Calibri"/>
              </a:rPr>
              <a:t>By </a:t>
            </a:r>
            <a:r>
              <a:rPr lang="en-US" sz="2000" dirty="0" err="1">
                <a:latin typeface="Baskerville Old Face"/>
                <a:cs typeface="Calibri"/>
              </a:rPr>
              <a:t>Aadershi</a:t>
            </a:r>
            <a:r>
              <a:rPr lang="en-US" sz="2000" dirty="0">
                <a:latin typeface="Baskerville Old Face"/>
                <a:cs typeface="Calibri"/>
              </a:rPr>
              <a:t> Mohan</a:t>
            </a:r>
            <a:endParaRPr lang="en-US" sz="2000" dirty="0">
              <a:latin typeface="Baskerville Old Face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CE978-33CE-B069-8AA8-0E606489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E39CC-8449-7EF7-B15E-EEB23483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Stakeholder’s  Needs</a:t>
            </a:r>
            <a:endParaRPr lang="en-US" sz="5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4A2291-4876-F8AF-4D5A-7C33A36AA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305878"/>
              </p:ext>
            </p:extLst>
          </p:nvPr>
        </p:nvGraphicFramePr>
        <p:xfrm>
          <a:off x="812128" y="1915537"/>
          <a:ext cx="9894953" cy="4200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01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AF158-3369-126C-7C7D-C6E20EE1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120" y="636765"/>
            <a:ext cx="10168128" cy="1066690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Overview of Process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4DFB782D-ADED-444D-B808-99CD66191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457575"/>
              </p:ext>
            </p:extLst>
          </p:nvPr>
        </p:nvGraphicFramePr>
        <p:xfrm>
          <a:off x="1010465" y="1835824"/>
          <a:ext cx="10168128" cy="397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6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94C158F-CDAE-3EF6-55BD-B1835E5B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54803"/>
            <a:ext cx="10905066" cy="449834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DB5AA-BFF5-5D0B-38C3-9DF0A6C77CF4}"/>
              </a:ext>
            </a:extLst>
          </p:cNvPr>
          <p:cNvSpPr txBox="1"/>
          <p:nvPr/>
        </p:nvSpPr>
        <p:spPr>
          <a:xfrm>
            <a:off x="1592974" y="1165991"/>
            <a:ext cx="927209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cs typeface="Calibri"/>
              </a:rPr>
              <a:t>Tables are 4th highest in Sales still at maximum loss. Why?</a:t>
            </a:r>
          </a:p>
        </p:txBody>
      </p:sp>
    </p:spTree>
    <p:extLst>
      <p:ext uri="{BB962C8B-B14F-4D97-AF65-F5344CB8AC3E}">
        <p14:creationId xmlns:p14="http://schemas.microsoft.com/office/powerpoint/2010/main" val="361490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A2E42CA3-BE25-ACF9-3720-F191622D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02" y="2013625"/>
            <a:ext cx="11391169" cy="4275921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00C9C9-05F3-2492-6012-36FE9EB2DE09}"/>
              </a:ext>
            </a:extLst>
          </p:cNvPr>
          <p:cNvSpPr txBox="1"/>
          <p:nvPr/>
        </p:nvSpPr>
        <p:spPr>
          <a:xfrm>
            <a:off x="1806465" y="962353"/>
            <a:ext cx="905203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cs typeface="Calibri"/>
              </a:rPr>
              <a:t>Lose has increased over the years, 2018 being the worst.</a:t>
            </a:r>
          </a:p>
        </p:txBody>
      </p:sp>
      <p:pic>
        <p:nvPicPr>
          <p:cNvPr id="4" name="Graphic 4" descr="Downward trend graph with solid fill">
            <a:extLst>
              <a:ext uri="{FF2B5EF4-FFF2-40B4-BE49-F238E27FC236}">
                <a16:creationId xmlns:a16="http://schemas.microsoft.com/office/drawing/2014/main" id="{65B721F7-0CEF-8CC1-769A-7777C96EE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90903" y="6989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 descr="Woman holding sign">
            <a:extLst>
              <a:ext uri="{FF2B5EF4-FFF2-40B4-BE49-F238E27FC236}">
                <a16:creationId xmlns:a16="http://schemas.microsoft.com/office/drawing/2014/main" id="{D9624987-77E6-59C8-1529-0C267D7F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52885" y="643467"/>
            <a:ext cx="3155416" cy="5571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CBC5A6-8598-6A75-43D8-E9A65DAE9091}"/>
              </a:ext>
            </a:extLst>
          </p:cNvPr>
          <p:cNvSpPr txBox="1"/>
          <p:nvPr/>
        </p:nvSpPr>
        <p:spPr>
          <a:xfrm>
            <a:off x="2180548" y="2392387"/>
            <a:ext cx="2406780" cy="5341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2880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WORRIED ?? </a:t>
            </a:r>
            <a:endParaRPr lang="en-US" sz="30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171AC-4A39-6FD8-DD22-0A10AAF2607E}"/>
              </a:ext>
            </a:extLst>
          </p:cNvPr>
          <p:cNvSpPr txBox="1"/>
          <p:nvPr/>
        </p:nvSpPr>
        <p:spPr>
          <a:xfrm>
            <a:off x="6095761" y="1888898"/>
            <a:ext cx="4306871" cy="356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4300" kern="1200" dirty="0">
                <a:latin typeface="+mn-lt"/>
                <a:ea typeface="+mn-ea"/>
                <a:cs typeface="Calibri"/>
              </a:rPr>
              <a:t>NO NEED TO...</a:t>
            </a:r>
          </a:p>
          <a:p>
            <a:pPr defTabSz="877824">
              <a:spcAft>
                <a:spcPts val="600"/>
              </a:spcAft>
            </a:pPr>
            <a:endParaRPr lang="en-US" sz="4300" dirty="0">
              <a:cs typeface="Calibri"/>
            </a:endParaRPr>
          </a:p>
          <a:p>
            <a:pPr defTabSz="877824">
              <a:spcAft>
                <a:spcPts val="600"/>
              </a:spcAft>
            </a:pPr>
            <a:r>
              <a:rPr lang="en-US" sz="4300" kern="1200" dirty="0">
                <a:latin typeface="+mn-lt"/>
                <a:ea typeface="+mn-ea"/>
                <a:cs typeface="Calibri"/>
              </a:rPr>
              <a:t>SOMETHING GOOD IS COMING UP...</a:t>
            </a:r>
            <a:endParaRPr lang="en-US" sz="43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8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F1BE661-061A-5760-479B-4F8EB8E8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3" y="1866641"/>
            <a:ext cx="11759031" cy="4714409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FAC81-D8EB-291E-155D-0653B98DB37B}"/>
              </a:ext>
            </a:extLst>
          </p:cNvPr>
          <p:cNvSpPr txBox="1"/>
          <p:nvPr/>
        </p:nvSpPr>
        <p:spPr>
          <a:xfrm>
            <a:off x="1740776" y="640474"/>
            <a:ext cx="891737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cs typeface="Calibri"/>
              </a:rPr>
              <a:t>Tables are not at loss everywhere, states like Virginia and WA are profitable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0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97AA6C8-0DBA-2FCA-5F32-85CD59A06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12" y="1714907"/>
            <a:ext cx="11220376" cy="4741979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1DD89A-5AF7-67AE-8C3E-DD892FBD5307}"/>
              </a:ext>
            </a:extLst>
          </p:cNvPr>
          <p:cNvSpPr txBox="1"/>
          <p:nvPr/>
        </p:nvSpPr>
        <p:spPr>
          <a:xfrm>
            <a:off x="2975740" y="568215"/>
            <a:ext cx="6365326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dirty="0">
                <a:cs typeface="Calibri"/>
              </a:rPr>
              <a:t>OOPS... Discounting is a Problem</a:t>
            </a:r>
          </a:p>
        </p:txBody>
      </p:sp>
      <p:pic>
        <p:nvPicPr>
          <p:cNvPr id="4" name="Graphic 4" descr="Teacher with solid fill">
            <a:extLst>
              <a:ext uri="{FF2B5EF4-FFF2-40B4-BE49-F238E27FC236}">
                <a16:creationId xmlns:a16="http://schemas.microsoft.com/office/drawing/2014/main" id="{146DDFA0-287B-96E9-D6E0-59CADE744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58008" y="331076"/>
            <a:ext cx="1006365" cy="1006365"/>
          </a:xfrm>
          <a:prstGeom prst="rect">
            <a:avLst/>
          </a:prstGeom>
        </p:spPr>
      </p:pic>
      <p:pic>
        <p:nvPicPr>
          <p:cNvPr id="6" name="Graphic 7" descr="Woman Shrugging with solid fill">
            <a:extLst>
              <a:ext uri="{FF2B5EF4-FFF2-40B4-BE49-F238E27FC236}">
                <a16:creationId xmlns:a16="http://schemas.microsoft.com/office/drawing/2014/main" id="{D8A67203-CBE4-5057-19CA-0C45705C8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988972" y="4230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7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ading cartoon bee">
            <a:extLst>
              <a:ext uri="{FF2B5EF4-FFF2-40B4-BE49-F238E27FC236}">
                <a16:creationId xmlns:a16="http://schemas.microsoft.com/office/drawing/2014/main" id="{7F568A9D-907C-3E42-1604-4BBF876D1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871" y="411629"/>
            <a:ext cx="2743199" cy="3648099"/>
          </a:xfrm>
          <a:prstGeom prst="rect">
            <a:avLst/>
          </a:prstGeom>
        </p:spPr>
      </p:pic>
      <p:pic>
        <p:nvPicPr>
          <p:cNvPr id="3" name="Picture 3" descr="Cartoon bee with pencil">
            <a:extLst>
              <a:ext uri="{FF2B5EF4-FFF2-40B4-BE49-F238E27FC236}">
                <a16:creationId xmlns:a16="http://schemas.microsoft.com/office/drawing/2014/main" id="{09526299-5517-5063-9B72-727110DF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00" y="1115245"/>
            <a:ext cx="2743200" cy="2944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102269-1752-36CA-59EF-5415969C6AB7}"/>
              </a:ext>
            </a:extLst>
          </p:cNvPr>
          <p:cNvSpPr txBox="1"/>
          <p:nvPr/>
        </p:nvSpPr>
        <p:spPr>
          <a:xfrm>
            <a:off x="4469711" y="1237576"/>
            <a:ext cx="389551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dirty="0">
              <a:cs typeface="Calibri"/>
            </a:endParaRPr>
          </a:p>
          <a:p>
            <a:r>
              <a:rPr lang="en-US" sz="4000" b="1" dirty="0">
                <a:cs typeface="Calibri"/>
              </a:rPr>
              <a:t>SOLUTION:</a:t>
            </a:r>
          </a:p>
          <a:p>
            <a:r>
              <a:rPr lang="en-US" sz="4000" dirty="0">
                <a:cs typeface="Calibri"/>
              </a:rPr>
              <a:t>Stop Discounting for Tables to minimize the Loss</a:t>
            </a:r>
          </a:p>
        </p:txBody>
      </p:sp>
    </p:spTree>
    <p:extLst>
      <p:ext uri="{BB962C8B-B14F-4D97-AF65-F5344CB8AC3E}">
        <p14:creationId xmlns:p14="http://schemas.microsoft.com/office/powerpoint/2010/main" val="25307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215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office theme</vt:lpstr>
      <vt:lpstr>SUPERSTORE  DATA ANALYSIS TABLEAU</vt:lpstr>
      <vt:lpstr>Stakeholder’s  Needs</vt:lpstr>
      <vt:lpstr>Overview of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AADERSHI MOHAN</cp:lastModifiedBy>
  <cp:revision>313</cp:revision>
  <dcterms:created xsi:type="dcterms:W3CDTF">2023-03-26T14:13:15Z</dcterms:created>
  <dcterms:modified xsi:type="dcterms:W3CDTF">2023-03-26T16:26:27Z</dcterms:modified>
</cp:coreProperties>
</file>