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Lato" panose="020B0604020202020204" charset="0"/>
      <p:regular r:id="rId26"/>
      <p:bold r:id="rId27"/>
      <p:italic r:id="rId28"/>
      <p:boldItalic r:id="rId29"/>
    </p:embeddedFont>
    <p:embeddedFont>
      <p:font typeface="Georgia" panose="02040502050405020303" pitchFamily="18" charset="0"/>
      <p:regular r:id="rId30"/>
      <p:bold r:id="rId31"/>
      <p:italic r:id="rId32"/>
      <p:boldItalic r:id="rId33"/>
    </p:embeddedFont>
    <p:embeddedFont>
      <p:font typeface="PT Sans Narrow" panose="020B0604020202020204" charset="0"/>
      <p:regular r:id="rId34"/>
      <p:bold r:id="rId35"/>
    </p:embeddedFont>
    <p:embeddedFont>
      <p:font typeface="Open Sans"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FDFE64-208C-4297-9729-31EEFAD774F1}">
  <a:tblStyle styleId="{C8FDFE64-208C-4297-9729-31EEFAD774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068494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167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b3947ae25_3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b3947ae25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8354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b3947ae25_3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ab3947ae25_3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5442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b3947ae25_3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b3947ae25_3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4054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b3947ae25_3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b3947ae25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748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b3947ae25_3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b3947ae25_3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8008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b3947ae25_3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b3947ae25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5472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b3947ae25_3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b3947ae25_3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068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ab3947ae25_3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ab3947ae25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155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ab3947ae25_3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ab3947ae25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6527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ab3947ae25_0_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b3947ae25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5459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b3947ae25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b3947ae2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229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c5c10fb27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ac5c10fb27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1831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ac5c10fb27_3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ac5c10fb2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546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b3947ae25_3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b3947ae25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855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c5c10fb27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c5c10fb2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776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b3947ae2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b3947ae2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798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b3947ae25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b3947ae25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623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b3947ae25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b3947ae25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6913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b3947ae25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b3947ae25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171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b3947ae25_3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b3947ae25_3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542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b3947ae25_3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b3947ae25_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0467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b3947ae25_3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ab3947ae25_3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0040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projects.asl.ethz.ch/datasets/doku.php?id=ir:iricra2014"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Enhancement of Night Vision IR Images</a:t>
            </a:r>
            <a:endParaRPr/>
          </a:p>
        </p:txBody>
      </p:sp>
      <p:sp>
        <p:nvSpPr>
          <p:cNvPr id="67" name="Google Shape;67;p13"/>
          <p:cNvSpPr txBox="1">
            <a:spLocks noGrp="1"/>
          </p:cNvSpPr>
          <p:nvPr>
            <p:ph type="subTitle" idx="1"/>
          </p:nvPr>
        </p:nvSpPr>
        <p:spPr>
          <a:xfrm>
            <a:off x="2137250" y="2672483"/>
            <a:ext cx="4870500" cy="12984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None/>
            </a:pPr>
            <a:r>
              <a:rPr lang="en" sz="1700"/>
              <a:t>Aadesh Desai   19110116</a:t>
            </a:r>
            <a:endParaRPr sz="1700"/>
          </a:p>
          <a:p>
            <a:pPr marL="457200" lvl="0" indent="0" algn="l" rtl="0">
              <a:spcBef>
                <a:spcPts val="0"/>
              </a:spcBef>
              <a:spcAft>
                <a:spcPts val="0"/>
              </a:spcAft>
              <a:buNone/>
            </a:pPr>
            <a:r>
              <a:rPr lang="en" sz="1700"/>
              <a:t>    Eshan Gujarathi   19110082</a:t>
            </a:r>
            <a:endParaRPr sz="1700"/>
          </a:p>
          <a:p>
            <a:pPr marL="0" lvl="0" indent="457200" algn="l" rtl="0">
              <a:spcBef>
                <a:spcPts val="0"/>
              </a:spcBef>
              <a:spcAft>
                <a:spcPts val="0"/>
              </a:spcAft>
              <a:buNone/>
            </a:pPr>
            <a:r>
              <a:rPr lang="en" sz="1700"/>
              <a:t>    	Saagar Parikh   19110199</a:t>
            </a:r>
            <a:endParaRPr sz="1700"/>
          </a:p>
          <a:p>
            <a:pPr marL="457200" lvl="0" indent="0" algn="l" rtl="0">
              <a:spcBef>
                <a:spcPts val="0"/>
              </a:spcBef>
              <a:spcAft>
                <a:spcPts val="0"/>
              </a:spcAft>
              <a:buNone/>
            </a:pPr>
            <a:r>
              <a:rPr lang="en" sz="1700"/>
              <a:t>  Sanjay Venkitesh    19110200</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Double Plateaus Histogram Equalization</a:t>
            </a:r>
            <a:endParaRPr/>
          </a:p>
        </p:txBody>
      </p:sp>
      <p:sp>
        <p:nvSpPr>
          <p:cNvPr id="131" name="Google Shape;131;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595959"/>
              </a:buClr>
              <a:buSzPts val="1800"/>
              <a:buFont typeface="Open Sans"/>
              <a:buChar char="●"/>
            </a:pPr>
            <a:r>
              <a:rPr lang="en">
                <a:solidFill>
                  <a:srgbClr val="595959"/>
                </a:solidFill>
              </a:rPr>
              <a:t>In the image histogram, there are certain grayscale values (bins) which have exceptionally high frequencies while some have very low.</a:t>
            </a:r>
            <a:endParaRPr>
              <a:solidFill>
                <a:srgbClr val="595959"/>
              </a:solidFill>
            </a:endParaRPr>
          </a:p>
          <a:p>
            <a:pPr marL="457200" lvl="0" indent="-342900" algn="l" rtl="0">
              <a:spcBef>
                <a:spcPts val="0"/>
              </a:spcBef>
              <a:spcAft>
                <a:spcPts val="0"/>
              </a:spcAft>
              <a:buClr>
                <a:srgbClr val="595959"/>
              </a:buClr>
              <a:buSzPts val="1800"/>
              <a:buFont typeface="Open Sans"/>
              <a:buChar char="●"/>
            </a:pPr>
            <a:r>
              <a:rPr lang="en">
                <a:solidFill>
                  <a:srgbClr val="595959"/>
                </a:solidFill>
              </a:rPr>
              <a:t>Thus, we select two threshold values of frequencies, and clip the bins according to these thresholds.</a:t>
            </a:r>
            <a:endParaRPr>
              <a:solidFill>
                <a:srgbClr val="595959"/>
              </a:solidFill>
            </a:endParaRPr>
          </a:p>
          <a:p>
            <a:pPr marL="457200" lvl="0" indent="-342900" algn="l" rtl="0">
              <a:spcBef>
                <a:spcPts val="0"/>
              </a:spcBef>
              <a:spcAft>
                <a:spcPts val="0"/>
              </a:spcAft>
              <a:buClr>
                <a:srgbClr val="595959"/>
              </a:buClr>
              <a:buSzPts val="1800"/>
              <a:buFont typeface="Open Sans"/>
              <a:buChar char="●"/>
            </a:pPr>
            <a:r>
              <a:rPr lang="en">
                <a:solidFill>
                  <a:srgbClr val="595959"/>
                </a:solidFill>
              </a:rPr>
              <a:t>The excess pixels in a high frequency bin are redistributed into the bins having low frequencies.</a:t>
            </a:r>
            <a:endParaRPr>
              <a:solidFill>
                <a:srgbClr val="595959"/>
              </a:solidFill>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Histograms</a:t>
            </a:r>
            <a:endParaRPr/>
          </a:p>
        </p:txBody>
      </p:sp>
      <p:pic>
        <p:nvPicPr>
          <p:cNvPr id="137" name="Google Shape;137;p23"/>
          <p:cNvPicPr preferRelativeResize="0"/>
          <p:nvPr/>
        </p:nvPicPr>
        <p:blipFill>
          <a:blip r:embed="rId3">
            <a:alphaModFix/>
          </a:blip>
          <a:stretch>
            <a:fillRect/>
          </a:stretch>
        </p:blipFill>
        <p:spPr>
          <a:xfrm>
            <a:off x="843100" y="2517350"/>
            <a:ext cx="3511050" cy="2491400"/>
          </a:xfrm>
          <a:prstGeom prst="rect">
            <a:avLst/>
          </a:prstGeom>
          <a:noFill/>
          <a:ln>
            <a:noFill/>
          </a:ln>
        </p:spPr>
      </p:pic>
      <p:pic>
        <p:nvPicPr>
          <p:cNvPr id="138" name="Google Shape;138;p23"/>
          <p:cNvPicPr preferRelativeResize="0"/>
          <p:nvPr/>
        </p:nvPicPr>
        <p:blipFill>
          <a:blip r:embed="rId4">
            <a:alphaModFix/>
          </a:blip>
          <a:stretch>
            <a:fillRect/>
          </a:stretch>
        </p:blipFill>
        <p:spPr>
          <a:xfrm>
            <a:off x="3286825" y="525025"/>
            <a:ext cx="3084726" cy="2207474"/>
          </a:xfrm>
          <a:prstGeom prst="rect">
            <a:avLst/>
          </a:prstGeom>
          <a:noFill/>
          <a:ln>
            <a:noFill/>
          </a:ln>
        </p:spPr>
      </p:pic>
      <p:pic>
        <p:nvPicPr>
          <p:cNvPr id="139" name="Google Shape;139;p23"/>
          <p:cNvPicPr preferRelativeResize="0"/>
          <p:nvPr/>
        </p:nvPicPr>
        <p:blipFill>
          <a:blip r:embed="rId5">
            <a:alphaModFix/>
          </a:blip>
          <a:stretch>
            <a:fillRect/>
          </a:stretch>
        </p:blipFill>
        <p:spPr>
          <a:xfrm>
            <a:off x="5866825" y="2460445"/>
            <a:ext cx="3084726" cy="24963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Sample Results</a:t>
            </a:r>
            <a:endParaRPr/>
          </a:p>
        </p:txBody>
      </p:sp>
      <p:pic>
        <p:nvPicPr>
          <p:cNvPr id="146" name="Google Shape;146;p24"/>
          <p:cNvPicPr preferRelativeResize="0"/>
          <p:nvPr/>
        </p:nvPicPr>
        <p:blipFill>
          <a:blip r:embed="rId3">
            <a:alphaModFix/>
          </a:blip>
          <a:stretch>
            <a:fillRect/>
          </a:stretch>
        </p:blipFill>
        <p:spPr>
          <a:xfrm>
            <a:off x="594475" y="1397475"/>
            <a:ext cx="3402925" cy="2688725"/>
          </a:xfrm>
          <a:prstGeom prst="rect">
            <a:avLst/>
          </a:prstGeom>
          <a:noFill/>
          <a:ln>
            <a:noFill/>
          </a:ln>
        </p:spPr>
      </p:pic>
      <p:pic>
        <p:nvPicPr>
          <p:cNvPr id="147" name="Google Shape;147;p24"/>
          <p:cNvPicPr preferRelativeResize="0"/>
          <p:nvPr/>
        </p:nvPicPr>
        <p:blipFill>
          <a:blip r:embed="rId4">
            <a:alphaModFix/>
          </a:blip>
          <a:stretch>
            <a:fillRect/>
          </a:stretch>
        </p:blipFill>
        <p:spPr>
          <a:xfrm>
            <a:off x="5331750" y="1397475"/>
            <a:ext cx="3402918" cy="2688725"/>
          </a:xfrm>
          <a:prstGeom prst="rect">
            <a:avLst/>
          </a:prstGeom>
          <a:noFill/>
          <a:ln>
            <a:noFill/>
          </a:ln>
        </p:spPr>
      </p:pic>
      <p:sp>
        <p:nvSpPr>
          <p:cNvPr id="148" name="Google Shape;148;p24"/>
          <p:cNvSpPr txBox="1"/>
          <p:nvPr/>
        </p:nvSpPr>
        <p:spPr>
          <a:xfrm>
            <a:off x="734875" y="4032550"/>
            <a:ext cx="2805300" cy="26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Original Image</a:t>
            </a:r>
            <a:endParaRPr>
              <a:latin typeface="Lato"/>
              <a:ea typeface="Lato"/>
              <a:cs typeface="Lato"/>
              <a:sym typeface="Lato"/>
            </a:endParaRPr>
          </a:p>
        </p:txBody>
      </p:sp>
      <p:sp>
        <p:nvSpPr>
          <p:cNvPr id="149" name="Google Shape;149;p24"/>
          <p:cNvSpPr txBox="1"/>
          <p:nvPr/>
        </p:nvSpPr>
        <p:spPr>
          <a:xfrm>
            <a:off x="5472150" y="4032550"/>
            <a:ext cx="2805300" cy="26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Enhanced Image</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Top-Hat Transform</a:t>
            </a:r>
            <a:endParaRPr/>
          </a:p>
        </p:txBody>
      </p:sp>
      <p:sp>
        <p:nvSpPr>
          <p:cNvPr id="155" name="Google Shape;155;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595959"/>
              </a:buClr>
              <a:buSzPts val="1800"/>
              <a:buFont typeface="Open Sans"/>
              <a:buChar char="●"/>
            </a:pPr>
            <a:r>
              <a:rPr lang="en">
                <a:solidFill>
                  <a:srgbClr val="595959"/>
                </a:solidFill>
              </a:rPr>
              <a:t>In digital image processing, the algorithm extracts minute elements and details from the images. </a:t>
            </a:r>
            <a:endParaRPr>
              <a:solidFill>
                <a:srgbClr val="595959"/>
              </a:solidFill>
            </a:endParaRPr>
          </a:p>
          <a:p>
            <a:pPr marL="457200" lvl="0" indent="-342900" algn="l" rtl="0">
              <a:spcBef>
                <a:spcPts val="0"/>
              </a:spcBef>
              <a:spcAft>
                <a:spcPts val="0"/>
              </a:spcAft>
              <a:buClr>
                <a:srgbClr val="595959"/>
              </a:buClr>
              <a:buSzPts val="1800"/>
              <a:buFont typeface="Open Sans"/>
              <a:buChar char="●"/>
            </a:pPr>
            <a:r>
              <a:rPr lang="en">
                <a:solidFill>
                  <a:srgbClr val="595959"/>
                </a:solidFill>
              </a:rPr>
              <a:t>Considering structural elements, the filter enhances bright  objects of interests in a dark background.</a:t>
            </a:r>
            <a:endParaRPr>
              <a:solidFill>
                <a:srgbClr val="595959"/>
              </a:solidFill>
            </a:endParaRPr>
          </a:p>
          <a:p>
            <a:pPr marL="457200" lvl="0" indent="-342900" algn="l" rtl="0">
              <a:spcBef>
                <a:spcPts val="0"/>
              </a:spcBef>
              <a:spcAft>
                <a:spcPts val="0"/>
              </a:spcAft>
              <a:buClr>
                <a:srgbClr val="595959"/>
              </a:buClr>
              <a:buSzPts val="1800"/>
              <a:buFont typeface="Open Sans"/>
              <a:buChar char="●"/>
            </a:pPr>
            <a:r>
              <a:rPr lang="en">
                <a:solidFill>
                  <a:srgbClr val="595959"/>
                </a:solidFill>
              </a:rPr>
              <a:t>Hence, it focuses on enhancing the light pixels in dark background.</a:t>
            </a:r>
            <a:endParaRPr>
              <a:solidFill>
                <a:srgbClr val="595959"/>
              </a:solidFill>
            </a:endParaRPr>
          </a:p>
          <a:p>
            <a:pPr marL="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Sample Results</a:t>
            </a:r>
            <a:endParaRPr/>
          </a:p>
        </p:txBody>
      </p:sp>
      <p:pic>
        <p:nvPicPr>
          <p:cNvPr id="162" name="Google Shape;162;p26"/>
          <p:cNvPicPr preferRelativeResize="0"/>
          <p:nvPr/>
        </p:nvPicPr>
        <p:blipFill>
          <a:blip r:embed="rId3">
            <a:alphaModFix/>
          </a:blip>
          <a:stretch>
            <a:fillRect/>
          </a:stretch>
        </p:blipFill>
        <p:spPr>
          <a:xfrm>
            <a:off x="889475" y="1570388"/>
            <a:ext cx="3346296" cy="2643987"/>
          </a:xfrm>
          <a:prstGeom prst="rect">
            <a:avLst/>
          </a:prstGeom>
          <a:noFill/>
          <a:ln>
            <a:noFill/>
          </a:ln>
        </p:spPr>
      </p:pic>
      <p:pic>
        <p:nvPicPr>
          <p:cNvPr id="163" name="Google Shape;163;p26"/>
          <p:cNvPicPr preferRelativeResize="0"/>
          <p:nvPr/>
        </p:nvPicPr>
        <p:blipFill>
          <a:blip r:embed="rId4">
            <a:alphaModFix/>
          </a:blip>
          <a:stretch>
            <a:fillRect/>
          </a:stretch>
        </p:blipFill>
        <p:spPr>
          <a:xfrm>
            <a:off x="5138650" y="1570386"/>
            <a:ext cx="3346300" cy="2643989"/>
          </a:xfrm>
          <a:prstGeom prst="rect">
            <a:avLst/>
          </a:prstGeom>
          <a:noFill/>
          <a:ln>
            <a:noFill/>
          </a:ln>
        </p:spPr>
      </p:pic>
      <p:sp>
        <p:nvSpPr>
          <p:cNvPr id="164" name="Google Shape;164;p26"/>
          <p:cNvSpPr txBox="1"/>
          <p:nvPr/>
        </p:nvSpPr>
        <p:spPr>
          <a:xfrm>
            <a:off x="5977300" y="4138175"/>
            <a:ext cx="1707900" cy="4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Enhanced Image</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165" name="Google Shape;165;p26"/>
          <p:cNvSpPr txBox="1"/>
          <p:nvPr/>
        </p:nvSpPr>
        <p:spPr>
          <a:xfrm>
            <a:off x="1557125" y="4214375"/>
            <a:ext cx="1838400" cy="4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Original Image</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Comparing the performance of the Algorithms</a:t>
            </a:r>
            <a:endParaRPr/>
          </a:p>
        </p:txBody>
      </p:sp>
      <p:sp>
        <p:nvSpPr>
          <p:cNvPr id="171" name="Google Shape;171;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Peak Signal to Noise Ratio (PSNR): </a:t>
            </a:r>
            <a:r>
              <a:rPr lang="en"/>
              <a:t>It uses the mean squared error of all the pixels between the two images to compute an expression.</a:t>
            </a:r>
            <a:endParaRPr/>
          </a:p>
          <a:p>
            <a:pPr marL="457200" lvl="0" indent="-342900" algn="l" rtl="0">
              <a:spcBef>
                <a:spcPts val="0"/>
              </a:spcBef>
              <a:spcAft>
                <a:spcPts val="0"/>
              </a:spcAft>
              <a:buSzPts val="1800"/>
              <a:buChar char="●"/>
            </a:pPr>
            <a:r>
              <a:rPr lang="en"/>
              <a:t>The </a:t>
            </a:r>
            <a:r>
              <a:rPr lang="en" b="1"/>
              <a:t>higher the PSNR value,</a:t>
            </a:r>
            <a:r>
              <a:rPr lang="en"/>
              <a:t> the </a:t>
            </a:r>
            <a:r>
              <a:rPr lang="en" b="1"/>
              <a:t>better the image enhancement</a:t>
            </a:r>
            <a:r>
              <a:rPr lang="en"/>
              <a:t>.</a:t>
            </a:r>
            <a:endParaRPr/>
          </a:p>
          <a:p>
            <a:pPr marL="457200" lvl="0" indent="-342900" algn="l" rtl="0">
              <a:spcBef>
                <a:spcPts val="0"/>
              </a:spcBef>
              <a:spcAft>
                <a:spcPts val="0"/>
              </a:spcAft>
              <a:buSzPts val="1800"/>
              <a:buChar char="●"/>
            </a:pPr>
            <a:r>
              <a:rPr lang="en"/>
              <a:t>We compare the PSNR value of all the 4 new images with an enhanced image obtained using an advanced, inbuilt image processing function on MATLAB.</a:t>
            </a:r>
            <a:endParaRPr/>
          </a:p>
          <a:p>
            <a:pPr marL="457200" lvl="0" indent="-342900" algn="l" rtl="0">
              <a:spcBef>
                <a:spcPts val="0"/>
              </a:spcBef>
              <a:spcAft>
                <a:spcPts val="0"/>
              </a:spcAft>
              <a:buSzPts val="1800"/>
              <a:buChar char="●"/>
            </a:pPr>
            <a:r>
              <a:rPr lang="en"/>
              <a:t>Based on the PSNR values, Double Plateaus Histogram Equalization and Histogram Equalization were the best performing algorithms.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Sample Results</a:t>
            </a:r>
            <a:endParaRPr/>
          </a:p>
        </p:txBody>
      </p:sp>
      <p:sp>
        <p:nvSpPr>
          <p:cNvPr id="177" name="Google Shape;177;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PSNR Value for Histogram Equalisation  14.13208046534746</a:t>
            </a:r>
            <a:endParaRPr/>
          </a:p>
          <a:p>
            <a:pPr marL="457200" lvl="0" indent="-342900" algn="l" rtl="0">
              <a:spcBef>
                <a:spcPts val="0"/>
              </a:spcBef>
              <a:spcAft>
                <a:spcPts val="0"/>
              </a:spcAft>
              <a:buSzPts val="1800"/>
              <a:buChar char="●"/>
            </a:pPr>
            <a:r>
              <a:rPr lang="en"/>
              <a:t>PSNR Value for Histogram Matching  13.721811068771785</a:t>
            </a:r>
            <a:endParaRPr/>
          </a:p>
          <a:p>
            <a:pPr marL="457200" lvl="0" indent="-342900" algn="l" rtl="0">
              <a:spcBef>
                <a:spcPts val="0"/>
              </a:spcBef>
              <a:spcAft>
                <a:spcPts val="0"/>
              </a:spcAft>
              <a:buSzPts val="1800"/>
              <a:buChar char="●"/>
            </a:pPr>
            <a:r>
              <a:rPr lang="en"/>
              <a:t>PSNR Value for Double Plateaus Histogram Equalisation  21.522595397489383</a:t>
            </a:r>
            <a:endParaRPr/>
          </a:p>
          <a:p>
            <a:pPr marL="457200" lvl="0" indent="-342900" algn="l" rtl="0">
              <a:spcBef>
                <a:spcPts val="0"/>
              </a:spcBef>
              <a:spcAft>
                <a:spcPts val="0"/>
              </a:spcAft>
              <a:buSzPts val="1800"/>
              <a:buChar char="●"/>
            </a:pPr>
            <a:r>
              <a:rPr lang="en"/>
              <a:t>PSNR Value for Top Hat Transform  9.8543439512946</a:t>
            </a:r>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Reading the images on Vivado</a:t>
            </a:r>
            <a:endParaRPr/>
          </a:p>
        </p:txBody>
      </p:sp>
      <p:sp>
        <p:nvSpPr>
          <p:cNvPr id="183" name="Google Shape;183;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Images need to be converted to binary text files to be read onto Vivado.</a:t>
            </a:r>
            <a:endParaRPr/>
          </a:p>
          <a:p>
            <a:pPr marL="457200" lvl="0" indent="-342900" algn="l" rtl="0">
              <a:spcBef>
                <a:spcPts val="0"/>
              </a:spcBef>
              <a:spcAft>
                <a:spcPts val="0"/>
              </a:spcAft>
              <a:buSzPts val="1800"/>
              <a:buChar char="●"/>
            </a:pPr>
            <a:r>
              <a:rPr lang="en"/>
              <a:t>The entire image is flattened to a 1 D array, each element contains the pixel’s intensity value in binary 8 bit format using Python.</a:t>
            </a:r>
            <a:endParaRPr/>
          </a:p>
          <a:p>
            <a:pPr marL="457200" lvl="0" indent="-342900" algn="l" rtl="0">
              <a:spcBef>
                <a:spcPts val="0"/>
              </a:spcBef>
              <a:spcAft>
                <a:spcPts val="0"/>
              </a:spcAft>
              <a:buSzPts val="1800"/>
              <a:buChar char="●"/>
            </a:pPr>
            <a:r>
              <a:rPr lang="en"/>
              <a:t>The file can be read using the readmemb function on Vivado.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Performing the algorithms on Vivado</a:t>
            </a:r>
            <a:endParaRPr/>
          </a:p>
        </p:txBody>
      </p:sp>
      <p:sp>
        <p:nvSpPr>
          <p:cNvPr id="189" name="Google Shape;189;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image is read on the testbench and passed to the design module.</a:t>
            </a:r>
            <a:endParaRPr/>
          </a:p>
          <a:p>
            <a:pPr marL="457200" lvl="0" indent="-342900" algn="l" rtl="0">
              <a:spcBef>
                <a:spcPts val="0"/>
              </a:spcBef>
              <a:spcAft>
                <a:spcPts val="0"/>
              </a:spcAft>
              <a:buSzPts val="1800"/>
              <a:buChar char="●"/>
            </a:pPr>
            <a:r>
              <a:rPr lang="en"/>
              <a:t>The design consists of a single module:</a:t>
            </a:r>
            <a:endParaRPr/>
          </a:p>
          <a:p>
            <a:pPr marL="914400" lvl="1" indent="-317500" algn="l" rtl="0">
              <a:spcBef>
                <a:spcPts val="0"/>
              </a:spcBef>
              <a:spcAft>
                <a:spcPts val="0"/>
              </a:spcAft>
              <a:buSzPts val="1400"/>
              <a:buChar char="○"/>
            </a:pPr>
            <a:r>
              <a:rPr lang="en"/>
              <a:t> It inputs the image as a 1 D array and converts it to a 2 D array of dimensions same as that of the original image.</a:t>
            </a:r>
            <a:endParaRPr/>
          </a:p>
          <a:p>
            <a:pPr marL="914400" lvl="1" indent="-317500" algn="l" rtl="0">
              <a:spcBef>
                <a:spcPts val="0"/>
              </a:spcBef>
              <a:spcAft>
                <a:spcPts val="0"/>
              </a:spcAft>
              <a:buSzPts val="1400"/>
              <a:buChar char="○"/>
            </a:pPr>
            <a:r>
              <a:rPr lang="en"/>
              <a:t>The algorithm is now performed on this 2 D array that represents the image.</a:t>
            </a:r>
            <a:endParaRPr/>
          </a:p>
          <a:p>
            <a:pPr marL="914400" lvl="1" indent="-317500" algn="l" rtl="0">
              <a:spcBef>
                <a:spcPts val="0"/>
              </a:spcBef>
              <a:spcAft>
                <a:spcPts val="0"/>
              </a:spcAft>
              <a:buSzPts val="1400"/>
              <a:buChar char="○"/>
            </a:pPr>
            <a:r>
              <a:rPr lang="en"/>
              <a:t>This image is again flattened to a 1 D image and sent as an output to the testbench.</a:t>
            </a:r>
            <a:endParaRPr/>
          </a:p>
          <a:p>
            <a:pPr marL="457200" lvl="0" indent="-342900" algn="l" rtl="0">
              <a:spcBef>
                <a:spcPts val="0"/>
              </a:spcBef>
              <a:spcAft>
                <a:spcPts val="0"/>
              </a:spcAft>
              <a:buSzPts val="1800"/>
              <a:buChar char="●"/>
            </a:pPr>
            <a:r>
              <a:rPr lang="en"/>
              <a:t>The output is received at the testbench and written into a binary file.</a:t>
            </a:r>
            <a:endParaRPr/>
          </a:p>
          <a:p>
            <a:pPr marL="457200" lvl="0" indent="-342900" algn="l" rtl="0">
              <a:spcBef>
                <a:spcPts val="0"/>
              </a:spcBef>
              <a:spcAft>
                <a:spcPts val="0"/>
              </a:spcAft>
              <a:buSzPts val="1800"/>
              <a:buChar char="●"/>
            </a:pPr>
            <a:r>
              <a:rPr lang="en"/>
              <a:t>This binary text file is converted to obtain the new image using python.</a:t>
            </a:r>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Comparing the algorithms on Vivado</a:t>
            </a:r>
            <a:endParaRPr/>
          </a:p>
        </p:txBody>
      </p:sp>
      <p:sp>
        <p:nvSpPr>
          <p:cNvPr id="195" name="Google Shape;195;p31"/>
          <p:cNvSpPr txBox="1">
            <a:spLocks noGrp="1"/>
          </p:cNvSpPr>
          <p:nvPr>
            <p:ph type="body" idx="1"/>
          </p:nvPr>
        </p:nvSpPr>
        <p:spPr>
          <a:xfrm>
            <a:off x="311700" y="126975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containing the PSNR values of images obtained from both the algorithms for different images: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graphicFrame>
        <p:nvGraphicFramePr>
          <p:cNvPr id="196" name="Google Shape;196;p31"/>
          <p:cNvGraphicFramePr/>
          <p:nvPr/>
        </p:nvGraphicFramePr>
        <p:xfrm>
          <a:off x="4491425" y="1913725"/>
          <a:ext cx="4149275" cy="2450699"/>
        </p:xfrm>
        <a:graphic>
          <a:graphicData uri="http://schemas.openxmlformats.org/drawingml/2006/table">
            <a:tbl>
              <a:tblPr>
                <a:noFill/>
                <a:tableStyleId>{C8FDFE64-208C-4297-9729-31EEFAD774F1}</a:tableStyleId>
              </a:tblPr>
              <a:tblGrid>
                <a:gridCol w="1129150"/>
                <a:gridCol w="1212625"/>
                <a:gridCol w="1807500"/>
              </a:tblGrid>
              <a:tr h="671475">
                <a:tc>
                  <a:txBody>
                    <a:bodyPr/>
                    <a:lstStyle/>
                    <a:p>
                      <a:pPr marL="0" lvl="0" indent="0" algn="ctr" rtl="0">
                        <a:spcBef>
                          <a:spcPts val="0"/>
                        </a:spcBef>
                        <a:spcAft>
                          <a:spcPts val="0"/>
                        </a:spcAft>
                        <a:buNone/>
                      </a:pPr>
                      <a:r>
                        <a:rPr lang="en" sz="1300"/>
                        <a:t>Image Name</a:t>
                      </a:r>
                      <a:endParaRPr sz="1300"/>
                    </a:p>
                  </a:txBody>
                  <a:tcPr marL="91425" marR="91425" marT="91425" marB="91425"/>
                </a:tc>
                <a:tc>
                  <a:txBody>
                    <a:bodyPr/>
                    <a:lstStyle/>
                    <a:p>
                      <a:pPr marL="0" lvl="0" indent="0" algn="ctr" rtl="0">
                        <a:spcBef>
                          <a:spcPts val="0"/>
                        </a:spcBef>
                        <a:spcAft>
                          <a:spcPts val="0"/>
                        </a:spcAft>
                        <a:buNone/>
                      </a:pPr>
                      <a:r>
                        <a:rPr lang="en" sz="1300"/>
                        <a:t>PSNR after Histogram Equalization</a:t>
                      </a:r>
                      <a:endParaRPr sz="1300"/>
                    </a:p>
                  </a:txBody>
                  <a:tcPr marL="91425" marR="91425" marT="91425" marB="91425"/>
                </a:tc>
                <a:tc>
                  <a:txBody>
                    <a:bodyPr/>
                    <a:lstStyle/>
                    <a:p>
                      <a:pPr marL="0" lvl="0" indent="0" algn="ctr" rtl="0">
                        <a:spcBef>
                          <a:spcPts val="0"/>
                        </a:spcBef>
                        <a:spcAft>
                          <a:spcPts val="0"/>
                        </a:spcAft>
                        <a:buNone/>
                      </a:pPr>
                      <a:r>
                        <a:rPr lang="en" sz="1300"/>
                        <a:t>PSNR after Double Plateaus Histogram Equalization</a:t>
                      </a:r>
                      <a:endParaRPr sz="1300"/>
                    </a:p>
                  </a:txBody>
                  <a:tcPr marL="91425" marR="91425" marT="91425" marB="91425"/>
                </a:tc>
              </a:tr>
              <a:tr h="343375">
                <a:tc>
                  <a:txBody>
                    <a:bodyPr/>
                    <a:lstStyle/>
                    <a:p>
                      <a:pPr marL="0" lvl="0" indent="0" algn="ctr" rtl="0">
                        <a:spcBef>
                          <a:spcPts val="0"/>
                        </a:spcBef>
                        <a:spcAft>
                          <a:spcPts val="0"/>
                        </a:spcAft>
                        <a:buNone/>
                      </a:pPr>
                      <a:r>
                        <a:rPr lang="en" sz="1300"/>
                        <a:t>Image 1</a:t>
                      </a:r>
                      <a:endParaRPr sz="1300"/>
                    </a:p>
                  </a:txBody>
                  <a:tcPr marL="91425" marR="91425" marT="91425" marB="91425"/>
                </a:tc>
                <a:tc>
                  <a:txBody>
                    <a:bodyPr/>
                    <a:lstStyle/>
                    <a:p>
                      <a:pPr marL="0" lvl="0" indent="0" algn="ctr" rtl="0">
                        <a:lnSpc>
                          <a:spcPct val="115000"/>
                        </a:lnSpc>
                        <a:spcBef>
                          <a:spcPts val="0"/>
                        </a:spcBef>
                        <a:spcAft>
                          <a:spcPts val="0"/>
                        </a:spcAft>
                        <a:buNone/>
                      </a:pPr>
                      <a:r>
                        <a:rPr lang="en" sz="1300">
                          <a:highlight>
                            <a:srgbClr val="FFFFFF"/>
                          </a:highlight>
                        </a:rPr>
                        <a:t>12.703</a:t>
                      </a:r>
                      <a:endParaRPr sz="1300"/>
                    </a:p>
                  </a:txBody>
                  <a:tcPr marL="91425" marR="91425" marT="91425" marB="91425"/>
                </a:tc>
                <a:tc>
                  <a:txBody>
                    <a:bodyPr/>
                    <a:lstStyle/>
                    <a:p>
                      <a:pPr marL="0" lvl="0" indent="0" algn="ctr" rtl="0">
                        <a:lnSpc>
                          <a:spcPct val="115000"/>
                        </a:lnSpc>
                        <a:spcBef>
                          <a:spcPts val="0"/>
                        </a:spcBef>
                        <a:spcAft>
                          <a:spcPts val="0"/>
                        </a:spcAft>
                        <a:buNone/>
                      </a:pPr>
                      <a:r>
                        <a:rPr lang="en" sz="1300">
                          <a:highlight>
                            <a:srgbClr val="FFFFFF"/>
                          </a:highlight>
                        </a:rPr>
                        <a:t>23.120</a:t>
                      </a:r>
                      <a:endParaRPr sz="1300"/>
                    </a:p>
                  </a:txBody>
                  <a:tcPr marL="91425" marR="91425" marT="91425" marB="91425"/>
                </a:tc>
              </a:tr>
              <a:tr h="370225">
                <a:tc>
                  <a:txBody>
                    <a:bodyPr/>
                    <a:lstStyle/>
                    <a:p>
                      <a:pPr marL="0" lvl="0" indent="0" algn="ctr" rtl="0">
                        <a:spcBef>
                          <a:spcPts val="0"/>
                        </a:spcBef>
                        <a:spcAft>
                          <a:spcPts val="0"/>
                        </a:spcAft>
                        <a:buNone/>
                      </a:pPr>
                      <a:r>
                        <a:rPr lang="en" sz="1300"/>
                        <a:t>Image 2</a:t>
                      </a:r>
                      <a:endParaRPr sz="1300"/>
                    </a:p>
                  </a:txBody>
                  <a:tcPr marL="91425" marR="91425" marT="91425" marB="91425"/>
                </a:tc>
                <a:tc>
                  <a:txBody>
                    <a:bodyPr/>
                    <a:lstStyle/>
                    <a:p>
                      <a:pPr marL="0" lvl="0" indent="0" algn="ctr" rtl="0">
                        <a:lnSpc>
                          <a:spcPct val="115000"/>
                        </a:lnSpc>
                        <a:spcBef>
                          <a:spcPts val="0"/>
                        </a:spcBef>
                        <a:spcAft>
                          <a:spcPts val="0"/>
                        </a:spcAft>
                        <a:buNone/>
                      </a:pPr>
                      <a:r>
                        <a:rPr lang="en" sz="1300">
                          <a:highlight>
                            <a:srgbClr val="FFFFFF"/>
                          </a:highlight>
                        </a:rPr>
                        <a:t>9.144</a:t>
                      </a:r>
                      <a:endParaRPr sz="1300"/>
                    </a:p>
                  </a:txBody>
                  <a:tcPr marL="91425" marR="91425" marT="91425" marB="91425"/>
                </a:tc>
                <a:tc>
                  <a:txBody>
                    <a:bodyPr/>
                    <a:lstStyle/>
                    <a:p>
                      <a:pPr marL="0" lvl="0" indent="0" algn="ctr" rtl="0">
                        <a:lnSpc>
                          <a:spcPct val="115000"/>
                        </a:lnSpc>
                        <a:spcBef>
                          <a:spcPts val="0"/>
                        </a:spcBef>
                        <a:spcAft>
                          <a:spcPts val="0"/>
                        </a:spcAft>
                        <a:buNone/>
                      </a:pPr>
                      <a:r>
                        <a:rPr lang="en" sz="1300">
                          <a:highlight>
                            <a:srgbClr val="FFFFFF"/>
                          </a:highlight>
                        </a:rPr>
                        <a:t>24.936</a:t>
                      </a:r>
                      <a:endParaRPr sz="1300"/>
                    </a:p>
                  </a:txBody>
                  <a:tcPr marL="91425" marR="91425" marT="91425" marB="91425"/>
                </a:tc>
              </a:tr>
              <a:tr h="343350">
                <a:tc>
                  <a:txBody>
                    <a:bodyPr/>
                    <a:lstStyle/>
                    <a:p>
                      <a:pPr marL="0" lvl="0" indent="0" algn="ctr" rtl="0">
                        <a:spcBef>
                          <a:spcPts val="0"/>
                        </a:spcBef>
                        <a:spcAft>
                          <a:spcPts val="0"/>
                        </a:spcAft>
                        <a:buNone/>
                      </a:pPr>
                      <a:r>
                        <a:rPr lang="en" sz="1300"/>
                        <a:t>Image 3</a:t>
                      </a:r>
                      <a:endParaRPr sz="1300"/>
                    </a:p>
                  </a:txBody>
                  <a:tcPr marL="91425" marR="91425" marT="91425" marB="91425"/>
                </a:tc>
                <a:tc>
                  <a:txBody>
                    <a:bodyPr/>
                    <a:lstStyle/>
                    <a:p>
                      <a:pPr marL="0" lvl="0" indent="0" algn="ctr" rtl="0">
                        <a:lnSpc>
                          <a:spcPct val="115000"/>
                        </a:lnSpc>
                        <a:spcBef>
                          <a:spcPts val="0"/>
                        </a:spcBef>
                        <a:spcAft>
                          <a:spcPts val="0"/>
                        </a:spcAft>
                        <a:buNone/>
                      </a:pPr>
                      <a:r>
                        <a:rPr lang="en" sz="1300">
                          <a:highlight>
                            <a:srgbClr val="FFFFFF"/>
                          </a:highlight>
                        </a:rPr>
                        <a:t>14.333</a:t>
                      </a:r>
                      <a:endParaRPr sz="1300"/>
                    </a:p>
                  </a:txBody>
                  <a:tcPr marL="91425" marR="91425" marT="91425" marB="91425"/>
                </a:tc>
                <a:tc>
                  <a:txBody>
                    <a:bodyPr/>
                    <a:lstStyle/>
                    <a:p>
                      <a:pPr marL="0" lvl="0" indent="0" algn="ctr" rtl="0">
                        <a:lnSpc>
                          <a:spcPct val="115000"/>
                        </a:lnSpc>
                        <a:spcBef>
                          <a:spcPts val="0"/>
                        </a:spcBef>
                        <a:spcAft>
                          <a:spcPts val="0"/>
                        </a:spcAft>
                        <a:buNone/>
                      </a:pPr>
                      <a:r>
                        <a:rPr lang="en" sz="1300">
                          <a:highlight>
                            <a:srgbClr val="FFFFFF"/>
                          </a:highlight>
                        </a:rPr>
                        <a:t>18.820</a:t>
                      </a:r>
                      <a:endParaRPr sz="1300"/>
                    </a:p>
                  </a:txBody>
                  <a:tcPr marL="91425" marR="91425" marT="91425" marB="91425"/>
                </a:tc>
              </a:tr>
              <a:tr h="441425">
                <a:tc>
                  <a:txBody>
                    <a:bodyPr/>
                    <a:lstStyle/>
                    <a:p>
                      <a:pPr marL="0" lvl="0" indent="0" algn="ctr" rtl="0">
                        <a:spcBef>
                          <a:spcPts val="0"/>
                        </a:spcBef>
                        <a:spcAft>
                          <a:spcPts val="0"/>
                        </a:spcAft>
                        <a:buNone/>
                      </a:pPr>
                      <a:r>
                        <a:rPr lang="en" sz="1300"/>
                        <a:t>Image 4</a:t>
                      </a:r>
                      <a:endParaRPr sz="1300"/>
                    </a:p>
                  </a:txBody>
                  <a:tcPr marL="91425" marR="91425" marT="91425" marB="91425"/>
                </a:tc>
                <a:tc>
                  <a:txBody>
                    <a:bodyPr/>
                    <a:lstStyle/>
                    <a:p>
                      <a:pPr marL="0" lvl="0" indent="0" algn="ctr" rtl="0">
                        <a:lnSpc>
                          <a:spcPct val="115000"/>
                        </a:lnSpc>
                        <a:spcBef>
                          <a:spcPts val="0"/>
                        </a:spcBef>
                        <a:spcAft>
                          <a:spcPts val="0"/>
                        </a:spcAft>
                        <a:buNone/>
                      </a:pPr>
                      <a:r>
                        <a:rPr lang="en" sz="1300">
                          <a:highlight>
                            <a:srgbClr val="FFFFFF"/>
                          </a:highlight>
                        </a:rPr>
                        <a:t>9.864</a:t>
                      </a:r>
                      <a:endParaRPr sz="1300"/>
                    </a:p>
                  </a:txBody>
                  <a:tcPr marL="91425" marR="91425" marT="91425" marB="91425"/>
                </a:tc>
                <a:tc>
                  <a:txBody>
                    <a:bodyPr/>
                    <a:lstStyle/>
                    <a:p>
                      <a:pPr marL="0" lvl="0" indent="0" algn="ctr" rtl="0">
                        <a:lnSpc>
                          <a:spcPct val="115000"/>
                        </a:lnSpc>
                        <a:spcBef>
                          <a:spcPts val="0"/>
                        </a:spcBef>
                        <a:spcAft>
                          <a:spcPts val="0"/>
                        </a:spcAft>
                        <a:buNone/>
                      </a:pPr>
                      <a:r>
                        <a:rPr lang="en" sz="1300">
                          <a:highlight>
                            <a:srgbClr val="FFFFFF"/>
                          </a:highlight>
                        </a:rPr>
                        <a:t>22.864</a:t>
                      </a:r>
                      <a:endParaRPr sz="1300"/>
                    </a:p>
                  </a:txBody>
                  <a:tcPr marL="91425" marR="91425" marT="91425" marB="91425"/>
                </a:tc>
              </a:tr>
            </a:tbl>
          </a:graphicData>
        </a:graphic>
      </p:graphicFrame>
      <p:sp>
        <p:nvSpPr>
          <p:cNvPr id="197" name="Google Shape;197;p31"/>
          <p:cNvSpPr txBox="1"/>
          <p:nvPr/>
        </p:nvSpPr>
        <p:spPr>
          <a:xfrm>
            <a:off x="311700" y="2110500"/>
            <a:ext cx="3955200" cy="22221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After performing the algorithms on different images, we can see that the PSNR values are higher for Double Plateaus Histogram Equalization in all cases.</a:t>
            </a:r>
            <a:endParaRPr sz="1600">
              <a:solidFill>
                <a:schemeClr val="dk2"/>
              </a:solidFill>
              <a:latin typeface="Open Sans"/>
              <a:ea typeface="Open Sans"/>
              <a:cs typeface="Open Sans"/>
              <a:sym typeface="Open Sans"/>
            </a:endParaRPr>
          </a:p>
          <a:p>
            <a:pPr marL="457200" lvl="0" indent="-330200" algn="l" rtl="0">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Thus, Double Plateaus Histogram Equalization is the best amongst the ones that were used.</a:t>
            </a:r>
            <a:endParaRPr sz="16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Brief</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b="1" u="sng">
                <a:solidFill>
                  <a:srgbClr val="595959"/>
                </a:solidFill>
              </a:rPr>
              <a:t>Aim:</a:t>
            </a:r>
            <a:r>
              <a:rPr lang="en" sz="1600">
                <a:solidFill>
                  <a:srgbClr val="595959"/>
                </a:solidFill>
              </a:rPr>
              <a:t>  To apply image enhancement algorithms on Night vision IR images using Vivado.</a:t>
            </a:r>
            <a:endParaRPr sz="1600">
              <a:solidFill>
                <a:srgbClr val="595959"/>
              </a:solidFill>
            </a:endParaRPr>
          </a:p>
          <a:p>
            <a:pPr marL="0" lvl="0" indent="0" algn="just" rtl="0">
              <a:spcBef>
                <a:spcPts val="0"/>
              </a:spcBef>
              <a:spcAft>
                <a:spcPts val="0"/>
              </a:spcAft>
              <a:buNone/>
            </a:pPr>
            <a:endParaRPr sz="1600">
              <a:solidFill>
                <a:srgbClr val="595959"/>
              </a:solidFill>
            </a:endParaRPr>
          </a:p>
          <a:p>
            <a:pPr marL="0" lvl="0" indent="0" algn="just" rtl="0">
              <a:spcBef>
                <a:spcPts val="0"/>
              </a:spcBef>
              <a:spcAft>
                <a:spcPts val="0"/>
              </a:spcAft>
              <a:buNone/>
            </a:pPr>
            <a:r>
              <a:rPr lang="en" sz="1600" b="1" u="sng">
                <a:solidFill>
                  <a:srgbClr val="595959"/>
                </a:solidFill>
              </a:rPr>
              <a:t>Algorithms:</a:t>
            </a:r>
            <a:endParaRPr sz="1600" b="1" u="sng">
              <a:solidFill>
                <a:srgbClr val="595959"/>
              </a:solidFill>
            </a:endParaRPr>
          </a:p>
          <a:p>
            <a:pPr marL="457200" lvl="0" indent="-330200" algn="just" rtl="0">
              <a:spcBef>
                <a:spcPts val="0"/>
              </a:spcBef>
              <a:spcAft>
                <a:spcPts val="0"/>
              </a:spcAft>
              <a:buClr>
                <a:srgbClr val="595959"/>
              </a:buClr>
              <a:buSzPts val="1600"/>
              <a:buFont typeface="Open Sans"/>
              <a:buAutoNum type="arabicPeriod"/>
            </a:pPr>
            <a:r>
              <a:rPr lang="en" sz="1600">
                <a:solidFill>
                  <a:srgbClr val="595959"/>
                </a:solidFill>
              </a:rPr>
              <a:t>Histogram Equalisation</a:t>
            </a:r>
            <a:endParaRPr sz="1600">
              <a:solidFill>
                <a:srgbClr val="595959"/>
              </a:solidFill>
            </a:endParaRPr>
          </a:p>
          <a:p>
            <a:pPr marL="457200" lvl="0" indent="-330200" algn="just" rtl="0">
              <a:spcBef>
                <a:spcPts val="0"/>
              </a:spcBef>
              <a:spcAft>
                <a:spcPts val="0"/>
              </a:spcAft>
              <a:buClr>
                <a:srgbClr val="595959"/>
              </a:buClr>
              <a:buSzPts val="1600"/>
              <a:buFont typeface="Open Sans"/>
              <a:buAutoNum type="arabicPeriod"/>
            </a:pPr>
            <a:r>
              <a:rPr lang="en" sz="1600">
                <a:solidFill>
                  <a:srgbClr val="595959"/>
                </a:solidFill>
              </a:rPr>
              <a:t>Histogram Matching</a:t>
            </a:r>
            <a:endParaRPr sz="1600">
              <a:solidFill>
                <a:srgbClr val="595959"/>
              </a:solidFill>
            </a:endParaRPr>
          </a:p>
          <a:p>
            <a:pPr marL="457200" lvl="0" indent="-330200" algn="just" rtl="0">
              <a:spcBef>
                <a:spcPts val="0"/>
              </a:spcBef>
              <a:spcAft>
                <a:spcPts val="0"/>
              </a:spcAft>
              <a:buClr>
                <a:srgbClr val="595959"/>
              </a:buClr>
              <a:buSzPts val="1600"/>
              <a:buFont typeface="Open Sans"/>
              <a:buAutoNum type="arabicPeriod"/>
            </a:pPr>
            <a:r>
              <a:rPr lang="en" sz="1600">
                <a:solidFill>
                  <a:srgbClr val="595959"/>
                </a:solidFill>
              </a:rPr>
              <a:t>Double Plateau Histogram Equalization </a:t>
            </a:r>
            <a:endParaRPr sz="1600">
              <a:solidFill>
                <a:srgbClr val="595959"/>
              </a:solidFill>
            </a:endParaRPr>
          </a:p>
          <a:p>
            <a:pPr marL="457200" lvl="0" indent="-330200" algn="just" rtl="0">
              <a:spcBef>
                <a:spcPts val="0"/>
              </a:spcBef>
              <a:spcAft>
                <a:spcPts val="0"/>
              </a:spcAft>
              <a:buClr>
                <a:srgbClr val="595959"/>
              </a:buClr>
              <a:buSzPts val="1600"/>
              <a:buFont typeface="Open Sans"/>
              <a:buAutoNum type="arabicPeriod"/>
            </a:pPr>
            <a:r>
              <a:rPr lang="en" sz="1600">
                <a:solidFill>
                  <a:srgbClr val="595959"/>
                </a:solidFill>
              </a:rPr>
              <a:t>Top Hat Transform</a:t>
            </a:r>
            <a:endParaRPr sz="1600">
              <a:solidFill>
                <a:srgbClr val="595959"/>
              </a:solidFill>
            </a:endParaRPr>
          </a:p>
          <a:p>
            <a:pPr marL="0" lvl="0" indent="0" algn="just" rtl="0">
              <a:spcBef>
                <a:spcPts val="0"/>
              </a:spcBef>
              <a:spcAft>
                <a:spcPts val="0"/>
              </a:spcAft>
              <a:buNone/>
            </a:pPr>
            <a:endParaRPr sz="1600">
              <a:solidFill>
                <a:srgbClr val="595959"/>
              </a:solidFill>
            </a:endParaRPr>
          </a:p>
          <a:p>
            <a:pPr marL="0" lvl="0" indent="0" algn="just" rtl="0">
              <a:spcBef>
                <a:spcPts val="0"/>
              </a:spcBef>
              <a:spcAft>
                <a:spcPts val="0"/>
              </a:spcAft>
              <a:buNone/>
            </a:pPr>
            <a:r>
              <a:rPr lang="en" sz="1600">
                <a:solidFill>
                  <a:srgbClr val="595959"/>
                </a:solidFill>
              </a:rPr>
              <a:t>These algorithms perform contrast enhancement on the image.</a:t>
            </a:r>
            <a:endParaRPr sz="1600">
              <a:solidFill>
                <a:srgbClr val="595959"/>
              </a:solidFill>
            </a:endParaRPr>
          </a:p>
          <a:p>
            <a:pPr marL="457200" lvl="0" indent="0" algn="just" rtl="0">
              <a:spcBef>
                <a:spcPts val="0"/>
              </a:spcBef>
              <a:spcAft>
                <a:spcPts val="0"/>
              </a:spcAft>
              <a:buNone/>
            </a:pPr>
            <a:endParaRPr sz="1600">
              <a:solidFill>
                <a:srgbClr val="595959"/>
              </a:solidFill>
            </a:endParaRPr>
          </a:p>
          <a:p>
            <a:pPr marL="0" lvl="0" indent="0" algn="just" rtl="0">
              <a:spcBef>
                <a:spcPts val="0"/>
              </a:spcBef>
              <a:spcAft>
                <a:spcPts val="0"/>
              </a:spcAft>
              <a:buNone/>
            </a:pPr>
            <a:r>
              <a:rPr lang="en" sz="1600" b="1" u="sng">
                <a:solidFill>
                  <a:srgbClr val="595959"/>
                </a:solidFill>
              </a:rPr>
              <a:t>Dataset:</a:t>
            </a:r>
            <a:r>
              <a:rPr lang="en" sz="1600" b="1">
                <a:solidFill>
                  <a:srgbClr val="595959"/>
                </a:solidFill>
              </a:rPr>
              <a:t>  </a:t>
            </a:r>
            <a:r>
              <a:rPr lang="en" sz="1600" u="sng">
                <a:solidFill>
                  <a:schemeClr val="hlink"/>
                </a:solidFill>
                <a:hlinkClick r:id="rId3"/>
              </a:rPr>
              <a:t>ir:iricra2014 – ASL Datasets</a:t>
            </a:r>
            <a:endParaRPr sz="1600">
              <a:solidFill>
                <a:srgbClr val="595959"/>
              </a:solidFill>
            </a:endParaRPr>
          </a:p>
          <a:p>
            <a:pPr marL="0" lvl="0" indent="0" algn="l" rtl="0">
              <a:spcBef>
                <a:spcPts val="0"/>
              </a:spcBef>
              <a:spcAft>
                <a:spcPts val="1600"/>
              </a:spcAft>
              <a:buNone/>
            </a:pPr>
            <a:endParaRPr sz="2000">
              <a:solidFill>
                <a:srgbClr val="59595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Sample Results</a:t>
            </a:r>
            <a:endParaRPr/>
          </a:p>
        </p:txBody>
      </p:sp>
      <p:pic>
        <p:nvPicPr>
          <p:cNvPr id="203" name="Google Shape;203;p32"/>
          <p:cNvPicPr preferRelativeResize="0"/>
          <p:nvPr/>
        </p:nvPicPr>
        <p:blipFill>
          <a:blip r:embed="rId3">
            <a:alphaModFix/>
          </a:blip>
          <a:stretch>
            <a:fillRect/>
          </a:stretch>
        </p:blipFill>
        <p:spPr>
          <a:xfrm>
            <a:off x="1600200" y="1304825"/>
            <a:ext cx="1809750" cy="1428750"/>
          </a:xfrm>
          <a:prstGeom prst="rect">
            <a:avLst/>
          </a:prstGeom>
          <a:noFill/>
          <a:ln>
            <a:noFill/>
          </a:ln>
        </p:spPr>
      </p:pic>
      <p:pic>
        <p:nvPicPr>
          <p:cNvPr id="204" name="Google Shape;204;p32"/>
          <p:cNvPicPr preferRelativeResize="0"/>
          <p:nvPr/>
        </p:nvPicPr>
        <p:blipFill>
          <a:blip r:embed="rId4">
            <a:alphaModFix/>
          </a:blip>
          <a:stretch>
            <a:fillRect/>
          </a:stretch>
        </p:blipFill>
        <p:spPr>
          <a:xfrm>
            <a:off x="3562350" y="1304825"/>
            <a:ext cx="1809750" cy="1428750"/>
          </a:xfrm>
          <a:prstGeom prst="rect">
            <a:avLst/>
          </a:prstGeom>
          <a:noFill/>
          <a:ln>
            <a:noFill/>
          </a:ln>
        </p:spPr>
      </p:pic>
      <p:pic>
        <p:nvPicPr>
          <p:cNvPr id="205" name="Google Shape;205;p32"/>
          <p:cNvPicPr preferRelativeResize="0"/>
          <p:nvPr/>
        </p:nvPicPr>
        <p:blipFill>
          <a:blip r:embed="rId5">
            <a:alphaModFix/>
          </a:blip>
          <a:stretch>
            <a:fillRect/>
          </a:stretch>
        </p:blipFill>
        <p:spPr>
          <a:xfrm>
            <a:off x="1600200" y="2885975"/>
            <a:ext cx="1809750" cy="1428750"/>
          </a:xfrm>
          <a:prstGeom prst="rect">
            <a:avLst/>
          </a:prstGeom>
          <a:noFill/>
          <a:ln>
            <a:noFill/>
          </a:ln>
        </p:spPr>
      </p:pic>
      <p:pic>
        <p:nvPicPr>
          <p:cNvPr id="206" name="Google Shape;206;p32"/>
          <p:cNvPicPr preferRelativeResize="0"/>
          <p:nvPr/>
        </p:nvPicPr>
        <p:blipFill>
          <a:blip r:embed="rId6">
            <a:alphaModFix/>
          </a:blip>
          <a:stretch>
            <a:fillRect/>
          </a:stretch>
        </p:blipFill>
        <p:spPr>
          <a:xfrm>
            <a:off x="3562350" y="2885975"/>
            <a:ext cx="1809750" cy="1428750"/>
          </a:xfrm>
          <a:prstGeom prst="rect">
            <a:avLst/>
          </a:prstGeom>
          <a:noFill/>
          <a:ln>
            <a:noFill/>
          </a:ln>
        </p:spPr>
      </p:pic>
      <p:pic>
        <p:nvPicPr>
          <p:cNvPr id="207" name="Google Shape;207;p32"/>
          <p:cNvPicPr preferRelativeResize="0"/>
          <p:nvPr/>
        </p:nvPicPr>
        <p:blipFill>
          <a:blip r:embed="rId7">
            <a:alphaModFix/>
          </a:blip>
          <a:stretch>
            <a:fillRect/>
          </a:stretch>
        </p:blipFill>
        <p:spPr>
          <a:xfrm>
            <a:off x="5524500" y="2885975"/>
            <a:ext cx="1809750" cy="1428750"/>
          </a:xfrm>
          <a:prstGeom prst="rect">
            <a:avLst/>
          </a:prstGeom>
          <a:noFill/>
          <a:ln>
            <a:noFill/>
          </a:ln>
        </p:spPr>
      </p:pic>
      <p:pic>
        <p:nvPicPr>
          <p:cNvPr id="208" name="Google Shape;208;p32"/>
          <p:cNvPicPr preferRelativeResize="0"/>
          <p:nvPr/>
        </p:nvPicPr>
        <p:blipFill>
          <a:blip r:embed="rId8">
            <a:alphaModFix/>
          </a:blip>
          <a:stretch>
            <a:fillRect/>
          </a:stretch>
        </p:blipFill>
        <p:spPr>
          <a:xfrm>
            <a:off x="5524500" y="1304825"/>
            <a:ext cx="1809750" cy="1428750"/>
          </a:xfrm>
          <a:prstGeom prst="rect">
            <a:avLst/>
          </a:prstGeom>
          <a:noFill/>
          <a:ln>
            <a:noFill/>
          </a:ln>
        </p:spPr>
      </p:pic>
      <p:sp>
        <p:nvSpPr>
          <p:cNvPr id="209" name="Google Shape;209;p32"/>
          <p:cNvSpPr txBox="1"/>
          <p:nvPr/>
        </p:nvSpPr>
        <p:spPr>
          <a:xfrm>
            <a:off x="1957425" y="4467125"/>
            <a:ext cx="1095300" cy="36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Original</a:t>
            </a:r>
            <a:endParaRPr>
              <a:latin typeface="Open Sans"/>
              <a:ea typeface="Open Sans"/>
              <a:cs typeface="Open Sans"/>
              <a:sym typeface="Open Sans"/>
            </a:endParaRPr>
          </a:p>
        </p:txBody>
      </p:sp>
      <p:sp>
        <p:nvSpPr>
          <p:cNvPr id="210" name="Google Shape;210;p32"/>
          <p:cNvSpPr txBox="1"/>
          <p:nvPr/>
        </p:nvSpPr>
        <p:spPr>
          <a:xfrm>
            <a:off x="3919575" y="4467125"/>
            <a:ext cx="1095300" cy="36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DPHE</a:t>
            </a:r>
            <a:endParaRPr>
              <a:latin typeface="Open Sans"/>
              <a:ea typeface="Open Sans"/>
              <a:cs typeface="Open Sans"/>
              <a:sym typeface="Open Sans"/>
            </a:endParaRPr>
          </a:p>
        </p:txBody>
      </p:sp>
      <p:sp>
        <p:nvSpPr>
          <p:cNvPr id="211" name="Google Shape;211;p32"/>
          <p:cNvSpPr txBox="1"/>
          <p:nvPr/>
        </p:nvSpPr>
        <p:spPr>
          <a:xfrm>
            <a:off x="5881725" y="4467125"/>
            <a:ext cx="1095300" cy="36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HE</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Sample Results</a:t>
            </a:r>
            <a:endParaRPr/>
          </a:p>
        </p:txBody>
      </p:sp>
      <p:pic>
        <p:nvPicPr>
          <p:cNvPr id="217" name="Google Shape;217;p33"/>
          <p:cNvPicPr preferRelativeResize="0"/>
          <p:nvPr/>
        </p:nvPicPr>
        <p:blipFill>
          <a:blip r:embed="rId3">
            <a:alphaModFix/>
          </a:blip>
          <a:stretch>
            <a:fillRect/>
          </a:stretch>
        </p:blipFill>
        <p:spPr>
          <a:xfrm>
            <a:off x="1711400" y="1314850"/>
            <a:ext cx="1809750" cy="1428750"/>
          </a:xfrm>
          <a:prstGeom prst="rect">
            <a:avLst/>
          </a:prstGeom>
          <a:noFill/>
          <a:ln>
            <a:noFill/>
          </a:ln>
        </p:spPr>
      </p:pic>
      <p:pic>
        <p:nvPicPr>
          <p:cNvPr id="218" name="Google Shape;218;p33"/>
          <p:cNvPicPr preferRelativeResize="0"/>
          <p:nvPr/>
        </p:nvPicPr>
        <p:blipFill>
          <a:blip r:embed="rId4">
            <a:alphaModFix/>
          </a:blip>
          <a:stretch>
            <a:fillRect/>
          </a:stretch>
        </p:blipFill>
        <p:spPr>
          <a:xfrm>
            <a:off x="3720175" y="1309838"/>
            <a:ext cx="1809750" cy="1428750"/>
          </a:xfrm>
          <a:prstGeom prst="rect">
            <a:avLst/>
          </a:prstGeom>
          <a:noFill/>
          <a:ln>
            <a:noFill/>
          </a:ln>
        </p:spPr>
      </p:pic>
      <p:pic>
        <p:nvPicPr>
          <p:cNvPr id="219" name="Google Shape;219;p33"/>
          <p:cNvPicPr preferRelativeResize="0"/>
          <p:nvPr/>
        </p:nvPicPr>
        <p:blipFill>
          <a:blip r:embed="rId5">
            <a:alphaModFix/>
          </a:blip>
          <a:stretch>
            <a:fillRect/>
          </a:stretch>
        </p:blipFill>
        <p:spPr>
          <a:xfrm>
            <a:off x="5728950" y="1314850"/>
            <a:ext cx="1809750" cy="1428750"/>
          </a:xfrm>
          <a:prstGeom prst="rect">
            <a:avLst/>
          </a:prstGeom>
          <a:noFill/>
          <a:ln>
            <a:noFill/>
          </a:ln>
        </p:spPr>
      </p:pic>
      <p:pic>
        <p:nvPicPr>
          <p:cNvPr id="220" name="Google Shape;220;p33"/>
          <p:cNvPicPr preferRelativeResize="0"/>
          <p:nvPr/>
        </p:nvPicPr>
        <p:blipFill>
          <a:blip r:embed="rId6">
            <a:alphaModFix/>
          </a:blip>
          <a:stretch>
            <a:fillRect/>
          </a:stretch>
        </p:blipFill>
        <p:spPr>
          <a:xfrm>
            <a:off x="1711400" y="2906025"/>
            <a:ext cx="1809750" cy="1428750"/>
          </a:xfrm>
          <a:prstGeom prst="rect">
            <a:avLst/>
          </a:prstGeom>
          <a:noFill/>
          <a:ln>
            <a:noFill/>
          </a:ln>
        </p:spPr>
      </p:pic>
      <p:pic>
        <p:nvPicPr>
          <p:cNvPr id="221" name="Google Shape;221;p33"/>
          <p:cNvPicPr preferRelativeResize="0"/>
          <p:nvPr/>
        </p:nvPicPr>
        <p:blipFill>
          <a:blip r:embed="rId7">
            <a:alphaModFix/>
          </a:blip>
          <a:stretch>
            <a:fillRect/>
          </a:stretch>
        </p:blipFill>
        <p:spPr>
          <a:xfrm>
            <a:off x="3720175" y="2896025"/>
            <a:ext cx="1809750" cy="1428750"/>
          </a:xfrm>
          <a:prstGeom prst="rect">
            <a:avLst/>
          </a:prstGeom>
          <a:noFill/>
          <a:ln>
            <a:noFill/>
          </a:ln>
        </p:spPr>
      </p:pic>
      <p:pic>
        <p:nvPicPr>
          <p:cNvPr id="222" name="Google Shape;222;p33"/>
          <p:cNvPicPr preferRelativeResize="0"/>
          <p:nvPr/>
        </p:nvPicPr>
        <p:blipFill>
          <a:blip r:embed="rId8">
            <a:alphaModFix/>
          </a:blip>
          <a:stretch>
            <a:fillRect/>
          </a:stretch>
        </p:blipFill>
        <p:spPr>
          <a:xfrm>
            <a:off x="5728950" y="2906025"/>
            <a:ext cx="1809750" cy="1428750"/>
          </a:xfrm>
          <a:prstGeom prst="rect">
            <a:avLst/>
          </a:prstGeom>
          <a:noFill/>
          <a:ln>
            <a:noFill/>
          </a:ln>
        </p:spPr>
      </p:pic>
      <p:sp>
        <p:nvSpPr>
          <p:cNvPr id="223" name="Google Shape;223;p33"/>
          <p:cNvSpPr txBox="1"/>
          <p:nvPr/>
        </p:nvSpPr>
        <p:spPr>
          <a:xfrm>
            <a:off x="2068625" y="4421600"/>
            <a:ext cx="1095300" cy="36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Original</a:t>
            </a:r>
            <a:endParaRPr>
              <a:latin typeface="Open Sans"/>
              <a:ea typeface="Open Sans"/>
              <a:cs typeface="Open Sans"/>
              <a:sym typeface="Open Sans"/>
            </a:endParaRPr>
          </a:p>
        </p:txBody>
      </p:sp>
      <p:sp>
        <p:nvSpPr>
          <p:cNvPr id="224" name="Google Shape;224;p33"/>
          <p:cNvSpPr txBox="1"/>
          <p:nvPr/>
        </p:nvSpPr>
        <p:spPr>
          <a:xfrm>
            <a:off x="4077400" y="4421600"/>
            <a:ext cx="1095300" cy="36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DPHE</a:t>
            </a:r>
            <a:endParaRPr>
              <a:latin typeface="Open Sans"/>
              <a:ea typeface="Open Sans"/>
              <a:cs typeface="Open Sans"/>
              <a:sym typeface="Open Sans"/>
            </a:endParaRPr>
          </a:p>
        </p:txBody>
      </p:sp>
      <p:sp>
        <p:nvSpPr>
          <p:cNvPr id="225" name="Google Shape;225;p33"/>
          <p:cNvSpPr txBox="1"/>
          <p:nvPr/>
        </p:nvSpPr>
        <p:spPr>
          <a:xfrm>
            <a:off x="6086175" y="4421600"/>
            <a:ext cx="1095300" cy="36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HE</a:t>
            </a:r>
            <a:endParaRPr>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faced</a:t>
            </a:r>
            <a:endParaRPr/>
          </a:p>
        </p:txBody>
      </p:sp>
      <p:sp>
        <p:nvSpPr>
          <p:cNvPr id="231" name="Google Shape;231;p3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For the PSNR value calculations, we faced challenges in finding correct reference images to compare with our results. We decided to perform inbuilt MATLAB high level algorithms on the original image and used them as our reference images.</a:t>
            </a:r>
            <a:endParaRPr/>
          </a:p>
          <a:p>
            <a:pPr marL="457200" lvl="0" indent="-342900" algn="l" rtl="0">
              <a:spcBef>
                <a:spcPts val="0"/>
              </a:spcBef>
              <a:spcAft>
                <a:spcPts val="0"/>
              </a:spcAft>
              <a:buSzPts val="1800"/>
              <a:buChar char="●"/>
            </a:pPr>
            <a:r>
              <a:rPr lang="en"/>
              <a:t>We had to find and use a proper convention while converting images to binary files containing the stream of all bits and vice versa.</a:t>
            </a:r>
            <a:endParaRPr/>
          </a:p>
          <a:p>
            <a:pPr marL="457200" lvl="0" indent="-342900" algn="l" rtl="0">
              <a:spcBef>
                <a:spcPts val="0"/>
              </a:spcBef>
              <a:spcAft>
                <a:spcPts val="0"/>
              </a:spcAft>
              <a:buSzPts val="1800"/>
              <a:buChar char="●"/>
            </a:pPr>
            <a:r>
              <a:rPr lang="en"/>
              <a:t>We were not able to find proper functions for reading images onto Vivado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Scope</a:t>
            </a:r>
            <a:endParaRPr/>
          </a:p>
        </p:txBody>
      </p:sp>
      <p:sp>
        <p:nvSpPr>
          <p:cNvPr id="237" name="Google Shape;237;p3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If we are able to perform these algorithms on each frame in a video fast enough, we can get real time video enhancement.</a:t>
            </a:r>
            <a:endParaRPr/>
          </a:p>
          <a:p>
            <a:pPr marL="457200" lvl="0" indent="-342900" algn="l" rtl="0">
              <a:spcBef>
                <a:spcPts val="0"/>
              </a:spcBef>
              <a:spcAft>
                <a:spcPts val="0"/>
              </a:spcAft>
              <a:buSzPts val="1800"/>
              <a:buChar char="●"/>
            </a:pPr>
            <a:r>
              <a:rPr lang="en"/>
              <a:t>Applying these algorithms on Night vision goggles can improve the enhancement of images.</a:t>
            </a: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Weekly Plan</a:t>
            </a:r>
            <a:endParaRPr/>
          </a:p>
          <a:p>
            <a:pPr marL="0" lvl="0" indent="0" algn="l" rtl="0">
              <a:spcBef>
                <a:spcPts val="0"/>
              </a:spcBef>
              <a:spcAft>
                <a:spcPts val="0"/>
              </a:spcAft>
              <a:buNone/>
            </a:pP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595959"/>
              </a:buClr>
              <a:buSzPts val="1700"/>
              <a:buFont typeface="Lato"/>
              <a:buAutoNum type="arabicPeriod"/>
            </a:pPr>
            <a:r>
              <a:rPr lang="en" sz="1700" b="1">
                <a:solidFill>
                  <a:srgbClr val="595959"/>
                </a:solidFill>
              </a:rPr>
              <a:t>Week 1: </a:t>
            </a:r>
            <a:r>
              <a:rPr lang="en" sz="1700">
                <a:solidFill>
                  <a:srgbClr val="595959"/>
                </a:solidFill>
              </a:rPr>
              <a:t>Implementing Histogram Equalisation and Histogram Matching on Python.</a:t>
            </a:r>
            <a:endParaRPr sz="1700" b="1">
              <a:solidFill>
                <a:srgbClr val="595959"/>
              </a:solidFill>
            </a:endParaRPr>
          </a:p>
          <a:p>
            <a:pPr marL="457200" lvl="0" indent="-336550" algn="l" rtl="0">
              <a:spcBef>
                <a:spcPts val="0"/>
              </a:spcBef>
              <a:spcAft>
                <a:spcPts val="0"/>
              </a:spcAft>
              <a:buClr>
                <a:srgbClr val="595959"/>
              </a:buClr>
              <a:buSzPts val="1700"/>
              <a:buFont typeface="Lato"/>
              <a:buAutoNum type="arabicPeriod"/>
            </a:pPr>
            <a:r>
              <a:rPr lang="en" sz="1700" b="1">
                <a:solidFill>
                  <a:srgbClr val="595959"/>
                </a:solidFill>
              </a:rPr>
              <a:t>Week 2: </a:t>
            </a:r>
            <a:r>
              <a:rPr lang="en" sz="1700">
                <a:solidFill>
                  <a:srgbClr val="595959"/>
                </a:solidFill>
              </a:rPr>
              <a:t>Implementing Double Plateau  Histogram Equalization and Top Hat Transform on Python.</a:t>
            </a:r>
            <a:endParaRPr sz="1700">
              <a:solidFill>
                <a:srgbClr val="595959"/>
              </a:solidFill>
            </a:endParaRPr>
          </a:p>
          <a:p>
            <a:pPr marL="457200" lvl="0" indent="-336550" algn="l" rtl="0">
              <a:spcBef>
                <a:spcPts val="0"/>
              </a:spcBef>
              <a:spcAft>
                <a:spcPts val="0"/>
              </a:spcAft>
              <a:buClr>
                <a:srgbClr val="595959"/>
              </a:buClr>
              <a:buSzPts val="1700"/>
              <a:buFont typeface="Open Sans"/>
              <a:buAutoNum type="arabicPeriod"/>
            </a:pPr>
            <a:r>
              <a:rPr lang="en" sz="1700" b="1">
                <a:solidFill>
                  <a:srgbClr val="595959"/>
                </a:solidFill>
              </a:rPr>
              <a:t>Week 3: </a:t>
            </a:r>
            <a:endParaRPr sz="1700" b="1">
              <a:solidFill>
                <a:srgbClr val="595959"/>
              </a:solidFill>
            </a:endParaRPr>
          </a:p>
          <a:p>
            <a:pPr marL="914400" lvl="1" indent="-336550" algn="l" rtl="0">
              <a:spcBef>
                <a:spcPts val="0"/>
              </a:spcBef>
              <a:spcAft>
                <a:spcPts val="0"/>
              </a:spcAft>
              <a:buClr>
                <a:srgbClr val="595959"/>
              </a:buClr>
              <a:buSzPts val="1700"/>
              <a:buFont typeface="Open Sans"/>
              <a:buAutoNum type="alphaLcPeriod"/>
            </a:pPr>
            <a:r>
              <a:rPr lang="en" sz="1700">
                <a:solidFill>
                  <a:srgbClr val="595959"/>
                </a:solidFill>
              </a:rPr>
              <a:t>Compare the results of the different algorithms and select the ones that need to be implemented on Verilog.</a:t>
            </a:r>
            <a:endParaRPr sz="1700">
              <a:solidFill>
                <a:srgbClr val="595959"/>
              </a:solidFill>
            </a:endParaRPr>
          </a:p>
          <a:p>
            <a:pPr marL="914400" lvl="1" indent="-336550" algn="l" rtl="0">
              <a:spcBef>
                <a:spcPts val="0"/>
              </a:spcBef>
              <a:spcAft>
                <a:spcPts val="0"/>
              </a:spcAft>
              <a:buClr>
                <a:srgbClr val="595959"/>
              </a:buClr>
              <a:buSzPts val="1700"/>
              <a:buFont typeface="Open Sans"/>
              <a:buAutoNum type="alphaLcPeriod"/>
            </a:pPr>
            <a:r>
              <a:rPr lang="en" sz="1700">
                <a:solidFill>
                  <a:srgbClr val="595959"/>
                </a:solidFill>
              </a:rPr>
              <a:t>Reading images on Vivado</a:t>
            </a:r>
            <a:endParaRPr sz="1700">
              <a:solidFill>
                <a:srgbClr val="595959"/>
              </a:solidFill>
            </a:endParaRPr>
          </a:p>
          <a:p>
            <a:pPr marL="457200" lvl="0" indent="-336550" algn="l" rtl="0">
              <a:spcBef>
                <a:spcPts val="0"/>
              </a:spcBef>
              <a:spcAft>
                <a:spcPts val="0"/>
              </a:spcAft>
              <a:buClr>
                <a:srgbClr val="595959"/>
              </a:buClr>
              <a:buSzPts val="1700"/>
              <a:buFont typeface="Lato"/>
              <a:buAutoNum type="arabicPeriod"/>
            </a:pPr>
            <a:r>
              <a:rPr lang="en" sz="1700" b="1">
                <a:solidFill>
                  <a:srgbClr val="595959"/>
                </a:solidFill>
              </a:rPr>
              <a:t>Week 4: </a:t>
            </a:r>
            <a:r>
              <a:rPr lang="en" sz="1700">
                <a:solidFill>
                  <a:srgbClr val="595959"/>
                </a:solidFill>
              </a:rPr>
              <a:t>Complete the Verilog implementation of the selected algorithms.</a:t>
            </a:r>
            <a:endParaRPr sz="1700">
              <a:solidFill>
                <a:srgbClr val="595959"/>
              </a:solidFill>
            </a:endParaRPr>
          </a:p>
          <a:p>
            <a:pPr marL="0" lvl="0" indent="0" algn="l" rtl="0">
              <a:spcBef>
                <a:spcPts val="1600"/>
              </a:spcBef>
              <a:spcAft>
                <a:spcPts val="1600"/>
              </a:spcAft>
              <a:buNone/>
            </a:pPr>
            <a:endParaRPr sz="22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Sequence of tasks implemented</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Implementing all four algorithms on Python.</a:t>
            </a:r>
            <a:endParaRPr/>
          </a:p>
          <a:p>
            <a:pPr marL="457200" lvl="0" indent="-342900" algn="l" rtl="0">
              <a:spcBef>
                <a:spcPts val="0"/>
              </a:spcBef>
              <a:spcAft>
                <a:spcPts val="0"/>
              </a:spcAft>
              <a:buSzPts val="1800"/>
              <a:buAutoNum type="arabicPeriod"/>
            </a:pPr>
            <a:r>
              <a:rPr lang="en"/>
              <a:t>Obtain an enhanced image using an inbuilt, advanced image processing algorithm on MATLAB.</a:t>
            </a:r>
            <a:endParaRPr/>
          </a:p>
          <a:p>
            <a:pPr marL="457200" lvl="0" indent="-342900" algn="l" rtl="0">
              <a:spcBef>
                <a:spcPts val="0"/>
              </a:spcBef>
              <a:spcAft>
                <a:spcPts val="0"/>
              </a:spcAft>
              <a:buSzPts val="1800"/>
              <a:buAutoNum type="arabicPeriod"/>
            </a:pPr>
            <a:r>
              <a:rPr lang="en"/>
              <a:t>Comparing the results obtained from the four algorithms with the enhanced image obtained on Python using PSNR values. </a:t>
            </a:r>
            <a:endParaRPr/>
          </a:p>
          <a:p>
            <a:pPr marL="457200" lvl="0" indent="-342900" algn="l" rtl="0">
              <a:spcBef>
                <a:spcPts val="0"/>
              </a:spcBef>
              <a:spcAft>
                <a:spcPts val="0"/>
              </a:spcAft>
              <a:buSzPts val="1800"/>
              <a:buAutoNum type="arabicPeriod"/>
            </a:pPr>
            <a:r>
              <a:rPr lang="en"/>
              <a:t>Reading the image on to Vivado.</a:t>
            </a:r>
            <a:endParaRPr/>
          </a:p>
          <a:p>
            <a:pPr marL="457200" lvl="0" indent="-342900" algn="l" rtl="0">
              <a:spcBef>
                <a:spcPts val="0"/>
              </a:spcBef>
              <a:spcAft>
                <a:spcPts val="0"/>
              </a:spcAft>
              <a:buSzPts val="1800"/>
              <a:buAutoNum type="arabicPeriod"/>
            </a:pPr>
            <a:r>
              <a:rPr lang="en"/>
              <a:t>Performing the selected algorithms (Histogram Equalization and Double Plateaus Histogram Equalization) on Vivado.</a:t>
            </a:r>
            <a:endParaRPr/>
          </a:p>
          <a:p>
            <a:pPr marL="457200" lvl="0" indent="-342900" algn="l" rtl="0">
              <a:spcBef>
                <a:spcPts val="0"/>
              </a:spcBef>
              <a:spcAft>
                <a:spcPts val="0"/>
              </a:spcAft>
              <a:buSzPts val="1800"/>
              <a:buAutoNum type="arabicPeriod"/>
            </a:pPr>
            <a:r>
              <a:rPr lang="en"/>
              <a:t>Convert the outputs obtained from Vivado back to an image using Python.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293525"/>
            <a:ext cx="8520600" cy="6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Division of Labour</a:t>
            </a:r>
            <a:endParaRPr/>
          </a:p>
        </p:txBody>
      </p:sp>
      <p:sp>
        <p:nvSpPr>
          <p:cNvPr id="91" name="Google Shape;91;p17"/>
          <p:cNvSpPr txBox="1">
            <a:spLocks noGrp="1"/>
          </p:cNvSpPr>
          <p:nvPr>
            <p:ph type="body" idx="1"/>
          </p:nvPr>
        </p:nvSpPr>
        <p:spPr>
          <a:xfrm>
            <a:off x="311700" y="1048275"/>
            <a:ext cx="8520600" cy="3520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AutoNum type="arabicPeriod"/>
            </a:pPr>
            <a:r>
              <a:rPr lang="en" sz="1700"/>
              <a:t>Converting images to binary files and reading them on to Vivado-</a:t>
            </a:r>
            <a:r>
              <a:rPr lang="en" sz="1700" b="1"/>
              <a:t> Sanjay</a:t>
            </a:r>
            <a:endParaRPr sz="1700" b="1"/>
          </a:p>
          <a:p>
            <a:pPr marL="457200" lvl="0" indent="-336550" algn="l" rtl="0">
              <a:spcBef>
                <a:spcPts val="0"/>
              </a:spcBef>
              <a:spcAft>
                <a:spcPts val="0"/>
              </a:spcAft>
              <a:buSzPts val="1700"/>
              <a:buAutoNum type="arabicPeriod"/>
            </a:pPr>
            <a:r>
              <a:rPr lang="en" sz="1700"/>
              <a:t>Converting the output from Vivado into an image using Python- </a:t>
            </a:r>
            <a:r>
              <a:rPr lang="en" sz="1700" b="1"/>
              <a:t>Sanjay</a:t>
            </a:r>
            <a:endParaRPr sz="1700" b="1"/>
          </a:p>
          <a:p>
            <a:pPr marL="457200" lvl="0" indent="-336550" algn="l" rtl="0">
              <a:spcBef>
                <a:spcPts val="0"/>
              </a:spcBef>
              <a:spcAft>
                <a:spcPts val="0"/>
              </a:spcAft>
              <a:buSzPts val="1700"/>
              <a:buAutoNum type="arabicPeriod"/>
            </a:pPr>
            <a:r>
              <a:rPr lang="en" sz="1700"/>
              <a:t>Debugging the code for both algorithms on Vivado- </a:t>
            </a:r>
            <a:r>
              <a:rPr lang="en" sz="1700" b="1"/>
              <a:t>Saagar</a:t>
            </a:r>
            <a:endParaRPr sz="1700" b="1"/>
          </a:p>
          <a:p>
            <a:pPr marL="457200" lvl="0" indent="-336550" algn="l" rtl="0">
              <a:spcBef>
                <a:spcPts val="0"/>
              </a:spcBef>
              <a:spcAft>
                <a:spcPts val="0"/>
              </a:spcAft>
              <a:buSzPts val="1700"/>
              <a:buAutoNum type="arabicPeriod"/>
            </a:pPr>
            <a:r>
              <a:rPr lang="en" sz="1700"/>
              <a:t>Implementing Histogram Equalization on Vivado- </a:t>
            </a:r>
            <a:r>
              <a:rPr lang="en" sz="1700" b="1"/>
              <a:t>Aadesh</a:t>
            </a:r>
            <a:endParaRPr sz="1700" b="1"/>
          </a:p>
          <a:p>
            <a:pPr marL="457200" lvl="0" indent="-336550" algn="l" rtl="0">
              <a:spcBef>
                <a:spcPts val="0"/>
              </a:spcBef>
              <a:spcAft>
                <a:spcPts val="0"/>
              </a:spcAft>
              <a:buSzPts val="1700"/>
              <a:buAutoNum type="arabicPeriod"/>
            </a:pPr>
            <a:r>
              <a:rPr lang="en" sz="1700"/>
              <a:t>Implementing Double Plateaus Histogram Equalization on Vivado- </a:t>
            </a:r>
            <a:r>
              <a:rPr lang="en" sz="1700" b="1"/>
              <a:t>Eshan</a:t>
            </a:r>
            <a:endParaRPr sz="1700" b="1"/>
          </a:p>
          <a:p>
            <a:pPr marL="457200" lvl="0" indent="-336550" algn="l" rtl="0">
              <a:spcBef>
                <a:spcPts val="0"/>
              </a:spcBef>
              <a:spcAft>
                <a:spcPts val="0"/>
              </a:spcAft>
              <a:buSzPts val="1700"/>
              <a:buAutoNum type="arabicPeriod"/>
            </a:pPr>
            <a:r>
              <a:rPr lang="en" sz="1700"/>
              <a:t>Comparing the PSNR values for all images and finding the best performing algorithm - </a:t>
            </a:r>
            <a:r>
              <a:rPr lang="en" sz="1700" b="1"/>
              <a:t>Aadesh and Sanjay</a:t>
            </a:r>
            <a:endParaRPr sz="1700" b="1"/>
          </a:p>
          <a:p>
            <a:pPr marL="457200" lvl="0" indent="-336550" algn="l" rtl="0">
              <a:spcBef>
                <a:spcPts val="0"/>
              </a:spcBef>
              <a:spcAft>
                <a:spcPts val="0"/>
              </a:spcAft>
              <a:buSzPts val="1700"/>
              <a:buAutoNum type="arabicPeriod"/>
            </a:pPr>
            <a:r>
              <a:rPr lang="en" sz="1700"/>
              <a:t>Performing Histogram Equalization and Double Plateaus Histogram Equalization on Python - </a:t>
            </a:r>
            <a:r>
              <a:rPr lang="en" sz="1700" b="1"/>
              <a:t>Saagar</a:t>
            </a:r>
            <a:endParaRPr sz="1700" b="1"/>
          </a:p>
          <a:p>
            <a:pPr marL="457200" lvl="0" indent="-342900" algn="l" rtl="0">
              <a:spcBef>
                <a:spcPts val="0"/>
              </a:spcBef>
              <a:spcAft>
                <a:spcPts val="0"/>
              </a:spcAft>
              <a:buSzPts val="1800"/>
              <a:buAutoNum type="arabicPeriod"/>
            </a:pPr>
            <a:r>
              <a:rPr lang="en" sz="1700"/>
              <a:t>Performing Top Hat Transform and Histogram Matching on Python</a:t>
            </a:r>
            <a:r>
              <a:rPr lang="en"/>
              <a:t> - </a:t>
            </a:r>
            <a:r>
              <a:rPr lang="en" b="1"/>
              <a:t>Eshan</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Histogram Equalization</a:t>
            </a:r>
            <a:endParaRPr/>
          </a:p>
        </p:txBody>
      </p:sp>
      <p:sp>
        <p:nvSpPr>
          <p:cNvPr id="97" name="Google Shape;97;p18"/>
          <p:cNvSpPr txBox="1">
            <a:spLocks noGrp="1"/>
          </p:cNvSpPr>
          <p:nvPr>
            <p:ph type="body" idx="1"/>
          </p:nvPr>
        </p:nvSpPr>
        <p:spPr>
          <a:xfrm>
            <a:off x="311700" y="1266350"/>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595959"/>
              </a:buClr>
              <a:buSzPts val="1800"/>
              <a:buFont typeface="Open Sans"/>
              <a:buChar char="●"/>
            </a:pPr>
            <a:r>
              <a:rPr lang="en">
                <a:solidFill>
                  <a:srgbClr val="595959"/>
                </a:solidFill>
              </a:rPr>
              <a:t>A </a:t>
            </a:r>
            <a:r>
              <a:rPr lang="en" u="sng">
                <a:solidFill>
                  <a:srgbClr val="595959"/>
                </a:solidFill>
              </a:rPr>
              <a:t>contrast stretching</a:t>
            </a:r>
            <a:r>
              <a:rPr lang="en">
                <a:solidFill>
                  <a:srgbClr val="595959"/>
                </a:solidFill>
              </a:rPr>
              <a:t> algorithm with a mathematical function that uniformly stretches the image histogram .</a:t>
            </a:r>
            <a:endParaRPr>
              <a:solidFill>
                <a:srgbClr val="595959"/>
              </a:solidFill>
            </a:endParaRPr>
          </a:p>
          <a:p>
            <a:pPr marL="457200" lvl="0" indent="-342900" algn="l" rtl="0">
              <a:spcBef>
                <a:spcPts val="0"/>
              </a:spcBef>
              <a:spcAft>
                <a:spcPts val="0"/>
              </a:spcAft>
              <a:buClr>
                <a:srgbClr val="595959"/>
              </a:buClr>
              <a:buSzPts val="1800"/>
              <a:buFont typeface="Open Sans"/>
              <a:buChar char="●"/>
            </a:pPr>
            <a:r>
              <a:rPr lang="en">
                <a:solidFill>
                  <a:srgbClr val="595959"/>
                </a:solidFill>
              </a:rPr>
              <a:t>Calculate the  probability and cumulative distribution function(CDF) of gray scale values, normalize the values by multiplying  CDF values with the greatest gray scale level.</a:t>
            </a:r>
            <a:endParaRPr>
              <a:solidFill>
                <a:srgbClr val="595959"/>
              </a:solidFill>
            </a:endParaRPr>
          </a:p>
          <a:p>
            <a:pPr marL="457200" lvl="0" indent="-342900" algn="l" rtl="0">
              <a:spcBef>
                <a:spcPts val="0"/>
              </a:spcBef>
              <a:spcAft>
                <a:spcPts val="0"/>
              </a:spcAft>
              <a:buClr>
                <a:srgbClr val="595959"/>
              </a:buClr>
              <a:buSzPts val="1800"/>
              <a:buFont typeface="Open Sans"/>
              <a:buChar char="●"/>
            </a:pPr>
            <a:r>
              <a:rPr lang="en">
                <a:solidFill>
                  <a:srgbClr val="595959"/>
                </a:solidFill>
              </a:rPr>
              <a:t>Stretches the intensity values present in the image to the entire range of intensity values, thus increasing the contrast of the image.</a:t>
            </a:r>
            <a:endParaRPr>
              <a:solidFill>
                <a:srgbClr val="595959"/>
              </a:solidFill>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Sample Results</a:t>
            </a:r>
            <a:endParaRPr/>
          </a:p>
        </p:txBody>
      </p:sp>
      <p:pic>
        <p:nvPicPr>
          <p:cNvPr id="103" name="Google Shape;103;p19"/>
          <p:cNvPicPr preferRelativeResize="0"/>
          <p:nvPr/>
        </p:nvPicPr>
        <p:blipFill>
          <a:blip r:embed="rId3">
            <a:alphaModFix/>
          </a:blip>
          <a:stretch>
            <a:fillRect/>
          </a:stretch>
        </p:blipFill>
        <p:spPr>
          <a:xfrm>
            <a:off x="2881075" y="1160050"/>
            <a:ext cx="2348250" cy="1855425"/>
          </a:xfrm>
          <a:prstGeom prst="rect">
            <a:avLst/>
          </a:prstGeom>
          <a:noFill/>
          <a:ln>
            <a:noFill/>
          </a:ln>
        </p:spPr>
      </p:pic>
      <p:pic>
        <p:nvPicPr>
          <p:cNvPr id="104" name="Google Shape;104;p19"/>
          <p:cNvPicPr preferRelativeResize="0"/>
          <p:nvPr/>
        </p:nvPicPr>
        <p:blipFill rotWithShape="1">
          <a:blip r:embed="rId4">
            <a:alphaModFix/>
          </a:blip>
          <a:srcRect t="820" b="-819"/>
          <a:stretch/>
        </p:blipFill>
        <p:spPr>
          <a:xfrm>
            <a:off x="2881075" y="3045438"/>
            <a:ext cx="2348250" cy="1855388"/>
          </a:xfrm>
          <a:prstGeom prst="rect">
            <a:avLst/>
          </a:prstGeom>
          <a:noFill/>
          <a:ln>
            <a:noFill/>
          </a:ln>
        </p:spPr>
      </p:pic>
      <p:pic>
        <p:nvPicPr>
          <p:cNvPr id="105" name="Google Shape;105;p19"/>
          <p:cNvPicPr preferRelativeResize="0"/>
          <p:nvPr/>
        </p:nvPicPr>
        <p:blipFill>
          <a:blip r:embed="rId5">
            <a:alphaModFix/>
          </a:blip>
          <a:stretch>
            <a:fillRect/>
          </a:stretch>
        </p:blipFill>
        <p:spPr>
          <a:xfrm>
            <a:off x="5634976" y="1160050"/>
            <a:ext cx="2783166" cy="1855426"/>
          </a:xfrm>
          <a:prstGeom prst="rect">
            <a:avLst/>
          </a:prstGeom>
          <a:noFill/>
          <a:ln>
            <a:noFill/>
          </a:ln>
        </p:spPr>
      </p:pic>
      <p:pic>
        <p:nvPicPr>
          <p:cNvPr id="106" name="Google Shape;106;p19"/>
          <p:cNvPicPr preferRelativeResize="0"/>
          <p:nvPr/>
        </p:nvPicPr>
        <p:blipFill>
          <a:blip r:embed="rId6">
            <a:alphaModFix/>
          </a:blip>
          <a:stretch>
            <a:fillRect/>
          </a:stretch>
        </p:blipFill>
        <p:spPr>
          <a:xfrm>
            <a:off x="5635038" y="3045450"/>
            <a:ext cx="2783049" cy="1855376"/>
          </a:xfrm>
          <a:prstGeom prst="rect">
            <a:avLst/>
          </a:prstGeom>
          <a:noFill/>
          <a:ln>
            <a:noFill/>
          </a:ln>
        </p:spPr>
      </p:pic>
      <p:sp>
        <p:nvSpPr>
          <p:cNvPr id="107" name="Google Shape;107;p19"/>
          <p:cNvSpPr txBox="1"/>
          <p:nvPr/>
        </p:nvSpPr>
        <p:spPr>
          <a:xfrm>
            <a:off x="1168000" y="1918100"/>
            <a:ext cx="15432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Original Image</a:t>
            </a:r>
            <a:endParaRPr>
              <a:latin typeface="Lato"/>
              <a:ea typeface="Lato"/>
              <a:cs typeface="Lato"/>
              <a:sym typeface="Lato"/>
            </a:endParaRPr>
          </a:p>
        </p:txBody>
      </p:sp>
      <p:sp>
        <p:nvSpPr>
          <p:cNvPr id="108" name="Google Shape;108;p19"/>
          <p:cNvSpPr txBox="1"/>
          <p:nvPr/>
        </p:nvSpPr>
        <p:spPr>
          <a:xfrm>
            <a:off x="1093000" y="3761175"/>
            <a:ext cx="1607100" cy="5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Enhanced Image</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Histogram Matching</a:t>
            </a:r>
            <a:endParaRPr/>
          </a:p>
        </p:txBody>
      </p:sp>
      <p:sp>
        <p:nvSpPr>
          <p:cNvPr id="114" name="Google Shape;114;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595959"/>
              </a:buClr>
              <a:buSzPts val="1800"/>
              <a:buFont typeface="Open Sans"/>
              <a:buChar char="●"/>
            </a:pPr>
            <a:r>
              <a:rPr lang="en">
                <a:solidFill>
                  <a:srgbClr val="595959"/>
                </a:solidFill>
              </a:rPr>
              <a:t>Extension of histogram equalization.</a:t>
            </a:r>
            <a:endParaRPr>
              <a:solidFill>
                <a:srgbClr val="595959"/>
              </a:solidFill>
            </a:endParaRPr>
          </a:p>
          <a:p>
            <a:pPr marL="457200" lvl="0" indent="-342900" algn="l" rtl="0">
              <a:spcBef>
                <a:spcPts val="0"/>
              </a:spcBef>
              <a:spcAft>
                <a:spcPts val="0"/>
              </a:spcAft>
              <a:buClr>
                <a:srgbClr val="595959"/>
              </a:buClr>
              <a:buSzPts val="1800"/>
              <a:buFont typeface="Open Sans"/>
              <a:buChar char="●"/>
            </a:pPr>
            <a:r>
              <a:rPr lang="en">
                <a:solidFill>
                  <a:srgbClr val="595959"/>
                </a:solidFill>
              </a:rPr>
              <a:t>This algorithm transforms a target image so that it’s histogram matches with the histogram of a given reference image.</a:t>
            </a:r>
            <a:endParaRPr>
              <a:solidFill>
                <a:srgbClr val="595959"/>
              </a:solidFill>
            </a:endParaRPr>
          </a:p>
          <a:p>
            <a:pPr marL="457200" lvl="0" indent="-342900" algn="l" rtl="0">
              <a:spcBef>
                <a:spcPts val="0"/>
              </a:spcBef>
              <a:spcAft>
                <a:spcPts val="0"/>
              </a:spcAft>
              <a:buClr>
                <a:srgbClr val="595959"/>
              </a:buClr>
              <a:buSzPts val="1800"/>
              <a:buFont typeface="Open Sans"/>
              <a:buChar char="●"/>
            </a:pPr>
            <a:r>
              <a:rPr lang="en">
                <a:solidFill>
                  <a:srgbClr val="595959"/>
                </a:solidFill>
              </a:rPr>
              <a:t>Firstly, histogram equalization is performed on both, the target and the reference image, which is then followed by the matching part.</a:t>
            </a:r>
            <a:endParaRPr>
              <a:solidFill>
                <a:srgbClr val="595959"/>
              </a:solidFill>
            </a:endParaRPr>
          </a:p>
          <a:p>
            <a:pPr marL="457200" lvl="0" indent="-342900" algn="l" rtl="0">
              <a:spcBef>
                <a:spcPts val="0"/>
              </a:spcBef>
              <a:spcAft>
                <a:spcPts val="0"/>
              </a:spcAft>
              <a:buClr>
                <a:srgbClr val="595959"/>
              </a:buClr>
              <a:buSzPts val="1800"/>
              <a:buFont typeface="Open Sans"/>
              <a:buChar char="●"/>
            </a:pPr>
            <a:r>
              <a:rPr lang="en">
                <a:solidFill>
                  <a:srgbClr val="595959"/>
                </a:solidFill>
              </a:rPr>
              <a:t>The target image histogram is manipulated such that it matches the histogram of the reference image.</a:t>
            </a:r>
            <a:endParaRPr>
              <a:solidFill>
                <a:srgbClr val="595959"/>
              </a:solidFill>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Sample Results</a:t>
            </a:r>
            <a:endParaRPr/>
          </a:p>
        </p:txBody>
      </p:sp>
      <p:pic>
        <p:nvPicPr>
          <p:cNvPr id="120" name="Google Shape;120;p21"/>
          <p:cNvPicPr preferRelativeResize="0"/>
          <p:nvPr/>
        </p:nvPicPr>
        <p:blipFill>
          <a:blip r:embed="rId3">
            <a:alphaModFix/>
          </a:blip>
          <a:stretch>
            <a:fillRect/>
          </a:stretch>
        </p:blipFill>
        <p:spPr>
          <a:xfrm>
            <a:off x="729450" y="1782575"/>
            <a:ext cx="3669949" cy="2081551"/>
          </a:xfrm>
          <a:prstGeom prst="rect">
            <a:avLst/>
          </a:prstGeom>
          <a:noFill/>
          <a:ln>
            <a:noFill/>
          </a:ln>
        </p:spPr>
      </p:pic>
      <p:pic>
        <p:nvPicPr>
          <p:cNvPr id="121" name="Google Shape;121;p21"/>
          <p:cNvPicPr preferRelativeResize="0"/>
          <p:nvPr/>
        </p:nvPicPr>
        <p:blipFill>
          <a:blip r:embed="rId4">
            <a:alphaModFix/>
          </a:blip>
          <a:stretch>
            <a:fillRect/>
          </a:stretch>
        </p:blipFill>
        <p:spPr>
          <a:xfrm>
            <a:off x="5287213" y="425150"/>
            <a:ext cx="3307187" cy="1875801"/>
          </a:xfrm>
          <a:prstGeom prst="rect">
            <a:avLst/>
          </a:prstGeom>
          <a:noFill/>
          <a:ln>
            <a:noFill/>
          </a:ln>
        </p:spPr>
      </p:pic>
      <p:pic>
        <p:nvPicPr>
          <p:cNvPr id="122" name="Google Shape;122;p21"/>
          <p:cNvPicPr preferRelativeResize="0"/>
          <p:nvPr/>
        </p:nvPicPr>
        <p:blipFill>
          <a:blip r:embed="rId5">
            <a:alphaModFix/>
          </a:blip>
          <a:stretch>
            <a:fillRect/>
          </a:stretch>
        </p:blipFill>
        <p:spPr>
          <a:xfrm>
            <a:off x="5287213" y="2643313"/>
            <a:ext cx="3307200" cy="1875801"/>
          </a:xfrm>
          <a:prstGeom prst="rect">
            <a:avLst/>
          </a:prstGeom>
          <a:noFill/>
          <a:ln>
            <a:noFill/>
          </a:ln>
        </p:spPr>
      </p:pic>
      <p:sp>
        <p:nvSpPr>
          <p:cNvPr id="123" name="Google Shape;123;p21"/>
          <p:cNvSpPr txBox="1"/>
          <p:nvPr/>
        </p:nvSpPr>
        <p:spPr>
          <a:xfrm>
            <a:off x="1285975" y="3864125"/>
            <a:ext cx="27252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Target Image after Matching</a:t>
            </a:r>
            <a:endParaRPr>
              <a:latin typeface="Lato"/>
              <a:ea typeface="Lato"/>
              <a:cs typeface="Lato"/>
              <a:sym typeface="Lato"/>
            </a:endParaRPr>
          </a:p>
        </p:txBody>
      </p:sp>
      <p:sp>
        <p:nvSpPr>
          <p:cNvPr id="124" name="Google Shape;124;p21"/>
          <p:cNvSpPr txBox="1"/>
          <p:nvPr/>
        </p:nvSpPr>
        <p:spPr>
          <a:xfrm>
            <a:off x="6015525" y="4519125"/>
            <a:ext cx="1935600" cy="3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Reference Image</a:t>
            </a:r>
            <a:endParaRPr>
              <a:latin typeface="Lato"/>
              <a:ea typeface="Lato"/>
              <a:cs typeface="Lato"/>
              <a:sym typeface="Lato"/>
            </a:endParaRPr>
          </a:p>
        </p:txBody>
      </p:sp>
      <p:sp>
        <p:nvSpPr>
          <p:cNvPr id="125" name="Google Shape;125;p21"/>
          <p:cNvSpPr txBox="1"/>
          <p:nvPr/>
        </p:nvSpPr>
        <p:spPr>
          <a:xfrm>
            <a:off x="6015525" y="2224750"/>
            <a:ext cx="1655700" cy="18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Target Image</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1091</Words>
  <Application>Microsoft Office PowerPoint</Application>
  <PresentationFormat>On-screen Show (16:9)</PresentationFormat>
  <Paragraphs>128</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Lato</vt:lpstr>
      <vt:lpstr>Arial</vt:lpstr>
      <vt:lpstr>Georgia</vt:lpstr>
      <vt:lpstr>PT Sans Narrow</vt:lpstr>
      <vt:lpstr>Open Sans</vt:lpstr>
      <vt:lpstr>Tropic</vt:lpstr>
      <vt:lpstr>Enhancement of Night Vision IR Images</vt:lpstr>
      <vt:lpstr>Project Brief</vt:lpstr>
      <vt:lpstr>Weekly Plan </vt:lpstr>
      <vt:lpstr>Sequence of tasks implemented</vt:lpstr>
      <vt:lpstr>Division of Labour</vt:lpstr>
      <vt:lpstr>Histogram Equalization</vt:lpstr>
      <vt:lpstr>Sample Results</vt:lpstr>
      <vt:lpstr>Histogram Matching</vt:lpstr>
      <vt:lpstr>Sample Results</vt:lpstr>
      <vt:lpstr>Double Plateaus Histogram Equalization</vt:lpstr>
      <vt:lpstr>Histograms</vt:lpstr>
      <vt:lpstr>Sample Results</vt:lpstr>
      <vt:lpstr>Top-Hat Transform</vt:lpstr>
      <vt:lpstr>Sample Results</vt:lpstr>
      <vt:lpstr>Comparing the performance of the Algorithms</vt:lpstr>
      <vt:lpstr>Sample Results</vt:lpstr>
      <vt:lpstr>Reading the images on Vivado</vt:lpstr>
      <vt:lpstr>Performing the algorithms on Vivado</vt:lpstr>
      <vt:lpstr>Comparing the algorithms on Vivado</vt:lpstr>
      <vt:lpstr>Sample Results</vt:lpstr>
      <vt:lpstr>Sample Results</vt:lpstr>
      <vt:lpstr>Challenges faced</vt:lpstr>
      <vt:lpstr>Future Scope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Enhancement of Night Vision IR Images</dc:title>
  <cp:lastModifiedBy>Microsoft account</cp:lastModifiedBy>
  <cp:revision>1</cp:revision>
  <dcterms:modified xsi:type="dcterms:W3CDTF">2020-11-19T14:19:06Z</dcterms:modified>
</cp:coreProperties>
</file>