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395A"/>
    <a:srgbClr val="204C76"/>
    <a:srgbClr val="236094"/>
    <a:srgbClr val="2F76B5"/>
    <a:srgbClr val="5A9BD5"/>
    <a:srgbClr val="16A6D7"/>
    <a:srgbClr val="1396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28B8-8DDD-4430-8C89-FFD24CF9DE3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5B2A-2D7D-46EA-A3F3-5F7C43CF7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28B8-8DDD-4430-8C89-FFD24CF9DE3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5B2A-2D7D-46EA-A3F3-5F7C43CF7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3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28B8-8DDD-4430-8C89-FFD24CF9DE3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5B2A-2D7D-46EA-A3F3-5F7C43CF7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8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28B8-8DDD-4430-8C89-FFD24CF9DE3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aadesh.shrivastava@Infosys.com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5B2A-2D7D-46EA-A3F3-5F7C43CF7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4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28B8-8DDD-4430-8C89-FFD24CF9DE3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5B2A-2D7D-46EA-A3F3-5F7C43CF7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3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28B8-8DDD-4430-8C89-FFD24CF9DE3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5B2A-2D7D-46EA-A3F3-5F7C43CF7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5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28B8-8DDD-4430-8C89-FFD24CF9DE3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5B2A-2D7D-46EA-A3F3-5F7C43CF7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1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28B8-8DDD-4430-8C89-FFD24CF9DE3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5B2A-2D7D-46EA-A3F3-5F7C43CF7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2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28B8-8DDD-4430-8C89-FFD24CF9DE3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5B2A-2D7D-46EA-A3F3-5F7C43CF7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7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28B8-8DDD-4430-8C89-FFD24CF9DE3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5B2A-2D7D-46EA-A3F3-5F7C43CF7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6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28B8-8DDD-4430-8C89-FFD24CF9DE3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5B2A-2D7D-46EA-A3F3-5F7C43CF7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9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828B8-8DDD-4430-8C89-FFD24CF9DE3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D5B2A-2D7D-46EA-A3F3-5F7C43CF7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6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68466" y="5823752"/>
            <a:ext cx="3299534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aadesh.shrivastava@infosys.com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58354"/>
            <a:ext cx="9144000" cy="1655762"/>
          </a:xfrm>
        </p:spPr>
        <p:txBody>
          <a:bodyPr>
            <a:noAutofit/>
          </a:bodyPr>
          <a:lstStyle/>
          <a:p>
            <a:r>
              <a:rPr lang="en-US" sz="7200" dirty="0" smtClean="0">
                <a:latin typeface="ATTriumvirate" pitchFamily="50" charset="0"/>
              </a:rPr>
              <a:t>Introduction to Docker</a:t>
            </a:r>
            <a:endParaRPr lang="en-US" sz="7200" dirty="0">
              <a:latin typeface="ATTriumvirate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141" y="340202"/>
            <a:ext cx="6785718" cy="377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1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ATTriumvirate" pitchFamily="50" charset="0"/>
              </a:rPr>
              <a:t>Agenda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400" dirty="0" smtClean="0">
                <a:latin typeface="ATTriumvirate" pitchFamily="50" charset="0"/>
              </a:rPr>
              <a:t>Why we need Docker?</a:t>
            </a:r>
          </a:p>
          <a:p>
            <a:pPr>
              <a:lnSpc>
                <a:spcPct val="150000"/>
              </a:lnSpc>
            </a:pPr>
            <a:r>
              <a:rPr lang="en-US" sz="4400" dirty="0" smtClean="0">
                <a:latin typeface="ATTriumvirate" pitchFamily="50" charset="0"/>
              </a:rPr>
              <a:t>What is Docker?</a:t>
            </a:r>
          </a:p>
          <a:p>
            <a:pPr>
              <a:lnSpc>
                <a:spcPct val="150000"/>
              </a:lnSpc>
            </a:pPr>
            <a:r>
              <a:rPr lang="en-US" sz="4400" dirty="0" smtClean="0">
                <a:latin typeface="ATTriumvirate" pitchFamily="50" charset="0"/>
              </a:rPr>
              <a:t>Docker Platform </a:t>
            </a:r>
          </a:p>
          <a:p>
            <a:pPr>
              <a:lnSpc>
                <a:spcPct val="150000"/>
              </a:lnSpc>
            </a:pPr>
            <a:r>
              <a:rPr lang="en-US" sz="4400" dirty="0" smtClean="0">
                <a:latin typeface="ATTriumvirate" pitchFamily="50" charset="0"/>
              </a:rPr>
              <a:t>Docker Workflow</a:t>
            </a:r>
            <a:endParaRPr lang="en-US" sz="4400" dirty="0">
              <a:latin typeface="ATTriumvirat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7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A6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1470734" y="2063396"/>
            <a:ext cx="9144000" cy="2387600"/>
          </a:xfrm>
        </p:spPr>
        <p:txBody>
          <a:bodyPr anchor="ctr"/>
          <a:lstStyle/>
          <a:p>
            <a:r>
              <a:rPr lang="en-US" dirty="0" smtClean="0">
                <a:latin typeface="ATTriumvirate" pitchFamily="50" charset="0"/>
              </a:rPr>
              <a:t>Why we need Docker?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2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765" y="3978660"/>
            <a:ext cx="1641258" cy="164125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768" y="3932814"/>
            <a:ext cx="1613904" cy="16817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dirty="0" smtClean="0">
                <a:latin typeface="ATTriumvirate" pitchFamily="50" charset="0"/>
              </a:rPr>
              <a:t>Problems Before Docker</a:t>
            </a:r>
            <a:endParaRPr lang="en-US" sz="45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486872" y="2885615"/>
            <a:ext cx="6253153" cy="3458395"/>
            <a:chOff x="557896" y="2566013"/>
            <a:chExt cx="6253153" cy="3458395"/>
          </a:xfrm>
        </p:grpSpPr>
        <p:grpSp>
          <p:nvGrpSpPr>
            <p:cNvPr id="15" name="Group 14"/>
            <p:cNvGrpSpPr/>
            <p:nvPr/>
          </p:nvGrpSpPr>
          <p:grpSpPr>
            <a:xfrm>
              <a:off x="557896" y="2566013"/>
              <a:ext cx="6253153" cy="3000286"/>
              <a:chOff x="291566" y="3187449"/>
              <a:chExt cx="7085777" cy="3399782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91566" y="3187449"/>
                <a:ext cx="7085777" cy="977635"/>
                <a:chOff x="291566" y="3187449"/>
                <a:chExt cx="7085777" cy="977635"/>
              </a:xfrm>
            </p:grpSpPr>
            <p:sp>
              <p:nvSpPr>
                <p:cNvPr id="10" name="Oval Callout 9"/>
                <p:cNvSpPr/>
                <p:nvPr/>
              </p:nvSpPr>
              <p:spPr>
                <a:xfrm>
                  <a:off x="5388745" y="3187449"/>
                  <a:ext cx="1988598" cy="977635"/>
                </a:xfrm>
                <a:prstGeom prst="wedgeEllipseCallo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 smtClean="0"/>
                    <a:t>There is some problem with the code</a:t>
                  </a:r>
                  <a:endParaRPr lang="en-US" sz="1400" dirty="0"/>
                </a:p>
              </p:txBody>
            </p:sp>
            <p:sp>
              <p:nvSpPr>
                <p:cNvPr id="11" name="Oval Callout 10"/>
                <p:cNvSpPr/>
                <p:nvPr/>
              </p:nvSpPr>
              <p:spPr>
                <a:xfrm flipH="1">
                  <a:off x="291566" y="3187449"/>
                  <a:ext cx="1988598" cy="977635"/>
                </a:xfrm>
                <a:prstGeom prst="wedgeEllipseCallo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Code works fine in my Laptop</a:t>
                  </a:r>
                  <a:endParaRPr lang="en-US" sz="1400" dirty="0"/>
                </a:p>
              </p:txBody>
            </p:sp>
          </p:grpSp>
          <p:sp>
            <p:nvSpPr>
              <p:cNvPr id="14" name="Rectangle 13"/>
              <p:cNvSpPr/>
              <p:nvPr/>
            </p:nvSpPr>
            <p:spPr>
              <a:xfrm>
                <a:off x="3559946" y="3187449"/>
                <a:ext cx="248574" cy="33997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242874" y="5655076"/>
              <a:ext cx="1802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Dev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52529" y="5655076"/>
              <a:ext cx="1802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Prod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96284" y="1653020"/>
            <a:ext cx="10999433" cy="9623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ATTriumvirate" pitchFamily="50" charset="0"/>
              </a:rPr>
              <a:t>An application works in developer’s laptop but not in testing or production. This is due to difference in environments between Dev, Test and Prod.</a:t>
            </a:r>
            <a:endParaRPr lang="en-US" sz="2000" dirty="0">
              <a:latin typeface="ATTriumvirate" pitchFamily="50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02847" y="2885615"/>
            <a:ext cx="45276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ATTriumvirate" pitchFamily="50" charset="0"/>
              </a:rPr>
              <a:t>In Dev there can be a software that is upgraded and in Prod the old version of software might be present.</a:t>
            </a:r>
            <a:endParaRPr lang="en-US" sz="2000" dirty="0">
              <a:latin typeface="ATTriumvirat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3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dirty="0" smtClean="0">
                <a:latin typeface="ATTriumvirate" pitchFamily="50" charset="0"/>
              </a:rPr>
              <a:t>How Docker solves these problems</a:t>
            </a:r>
            <a:endParaRPr lang="en-US" sz="45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284" y="1653020"/>
            <a:ext cx="10999433" cy="9623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ATTriumvirate" pitchFamily="50" charset="0"/>
              </a:rPr>
              <a:t>You can run several Microservices in the same VM by running various Docker containers for each Microservices.</a:t>
            </a:r>
            <a:endParaRPr lang="en-US" sz="2000" dirty="0">
              <a:latin typeface="ATTriumvirate" pitchFamily="50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02847" y="2885615"/>
            <a:ext cx="45276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ATTriumvirate" pitchFamily="50" charset="0"/>
              </a:rPr>
              <a:t>In Dev there can be a software that is upgraded and in Prod the old version of software might be present.</a:t>
            </a:r>
            <a:endParaRPr lang="en-US" sz="2000" dirty="0">
              <a:latin typeface="ATTriumvirate" pitchFamily="50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417203" y="3030340"/>
            <a:ext cx="7303754" cy="2951924"/>
            <a:chOff x="417203" y="3030340"/>
            <a:chExt cx="7303754" cy="2951924"/>
          </a:xfrm>
        </p:grpSpPr>
        <p:sp>
          <p:nvSpPr>
            <p:cNvPr id="36" name="TextBox 35"/>
            <p:cNvSpPr txBox="1"/>
            <p:nvPr/>
          </p:nvSpPr>
          <p:spPr>
            <a:xfrm>
              <a:off x="6313797" y="5257800"/>
              <a:ext cx="14071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latin typeface="ATTriumvirate" pitchFamily="50" charset="0"/>
                </a:rPr>
                <a:t>Developer’s Laptop</a:t>
              </a:r>
              <a:endParaRPr lang="en-US" sz="1050" dirty="0">
                <a:latin typeface="ATTriumvirate" pitchFamily="50" charset="0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417203" y="3030340"/>
              <a:ext cx="6568440" cy="2951924"/>
              <a:chOff x="417203" y="3030340"/>
              <a:chExt cx="6568440" cy="2951924"/>
            </a:xfrm>
          </p:grpSpPr>
          <p:sp>
            <p:nvSpPr>
              <p:cNvPr id="5" name="Flowchart: Data 4"/>
              <p:cNvSpPr/>
              <p:nvPr/>
            </p:nvSpPr>
            <p:spPr>
              <a:xfrm>
                <a:off x="417203" y="4534464"/>
                <a:ext cx="6568440" cy="1447800"/>
              </a:xfrm>
              <a:prstGeom prst="flowChartInputOutpu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2232660" y="3030340"/>
                <a:ext cx="4274820" cy="2684660"/>
                <a:chOff x="2232660" y="3030340"/>
                <a:chExt cx="4274820" cy="2684660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2232660" y="4054404"/>
                  <a:ext cx="2453640" cy="1050996"/>
                </a:xfrm>
                <a:prstGeom prst="rect">
                  <a:avLst/>
                </a:prstGeom>
                <a:solidFill>
                  <a:srgbClr val="18395A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385060" y="4206804"/>
                  <a:ext cx="2453640" cy="1050996"/>
                </a:xfrm>
                <a:prstGeom prst="rect">
                  <a:avLst/>
                </a:prstGeom>
                <a:solidFill>
                  <a:srgbClr val="204C7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537460" y="4359204"/>
                  <a:ext cx="2453640" cy="1050996"/>
                </a:xfrm>
                <a:prstGeom prst="rect">
                  <a:avLst/>
                </a:prstGeom>
                <a:solidFill>
                  <a:srgbClr val="23609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2689860" y="4511604"/>
                  <a:ext cx="2453640" cy="1050996"/>
                </a:xfrm>
                <a:prstGeom prst="rect">
                  <a:avLst/>
                </a:prstGeom>
                <a:solidFill>
                  <a:srgbClr val="2F76B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842260" y="4664004"/>
                  <a:ext cx="2453640" cy="1050996"/>
                </a:xfrm>
                <a:prstGeom prst="rect">
                  <a:avLst/>
                </a:prstGeom>
                <a:solidFill>
                  <a:srgbClr val="5A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4897120" y="3030340"/>
                  <a:ext cx="1610360" cy="577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>
                      <a:latin typeface="ATTriumvirate" pitchFamily="50" charset="0"/>
                    </a:rPr>
                    <a:t>Virtual Machine for starting multiple </a:t>
                  </a:r>
                  <a:r>
                    <a:rPr lang="en-US" sz="1000" dirty="0" smtClean="0">
                      <a:latin typeface="ATTriumvirate" pitchFamily="50" charset="0"/>
                    </a:rPr>
                    <a:t>Microservices</a:t>
                  </a:r>
                  <a:endParaRPr lang="en-US" sz="1050" dirty="0">
                    <a:latin typeface="ATTriumvirate" pitchFamily="50" charset="0"/>
                  </a:endParaRPr>
                </a:p>
              </p:txBody>
            </p:sp>
            <p:cxnSp>
              <p:nvCxnSpPr>
                <p:cNvPr id="29" name="Straight Arrow Connector 28"/>
                <p:cNvCxnSpPr>
                  <a:stCxn id="23" idx="0"/>
                </p:cNvCxnSpPr>
                <p:nvPr/>
              </p:nvCxnSpPr>
              <p:spPr>
                <a:xfrm flipV="1">
                  <a:off x="3764280" y="3246120"/>
                  <a:ext cx="1132840" cy="11130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stCxn id="22" idx="0"/>
                </p:cNvCxnSpPr>
                <p:nvPr/>
              </p:nvCxnSpPr>
              <p:spPr>
                <a:xfrm flipV="1">
                  <a:off x="3611880" y="3258420"/>
                  <a:ext cx="1285240" cy="9483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stCxn id="6" idx="0"/>
                </p:cNvCxnSpPr>
                <p:nvPr/>
              </p:nvCxnSpPr>
              <p:spPr>
                <a:xfrm flipV="1">
                  <a:off x="3459480" y="3246120"/>
                  <a:ext cx="1437640" cy="8082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>
                  <a:stCxn id="25" idx="0"/>
                </p:cNvCxnSpPr>
                <p:nvPr/>
              </p:nvCxnSpPr>
              <p:spPr>
                <a:xfrm flipV="1">
                  <a:off x="4069080" y="3242682"/>
                  <a:ext cx="803283" cy="142132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stCxn id="24" idx="0"/>
                </p:cNvCxnSpPr>
                <p:nvPr/>
              </p:nvCxnSpPr>
              <p:spPr>
                <a:xfrm flipV="1">
                  <a:off x="3916680" y="3249763"/>
                  <a:ext cx="968062" cy="126184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12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dirty="0" smtClean="0">
                <a:latin typeface="ATTriumvirate" pitchFamily="50" charset="0"/>
              </a:rPr>
              <a:t>Why Docker?</a:t>
            </a:r>
            <a:endParaRPr lang="en-US" sz="4500" dirty="0"/>
          </a:p>
        </p:txBody>
      </p:sp>
      <p:sp>
        <p:nvSpPr>
          <p:cNvPr id="26" name="Subtitle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461963" indent="-461963">
              <a:lnSpc>
                <a:spcPct val="150000"/>
              </a:lnSpc>
            </a:pPr>
            <a:r>
              <a:rPr lang="en-US" sz="3600" dirty="0" smtClean="0">
                <a:latin typeface="ATTriumvirate" pitchFamily="50" charset="0"/>
              </a:rPr>
              <a:t>Isolation</a:t>
            </a:r>
          </a:p>
          <a:p>
            <a:pPr marL="461963" indent="-461963">
              <a:lnSpc>
                <a:spcPct val="150000"/>
              </a:lnSpc>
            </a:pPr>
            <a:r>
              <a:rPr lang="en-US" sz="3600" dirty="0" smtClean="0">
                <a:latin typeface="ATTriumvirate" pitchFamily="50" charset="0"/>
              </a:rPr>
              <a:t>Lightweight</a:t>
            </a:r>
          </a:p>
          <a:p>
            <a:pPr marL="461963" indent="-461963">
              <a:lnSpc>
                <a:spcPct val="150000"/>
              </a:lnSpc>
            </a:pPr>
            <a:r>
              <a:rPr lang="en-US" sz="3600" dirty="0" smtClean="0">
                <a:latin typeface="ATTriumvirate" pitchFamily="50" charset="0"/>
              </a:rPr>
              <a:t>Simplicity</a:t>
            </a:r>
          </a:p>
          <a:p>
            <a:pPr marL="461963" indent="-461963">
              <a:lnSpc>
                <a:spcPct val="150000"/>
              </a:lnSpc>
            </a:pPr>
            <a:r>
              <a:rPr lang="en-US" sz="3600" dirty="0" smtClean="0">
                <a:latin typeface="ATTriumvirate" pitchFamily="50" charset="0"/>
              </a:rPr>
              <a:t>Workflow</a:t>
            </a:r>
            <a:endParaRPr lang="en-US" sz="3600" dirty="0">
              <a:latin typeface="ATTriumvirat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24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A6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1470734" y="2063396"/>
            <a:ext cx="9144000" cy="2387600"/>
          </a:xfrm>
        </p:spPr>
        <p:txBody>
          <a:bodyPr anchor="ctr"/>
          <a:lstStyle/>
          <a:p>
            <a:r>
              <a:rPr lang="en-US" dirty="0" smtClean="0">
                <a:latin typeface="ATTriumvirate" pitchFamily="50" charset="0"/>
              </a:rPr>
              <a:t>What is Docker?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6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dirty="0" smtClean="0">
                <a:latin typeface="ATTriumvirate" pitchFamily="50" charset="0"/>
              </a:rPr>
              <a:t>What is Docker?</a:t>
            </a:r>
            <a:endParaRPr lang="en-US" sz="4500" dirty="0"/>
          </a:p>
        </p:txBody>
      </p:sp>
      <p:sp>
        <p:nvSpPr>
          <p:cNvPr id="21" name="TextBox 20"/>
          <p:cNvSpPr txBox="1"/>
          <p:nvPr/>
        </p:nvSpPr>
        <p:spPr>
          <a:xfrm>
            <a:off x="4483222" y="2756106"/>
            <a:ext cx="63464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TTriumvirate" pitchFamily="50" charset="0"/>
              </a:rPr>
              <a:t>Docker is a tool designed to make it easier to create, deploy, and run applications by using containers.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TTriumvirate" pitchFamily="50" charset="0"/>
              </a:rPr>
              <a:t>Docker containers are lightweight alternatives to Virtual Machines and it uses the host OS.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TTriumvirate" pitchFamily="50" charset="0"/>
              </a:rPr>
              <a:t>You don’t have to pre-allocate any RAMS in containers.</a:t>
            </a:r>
            <a:endParaRPr lang="en-US" sz="2000" dirty="0">
              <a:latin typeface="ATTriumvirate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9"/>
            <a:ext cx="2194560" cy="5641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60" y="2523428"/>
            <a:ext cx="3304437" cy="332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dirty="0" smtClean="0">
                <a:latin typeface="ATTriumvirate" pitchFamily="50" charset="0"/>
              </a:rPr>
              <a:t>Docker</a:t>
            </a:r>
            <a:r>
              <a:rPr lang="en-US" sz="4500" dirty="0">
                <a:latin typeface="ATTriumvirate" pitchFamily="50" charset="0"/>
              </a:rPr>
              <a:t> </a:t>
            </a:r>
            <a:r>
              <a:rPr lang="en-US" sz="4500" dirty="0" smtClean="0">
                <a:latin typeface="ATTriumvirate" pitchFamily="50" charset="0"/>
              </a:rPr>
              <a:t>in a Nutshell</a:t>
            </a:r>
            <a:endParaRPr lang="en-US" sz="4500" dirty="0"/>
          </a:p>
        </p:txBody>
      </p:sp>
      <p:sp>
        <p:nvSpPr>
          <p:cNvPr id="21" name="TextBox 20"/>
          <p:cNvSpPr txBox="1"/>
          <p:nvPr/>
        </p:nvSpPr>
        <p:spPr>
          <a:xfrm>
            <a:off x="3568824" y="2498557"/>
            <a:ext cx="813969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TTriumvirate" pitchFamily="50" charset="0"/>
              </a:rPr>
              <a:t>In simplest terms, </a:t>
            </a:r>
            <a:r>
              <a:rPr lang="en-US" sz="2000" dirty="0" smtClean="0">
                <a:latin typeface="ATTriumvirate" pitchFamily="50" charset="0"/>
              </a:rPr>
              <a:t>Docker </a:t>
            </a:r>
            <a:r>
              <a:rPr lang="en-US" sz="2000" dirty="0">
                <a:latin typeface="ATTriumvirate" pitchFamily="50" charset="0"/>
              </a:rPr>
              <a:t>containers consist of applications and all their dependencies.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TTriumvirate" pitchFamily="50" charset="0"/>
              </a:rPr>
              <a:t>They share the kernel and system resources with other containers and run as isolated systems in the host operating system.</a:t>
            </a:r>
            <a:endParaRPr lang="en-US" sz="2000" dirty="0">
              <a:latin typeface="ATTriumvirate" pitchFamily="50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TTriumvirate" pitchFamily="50" charset="0"/>
              </a:rPr>
              <a:t>The </a:t>
            </a:r>
            <a:r>
              <a:rPr lang="en-US" sz="2000" dirty="0">
                <a:latin typeface="ATTriumvirate" pitchFamily="50" charset="0"/>
              </a:rPr>
              <a:t>main aim of </a:t>
            </a:r>
            <a:r>
              <a:rPr lang="en-US" sz="2000" dirty="0" smtClean="0">
                <a:latin typeface="ATTriumvirate" pitchFamily="50" charset="0"/>
              </a:rPr>
              <a:t>Docker </a:t>
            </a:r>
            <a:r>
              <a:rPr lang="en-US" sz="2000" dirty="0">
                <a:latin typeface="ATTriumvirate" pitchFamily="50" charset="0"/>
              </a:rPr>
              <a:t>containers is to get rid of the infrastructure dependency while deploying and running applications. </a:t>
            </a:r>
            <a:endParaRPr lang="en-US" sz="2000" dirty="0" smtClean="0">
              <a:latin typeface="ATTriumvirate" pitchFamily="50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TTriumvirate" pitchFamily="50" charset="0"/>
              </a:rPr>
              <a:t>Technically, they are just the runtime instances of Docker images.</a:t>
            </a:r>
            <a:endParaRPr lang="en-US" sz="2000" dirty="0">
              <a:latin typeface="ATTriumvirate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9"/>
            <a:ext cx="2194560" cy="56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1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275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ATTriumvirate</vt:lpstr>
      <vt:lpstr>Calibri</vt:lpstr>
      <vt:lpstr>Calibri Light</vt:lpstr>
      <vt:lpstr>Office Theme</vt:lpstr>
      <vt:lpstr>PowerPoint Presentation</vt:lpstr>
      <vt:lpstr>Agenda</vt:lpstr>
      <vt:lpstr>Why we need Docker?</vt:lpstr>
      <vt:lpstr>Problems Before Docker</vt:lpstr>
      <vt:lpstr>How Docker solves these problems</vt:lpstr>
      <vt:lpstr>Why Docker?</vt:lpstr>
      <vt:lpstr>What is Docker?</vt:lpstr>
      <vt:lpstr>What is Docker?</vt:lpstr>
      <vt:lpstr>Docker in a Nutshell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Aadesh Shrivastava</dc:creator>
  <cp:lastModifiedBy>Aadesh Shrivastava</cp:lastModifiedBy>
  <cp:revision>33</cp:revision>
  <dcterms:created xsi:type="dcterms:W3CDTF">2022-03-10T17:21:33Z</dcterms:created>
  <dcterms:modified xsi:type="dcterms:W3CDTF">2022-03-10T20:10:02Z</dcterms:modified>
</cp:coreProperties>
</file>