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59" r:id="rId5"/>
    <p:sldId id="258" r:id="rId6"/>
    <p:sldId id="287" r:id="rId7"/>
    <p:sldId id="260" r:id="rId8"/>
    <p:sldId id="288" r:id="rId9"/>
    <p:sldId id="286" r:id="rId10"/>
    <p:sldId id="264" r:id="rId11"/>
    <p:sldId id="261" r:id="rId12"/>
    <p:sldId id="262" r:id="rId13"/>
    <p:sldId id="263" r:id="rId14"/>
    <p:sldId id="265" r:id="rId15"/>
    <p:sldId id="266" r:id="rId16"/>
    <p:sldId id="267" r:id="rId17"/>
    <p:sldId id="269" r:id="rId18"/>
    <p:sldId id="272" r:id="rId19"/>
    <p:sldId id="273" r:id="rId20"/>
    <p:sldId id="271" r:id="rId21"/>
    <p:sldId id="270" r:id="rId22"/>
    <p:sldId id="276" r:id="rId23"/>
    <p:sldId id="277" r:id="rId24"/>
    <p:sldId id="282" r:id="rId25"/>
    <p:sldId id="283" r:id="rId26"/>
    <p:sldId id="279" r:id="rId27"/>
    <p:sldId id="284" r:id="rId28"/>
    <p:sldId id="285" r:id="rId29"/>
    <p:sldId id="290" r:id="rId30"/>
    <p:sldId id="281" r:id="rId31"/>
    <p:sldId id="289" r:id="rId32"/>
    <p:sldId id="292" r:id="rId33"/>
    <p:sldId id="294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95A"/>
    <a:srgbClr val="204C76"/>
    <a:srgbClr val="236094"/>
    <a:srgbClr val="2F76B5"/>
    <a:srgbClr val="5A9BD5"/>
    <a:srgbClr val="16A6D7"/>
    <a:srgbClr val="1396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aadesh.shrivastava@Infosys.com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3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5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2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7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28B8-8DDD-4430-8C89-FFD24CF9DE3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9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28B8-8DDD-4430-8C89-FFD24CF9DE3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D5B2A-2D7D-46EA-A3F3-5F7C43CF7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6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40318" y="5992427"/>
            <a:ext cx="3299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Drafted by - </a:t>
            </a:r>
            <a:r>
              <a:rPr lang="en-US" sz="1600" dirty="0" smtClean="0"/>
              <a:t>Aadesh Shrivastava</a:t>
            </a:r>
            <a:endParaRPr lang="en-US" sz="1600" dirty="0"/>
          </a:p>
          <a:p>
            <a:pPr algn="ctr"/>
            <a:r>
              <a:rPr lang="en-US" sz="1600" dirty="0" smtClean="0"/>
              <a:t>aadesh.shrivastava@infosys.com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58354"/>
            <a:ext cx="9144000" cy="1655762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ATTriumvirate" pitchFamily="50" charset="0"/>
              </a:rPr>
              <a:t>Introduction to Docker</a:t>
            </a:r>
            <a:endParaRPr lang="en-US" sz="7200" dirty="0">
              <a:latin typeface="ATTriumvirate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41" y="340202"/>
            <a:ext cx="6785718" cy="377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Why Docker?</a:t>
            </a:r>
            <a:endParaRPr lang="en-US" sz="4500" dirty="0"/>
          </a:p>
        </p:txBody>
      </p:sp>
      <p:sp>
        <p:nvSpPr>
          <p:cNvPr id="26" name="Subtitl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Autofit/>
          </a:bodyPr>
          <a:lstStyle/>
          <a:p>
            <a:pPr marL="461963" indent="-461963">
              <a:lnSpc>
                <a:spcPct val="150000"/>
              </a:lnSpc>
            </a:pPr>
            <a:r>
              <a:rPr lang="en-US" sz="3600" dirty="0" smtClean="0">
                <a:latin typeface="ATTriumvirate" pitchFamily="50" charset="0"/>
              </a:rPr>
              <a:t>Isolation</a:t>
            </a:r>
          </a:p>
          <a:p>
            <a:pPr marL="461963" indent="-461963">
              <a:lnSpc>
                <a:spcPct val="150000"/>
              </a:lnSpc>
            </a:pPr>
            <a:r>
              <a:rPr lang="en-US" sz="3600" dirty="0" smtClean="0">
                <a:latin typeface="ATTriumvirate" pitchFamily="50" charset="0"/>
              </a:rPr>
              <a:t>Lightweight</a:t>
            </a:r>
          </a:p>
          <a:p>
            <a:pPr marL="461963" indent="-461963">
              <a:lnSpc>
                <a:spcPct val="150000"/>
              </a:lnSpc>
            </a:pPr>
            <a:r>
              <a:rPr lang="en-US" sz="3600" dirty="0" smtClean="0">
                <a:latin typeface="ATTriumvirate" pitchFamily="50" charset="0"/>
              </a:rPr>
              <a:t>Simplicity</a:t>
            </a:r>
          </a:p>
          <a:p>
            <a:pPr marL="461963" indent="-461963">
              <a:lnSpc>
                <a:spcPct val="150000"/>
              </a:lnSpc>
            </a:pPr>
            <a:r>
              <a:rPr lang="en-US" sz="3600" dirty="0" smtClean="0">
                <a:latin typeface="ATTriumvirate" pitchFamily="50" charset="0"/>
              </a:rPr>
              <a:t>Workflow</a:t>
            </a:r>
            <a:endParaRPr lang="en-US" sz="3600" dirty="0">
              <a:latin typeface="ATTriumvir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470734" y="2063396"/>
            <a:ext cx="9144000" cy="2387600"/>
          </a:xfrm>
        </p:spPr>
        <p:txBody>
          <a:bodyPr anchor="ctr"/>
          <a:lstStyle/>
          <a:p>
            <a:r>
              <a:rPr lang="en-US" dirty="0" smtClean="0">
                <a:latin typeface="ATTriumvirate" pitchFamily="50" charset="0"/>
              </a:rPr>
              <a:t>What is Docker?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What is Docker?</a:t>
            </a:r>
            <a:endParaRPr lang="en-US" sz="4500" dirty="0"/>
          </a:p>
        </p:txBody>
      </p:sp>
      <p:sp>
        <p:nvSpPr>
          <p:cNvPr id="21" name="TextBox 20"/>
          <p:cNvSpPr txBox="1"/>
          <p:nvPr/>
        </p:nvSpPr>
        <p:spPr>
          <a:xfrm>
            <a:off x="4575015" y="1957073"/>
            <a:ext cx="6346405" cy="446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TTriumvirate" pitchFamily="50" charset="0"/>
              </a:rPr>
              <a:t>Docker is a tool designed to make it easier to create, deploy, and run applications by using containers.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TTriumvirate" pitchFamily="50" charset="0"/>
              </a:rPr>
              <a:t>Docker containers are lightweight alternatives to Virtual Machines and it uses the host OS.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TTriumvirate" pitchFamily="50" charset="0"/>
              </a:rPr>
              <a:t>You don’t have to pre-allocate any RAMS in containers.</a:t>
            </a:r>
            <a:endParaRPr lang="en-US" sz="2400" dirty="0">
              <a:latin typeface="ATTriumvirate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9"/>
            <a:ext cx="2194560" cy="564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0" y="2523428"/>
            <a:ext cx="3304437" cy="33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Docker</a:t>
            </a:r>
            <a:r>
              <a:rPr lang="en-US" sz="4500" dirty="0">
                <a:latin typeface="ATTriumvirate" pitchFamily="50" charset="0"/>
              </a:rPr>
              <a:t> </a:t>
            </a:r>
            <a:r>
              <a:rPr lang="en-US" sz="4500" dirty="0" smtClean="0">
                <a:latin typeface="ATTriumvirate" pitchFamily="50" charset="0"/>
              </a:rPr>
              <a:t>in a Nutshell</a:t>
            </a:r>
            <a:endParaRPr lang="en-US" sz="4500" dirty="0"/>
          </a:p>
        </p:txBody>
      </p:sp>
      <p:sp>
        <p:nvSpPr>
          <p:cNvPr id="21" name="TextBox 20"/>
          <p:cNvSpPr txBox="1"/>
          <p:nvPr/>
        </p:nvSpPr>
        <p:spPr>
          <a:xfrm>
            <a:off x="432612" y="2498557"/>
            <a:ext cx="11326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TTriumvirate" pitchFamily="50" charset="0"/>
              </a:rPr>
              <a:t>In simplest terms, </a:t>
            </a:r>
            <a:r>
              <a:rPr lang="en-US" sz="2400" dirty="0" smtClean="0">
                <a:latin typeface="ATTriumvirate" pitchFamily="50" charset="0"/>
              </a:rPr>
              <a:t>Docker </a:t>
            </a:r>
            <a:r>
              <a:rPr lang="en-US" sz="2400" dirty="0">
                <a:latin typeface="ATTriumvirate" pitchFamily="50" charset="0"/>
              </a:rPr>
              <a:t>containers consist of applications and all their dependencies.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TTriumvirate" pitchFamily="50" charset="0"/>
              </a:rPr>
              <a:t>They share the kernel and system resources with other containers and run as isolated systems in the host operating system.</a:t>
            </a:r>
            <a:endParaRPr lang="en-US" sz="2400" dirty="0">
              <a:latin typeface="ATTriumvirate" pitchFamily="50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TTriumvirate" pitchFamily="50" charset="0"/>
              </a:rPr>
              <a:t>The </a:t>
            </a:r>
            <a:r>
              <a:rPr lang="en-US" sz="2400" dirty="0">
                <a:latin typeface="ATTriumvirate" pitchFamily="50" charset="0"/>
              </a:rPr>
              <a:t>main aim of </a:t>
            </a:r>
            <a:r>
              <a:rPr lang="en-US" sz="2400" dirty="0" smtClean="0">
                <a:latin typeface="ATTriumvirate" pitchFamily="50" charset="0"/>
              </a:rPr>
              <a:t>Docker </a:t>
            </a:r>
            <a:r>
              <a:rPr lang="en-US" sz="2400" dirty="0">
                <a:latin typeface="ATTriumvirate" pitchFamily="50" charset="0"/>
              </a:rPr>
              <a:t>containers is to get rid of the infrastructure dependency while deploying and running applications. </a:t>
            </a:r>
            <a:endParaRPr lang="en-US" sz="2400" dirty="0" smtClean="0">
              <a:latin typeface="ATTriumvirate" pitchFamily="50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TTriumvirate" pitchFamily="50" charset="0"/>
              </a:rPr>
              <a:t>Technically, they are just the runtime instances of Docker images.</a:t>
            </a:r>
            <a:endParaRPr lang="en-US" sz="2400" dirty="0">
              <a:latin typeface="ATTriumvirate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9"/>
            <a:ext cx="2194560" cy="5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1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470734" y="2063396"/>
            <a:ext cx="9144000" cy="2387600"/>
          </a:xfrm>
        </p:spPr>
        <p:txBody>
          <a:bodyPr anchor="ctr"/>
          <a:lstStyle/>
          <a:p>
            <a:r>
              <a:rPr lang="en-US" dirty="0" smtClean="0">
                <a:latin typeface="ATTriumvirate" pitchFamily="50" charset="0"/>
              </a:rPr>
              <a:t>Docker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87441"/>
            <a:ext cx="10515600" cy="59956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800" dirty="0" smtClean="0">
                <a:latin typeface="ATTriumvirate" pitchFamily="50" charset="0"/>
              </a:rPr>
              <a:t>Docker Engine</a:t>
            </a:r>
          </a:p>
          <a:p>
            <a:pPr marL="0" indent="0">
              <a:buNone/>
            </a:pPr>
            <a:r>
              <a:rPr lang="en-US" sz="11800" dirty="0" smtClean="0">
                <a:latin typeface="ATTriumvirate" pitchFamily="50" charset="0"/>
              </a:rPr>
              <a:t> +Docker Hub</a:t>
            </a:r>
          </a:p>
          <a:p>
            <a:pPr marL="0" indent="0">
              <a:buNone/>
            </a:pPr>
            <a:r>
              <a:rPr lang="en-US" sz="11600" dirty="0" smtClean="0">
                <a:latin typeface="ATTriumvirate" pitchFamily="50" charset="0"/>
              </a:rPr>
              <a:t>=</a:t>
            </a:r>
            <a:r>
              <a:rPr lang="en-US" sz="9600" dirty="0" smtClean="0">
                <a:latin typeface="ATTriumvirate" pitchFamily="50" charset="0"/>
              </a:rPr>
              <a:t>Docker Platform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975" y="2865896"/>
            <a:ext cx="113900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/>
              <a:t>_________________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6551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Docker</a:t>
            </a:r>
            <a:r>
              <a:rPr lang="en-US" sz="4500" dirty="0">
                <a:latin typeface="ATTriumvirate" pitchFamily="50" charset="0"/>
              </a:rPr>
              <a:t> </a:t>
            </a:r>
            <a:r>
              <a:rPr lang="en-US" sz="4500" dirty="0" smtClean="0">
                <a:latin typeface="ATTriumvirate" pitchFamily="50" charset="0"/>
              </a:rPr>
              <a:t>Engine</a:t>
            </a:r>
            <a:endParaRPr lang="en-US" sz="4500" dirty="0"/>
          </a:p>
        </p:txBody>
      </p:sp>
      <p:sp>
        <p:nvSpPr>
          <p:cNvPr id="21" name="TextBox 20"/>
          <p:cNvSpPr txBox="1"/>
          <p:nvPr/>
        </p:nvSpPr>
        <p:spPr>
          <a:xfrm>
            <a:off x="3648723" y="1690688"/>
            <a:ext cx="8139692" cy="446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TTriumvirate" pitchFamily="50" charset="0"/>
              </a:rPr>
              <a:t>The software that hosts the containers is named </a:t>
            </a:r>
            <a:r>
              <a:rPr lang="en-US" sz="2400" b="1" dirty="0">
                <a:latin typeface="ATTriumvirate" pitchFamily="50" charset="0"/>
              </a:rPr>
              <a:t>Docker </a:t>
            </a:r>
            <a:r>
              <a:rPr lang="en-US" sz="2400" b="1" dirty="0" smtClean="0">
                <a:latin typeface="ATTriumvirate" pitchFamily="50" charset="0"/>
              </a:rPr>
              <a:t>Engine</a:t>
            </a:r>
            <a:r>
              <a:rPr lang="en-US" sz="2400" dirty="0" smtClean="0">
                <a:latin typeface="ATTriumvirate" pitchFamily="50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TTriumvirate" pitchFamily="50" charset="0"/>
              </a:rPr>
              <a:t>Docker Engine is a Client – Server based application.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TTriumvirate" pitchFamily="50" charset="0"/>
              </a:rPr>
              <a:t>A Client or a Command Line Interface (CLI</a:t>
            </a:r>
            <a:r>
              <a:rPr lang="en-US" sz="2400" dirty="0" smtClean="0">
                <a:latin typeface="ATTriumvirate" pitchFamily="50" charset="0"/>
              </a:rPr>
              <a:t>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TTriumvirate" pitchFamily="50" charset="0"/>
              </a:rPr>
              <a:t>Docker Engine has </a:t>
            </a:r>
            <a:r>
              <a:rPr lang="en-US" sz="2400" dirty="0">
                <a:latin typeface="ATTriumvirate" pitchFamily="50" charset="0"/>
              </a:rPr>
              <a:t>a daemon process that acts as a server. A Docker daemon is a background process. The daemon process is responsible for managing images, containers, storage volumes, and </a:t>
            </a:r>
            <a:r>
              <a:rPr lang="en-US" sz="2400" dirty="0" smtClean="0">
                <a:latin typeface="ATTriumvirate" pitchFamily="50" charset="0"/>
              </a:rPr>
              <a:t>networks.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8373" y="5779358"/>
            <a:ext cx="2858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ATTriumvirate" pitchFamily="50" charset="0"/>
              </a:rPr>
              <a:t>Docker </a:t>
            </a:r>
            <a:r>
              <a:rPr lang="en-US" sz="2000" i="1" dirty="0" smtClean="0">
                <a:latin typeface="ATTriumvirate" pitchFamily="50" charset="0"/>
              </a:rPr>
              <a:t>Engine</a:t>
            </a:r>
            <a:endParaRPr lang="en-US" sz="2000" i="1" dirty="0">
              <a:latin typeface="ATTriumvirate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6" y="2001400"/>
            <a:ext cx="3275522" cy="382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Docker Engine</a:t>
            </a:r>
            <a:endParaRPr lang="en-US" sz="4500" dirty="0"/>
          </a:p>
        </p:txBody>
      </p:sp>
      <p:sp>
        <p:nvSpPr>
          <p:cNvPr id="26" name="Subtitle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Autofit/>
          </a:bodyPr>
          <a:lstStyle/>
          <a:p>
            <a:pPr marL="461963" indent="-461963">
              <a:lnSpc>
                <a:spcPct val="150000"/>
              </a:lnSpc>
            </a:pPr>
            <a:r>
              <a:rPr lang="en-US" sz="3600" dirty="0" smtClean="0">
                <a:latin typeface="ATTriumvirate" pitchFamily="50" charset="0"/>
              </a:rPr>
              <a:t>Docker Daemon</a:t>
            </a:r>
          </a:p>
          <a:p>
            <a:pPr marL="461963" indent="-461963">
              <a:lnSpc>
                <a:spcPct val="150000"/>
              </a:lnSpc>
            </a:pPr>
            <a:r>
              <a:rPr lang="en-US" sz="3600" dirty="0" smtClean="0">
                <a:latin typeface="ATTriumvirate" pitchFamily="50" charset="0"/>
              </a:rPr>
              <a:t>Docker CLI</a:t>
            </a:r>
            <a:endParaRPr lang="en-US" sz="3600" dirty="0">
              <a:latin typeface="ATTriumvir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1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</a:pPr>
            <a:r>
              <a:rPr lang="en-US" sz="4500" dirty="0">
                <a:latin typeface="ATTriumvirate" pitchFamily="50" charset="0"/>
              </a:rPr>
              <a:t>Docker Daemon</a:t>
            </a:r>
          </a:p>
        </p:txBody>
      </p:sp>
      <p:sp>
        <p:nvSpPr>
          <p:cNvPr id="26" name="Subtitle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Autofit/>
          </a:bodyPr>
          <a:lstStyle/>
          <a:p>
            <a:pPr marL="461963" indent="-461963">
              <a:lnSpc>
                <a:spcPct val="150000"/>
              </a:lnSpc>
            </a:pPr>
            <a:r>
              <a:rPr lang="en-US" sz="3600" dirty="0" smtClean="0">
                <a:latin typeface="ATTriumvirate" pitchFamily="50" charset="0"/>
              </a:rPr>
              <a:t>Builds Images</a:t>
            </a:r>
          </a:p>
          <a:p>
            <a:pPr marL="461963" indent="-461963">
              <a:lnSpc>
                <a:spcPct val="150000"/>
              </a:lnSpc>
            </a:pPr>
            <a:r>
              <a:rPr lang="en-US" sz="3600" dirty="0" smtClean="0">
                <a:latin typeface="ATTriumvirate" pitchFamily="50" charset="0"/>
              </a:rPr>
              <a:t>Runs and Manages Containers</a:t>
            </a:r>
          </a:p>
          <a:p>
            <a:pPr marL="461963" indent="-461963">
              <a:lnSpc>
                <a:spcPct val="150000"/>
              </a:lnSpc>
            </a:pPr>
            <a:r>
              <a:rPr lang="en-US" sz="3600" dirty="0" smtClean="0">
                <a:latin typeface="ATTriumvirate" pitchFamily="50" charset="0"/>
              </a:rPr>
              <a:t>RESTful API</a:t>
            </a:r>
            <a:endParaRPr lang="en-US" sz="3600" dirty="0">
              <a:latin typeface="ATTriumvir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</a:pPr>
            <a:r>
              <a:rPr lang="en-US" sz="4500" dirty="0">
                <a:latin typeface="ATTriumvirate" pitchFamily="50" charset="0"/>
              </a:rPr>
              <a:t>Docker </a:t>
            </a:r>
            <a:r>
              <a:rPr lang="en-US" sz="4500" dirty="0" smtClean="0">
                <a:latin typeface="ATTriumvirate" pitchFamily="50" charset="0"/>
              </a:rPr>
              <a:t>CLI</a:t>
            </a:r>
            <a:endParaRPr lang="en-US" sz="4500" dirty="0">
              <a:latin typeface="ATTriumvirate" pitchFamily="50" charset="0"/>
            </a:endParaRPr>
          </a:p>
        </p:txBody>
      </p:sp>
      <p:sp>
        <p:nvSpPr>
          <p:cNvPr id="26" name="Subtitle 2"/>
          <p:cNvSpPr>
            <a:spLocks noGrp="1"/>
          </p:cNvSpPr>
          <p:nvPr>
            <p:ph idx="1"/>
          </p:nvPr>
        </p:nvSpPr>
        <p:spPr>
          <a:xfrm>
            <a:off x="838200" y="1677628"/>
            <a:ext cx="10515600" cy="4763378"/>
          </a:xfrm>
        </p:spPr>
        <p:txBody>
          <a:bodyPr anchor="ctr">
            <a:noAutofit/>
          </a:bodyPr>
          <a:lstStyle/>
          <a:p>
            <a:pPr marL="461963" indent="-461963" algn="just">
              <a:lnSpc>
                <a:spcPct val="150000"/>
              </a:lnSpc>
            </a:pPr>
            <a:r>
              <a:rPr lang="en-US" sz="2400" dirty="0" smtClean="0">
                <a:latin typeface="ATTriumvirate" pitchFamily="50" charset="0"/>
              </a:rPr>
              <a:t>docker build		#Build an image from a Docker file</a:t>
            </a:r>
          </a:p>
          <a:p>
            <a:pPr marL="461963" indent="-461963" algn="just">
              <a:lnSpc>
                <a:spcPct val="150000"/>
              </a:lnSpc>
            </a:pPr>
            <a:r>
              <a:rPr lang="en-US" sz="2400" dirty="0" smtClean="0">
                <a:latin typeface="ATTriumvirate" pitchFamily="50" charset="0"/>
              </a:rPr>
              <a:t>docker images		#List all images on a Docker host</a:t>
            </a:r>
          </a:p>
          <a:p>
            <a:pPr marL="461963" indent="-461963" algn="just">
              <a:lnSpc>
                <a:spcPct val="150000"/>
              </a:lnSpc>
            </a:pPr>
            <a:r>
              <a:rPr lang="en-US" sz="2400" dirty="0" smtClean="0">
                <a:latin typeface="ATTriumvirate" pitchFamily="50" charset="0"/>
              </a:rPr>
              <a:t>docker run 		#Run an image</a:t>
            </a:r>
          </a:p>
          <a:p>
            <a:pPr marL="461963" indent="-461963" algn="just">
              <a:lnSpc>
                <a:spcPct val="150000"/>
              </a:lnSpc>
            </a:pPr>
            <a:r>
              <a:rPr lang="en-US" sz="2400" dirty="0">
                <a:latin typeface="ATTriumvirate" pitchFamily="50" charset="0"/>
              </a:rPr>
              <a:t>d</a:t>
            </a:r>
            <a:r>
              <a:rPr lang="en-US" sz="2400" dirty="0" smtClean="0">
                <a:latin typeface="ATTriumvirate" pitchFamily="50" charset="0"/>
              </a:rPr>
              <a:t>ocker </a:t>
            </a:r>
            <a:r>
              <a:rPr lang="en-US" sz="2400" dirty="0" err="1" smtClean="0">
                <a:latin typeface="ATTriumvirate" pitchFamily="50" charset="0"/>
              </a:rPr>
              <a:t>ps</a:t>
            </a:r>
            <a:r>
              <a:rPr lang="en-US" sz="2400" dirty="0" smtClean="0">
                <a:latin typeface="ATTriumvirate" pitchFamily="50" charset="0"/>
              </a:rPr>
              <a:t>			#List all running containers</a:t>
            </a:r>
          </a:p>
          <a:p>
            <a:pPr marL="461963" indent="-461963" algn="just">
              <a:lnSpc>
                <a:spcPct val="150000"/>
              </a:lnSpc>
            </a:pPr>
            <a:r>
              <a:rPr lang="en-US" sz="2400" dirty="0">
                <a:latin typeface="ATTriumvirate" pitchFamily="50" charset="0"/>
              </a:rPr>
              <a:t>d</a:t>
            </a:r>
            <a:r>
              <a:rPr lang="en-US" sz="2400" dirty="0" smtClean="0">
                <a:latin typeface="ATTriumvirate" pitchFamily="50" charset="0"/>
              </a:rPr>
              <a:t>ocker stop		#Stop a running Docker Instances</a:t>
            </a:r>
          </a:p>
          <a:p>
            <a:pPr marL="461963" indent="-461963" algn="just">
              <a:lnSpc>
                <a:spcPct val="150000"/>
              </a:lnSpc>
            </a:pPr>
            <a:r>
              <a:rPr lang="en-US" sz="2400" dirty="0">
                <a:latin typeface="ATTriumvirate" pitchFamily="50" charset="0"/>
              </a:rPr>
              <a:t>d</a:t>
            </a:r>
            <a:r>
              <a:rPr lang="en-US" sz="2400" dirty="0" smtClean="0">
                <a:latin typeface="ATTriumvirate" pitchFamily="50" charset="0"/>
              </a:rPr>
              <a:t>ocker </a:t>
            </a:r>
            <a:r>
              <a:rPr lang="en-US" sz="2400" dirty="0" err="1" smtClean="0">
                <a:latin typeface="ATTriumvirate" pitchFamily="50" charset="0"/>
              </a:rPr>
              <a:t>rm</a:t>
            </a:r>
            <a:r>
              <a:rPr lang="en-US" sz="2400" dirty="0" smtClean="0">
                <a:latin typeface="ATTriumvirate" pitchFamily="50" charset="0"/>
              </a:rPr>
              <a:t>			#Remove an instance</a:t>
            </a:r>
          </a:p>
          <a:p>
            <a:pPr marL="461963" indent="-461963" algn="just">
              <a:lnSpc>
                <a:spcPct val="150000"/>
              </a:lnSpc>
            </a:pPr>
            <a:r>
              <a:rPr lang="en-US" sz="2400" dirty="0">
                <a:latin typeface="ATTriumvirate" pitchFamily="50" charset="0"/>
              </a:rPr>
              <a:t>d</a:t>
            </a:r>
            <a:r>
              <a:rPr lang="en-US" sz="2400" dirty="0" smtClean="0">
                <a:latin typeface="ATTriumvirate" pitchFamily="50" charset="0"/>
              </a:rPr>
              <a:t>ocker </a:t>
            </a:r>
            <a:r>
              <a:rPr lang="en-US" sz="2400" dirty="0" err="1" smtClean="0">
                <a:latin typeface="ATTriumvirate" pitchFamily="50" charset="0"/>
              </a:rPr>
              <a:t>rmi</a:t>
            </a:r>
            <a:r>
              <a:rPr lang="en-US" sz="2400" dirty="0" smtClean="0">
                <a:latin typeface="ATTriumvirate" pitchFamily="50" charset="0"/>
              </a:rPr>
              <a:t>		#Remove an image</a:t>
            </a:r>
          </a:p>
        </p:txBody>
      </p:sp>
    </p:spTree>
    <p:extLst>
      <p:ext uri="{BB962C8B-B14F-4D97-AF65-F5344CB8AC3E}">
        <p14:creationId xmlns:p14="http://schemas.microsoft.com/office/powerpoint/2010/main" val="2498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ATTriumvirate" pitchFamily="50" charset="0"/>
              </a:rPr>
              <a:t>Agenda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461963" indent="-461963">
              <a:lnSpc>
                <a:spcPct val="150000"/>
              </a:lnSpc>
            </a:pPr>
            <a:r>
              <a:rPr lang="en-US" sz="4400" dirty="0" smtClean="0">
                <a:latin typeface="ATTriumvirate" pitchFamily="50" charset="0"/>
              </a:rPr>
              <a:t>Why we need Docker?</a:t>
            </a:r>
          </a:p>
          <a:p>
            <a:pPr marL="461963" indent="-461963">
              <a:lnSpc>
                <a:spcPct val="150000"/>
              </a:lnSpc>
            </a:pPr>
            <a:r>
              <a:rPr lang="en-US" sz="4400" dirty="0" smtClean="0">
                <a:latin typeface="ATTriumvirate" pitchFamily="50" charset="0"/>
              </a:rPr>
              <a:t>What is Docker?</a:t>
            </a:r>
          </a:p>
          <a:p>
            <a:pPr marL="461963" indent="-461963">
              <a:lnSpc>
                <a:spcPct val="150000"/>
              </a:lnSpc>
            </a:pPr>
            <a:r>
              <a:rPr lang="en-US" sz="4400" dirty="0" smtClean="0">
                <a:latin typeface="ATTriumvirate" pitchFamily="50" charset="0"/>
              </a:rPr>
              <a:t>Docker Platform </a:t>
            </a:r>
          </a:p>
          <a:p>
            <a:pPr marL="461963" indent="-461963">
              <a:lnSpc>
                <a:spcPct val="150000"/>
              </a:lnSpc>
            </a:pPr>
            <a:r>
              <a:rPr lang="en-US" sz="4400" dirty="0" smtClean="0">
                <a:latin typeface="ATTriumvirate" pitchFamily="50" charset="0"/>
              </a:rPr>
              <a:t>Docker File</a:t>
            </a:r>
            <a:endParaRPr lang="en-US" sz="4400" dirty="0">
              <a:latin typeface="ATTriumvir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Docker</a:t>
            </a:r>
            <a:r>
              <a:rPr lang="en-US" sz="4500" dirty="0">
                <a:latin typeface="ATTriumvirate" pitchFamily="50" charset="0"/>
              </a:rPr>
              <a:t> </a:t>
            </a:r>
            <a:r>
              <a:rPr lang="en-US" sz="4500" dirty="0" smtClean="0">
                <a:latin typeface="ATTriumvirate" pitchFamily="50" charset="0"/>
              </a:rPr>
              <a:t>Architecture</a:t>
            </a:r>
            <a:endParaRPr lang="en-US" sz="4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21" y="1582165"/>
            <a:ext cx="10026958" cy="500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4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ATTriumvirate" pitchFamily="50" charset="0"/>
              </a:rPr>
              <a:t>Docker Architecture</a:t>
            </a:r>
            <a:endParaRPr lang="en-US" sz="4500" dirty="0"/>
          </a:p>
        </p:txBody>
      </p:sp>
      <p:sp>
        <p:nvSpPr>
          <p:cNvPr id="6" name="Subtitle 2"/>
          <p:cNvSpPr>
            <a:spLocks noGrp="1"/>
          </p:cNvSpPr>
          <p:nvPr>
            <p:ph idx="1"/>
          </p:nvPr>
        </p:nvSpPr>
        <p:spPr>
          <a:xfrm>
            <a:off x="838200" y="1562216"/>
            <a:ext cx="10515600" cy="4763378"/>
          </a:xfrm>
        </p:spPr>
        <p:txBody>
          <a:bodyPr anchor="ctr">
            <a:noAutofit/>
          </a:bodyPr>
          <a:lstStyle/>
          <a:p>
            <a:pPr marL="461963" indent="-461963" algn="just">
              <a:lnSpc>
                <a:spcPct val="150000"/>
              </a:lnSpc>
            </a:pPr>
            <a:r>
              <a:rPr lang="en-US" sz="2400" b="1" dirty="0">
                <a:latin typeface="ATTriumvirate" pitchFamily="50" charset="0"/>
              </a:rPr>
              <a:t>Docker Client : </a:t>
            </a:r>
            <a:r>
              <a:rPr lang="en-US" sz="2400" dirty="0">
                <a:latin typeface="ATTriumvirate" pitchFamily="50" charset="0"/>
              </a:rPr>
              <a:t>client triggers interactions with the Docker </a:t>
            </a:r>
            <a:r>
              <a:rPr lang="en-US" sz="2400" dirty="0" smtClean="0">
                <a:latin typeface="ATTriumvirate" pitchFamily="50" charset="0"/>
              </a:rPr>
              <a:t>Host</a:t>
            </a:r>
          </a:p>
          <a:p>
            <a:pPr marL="461963" indent="-461963" algn="just">
              <a:lnSpc>
                <a:spcPct val="150000"/>
              </a:lnSpc>
            </a:pPr>
            <a:r>
              <a:rPr lang="en-US" sz="2400" b="1" dirty="0" smtClean="0">
                <a:latin typeface="ATTriumvirate" pitchFamily="50" charset="0"/>
              </a:rPr>
              <a:t>Docker </a:t>
            </a:r>
            <a:r>
              <a:rPr lang="en-US" sz="2400" b="1" dirty="0">
                <a:latin typeface="ATTriumvirate" pitchFamily="50" charset="0"/>
              </a:rPr>
              <a:t>Host</a:t>
            </a:r>
            <a:r>
              <a:rPr lang="en-US" sz="2400" i="1" dirty="0">
                <a:latin typeface="ATTriumvirate" pitchFamily="50" charset="0"/>
              </a:rPr>
              <a:t> </a:t>
            </a:r>
            <a:r>
              <a:rPr lang="en-US" sz="2400" i="1" dirty="0">
                <a:latin typeface="ATTriumvirate" pitchFamily="50" charset="0"/>
              </a:rPr>
              <a:t> </a:t>
            </a:r>
            <a:r>
              <a:rPr lang="en-US" sz="2400" dirty="0" smtClean="0">
                <a:latin typeface="ATTriumvirate" pitchFamily="50" charset="0"/>
              </a:rPr>
              <a:t>: Docker </a:t>
            </a:r>
            <a:r>
              <a:rPr lang="en-US" sz="2400" dirty="0">
                <a:latin typeface="ATTriumvirate" pitchFamily="50" charset="0"/>
              </a:rPr>
              <a:t>host runs a Docker daemon and a docker </a:t>
            </a:r>
            <a:r>
              <a:rPr lang="en-US" sz="2400" dirty="0" smtClean="0">
                <a:latin typeface="ATTriumvirate" pitchFamily="50" charset="0"/>
              </a:rPr>
              <a:t>registry</a:t>
            </a:r>
            <a:endParaRPr lang="en-US" sz="2400" dirty="0">
              <a:latin typeface="ATTriumvirate" pitchFamily="50" charset="0"/>
            </a:endParaRPr>
          </a:p>
          <a:p>
            <a:pPr marL="461963" indent="-461963" algn="just">
              <a:lnSpc>
                <a:spcPct val="150000"/>
              </a:lnSpc>
            </a:pPr>
            <a:r>
              <a:rPr lang="en-US" sz="2400" b="1" dirty="0" smtClean="0">
                <a:latin typeface="ATTriumvirate" pitchFamily="50" charset="0"/>
              </a:rPr>
              <a:t>The </a:t>
            </a:r>
            <a:r>
              <a:rPr lang="en-US" sz="2400" b="1" dirty="0">
                <a:latin typeface="ATTriumvirate" pitchFamily="50" charset="0"/>
              </a:rPr>
              <a:t>Docker </a:t>
            </a:r>
            <a:r>
              <a:rPr lang="en-US" sz="2400" b="1" dirty="0" smtClean="0">
                <a:latin typeface="ATTriumvirate" pitchFamily="50" charset="0"/>
              </a:rPr>
              <a:t>Daemon :</a:t>
            </a:r>
            <a:r>
              <a:rPr lang="en-US" sz="2400" b="1" dirty="0">
                <a:latin typeface="ATTriumvirate" pitchFamily="50" charset="0"/>
              </a:rPr>
              <a:t> </a:t>
            </a:r>
            <a:r>
              <a:rPr lang="en-US" sz="2400" dirty="0" smtClean="0">
                <a:latin typeface="ATTriumvirate" pitchFamily="50" charset="0"/>
              </a:rPr>
              <a:t>is </a:t>
            </a:r>
            <a:r>
              <a:rPr lang="en-US" sz="2400" dirty="0">
                <a:latin typeface="ATTriumvirate" pitchFamily="50" charset="0"/>
              </a:rPr>
              <a:t>a component that runs inside the Docker Host and handles the images and </a:t>
            </a:r>
            <a:r>
              <a:rPr lang="en-US" sz="2400" dirty="0" smtClean="0">
                <a:latin typeface="ATTriumvirate" pitchFamily="50" charset="0"/>
              </a:rPr>
              <a:t>containers.</a:t>
            </a:r>
            <a:endParaRPr lang="en-US" sz="2400" dirty="0">
              <a:latin typeface="ATTriumvirate" pitchFamily="50" charset="0"/>
            </a:endParaRPr>
          </a:p>
          <a:p>
            <a:pPr marL="461963" indent="-461963" algn="just">
              <a:lnSpc>
                <a:spcPct val="150000"/>
              </a:lnSpc>
            </a:pPr>
            <a:r>
              <a:rPr lang="en-US" sz="2400" b="1" dirty="0" smtClean="0">
                <a:latin typeface="ATTriumvirate" pitchFamily="50" charset="0"/>
              </a:rPr>
              <a:t>Docker </a:t>
            </a:r>
            <a:r>
              <a:rPr lang="en-US" sz="2400" b="1" dirty="0">
                <a:latin typeface="ATTriumvirate" pitchFamily="50" charset="0"/>
              </a:rPr>
              <a:t>registry </a:t>
            </a:r>
            <a:r>
              <a:rPr lang="en-US" sz="2400" b="1" dirty="0" smtClean="0">
                <a:latin typeface="ATTriumvirate" pitchFamily="50" charset="0"/>
              </a:rPr>
              <a:t>: </a:t>
            </a:r>
            <a:r>
              <a:rPr lang="en-US" sz="2400" dirty="0" smtClean="0">
                <a:latin typeface="ATTriumvirate" pitchFamily="50" charset="0"/>
              </a:rPr>
              <a:t>The </a:t>
            </a:r>
            <a:r>
              <a:rPr lang="en-US" sz="2400" dirty="0">
                <a:latin typeface="ATTriumvirate" pitchFamily="50" charset="0"/>
              </a:rPr>
              <a:t>docker registry stores the docker images. Docker hub is one such registry, but you can have your own too</a:t>
            </a:r>
            <a:r>
              <a:rPr lang="en-US" sz="2400" dirty="0" smtClean="0">
                <a:latin typeface="ATTriumvirate" pitchFamily="50" charset="0"/>
              </a:rPr>
              <a:t>.</a:t>
            </a:r>
            <a:endParaRPr lang="en-US" sz="2400" dirty="0">
              <a:latin typeface="ATTriumvir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9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Docker</a:t>
            </a:r>
            <a:r>
              <a:rPr lang="en-US" sz="4500" dirty="0">
                <a:latin typeface="ATTriumvirate" pitchFamily="50" charset="0"/>
              </a:rPr>
              <a:t> </a:t>
            </a:r>
            <a:r>
              <a:rPr lang="en-US" sz="4500" dirty="0" smtClean="0">
                <a:latin typeface="ATTriumvirate" pitchFamily="50" charset="0"/>
              </a:rPr>
              <a:t>Hub</a:t>
            </a:r>
            <a:endParaRPr lang="en-US" sz="4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14839"/>
            <a:ext cx="10058400" cy="507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1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ATTriumvirate" pitchFamily="50" charset="0"/>
              </a:rPr>
              <a:t>Docker </a:t>
            </a:r>
            <a:r>
              <a:rPr lang="en-US" sz="4500" dirty="0" smtClean="0">
                <a:latin typeface="ATTriumvirate" pitchFamily="50" charset="0"/>
              </a:rPr>
              <a:t>Hub</a:t>
            </a:r>
            <a:endParaRPr lang="en-US" sz="4500" dirty="0"/>
          </a:p>
        </p:txBody>
      </p:sp>
      <p:sp>
        <p:nvSpPr>
          <p:cNvPr id="6" name="Subtitle 2"/>
          <p:cNvSpPr>
            <a:spLocks noGrp="1"/>
          </p:cNvSpPr>
          <p:nvPr>
            <p:ph idx="1"/>
          </p:nvPr>
        </p:nvSpPr>
        <p:spPr>
          <a:xfrm>
            <a:off x="838200" y="1136085"/>
            <a:ext cx="10515600" cy="4763378"/>
          </a:xfrm>
        </p:spPr>
        <p:txBody>
          <a:bodyPr anchor="ctr">
            <a:noAutofit/>
          </a:bodyPr>
          <a:lstStyle/>
          <a:p>
            <a:pPr marL="461963" indent="-461963" algn="just">
              <a:lnSpc>
                <a:spcPct val="150000"/>
              </a:lnSpc>
            </a:pPr>
            <a:r>
              <a:rPr lang="en-US" sz="2400" dirty="0" smtClean="0">
                <a:latin typeface="ATTriumvirate" pitchFamily="50" charset="0"/>
              </a:rPr>
              <a:t>Provides Docker Services</a:t>
            </a:r>
          </a:p>
          <a:p>
            <a:pPr marL="461963" indent="-461963" algn="just">
              <a:lnSpc>
                <a:spcPct val="150000"/>
              </a:lnSpc>
            </a:pPr>
            <a:r>
              <a:rPr lang="en-US" sz="2400" dirty="0" smtClean="0">
                <a:latin typeface="ATTriumvirate" pitchFamily="50" charset="0"/>
              </a:rPr>
              <a:t>Library of public images</a:t>
            </a:r>
          </a:p>
          <a:p>
            <a:pPr marL="461963" indent="-461963" algn="just">
              <a:lnSpc>
                <a:spcPct val="150000"/>
              </a:lnSpc>
            </a:pPr>
            <a:r>
              <a:rPr lang="en-US" sz="2400" dirty="0" smtClean="0">
                <a:latin typeface="ATTriumvirate" pitchFamily="50" charset="0"/>
              </a:rPr>
              <a:t>Storage for your images</a:t>
            </a:r>
          </a:p>
          <a:p>
            <a:pPr marL="461963" indent="-461963" algn="just">
              <a:lnSpc>
                <a:spcPct val="150000"/>
              </a:lnSpc>
            </a:pPr>
            <a:r>
              <a:rPr lang="en-US" sz="2400" dirty="0" smtClean="0">
                <a:latin typeface="ATTriumvirate" pitchFamily="50" charset="0"/>
              </a:rPr>
              <a:t>Automated builds (link </a:t>
            </a:r>
            <a:r>
              <a:rPr lang="en-US" sz="2400" dirty="0" err="1" smtClean="0">
                <a:latin typeface="ATTriumvirate" pitchFamily="50" charset="0"/>
              </a:rPr>
              <a:t>github</a:t>
            </a:r>
            <a:r>
              <a:rPr lang="en-US" sz="2400" dirty="0" smtClean="0">
                <a:latin typeface="ATTriumvirate" pitchFamily="50" charset="0"/>
              </a:rPr>
              <a:t>/</a:t>
            </a:r>
            <a:r>
              <a:rPr lang="en-US" sz="2400" dirty="0" err="1" smtClean="0">
                <a:latin typeface="ATTriumvirate" pitchFamily="50" charset="0"/>
              </a:rPr>
              <a:t>bitbucket</a:t>
            </a:r>
            <a:r>
              <a:rPr lang="en-US" sz="2400" dirty="0" smtClean="0">
                <a:latin typeface="ATTriumvirate" pitchFamily="50" charset="0"/>
              </a:rPr>
              <a:t> repo; trigger build on commit)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3" y="5463351"/>
            <a:ext cx="958100" cy="977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15492" y="5740819"/>
            <a:ext cx="9161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ATTriumvirate" pitchFamily="50" charset="0"/>
              </a:rPr>
              <a:t>Basically, It’s </a:t>
            </a:r>
            <a:r>
              <a:rPr lang="en-US" sz="1600" i="1" dirty="0">
                <a:latin typeface="ATTriumvirate" pitchFamily="50" charset="0"/>
              </a:rPr>
              <a:t>a public cloud-based registry provided by Docker for storing public images of </a:t>
            </a:r>
            <a:r>
              <a:rPr lang="en-US" sz="1600" i="1" dirty="0" smtClean="0">
                <a:latin typeface="ATTriumvirate" pitchFamily="50" charset="0"/>
              </a:rPr>
              <a:t>the containers </a:t>
            </a:r>
            <a:r>
              <a:rPr lang="en-US" sz="1600" i="1" dirty="0">
                <a:latin typeface="ATTriumvirate" pitchFamily="50" charset="0"/>
              </a:rPr>
              <a:t>along with the provision of finding and sharing </a:t>
            </a:r>
            <a:r>
              <a:rPr lang="en-US" sz="1600" i="1" dirty="0" smtClean="0">
                <a:latin typeface="ATTriumvirate" pitchFamily="50" charset="0"/>
              </a:rPr>
              <a:t>them.</a:t>
            </a:r>
            <a:endParaRPr lang="en-US" sz="1600" i="1" dirty="0">
              <a:latin typeface="ATTriumvir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470734" y="2063396"/>
            <a:ext cx="9144000" cy="2387600"/>
          </a:xfrm>
        </p:spPr>
        <p:txBody>
          <a:bodyPr anchor="ctr"/>
          <a:lstStyle/>
          <a:p>
            <a:r>
              <a:rPr lang="en-US" dirty="0" smtClean="0">
                <a:latin typeface="ATTriumvirate" pitchFamily="50" charset="0"/>
              </a:rPr>
              <a:t>Docker </a:t>
            </a:r>
            <a:r>
              <a:rPr lang="en-US" dirty="0" smtClean="0">
                <a:latin typeface="ATTriumvirate" pitchFamily="50" charset="0"/>
              </a:rPr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ATTriumvirate" pitchFamily="50" charset="0"/>
              </a:rPr>
              <a:t>Docker </a:t>
            </a:r>
            <a:r>
              <a:rPr lang="en-US" sz="4500" dirty="0" smtClean="0">
                <a:latin typeface="ATTriumvirate" pitchFamily="50" charset="0"/>
              </a:rPr>
              <a:t>File</a:t>
            </a:r>
            <a:endParaRPr lang="en-US" sz="4500" dirty="0"/>
          </a:p>
        </p:txBody>
      </p:sp>
      <p:sp>
        <p:nvSpPr>
          <p:cNvPr id="6" name="Subtitle 2"/>
          <p:cNvSpPr>
            <a:spLocks noGrp="1"/>
          </p:cNvSpPr>
          <p:nvPr>
            <p:ph idx="1"/>
          </p:nvPr>
        </p:nvSpPr>
        <p:spPr>
          <a:xfrm>
            <a:off x="838200" y="1136085"/>
            <a:ext cx="10515600" cy="4763378"/>
          </a:xfrm>
        </p:spPr>
        <p:txBody>
          <a:bodyPr anchor="ctr">
            <a:noAutofit/>
          </a:bodyPr>
          <a:lstStyle/>
          <a:p>
            <a:pPr algn="just"/>
            <a:r>
              <a:rPr lang="en-US" sz="2400" dirty="0">
                <a:latin typeface="ATTriumvirate" pitchFamily="50" charset="0"/>
              </a:rPr>
              <a:t>It is a text document that contains necessary commands which on execution helps assemble a Docker Image.</a:t>
            </a:r>
          </a:p>
          <a:p>
            <a:pPr algn="just"/>
            <a:r>
              <a:rPr lang="en-US" sz="2400" b="1" dirty="0">
                <a:latin typeface="ATTriumvirate" pitchFamily="50" charset="0"/>
              </a:rPr>
              <a:t>Docker image is created using a Docker file</a:t>
            </a:r>
            <a:r>
              <a:rPr lang="en-US" sz="2400" b="1" dirty="0" smtClean="0">
                <a:latin typeface="ATTriumvirate" pitchFamily="50" charset="0"/>
              </a:rPr>
              <a:t>.</a:t>
            </a:r>
            <a:endParaRPr lang="en-US" sz="2400" dirty="0" smtClean="0">
              <a:latin typeface="ATTriumvir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How to write a Docker File</a:t>
            </a:r>
            <a:endParaRPr lang="en-US" sz="4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5" t="15935" r="11367" b="15853"/>
          <a:stretch/>
        </p:blipFill>
        <p:spPr>
          <a:xfrm>
            <a:off x="2291918" y="1790330"/>
            <a:ext cx="7395100" cy="47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ATTriumvirate" pitchFamily="50" charset="0"/>
              </a:rPr>
              <a:t>How to write Docker File</a:t>
            </a:r>
            <a:r>
              <a:rPr lang="en-US" sz="4500" dirty="0" smtClean="0">
                <a:latin typeface="ATTriumvirate" pitchFamily="50" charset="0"/>
              </a:rPr>
              <a:t>			</a:t>
            </a:r>
            <a:r>
              <a:rPr lang="en-US" sz="4500" dirty="0" err="1" smtClean="0">
                <a:latin typeface="ATTriumvirate" pitchFamily="50" charset="0"/>
              </a:rPr>
              <a:t>Contd</a:t>
            </a:r>
            <a:r>
              <a:rPr lang="en-US" sz="4500" dirty="0" smtClean="0">
                <a:latin typeface="ATTriumvirate" pitchFamily="50" charset="0"/>
              </a:rPr>
              <a:t>…</a:t>
            </a:r>
            <a:endParaRPr lang="en-US" sz="4500" dirty="0"/>
          </a:p>
        </p:txBody>
      </p:sp>
      <p:sp>
        <p:nvSpPr>
          <p:cNvPr id="6" name="Subtitle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3378"/>
          </a:xfrm>
        </p:spPr>
        <p:txBody>
          <a:bodyPr anchor="ctr">
            <a:noAutofit/>
          </a:bodyPr>
          <a:lstStyle/>
          <a:p>
            <a:pPr marL="461963" indent="-461963" algn="just">
              <a:lnSpc>
                <a:spcPct val="150000"/>
              </a:lnSpc>
            </a:pPr>
            <a:r>
              <a:rPr lang="en-US" sz="2400" dirty="0">
                <a:latin typeface="ATTriumvirate" pitchFamily="50" charset="0"/>
              </a:rPr>
              <a:t>FROM — is where we are pulling our official image from </a:t>
            </a:r>
            <a:r>
              <a:rPr lang="en-US" sz="2400" dirty="0" err="1">
                <a:latin typeface="ATTriumvirate" pitchFamily="50" charset="0"/>
              </a:rPr>
              <a:t>ubuntu</a:t>
            </a:r>
            <a:r>
              <a:rPr lang="en-US" sz="2400" dirty="0">
                <a:latin typeface="ATTriumvirate" pitchFamily="50" charset="0"/>
              </a:rPr>
              <a:t> is an official image provided by </a:t>
            </a:r>
            <a:r>
              <a:rPr lang="en-US" sz="2400" dirty="0" smtClean="0">
                <a:latin typeface="ATTriumvirate" pitchFamily="50" charset="0"/>
              </a:rPr>
              <a:t>Docker</a:t>
            </a:r>
          </a:p>
          <a:p>
            <a:pPr marL="461963" indent="-461963" algn="just">
              <a:lnSpc>
                <a:spcPct val="150000"/>
              </a:lnSpc>
            </a:pPr>
            <a:r>
              <a:rPr lang="en-US" sz="2400" dirty="0" smtClean="0">
                <a:latin typeface="ATTriumvirate" pitchFamily="50" charset="0"/>
              </a:rPr>
              <a:t>WORKDIR</a:t>
            </a:r>
            <a:r>
              <a:rPr lang="en-US" sz="2400" dirty="0">
                <a:latin typeface="ATTriumvirate" pitchFamily="50" charset="0"/>
              </a:rPr>
              <a:t> — </a:t>
            </a:r>
            <a:r>
              <a:rPr lang="en-US" sz="2400" dirty="0" smtClean="0">
                <a:latin typeface="ATTriumvirate" pitchFamily="50" charset="0"/>
              </a:rPr>
              <a:t>you </a:t>
            </a:r>
            <a:r>
              <a:rPr lang="en-US" sz="2400" dirty="0">
                <a:latin typeface="ATTriumvirate" pitchFamily="50" charset="0"/>
              </a:rPr>
              <a:t>guessed it…it is setting the current location (directory) of where are files are located(not used here but an option for your future use</a:t>
            </a:r>
            <a:r>
              <a:rPr lang="en-US" sz="2400" dirty="0" smtClean="0">
                <a:latin typeface="ATTriumvirate" pitchFamily="50" charset="0"/>
              </a:rPr>
              <a:t>)</a:t>
            </a:r>
          </a:p>
          <a:p>
            <a:pPr marL="461963" indent="-461963" algn="just">
              <a:lnSpc>
                <a:spcPct val="150000"/>
              </a:lnSpc>
            </a:pPr>
            <a:r>
              <a:rPr lang="en-US" sz="2400" dirty="0">
                <a:latin typeface="ATTriumvirate" pitchFamily="50" charset="0"/>
              </a:rPr>
              <a:t>RUN — provides an instruction to download and acquire all packages updates from the internet</a:t>
            </a:r>
          </a:p>
          <a:p>
            <a:pPr marL="461963" indent="-461963" algn="just">
              <a:lnSpc>
                <a:spcPct val="150000"/>
              </a:lnSpc>
            </a:pPr>
            <a:r>
              <a:rPr lang="en-US" sz="2400" dirty="0" smtClean="0">
                <a:latin typeface="ATTriumvirate" pitchFamily="50" charset="0"/>
              </a:rPr>
              <a:t>RUN</a:t>
            </a:r>
            <a:r>
              <a:rPr lang="en-US" sz="2400" dirty="0">
                <a:latin typeface="ATTriumvirate" pitchFamily="50" charset="0"/>
              </a:rPr>
              <a:t> — </a:t>
            </a:r>
            <a:r>
              <a:rPr lang="en-US" sz="2400" dirty="0" smtClean="0">
                <a:latin typeface="ATTriumvirate" pitchFamily="50" charset="0"/>
              </a:rPr>
              <a:t>the </a:t>
            </a:r>
            <a:r>
              <a:rPr lang="en-US" sz="2400" dirty="0">
                <a:latin typeface="ATTriumvirate" pitchFamily="50" charset="0"/>
              </a:rPr>
              <a:t>next run instruction install </a:t>
            </a:r>
            <a:r>
              <a:rPr lang="en-US" sz="2400" dirty="0" err="1">
                <a:latin typeface="ATTriumvirate" pitchFamily="50" charset="0"/>
              </a:rPr>
              <a:t>nginx</a:t>
            </a:r>
            <a:r>
              <a:rPr lang="en-US" sz="2400" dirty="0">
                <a:latin typeface="ATTriumvirate" pitchFamily="50" charset="0"/>
              </a:rPr>
              <a:t> web server on our container</a:t>
            </a:r>
            <a:endParaRPr lang="en-US" sz="2400" dirty="0" smtClean="0">
              <a:latin typeface="ATTriumvir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ATTriumvirate" pitchFamily="50" charset="0"/>
              </a:rPr>
              <a:t>How to write Docker File	</a:t>
            </a:r>
            <a:r>
              <a:rPr lang="en-US" sz="4500" dirty="0" smtClean="0">
                <a:latin typeface="ATTriumvirate" pitchFamily="50" charset="0"/>
              </a:rPr>
              <a:t>		</a:t>
            </a:r>
            <a:r>
              <a:rPr lang="en-US" sz="4500" dirty="0" err="1" smtClean="0">
                <a:latin typeface="ATTriumvirate" pitchFamily="50" charset="0"/>
              </a:rPr>
              <a:t>Contd</a:t>
            </a:r>
            <a:r>
              <a:rPr lang="en-US" sz="4500" dirty="0">
                <a:latin typeface="ATTriumvirate" pitchFamily="50" charset="0"/>
              </a:rPr>
              <a:t>…</a:t>
            </a:r>
            <a:endParaRPr lang="en-US" sz="4500" dirty="0"/>
          </a:p>
        </p:txBody>
      </p:sp>
      <p:sp>
        <p:nvSpPr>
          <p:cNvPr id="6" name="Subtitle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3378"/>
          </a:xfrm>
        </p:spPr>
        <p:txBody>
          <a:bodyPr anchor="ctr">
            <a:noAutofit/>
          </a:bodyPr>
          <a:lstStyle/>
          <a:p>
            <a:pPr marL="461963" indent="-461963" algn="just">
              <a:lnSpc>
                <a:spcPct val="150000"/>
              </a:lnSpc>
            </a:pPr>
            <a:r>
              <a:rPr lang="en-US" sz="2400" dirty="0" smtClean="0">
                <a:latin typeface="ATTriumvirate" pitchFamily="50" charset="0"/>
              </a:rPr>
              <a:t>COPY </a:t>
            </a:r>
            <a:r>
              <a:rPr lang="en-US" sz="2400" dirty="0">
                <a:latin typeface="ATTriumvirate" pitchFamily="50" charset="0"/>
              </a:rPr>
              <a:t>— </a:t>
            </a:r>
            <a:r>
              <a:rPr lang="en-US" sz="2400" dirty="0" smtClean="0">
                <a:latin typeface="ATTriumvirate" pitchFamily="50" charset="0"/>
              </a:rPr>
              <a:t>adds </a:t>
            </a:r>
            <a:r>
              <a:rPr lang="en-US" sz="2400" dirty="0">
                <a:latin typeface="ATTriumvirate" pitchFamily="50" charset="0"/>
              </a:rPr>
              <a:t>files from your Docker client’s current </a:t>
            </a:r>
            <a:r>
              <a:rPr lang="en-US" sz="2400" dirty="0" smtClean="0">
                <a:latin typeface="ATTriumvirate" pitchFamily="50" charset="0"/>
              </a:rPr>
              <a:t>directory</a:t>
            </a:r>
          </a:p>
          <a:p>
            <a:pPr marL="461963" indent="-461963" algn="just">
              <a:lnSpc>
                <a:spcPct val="150000"/>
              </a:lnSpc>
            </a:pPr>
            <a:r>
              <a:rPr lang="en-US" sz="2400" dirty="0" smtClean="0">
                <a:latin typeface="ATTriumvirate" pitchFamily="50" charset="0"/>
              </a:rPr>
              <a:t>EXPOSE</a:t>
            </a:r>
            <a:r>
              <a:rPr lang="en-US" sz="2400" dirty="0">
                <a:latin typeface="ATTriumvirate" pitchFamily="50" charset="0"/>
              </a:rPr>
              <a:t> —</a:t>
            </a:r>
            <a:r>
              <a:rPr lang="en-US" sz="2400" dirty="0" smtClean="0">
                <a:latin typeface="ATTriumvirate" pitchFamily="50" charset="0"/>
              </a:rPr>
              <a:t> </a:t>
            </a:r>
            <a:r>
              <a:rPr lang="en-US" sz="2400" dirty="0">
                <a:latin typeface="ATTriumvirate" pitchFamily="50" charset="0"/>
              </a:rPr>
              <a:t>is a documentation instruction letting the container know we are exposing the standard port 80 (TCP)</a:t>
            </a:r>
          </a:p>
          <a:p>
            <a:pPr marL="461963" indent="-461963" algn="just">
              <a:lnSpc>
                <a:spcPct val="150000"/>
              </a:lnSpc>
            </a:pPr>
            <a:r>
              <a:rPr lang="en-US" sz="2400" dirty="0" smtClean="0">
                <a:latin typeface="ATTriumvirate" pitchFamily="50" charset="0"/>
              </a:rPr>
              <a:t>CMD</a:t>
            </a:r>
            <a:r>
              <a:rPr lang="en-US" sz="2400" dirty="0">
                <a:latin typeface="ATTriumvirate" pitchFamily="50" charset="0"/>
              </a:rPr>
              <a:t> —</a:t>
            </a:r>
            <a:r>
              <a:rPr lang="en-US" sz="2400" dirty="0" smtClean="0">
                <a:latin typeface="ATTriumvirate" pitchFamily="50" charset="0"/>
              </a:rPr>
              <a:t> </a:t>
            </a:r>
            <a:r>
              <a:rPr lang="en-US" sz="2400" dirty="0">
                <a:latin typeface="ATTriumvirate" pitchFamily="50" charset="0"/>
              </a:rPr>
              <a:t>provide defaults for an executing container</a:t>
            </a:r>
            <a:endParaRPr lang="en-US" sz="2400" dirty="0" smtClean="0">
              <a:latin typeface="ATTriumvir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470734" y="2063396"/>
            <a:ext cx="9144000" cy="2387600"/>
          </a:xfrm>
        </p:spPr>
        <p:txBody>
          <a:bodyPr anchor="ctr"/>
          <a:lstStyle/>
          <a:p>
            <a:r>
              <a:rPr lang="en-US" dirty="0" smtClean="0">
                <a:latin typeface="ATTriumvirate" pitchFamily="50" charset="0"/>
              </a:rPr>
              <a:t>How containers are created?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9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ATTriumvirate" pitchFamily="50" charset="0"/>
              </a:rPr>
              <a:t>Agenda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461963" indent="-461963">
              <a:lnSpc>
                <a:spcPct val="150000"/>
              </a:lnSpc>
            </a:pPr>
            <a:r>
              <a:rPr lang="en-US" sz="4400" dirty="0">
                <a:latin typeface="ATTriumvirate" pitchFamily="50" charset="0"/>
              </a:rPr>
              <a:t>How containers are created</a:t>
            </a:r>
            <a:r>
              <a:rPr lang="en-US" sz="4400" dirty="0" smtClean="0">
                <a:latin typeface="ATTriumvirate" pitchFamily="50" charset="0"/>
              </a:rPr>
              <a:t>?</a:t>
            </a:r>
          </a:p>
          <a:p>
            <a:pPr marL="461963" indent="-461963">
              <a:lnSpc>
                <a:spcPct val="150000"/>
              </a:lnSpc>
            </a:pPr>
            <a:r>
              <a:rPr lang="en-US" sz="4400" dirty="0" smtClean="0">
                <a:latin typeface="ATTriumvirate" pitchFamily="50" charset="0"/>
              </a:rPr>
              <a:t>Docker Command Cheat sheet </a:t>
            </a:r>
            <a:endParaRPr lang="en-US" sz="4400" dirty="0">
              <a:latin typeface="ATTriumvir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4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How containers are created?</a:t>
            </a:r>
            <a:endParaRPr lang="en-US" sz="4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80" y="2601157"/>
            <a:ext cx="11122641" cy="319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How containers are created?</a:t>
            </a:r>
            <a:endParaRPr lang="en-US" sz="4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5444"/>
            <a:ext cx="6206815" cy="28760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23573" y="3378615"/>
            <a:ext cx="3808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TTriumvirate" pitchFamily="50" charset="0"/>
              </a:rPr>
              <a:t>docker build -t &lt;name of tag of </a:t>
            </a:r>
            <a:r>
              <a:rPr lang="en-US" sz="2400" b="1" dirty="0" smtClean="0">
                <a:latin typeface="ATTriumvirate" pitchFamily="50" charset="0"/>
              </a:rPr>
              <a:t>container&gt; </a:t>
            </a:r>
            <a:r>
              <a:rPr lang="en-US" sz="2400" b="1" dirty="0">
                <a:latin typeface="ATTriumvirate" pitchFamily="50" charset="0"/>
              </a:rPr>
              <a:t>. </a:t>
            </a:r>
            <a:r>
              <a:rPr lang="en-US" sz="2400" b="1" dirty="0" smtClean="0">
                <a:latin typeface="ATTriumvirate" pitchFamily="50" charset="0"/>
              </a:rPr>
              <a:t>← </a:t>
            </a:r>
            <a:r>
              <a:rPr lang="en-US" sz="2400" b="1" dirty="0">
                <a:latin typeface="ATTriumvirate" pitchFamily="50" charset="0"/>
              </a:rPr>
              <a:t>. is to symbolize current directory.</a:t>
            </a:r>
            <a:endParaRPr lang="en-US" sz="2400" dirty="0">
              <a:latin typeface="ATTriumvirate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072986"/>
            <a:ext cx="2787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TTriumvirate" pitchFamily="50" charset="0"/>
              </a:rPr>
              <a:t>Docker Build </a:t>
            </a:r>
            <a:endParaRPr lang="en-US" sz="2400" dirty="0">
              <a:latin typeface="ATTriumvirat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3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470734" y="2063396"/>
            <a:ext cx="9144000" cy="2387600"/>
          </a:xfrm>
        </p:spPr>
        <p:txBody>
          <a:bodyPr anchor="ctr"/>
          <a:lstStyle/>
          <a:p>
            <a:r>
              <a:rPr lang="en-US" dirty="0" smtClean="0">
                <a:latin typeface="ATTriumvirate" pitchFamily="50" charset="0"/>
              </a:rPr>
              <a:t>Docker Commands Cheat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8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470734" y="2063396"/>
            <a:ext cx="9144000" cy="2387600"/>
          </a:xfrm>
        </p:spPr>
        <p:txBody>
          <a:bodyPr anchor="ctr"/>
          <a:lstStyle/>
          <a:p>
            <a:r>
              <a:rPr lang="en-US" dirty="0" smtClean="0">
                <a:latin typeface="ATTriumvirate" pitchFamily="50" charset="0"/>
              </a:rPr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470734" y="2063396"/>
            <a:ext cx="9144000" cy="2387600"/>
          </a:xfrm>
        </p:spPr>
        <p:txBody>
          <a:bodyPr anchor="ctr"/>
          <a:lstStyle/>
          <a:p>
            <a:r>
              <a:rPr lang="en-US" dirty="0" smtClean="0">
                <a:latin typeface="ATTriumvirate" pitchFamily="50" charset="0"/>
              </a:rPr>
              <a:t>Why we need Docker?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57" y="4138457"/>
            <a:ext cx="1583947" cy="158394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360" y="4092611"/>
            <a:ext cx="1557548" cy="1622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Problems Before Docker</a:t>
            </a:r>
            <a:endParaRPr lang="en-US" sz="45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71465" y="3045413"/>
            <a:ext cx="6034800" cy="3337632"/>
            <a:chOff x="557896" y="2566013"/>
            <a:chExt cx="6253153" cy="3458395"/>
          </a:xfrm>
        </p:grpSpPr>
        <p:grpSp>
          <p:nvGrpSpPr>
            <p:cNvPr id="15" name="Group 14"/>
            <p:cNvGrpSpPr/>
            <p:nvPr/>
          </p:nvGrpSpPr>
          <p:grpSpPr>
            <a:xfrm>
              <a:off x="557896" y="2566013"/>
              <a:ext cx="6253153" cy="3000286"/>
              <a:chOff x="291566" y="3187449"/>
              <a:chExt cx="7085777" cy="339978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91566" y="3187449"/>
                <a:ext cx="7085777" cy="977635"/>
                <a:chOff x="291566" y="3187449"/>
                <a:chExt cx="7085777" cy="977635"/>
              </a:xfrm>
            </p:grpSpPr>
            <p:sp>
              <p:nvSpPr>
                <p:cNvPr id="10" name="Oval Callout 9"/>
                <p:cNvSpPr/>
                <p:nvPr/>
              </p:nvSpPr>
              <p:spPr>
                <a:xfrm>
                  <a:off x="5388745" y="3187449"/>
                  <a:ext cx="1988598" cy="977635"/>
                </a:xfrm>
                <a:prstGeom prst="wedgeEllipse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400" dirty="0" smtClean="0"/>
                    <a:t>There is some problem with the code</a:t>
                  </a:r>
                  <a:endParaRPr lang="en-US" sz="1400" dirty="0"/>
                </a:p>
              </p:txBody>
            </p:sp>
            <p:sp>
              <p:nvSpPr>
                <p:cNvPr id="11" name="Oval Callout 10"/>
                <p:cNvSpPr/>
                <p:nvPr/>
              </p:nvSpPr>
              <p:spPr>
                <a:xfrm flipH="1">
                  <a:off x="291566" y="3187449"/>
                  <a:ext cx="1988598" cy="977635"/>
                </a:xfrm>
                <a:prstGeom prst="wedgeEllipseCallou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Code works fine in my Laptop</a:t>
                  </a:r>
                  <a:endParaRPr lang="en-US" sz="1400" dirty="0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3559946" y="3187449"/>
                <a:ext cx="248574" cy="33997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242874" y="5655076"/>
              <a:ext cx="180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Dev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52529" y="5655076"/>
              <a:ext cx="180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Prod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96284" y="1566009"/>
            <a:ext cx="10999433" cy="11364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TTriumvirate" pitchFamily="50" charset="0"/>
              </a:rPr>
              <a:t>An application works in developer’s laptop but not in testing or production. This is due to difference in environments between Dev, Test and Prod.</a:t>
            </a:r>
            <a:endParaRPr lang="en-US" sz="2400" dirty="0">
              <a:latin typeface="ATTriumvirate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40703" y="3471207"/>
            <a:ext cx="4527612" cy="224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TTriumvirate" pitchFamily="50" charset="0"/>
              </a:rPr>
              <a:t>In Dev there can be a software that is upgraded and in Prod the old version of software might be present.</a:t>
            </a:r>
            <a:endParaRPr lang="en-US" sz="2400" dirty="0">
              <a:latin typeface="ATTriumvirate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445" y="462733"/>
            <a:ext cx="987271" cy="9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Problems Before Docker</a:t>
            </a:r>
            <a:endParaRPr lang="en-US" sz="4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445" y="462733"/>
            <a:ext cx="987271" cy="932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44" y="2032987"/>
            <a:ext cx="2951756" cy="4046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08331"/>
            <a:ext cx="4734586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How Docker solves these problems</a:t>
            </a:r>
            <a:endParaRPr lang="en-US" sz="45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284" y="1566009"/>
            <a:ext cx="10999433" cy="11364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TTriumvirate" pitchFamily="50" charset="0"/>
              </a:rPr>
              <a:t>You can run several Microservices in the same VM by running various Docker containers for each Microservices.</a:t>
            </a:r>
            <a:endParaRPr lang="en-US" sz="2400" dirty="0">
              <a:latin typeface="ATTriumvirate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65489" y="3057752"/>
            <a:ext cx="4971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TTriumvirate" pitchFamily="50" charset="0"/>
              </a:rPr>
              <a:t>In Dev there can be a software that is upgraded and in Prod the old version of software might be present.</a:t>
            </a:r>
            <a:endParaRPr lang="en-US" sz="2400" dirty="0">
              <a:latin typeface="ATTriumvirate" pitchFamily="50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17203" y="3030340"/>
            <a:ext cx="6494214" cy="2624736"/>
            <a:chOff x="417203" y="3030340"/>
            <a:chExt cx="7303754" cy="2951924"/>
          </a:xfrm>
        </p:grpSpPr>
        <p:sp>
          <p:nvSpPr>
            <p:cNvPr id="36" name="TextBox 35"/>
            <p:cNvSpPr txBox="1"/>
            <p:nvPr/>
          </p:nvSpPr>
          <p:spPr>
            <a:xfrm>
              <a:off x="6313797" y="5257800"/>
              <a:ext cx="1407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latin typeface="ATTriumvirate" pitchFamily="50" charset="0"/>
                </a:rPr>
                <a:t>Developer’s Laptop</a:t>
              </a:r>
              <a:endParaRPr lang="en-US" sz="1050" dirty="0">
                <a:latin typeface="ATTriumvirate" pitchFamily="50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17203" y="3030340"/>
              <a:ext cx="6568440" cy="2951924"/>
              <a:chOff x="417203" y="3030340"/>
              <a:chExt cx="6568440" cy="2951924"/>
            </a:xfrm>
          </p:grpSpPr>
          <p:sp>
            <p:nvSpPr>
              <p:cNvPr id="5" name="Flowchart: Data 4"/>
              <p:cNvSpPr/>
              <p:nvPr/>
            </p:nvSpPr>
            <p:spPr>
              <a:xfrm>
                <a:off x="417203" y="4534464"/>
                <a:ext cx="6568440" cy="1447800"/>
              </a:xfrm>
              <a:prstGeom prst="flowChartInputOutpu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2232660" y="3030340"/>
                <a:ext cx="4274820" cy="2684660"/>
                <a:chOff x="2232660" y="3030340"/>
                <a:chExt cx="4274820" cy="2684660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232660" y="4054404"/>
                  <a:ext cx="2453640" cy="1050996"/>
                </a:xfrm>
                <a:prstGeom prst="rect">
                  <a:avLst/>
                </a:prstGeom>
                <a:solidFill>
                  <a:srgbClr val="18395A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385060" y="4206804"/>
                  <a:ext cx="2453640" cy="1050996"/>
                </a:xfrm>
                <a:prstGeom prst="rect">
                  <a:avLst/>
                </a:prstGeom>
                <a:solidFill>
                  <a:srgbClr val="204C7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537460" y="4359204"/>
                  <a:ext cx="2453640" cy="1050996"/>
                </a:xfrm>
                <a:prstGeom prst="rect">
                  <a:avLst/>
                </a:prstGeom>
                <a:solidFill>
                  <a:srgbClr val="23609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689860" y="4511604"/>
                  <a:ext cx="2453640" cy="1050996"/>
                </a:xfrm>
                <a:prstGeom prst="rect">
                  <a:avLst/>
                </a:prstGeom>
                <a:solidFill>
                  <a:srgbClr val="2F76B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842260" y="4664004"/>
                  <a:ext cx="2453640" cy="1050996"/>
                </a:xfrm>
                <a:prstGeom prst="rect">
                  <a:avLst/>
                </a:prstGeom>
                <a:solidFill>
                  <a:srgbClr val="5A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897120" y="3030340"/>
                  <a:ext cx="1610360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>
                      <a:latin typeface="ATTriumvirate" pitchFamily="50" charset="0"/>
                    </a:rPr>
                    <a:t>Virtual Machine for starting multiple </a:t>
                  </a:r>
                  <a:r>
                    <a:rPr lang="en-US" sz="1000" dirty="0" smtClean="0">
                      <a:latin typeface="ATTriumvirate" pitchFamily="50" charset="0"/>
                    </a:rPr>
                    <a:t>Microservices</a:t>
                  </a:r>
                  <a:endParaRPr lang="en-US" sz="1050" dirty="0">
                    <a:latin typeface="ATTriumvirate" pitchFamily="50" charset="0"/>
                  </a:endParaRPr>
                </a:p>
              </p:txBody>
            </p:sp>
            <p:cxnSp>
              <p:nvCxnSpPr>
                <p:cNvPr id="29" name="Straight Arrow Connector 28"/>
                <p:cNvCxnSpPr>
                  <a:stCxn id="23" idx="0"/>
                </p:cNvCxnSpPr>
                <p:nvPr/>
              </p:nvCxnSpPr>
              <p:spPr>
                <a:xfrm flipV="1">
                  <a:off x="3764280" y="3246120"/>
                  <a:ext cx="1132840" cy="11130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22" idx="0"/>
                </p:cNvCxnSpPr>
                <p:nvPr/>
              </p:nvCxnSpPr>
              <p:spPr>
                <a:xfrm flipV="1">
                  <a:off x="3611880" y="3258420"/>
                  <a:ext cx="1285240" cy="9483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6" idx="0"/>
                </p:cNvCxnSpPr>
                <p:nvPr/>
              </p:nvCxnSpPr>
              <p:spPr>
                <a:xfrm flipV="1">
                  <a:off x="3459480" y="3246120"/>
                  <a:ext cx="1437640" cy="8082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25" idx="0"/>
                </p:cNvCxnSpPr>
                <p:nvPr/>
              </p:nvCxnSpPr>
              <p:spPr>
                <a:xfrm flipV="1">
                  <a:off x="4069080" y="3242682"/>
                  <a:ext cx="803283" cy="14213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24" idx="0"/>
                </p:cNvCxnSpPr>
                <p:nvPr/>
              </p:nvCxnSpPr>
              <p:spPr>
                <a:xfrm flipV="1">
                  <a:off x="3916680" y="3249763"/>
                  <a:ext cx="968062" cy="12618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936" y="250235"/>
            <a:ext cx="1487069" cy="111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How Docker solves these problems</a:t>
            </a:r>
            <a:endParaRPr lang="en-US" sz="4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936" y="250235"/>
            <a:ext cx="1487069" cy="11162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725" t="894" r="1688" b="4588"/>
          <a:stretch/>
        </p:blipFill>
        <p:spPr>
          <a:xfrm>
            <a:off x="3515558" y="2024109"/>
            <a:ext cx="5433133" cy="442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ATTriumvirate" pitchFamily="50" charset="0"/>
              </a:rPr>
              <a:t>Docker vs Virtual Machines</a:t>
            </a:r>
            <a:endParaRPr lang="en-US" sz="4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8"/>
          <a:stretch/>
        </p:blipFill>
        <p:spPr>
          <a:xfrm>
            <a:off x="2000012" y="2100601"/>
            <a:ext cx="8191977" cy="381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817</Words>
  <Application>Microsoft Office PowerPoint</Application>
  <PresentationFormat>Widescreen</PresentationFormat>
  <Paragraphs>102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ATTriumvirate</vt:lpstr>
      <vt:lpstr>Calibri</vt:lpstr>
      <vt:lpstr>Calibri Light</vt:lpstr>
      <vt:lpstr>Office Theme</vt:lpstr>
      <vt:lpstr>PowerPoint Presentation</vt:lpstr>
      <vt:lpstr>Agenda</vt:lpstr>
      <vt:lpstr>Agenda</vt:lpstr>
      <vt:lpstr>Why we need Docker?</vt:lpstr>
      <vt:lpstr>Problems Before Docker</vt:lpstr>
      <vt:lpstr>Problems Before Docker</vt:lpstr>
      <vt:lpstr>How Docker solves these problems</vt:lpstr>
      <vt:lpstr>How Docker solves these problems</vt:lpstr>
      <vt:lpstr>Docker vs Virtual Machines</vt:lpstr>
      <vt:lpstr>Why Docker?</vt:lpstr>
      <vt:lpstr>What is Docker?</vt:lpstr>
      <vt:lpstr>What is Docker?</vt:lpstr>
      <vt:lpstr>Docker in a Nutshell</vt:lpstr>
      <vt:lpstr>Docker Platform</vt:lpstr>
      <vt:lpstr>PowerPoint Presentation</vt:lpstr>
      <vt:lpstr>Docker Engine</vt:lpstr>
      <vt:lpstr>Docker Engine</vt:lpstr>
      <vt:lpstr>Docker Daemon</vt:lpstr>
      <vt:lpstr>Docker CLI</vt:lpstr>
      <vt:lpstr>Docker Architecture</vt:lpstr>
      <vt:lpstr>Docker Architecture</vt:lpstr>
      <vt:lpstr>Docker Hub</vt:lpstr>
      <vt:lpstr>Docker Hub</vt:lpstr>
      <vt:lpstr>Docker File</vt:lpstr>
      <vt:lpstr>Docker File</vt:lpstr>
      <vt:lpstr>How to write a Docker File</vt:lpstr>
      <vt:lpstr>How to write Docker File   Contd…</vt:lpstr>
      <vt:lpstr>How to write Docker File   Contd…</vt:lpstr>
      <vt:lpstr>How containers are created?</vt:lpstr>
      <vt:lpstr>How containers are created?</vt:lpstr>
      <vt:lpstr>How containers are created?</vt:lpstr>
      <vt:lpstr>Docker Commands Cheat Sheet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Aadesh Shrivastava</dc:creator>
  <cp:lastModifiedBy>Aadesh Shrivastava</cp:lastModifiedBy>
  <cp:revision>125</cp:revision>
  <dcterms:created xsi:type="dcterms:W3CDTF">2022-03-10T17:21:33Z</dcterms:created>
  <dcterms:modified xsi:type="dcterms:W3CDTF">2022-03-11T20:43:01Z</dcterms:modified>
</cp:coreProperties>
</file>